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tif" ContentType="image/tif"/>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3.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6" r:id="rId2"/>
    <p:sldMasterId id="2147483686" r:id="rId3"/>
    <p:sldMasterId id="2147483706" r:id="rId4"/>
  </p:sldMasterIdLst>
  <p:notesMasterIdLst>
    <p:notesMasterId r:id="rId20"/>
  </p:notesMasterIdLst>
  <p:handoutMasterIdLst>
    <p:handoutMasterId r:id="rId21"/>
  </p:handoutMasterIdLst>
  <p:sldIdLst>
    <p:sldId id="468" r:id="rId5"/>
    <p:sldId id="497" r:id="rId6"/>
    <p:sldId id="498" r:id="rId7"/>
    <p:sldId id="504" r:id="rId8"/>
    <p:sldId id="505" r:id="rId9"/>
    <p:sldId id="412" r:id="rId10"/>
    <p:sldId id="474" r:id="rId11"/>
    <p:sldId id="475" r:id="rId12"/>
    <p:sldId id="476" r:id="rId13"/>
    <p:sldId id="477" r:id="rId14"/>
    <p:sldId id="483" r:id="rId15"/>
    <p:sldId id="494" r:id="rId16"/>
    <p:sldId id="471" r:id="rId17"/>
    <p:sldId id="413" r:id="rId18"/>
    <p:sldId id="415" r:id="rId19"/>
  </p:sldIdLst>
  <p:sldSz cx="9144000" cy="6858000" type="screen4x3"/>
  <p:notesSz cx="6811963" cy="9942513"/>
  <p:defaultTextStyle>
    <a:defPPr>
      <a:defRPr lang="fr-FR"/>
    </a:defPPr>
    <a:lvl1pPr algn="l" rtl="0" fontAlgn="base">
      <a:spcBef>
        <a:spcPct val="0"/>
      </a:spcBef>
      <a:spcAft>
        <a:spcPct val="0"/>
      </a:spcAft>
      <a:defRPr kern="1200">
        <a:solidFill>
          <a:schemeClr val="tx1"/>
        </a:solidFill>
        <a:latin typeface="Arial" charset="0"/>
        <a:ea typeface="ヒラギノ角ゴ Pro W3" charset="-128"/>
        <a:cs typeface="+mn-cs"/>
      </a:defRPr>
    </a:lvl1pPr>
    <a:lvl2pPr marL="457200" algn="l" rtl="0" fontAlgn="base">
      <a:spcBef>
        <a:spcPct val="0"/>
      </a:spcBef>
      <a:spcAft>
        <a:spcPct val="0"/>
      </a:spcAft>
      <a:defRPr kern="1200">
        <a:solidFill>
          <a:schemeClr val="tx1"/>
        </a:solidFill>
        <a:latin typeface="Arial" charset="0"/>
        <a:ea typeface="ヒラギノ角ゴ Pro W3" charset="-128"/>
        <a:cs typeface="+mn-cs"/>
      </a:defRPr>
    </a:lvl2pPr>
    <a:lvl3pPr marL="914400" algn="l" rtl="0" fontAlgn="base">
      <a:spcBef>
        <a:spcPct val="0"/>
      </a:spcBef>
      <a:spcAft>
        <a:spcPct val="0"/>
      </a:spcAft>
      <a:defRPr kern="1200">
        <a:solidFill>
          <a:schemeClr val="tx1"/>
        </a:solidFill>
        <a:latin typeface="Arial" charset="0"/>
        <a:ea typeface="ヒラギノ角ゴ Pro W3" charset="-128"/>
        <a:cs typeface="+mn-cs"/>
      </a:defRPr>
    </a:lvl3pPr>
    <a:lvl4pPr marL="1371600" algn="l" rtl="0" fontAlgn="base">
      <a:spcBef>
        <a:spcPct val="0"/>
      </a:spcBef>
      <a:spcAft>
        <a:spcPct val="0"/>
      </a:spcAft>
      <a:defRPr kern="1200">
        <a:solidFill>
          <a:schemeClr val="tx1"/>
        </a:solidFill>
        <a:latin typeface="Arial" charset="0"/>
        <a:ea typeface="ヒラギノ角ゴ Pro W3" charset="-128"/>
        <a:cs typeface="+mn-cs"/>
      </a:defRPr>
    </a:lvl4pPr>
    <a:lvl5pPr marL="1828800" algn="l" rtl="0" fontAlgn="base">
      <a:spcBef>
        <a:spcPct val="0"/>
      </a:spcBef>
      <a:spcAft>
        <a:spcPct val="0"/>
      </a:spcAft>
      <a:defRPr kern="1200">
        <a:solidFill>
          <a:schemeClr val="tx1"/>
        </a:solidFill>
        <a:latin typeface="Arial" charset="0"/>
        <a:ea typeface="ヒラギノ角ゴ Pro W3" charset="-128"/>
        <a:cs typeface="+mn-cs"/>
      </a:defRPr>
    </a:lvl5pPr>
    <a:lvl6pPr marL="2286000" algn="l" defTabSz="914400" rtl="0" eaLnBrk="1" latinLnBrk="0" hangingPunct="1">
      <a:defRPr kern="1200">
        <a:solidFill>
          <a:schemeClr val="tx1"/>
        </a:solidFill>
        <a:latin typeface="Arial" charset="0"/>
        <a:ea typeface="ヒラギノ角ゴ Pro W3" charset="-128"/>
        <a:cs typeface="+mn-cs"/>
      </a:defRPr>
    </a:lvl6pPr>
    <a:lvl7pPr marL="2743200" algn="l" defTabSz="914400" rtl="0" eaLnBrk="1" latinLnBrk="0" hangingPunct="1">
      <a:defRPr kern="1200">
        <a:solidFill>
          <a:schemeClr val="tx1"/>
        </a:solidFill>
        <a:latin typeface="Arial" charset="0"/>
        <a:ea typeface="ヒラギノ角ゴ Pro W3" charset="-128"/>
        <a:cs typeface="+mn-cs"/>
      </a:defRPr>
    </a:lvl7pPr>
    <a:lvl8pPr marL="3200400" algn="l" defTabSz="914400" rtl="0" eaLnBrk="1" latinLnBrk="0" hangingPunct="1">
      <a:defRPr kern="1200">
        <a:solidFill>
          <a:schemeClr val="tx1"/>
        </a:solidFill>
        <a:latin typeface="Arial" charset="0"/>
        <a:ea typeface="ヒラギノ角ゴ Pro W3" charset="-128"/>
        <a:cs typeface="+mn-cs"/>
      </a:defRPr>
    </a:lvl8pPr>
    <a:lvl9pPr marL="3657600" algn="l" defTabSz="914400" rtl="0" eaLnBrk="1" latinLnBrk="0" hangingPunct="1">
      <a:defRPr kern="1200">
        <a:solidFill>
          <a:schemeClr val="tx1"/>
        </a:solidFill>
        <a:latin typeface="Arial"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lérie Favez" initials="VF" lastIdx="4" clrIdx="0">
    <p:extLst>
      <p:ext uri="{19B8F6BF-5375-455C-9EA6-DF929625EA0E}">
        <p15:presenceInfo xmlns:p15="http://schemas.microsoft.com/office/powerpoint/2012/main" userId="S-1-5-21-2549886845-264585227-397852783-32639" providerId="AD"/>
      </p:ext>
    </p:extLst>
  </p:cmAuthor>
  <p:cmAuthor id="2" name="Marco Stuto" initials="MS" lastIdx="4" clrIdx="1">
    <p:extLst>
      <p:ext uri="{19B8F6BF-5375-455C-9EA6-DF929625EA0E}">
        <p15:presenceInfo xmlns:p15="http://schemas.microsoft.com/office/powerpoint/2012/main" userId="S-1-5-21-2549886845-264585227-397852783-2739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9200"/>
    <a:srgbClr val="CBA723"/>
    <a:srgbClr val="D1BA2F"/>
    <a:srgbClr val="D68239"/>
    <a:srgbClr val="FFE7A3"/>
    <a:srgbClr val="EAEAEA"/>
    <a:srgbClr val="544B92"/>
    <a:srgbClr val="5A4694"/>
    <a:srgbClr val="F89708"/>
    <a:srgbClr val="008C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32" autoAdjust="0"/>
    <p:restoredTop sz="90994" autoAdjust="0"/>
  </p:normalViewPr>
  <p:slideViewPr>
    <p:cSldViewPr>
      <p:cViewPr varScale="1">
        <p:scale>
          <a:sx n="79" d="100"/>
          <a:sy n="79" d="100"/>
        </p:scale>
        <p:origin x="1450"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76" y="-84"/>
      </p:cViewPr>
      <p:guideLst>
        <p:guide orient="horz" pos="3131"/>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52593" cy="497683"/>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lvl1pPr>
              <a:defRPr sz="1200"/>
            </a:lvl1pPr>
          </a:lstStyle>
          <a:p>
            <a:endParaRPr lang="fr-FR"/>
          </a:p>
        </p:txBody>
      </p:sp>
      <p:sp>
        <p:nvSpPr>
          <p:cNvPr id="20483" name="Rectangle 3"/>
          <p:cNvSpPr>
            <a:spLocks noGrp="1" noChangeArrowheads="1"/>
          </p:cNvSpPr>
          <p:nvPr>
            <p:ph type="dt" sz="quarter" idx="1"/>
          </p:nvPr>
        </p:nvSpPr>
        <p:spPr bwMode="auto">
          <a:xfrm>
            <a:off x="3857780" y="0"/>
            <a:ext cx="2952593" cy="497683"/>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lvl1pPr algn="r">
              <a:defRPr sz="1200"/>
            </a:lvl1pPr>
          </a:lstStyle>
          <a:p>
            <a:endParaRPr lang="fr-FR"/>
          </a:p>
        </p:txBody>
      </p:sp>
      <p:sp>
        <p:nvSpPr>
          <p:cNvPr id="20484" name="Rectangle 4"/>
          <p:cNvSpPr>
            <a:spLocks noGrp="1" noChangeArrowheads="1"/>
          </p:cNvSpPr>
          <p:nvPr>
            <p:ph type="ftr" sz="quarter" idx="2"/>
          </p:nvPr>
        </p:nvSpPr>
        <p:spPr bwMode="auto">
          <a:xfrm>
            <a:off x="0" y="9443241"/>
            <a:ext cx="2952593" cy="497682"/>
          </a:xfrm>
          <a:prstGeom prst="rect">
            <a:avLst/>
          </a:prstGeom>
          <a:noFill/>
          <a:ln w="9525">
            <a:noFill/>
            <a:miter lim="800000"/>
            <a:headEnd/>
            <a:tailEnd/>
          </a:ln>
          <a:effectLst/>
        </p:spPr>
        <p:txBody>
          <a:bodyPr vert="horz" wrap="square" lIns="91605" tIns="45802" rIns="91605" bIns="45802" numCol="1" anchor="b" anchorCtr="0" compatLnSpc="1">
            <a:prstTxWarp prst="textNoShape">
              <a:avLst/>
            </a:prstTxWarp>
          </a:bodyPr>
          <a:lstStyle>
            <a:lvl1pPr>
              <a:defRPr sz="1200"/>
            </a:lvl1pPr>
          </a:lstStyle>
          <a:p>
            <a:endParaRPr lang="fr-FR"/>
          </a:p>
        </p:txBody>
      </p:sp>
      <p:sp>
        <p:nvSpPr>
          <p:cNvPr id="20485" name="Rectangle 5"/>
          <p:cNvSpPr>
            <a:spLocks noGrp="1" noChangeArrowheads="1"/>
          </p:cNvSpPr>
          <p:nvPr>
            <p:ph type="sldNum" sz="quarter" idx="3"/>
          </p:nvPr>
        </p:nvSpPr>
        <p:spPr bwMode="auto">
          <a:xfrm>
            <a:off x="3857780" y="9443241"/>
            <a:ext cx="2952593" cy="497682"/>
          </a:xfrm>
          <a:prstGeom prst="rect">
            <a:avLst/>
          </a:prstGeom>
          <a:noFill/>
          <a:ln w="9525">
            <a:noFill/>
            <a:miter lim="800000"/>
            <a:headEnd/>
            <a:tailEnd/>
          </a:ln>
          <a:effectLst/>
        </p:spPr>
        <p:txBody>
          <a:bodyPr vert="horz" wrap="square" lIns="91605" tIns="45802" rIns="91605" bIns="45802" numCol="1" anchor="b" anchorCtr="0" compatLnSpc="1">
            <a:prstTxWarp prst="textNoShape">
              <a:avLst/>
            </a:prstTxWarp>
          </a:bodyPr>
          <a:lstStyle>
            <a:lvl1pPr algn="r">
              <a:defRPr sz="1200"/>
            </a:lvl1pPr>
          </a:lstStyle>
          <a:p>
            <a:fld id="{E9FBFF3D-776B-4061-91D4-C4CBE56DC58E}" type="slidenum">
              <a:rPr lang="fr-FR"/>
              <a:pPr/>
              <a:t>‹N°›</a:t>
            </a:fld>
            <a:endParaRPr lang="fr-FR"/>
          </a:p>
        </p:txBody>
      </p:sp>
    </p:spTree>
    <p:extLst>
      <p:ext uri="{BB962C8B-B14F-4D97-AF65-F5344CB8AC3E}">
        <p14:creationId xmlns:p14="http://schemas.microsoft.com/office/powerpoint/2010/main" val="10784447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52593" cy="497683"/>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lvl1pPr>
              <a:defRPr sz="1200"/>
            </a:lvl1pPr>
          </a:lstStyle>
          <a:p>
            <a:endParaRPr lang="fr-FR"/>
          </a:p>
        </p:txBody>
      </p:sp>
      <p:sp>
        <p:nvSpPr>
          <p:cNvPr id="35843" name="Rectangle 3"/>
          <p:cNvSpPr>
            <a:spLocks noGrp="1" noChangeArrowheads="1"/>
          </p:cNvSpPr>
          <p:nvPr>
            <p:ph type="dt" idx="1"/>
          </p:nvPr>
        </p:nvSpPr>
        <p:spPr bwMode="auto">
          <a:xfrm>
            <a:off x="3857780" y="0"/>
            <a:ext cx="2952593" cy="497683"/>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lvl1pPr algn="r">
              <a:defRPr sz="1200"/>
            </a:lvl1pPr>
          </a:lstStyle>
          <a:p>
            <a:endParaRPr lang="fr-FR"/>
          </a:p>
        </p:txBody>
      </p:sp>
      <p:sp>
        <p:nvSpPr>
          <p:cNvPr id="15364" name="Rectangle 4"/>
          <p:cNvSpPr>
            <a:spLocks noGrp="1" noRot="1" noChangeAspect="1" noChangeArrowheads="1" noTextEdit="1"/>
          </p:cNvSpPr>
          <p:nvPr>
            <p:ph type="sldImg" idx="2"/>
          </p:nvPr>
        </p:nvSpPr>
        <p:spPr bwMode="auto">
          <a:xfrm>
            <a:off x="920750" y="746125"/>
            <a:ext cx="4972050" cy="372903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682470" y="4722416"/>
            <a:ext cx="5447025" cy="4474369"/>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5846" name="Rectangle 6"/>
          <p:cNvSpPr>
            <a:spLocks noGrp="1" noChangeArrowheads="1"/>
          </p:cNvSpPr>
          <p:nvPr>
            <p:ph type="ftr" sz="quarter" idx="4"/>
          </p:nvPr>
        </p:nvSpPr>
        <p:spPr bwMode="auto">
          <a:xfrm>
            <a:off x="0" y="9443241"/>
            <a:ext cx="2952593" cy="497682"/>
          </a:xfrm>
          <a:prstGeom prst="rect">
            <a:avLst/>
          </a:prstGeom>
          <a:noFill/>
          <a:ln w="9525">
            <a:noFill/>
            <a:miter lim="800000"/>
            <a:headEnd/>
            <a:tailEnd/>
          </a:ln>
          <a:effectLst/>
        </p:spPr>
        <p:txBody>
          <a:bodyPr vert="horz" wrap="square" lIns="91605" tIns="45802" rIns="91605" bIns="45802" numCol="1" anchor="b" anchorCtr="0" compatLnSpc="1">
            <a:prstTxWarp prst="textNoShape">
              <a:avLst/>
            </a:prstTxWarp>
          </a:bodyPr>
          <a:lstStyle>
            <a:lvl1pPr>
              <a:defRPr sz="1200"/>
            </a:lvl1pPr>
          </a:lstStyle>
          <a:p>
            <a:endParaRPr lang="fr-FR"/>
          </a:p>
        </p:txBody>
      </p:sp>
      <p:sp>
        <p:nvSpPr>
          <p:cNvPr id="35847" name="Rectangle 7"/>
          <p:cNvSpPr>
            <a:spLocks noGrp="1" noChangeArrowheads="1"/>
          </p:cNvSpPr>
          <p:nvPr>
            <p:ph type="sldNum" sz="quarter" idx="5"/>
          </p:nvPr>
        </p:nvSpPr>
        <p:spPr bwMode="auto">
          <a:xfrm>
            <a:off x="3857780" y="9443241"/>
            <a:ext cx="2952593" cy="497682"/>
          </a:xfrm>
          <a:prstGeom prst="rect">
            <a:avLst/>
          </a:prstGeom>
          <a:noFill/>
          <a:ln w="9525">
            <a:noFill/>
            <a:miter lim="800000"/>
            <a:headEnd/>
            <a:tailEnd/>
          </a:ln>
          <a:effectLst/>
        </p:spPr>
        <p:txBody>
          <a:bodyPr vert="horz" wrap="square" lIns="91605" tIns="45802" rIns="91605" bIns="45802" numCol="1" anchor="b" anchorCtr="0" compatLnSpc="1">
            <a:prstTxWarp prst="textNoShape">
              <a:avLst/>
            </a:prstTxWarp>
          </a:bodyPr>
          <a:lstStyle>
            <a:lvl1pPr algn="r">
              <a:defRPr sz="1200"/>
            </a:lvl1pPr>
          </a:lstStyle>
          <a:p>
            <a:fld id="{088D2B57-C72D-43F5-8B13-F466FAF02FF8}" type="slidenum">
              <a:rPr lang="fr-FR"/>
              <a:pPr/>
              <a:t>‹N°›</a:t>
            </a:fld>
            <a:endParaRPr lang="fr-FR"/>
          </a:p>
        </p:txBody>
      </p:sp>
    </p:spTree>
    <p:extLst>
      <p:ext uri="{BB962C8B-B14F-4D97-AF65-F5344CB8AC3E}">
        <p14:creationId xmlns:p14="http://schemas.microsoft.com/office/powerpoint/2010/main" val="3124995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39"/>
            <a:ext cx="7772400" cy="1470025"/>
          </a:xfrm>
        </p:spPr>
        <p:txBody>
          <a:bodyPr/>
          <a:lstStyle/>
          <a:p>
            <a:r>
              <a:rPr lang="fr-FR"/>
              <a:t>Cliquez pour modifier le style du titre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endParaRPr lang="fr-CH"/>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01DBA62B-5745-47C1-A872-16DA644C1716}" type="slidenum">
              <a:rPr lang="fr-FR"/>
              <a:pPr/>
              <a:t>‹N°›</a:t>
            </a:fld>
            <a:endParaRPr lang="fr-FR"/>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B08A6DC2-2580-4DA9-AF71-9F1C0121D35D}" type="slidenum">
              <a:rPr lang="fr-FR"/>
              <a:pPr/>
              <a:t>‹N°›</a:t>
            </a:fld>
            <a:endParaRPr lang="fr-FR"/>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52"/>
            <a:ext cx="2057400" cy="5851525"/>
          </a:xfrm>
        </p:spPr>
        <p:txBody>
          <a:bodyPr vert="eaVert"/>
          <a:lstStyle/>
          <a:p>
            <a:r>
              <a:rPr lang="fr-FR"/>
              <a:t>Cliquez pour modifier le style du titre</a:t>
            </a:r>
            <a:endParaRPr lang="fr-CH"/>
          </a:p>
        </p:txBody>
      </p:sp>
      <p:sp>
        <p:nvSpPr>
          <p:cNvPr id="3" name="Espace réservé du texte vertical 2"/>
          <p:cNvSpPr>
            <a:spLocks noGrp="1"/>
          </p:cNvSpPr>
          <p:nvPr>
            <p:ph type="body" orient="vert" idx="1"/>
          </p:nvPr>
        </p:nvSpPr>
        <p:spPr>
          <a:xfrm>
            <a:off x="457200" y="274652"/>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056C2D15-A8DC-4F14-ABD3-757EBA923D7D}" type="slidenum">
              <a:rPr lang="fr-FR"/>
              <a:pPr/>
              <a:t>‹N°›</a:t>
            </a:fld>
            <a:endParaRPr lang="fr-FR"/>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a:t>Cliquez pour modifier le style du titre</a:t>
            </a:r>
            <a:endParaRPr lang="fr-CH"/>
          </a:p>
        </p:txBody>
      </p:sp>
      <p:sp>
        <p:nvSpPr>
          <p:cNvPr id="3" name="Espace réservé du texte 2"/>
          <p:cNvSpPr>
            <a:spLocks noGrp="1"/>
          </p:cNvSpPr>
          <p:nvPr>
            <p:ph type="body" sz="half" idx="1"/>
          </p:nvPr>
        </p:nvSpPr>
        <p:spPr>
          <a:xfrm>
            <a:off x="457200" y="1600206"/>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648200" y="1600206"/>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0CB43643-2049-4E88-9708-5AA16B73170A}" type="slidenum">
              <a:rPr lang="fr-FR"/>
              <a:pPr/>
              <a:t>‹N°›</a:t>
            </a:fld>
            <a:endParaRPr lang="fr-FR"/>
          </a:p>
        </p:txBody>
      </p:sp>
    </p:spTree>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pic>
        <p:nvPicPr>
          <p:cNvPr id="22" name="image2.jpg"/>
          <p:cNvPicPr>
            <a:picLocks noChangeAspect="1"/>
          </p:cNvPicPr>
          <p:nvPr/>
        </p:nvPicPr>
        <p:blipFill>
          <a:blip r:embed="rId2">
            <a:extLst/>
          </a:blip>
          <a:stretch>
            <a:fillRect/>
          </a:stretch>
        </p:blipFill>
        <p:spPr>
          <a:xfrm>
            <a:off x="-453" y="5938118"/>
            <a:ext cx="9161860" cy="1081100"/>
          </a:xfrm>
          <a:prstGeom prst="rect">
            <a:avLst/>
          </a:prstGeom>
          <a:ln w="12700"/>
        </p:spPr>
      </p:pic>
      <p:sp>
        <p:nvSpPr>
          <p:cNvPr id="23" name="Shape 23"/>
          <p:cNvSpPr/>
          <p:nvPr/>
        </p:nvSpPr>
        <p:spPr>
          <a:xfrm>
            <a:off x="325252" y="6199660"/>
            <a:ext cx="3527227" cy="411250"/>
          </a:xfrm>
          <a:prstGeom prst="rect">
            <a:avLst/>
          </a:prstGeom>
          <a:ln w="12700"/>
          <a:extLst>
            <a:ext uri="{C572A759-6A51-4108-AA02-DFA0A04FC94B}">
              <ma14:wrappingTextBoxFlag xmlns="" xmlns:ma14="http://schemas.microsoft.com/office/mac/drawingml/2011/main" val="1"/>
            </a:ext>
          </a:extLst>
        </p:spPr>
        <p:txBody>
          <a:bodyPr lIns="26789" tIns="26789" rIns="26789" bIns="26789">
            <a:spAutoFit/>
          </a:bodyPr>
          <a:lstStyle/>
          <a:p>
            <a:pPr algn="l" defTabSz="642915">
              <a:buClr>
                <a:srgbClr val="FFFFFF"/>
              </a:buClr>
              <a:buFont typeface="Arial"/>
              <a:defRPr sz="1800">
                <a:uFill>
                  <a:solidFill>
                    <a:srgbClr val="000000"/>
                  </a:solidFill>
                </a:uFill>
                <a:latin typeface="+mn-lt"/>
                <a:ea typeface="+mn-ea"/>
                <a:cs typeface="+mn-cs"/>
                <a:sym typeface="Calibri"/>
              </a:defRPr>
            </a:pPr>
            <a:r>
              <a:rPr sz="1266" b="1">
                <a:solidFill>
                  <a:srgbClr val="FFFFFF"/>
                </a:solidFill>
                <a:uFill>
                  <a:solidFill>
                    <a:srgbClr val="FFFFFF"/>
                  </a:solidFill>
                </a:uFill>
                <a:latin typeface="Arial"/>
                <a:ea typeface="Arial"/>
                <a:cs typeface="Arial"/>
                <a:sym typeface="Arial"/>
              </a:rPr>
              <a:t>FACULTÉ DES LETTRES</a:t>
            </a:r>
          </a:p>
          <a:p>
            <a:pPr algn="l" defTabSz="642915">
              <a:buClr>
                <a:srgbClr val="FFFFFF"/>
              </a:buClr>
              <a:buFont typeface="Arial"/>
              <a:defRPr sz="1800">
                <a:uFill>
                  <a:solidFill>
                    <a:srgbClr val="000000"/>
                  </a:solidFill>
                </a:uFill>
                <a:latin typeface="+mn-lt"/>
                <a:ea typeface="+mn-ea"/>
                <a:cs typeface="+mn-cs"/>
                <a:sym typeface="Calibri"/>
              </a:defRPr>
            </a:pPr>
            <a:r>
              <a:rPr sz="1055" b="1">
                <a:solidFill>
                  <a:srgbClr val="FFFFFF"/>
                </a:solidFill>
                <a:uFill>
                  <a:solidFill>
                    <a:srgbClr val="FFFFFF"/>
                  </a:solidFill>
                </a:uFill>
                <a:latin typeface="Arial"/>
                <a:ea typeface="Arial"/>
                <a:cs typeface="Arial"/>
                <a:sym typeface="Arial"/>
              </a:rPr>
              <a:t>Département de linguistique</a:t>
            </a:r>
          </a:p>
        </p:txBody>
      </p:sp>
      <p:sp>
        <p:nvSpPr>
          <p:cNvPr id="24" name="Shape 24"/>
          <p:cNvSpPr>
            <a:spLocks noGrp="1"/>
          </p:cNvSpPr>
          <p:nvPr>
            <p:ph type="title"/>
          </p:nvPr>
        </p:nvSpPr>
        <p:spPr>
          <a:prstGeom prst="rect">
            <a:avLst/>
          </a:prstGeom>
        </p:spPr>
        <p:txBody>
          <a:bodyPr>
            <a:normAutofit/>
          </a:bodyPr>
          <a:lstStyle>
            <a:lvl1pPr>
              <a:defRPr>
                <a:latin typeface="+mn-lt"/>
                <a:ea typeface="+mn-ea"/>
                <a:cs typeface="+mn-cs"/>
                <a:sym typeface="Calibri"/>
              </a:defRPr>
            </a:lvl1pPr>
          </a:lstStyle>
          <a:p>
            <a:r>
              <a:t>Texte du titre</a:t>
            </a:r>
          </a:p>
        </p:txBody>
      </p:sp>
      <p:sp>
        <p:nvSpPr>
          <p:cNvPr id="25" name="Shape 25"/>
          <p:cNvSpPr>
            <a:spLocks noGrp="1"/>
          </p:cNvSpPr>
          <p:nvPr>
            <p:ph type="body" idx="1"/>
          </p:nvPr>
        </p:nvSpPr>
        <p:spPr>
          <a:xfrm>
            <a:off x="892969" y="1946672"/>
            <a:ext cx="7358063" cy="4018359"/>
          </a:xfrm>
          <a:prstGeom prst="rect">
            <a:avLst/>
          </a:prstGeom>
        </p:spPr>
        <p:txBody>
          <a:bodyPr>
            <a:normAutofit/>
          </a:bodyPr>
          <a:lstStyle>
            <a:lvl1pPr>
              <a:spcBef>
                <a:spcPts val="703"/>
              </a:spcBef>
              <a:buSzPct val="50000"/>
              <a:buBlip>
                <a:blip r:embed="rId3"/>
              </a:buBlip>
              <a:defRPr sz="2109">
                <a:latin typeface="+mn-lt"/>
                <a:ea typeface="+mn-ea"/>
                <a:cs typeface="+mn-cs"/>
                <a:sym typeface="Calibri"/>
              </a:defRPr>
            </a:lvl1pPr>
            <a:lvl2pPr>
              <a:spcBef>
                <a:spcPts val="703"/>
              </a:spcBef>
              <a:buSzPct val="50000"/>
              <a:buBlip>
                <a:blip r:embed="rId3"/>
              </a:buBlip>
              <a:defRPr sz="2109">
                <a:latin typeface="+mn-lt"/>
                <a:ea typeface="+mn-ea"/>
                <a:cs typeface="+mn-cs"/>
                <a:sym typeface="Calibri"/>
              </a:defRPr>
            </a:lvl2pPr>
            <a:lvl3pPr>
              <a:spcBef>
                <a:spcPts val="703"/>
              </a:spcBef>
              <a:buSzPct val="50000"/>
              <a:buBlip>
                <a:blip r:embed="rId3"/>
              </a:buBlip>
              <a:defRPr sz="2109">
                <a:latin typeface="+mn-lt"/>
                <a:ea typeface="+mn-ea"/>
                <a:cs typeface="+mn-cs"/>
                <a:sym typeface="Calibri"/>
              </a:defRPr>
            </a:lvl3pPr>
            <a:lvl4pPr>
              <a:spcBef>
                <a:spcPts val="703"/>
              </a:spcBef>
              <a:buSzPct val="50000"/>
              <a:buBlip>
                <a:blip r:embed="rId3"/>
              </a:buBlip>
              <a:defRPr sz="2109">
                <a:latin typeface="+mn-lt"/>
                <a:ea typeface="+mn-ea"/>
                <a:cs typeface="+mn-cs"/>
                <a:sym typeface="Calibri"/>
              </a:defRPr>
            </a:lvl4pPr>
            <a:lvl5pPr>
              <a:spcBef>
                <a:spcPts val="703"/>
              </a:spcBef>
              <a:buSzPct val="50000"/>
              <a:buBlip>
                <a:blip r:embed="rId3"/>
              </a:buBlip>
              <a:defRPr sz="2109">
                <a:latin typeface="+mn-lt"/>
                <a:ea typeface="+mn-ea"/>
                <a:cs typeface="+mn-cs"/>
                <a:sym typeface="Calibri"/>
              </a:defRPr>
            </a:lvl5pPr>
          </a:lstStyle>
          <a:p>
            <a:r>
              <a:t>Texte niveau 1</a:t>
            </a:r>
          </a:p>
          <a:p>
            <a:pPr lvl="1"/>
            <a:r>
              <a:t>Texte niveau 2</a:t>
            </a:r>
          </a:p>
          <a:p>
            <a:pPr lvl="2"/>
            <a:r>
              <a:t>Texte niveau 3</a:t>
            </a:r>
          </a:p>
          <a:p>
            <a:pPr lvl="3"/>
            <a:r>
              <a:t>Texte niveau 4</a:t>
            </a:r>
          </a:p>
          <a:p>
            <a:pPr lvl="4"/>
            <a:r>
              <a:t>Texte niveau 5</a:t>
            </a:r>
          </a:p>
        </p:txBody>
      </p:sp>
      <p:sp>
        <p:nvSpPr>
          <p:cNvPr id="26" name="Shape 26"/>
          <p:cNvSpPr>
            <a:spLocks noGrp="1"/>
          </p:cNvSpPr>
          <p:nvPr>
            <p:ph type="sldNum" sz="quarter" idx="2"/>
          </p:nvPr>
        </p:nvSpPr>
        <p:spPr>
          <a:xfrm>
            <a:off x="4459926" y="6349187"/>
            <a:ext cx="241102" cy="258962"/>
          </a:xfrm>
          <a:prstGeom prst="rect">
            <a:avLst/>
          </a:prstGeom>
        </p:spPr>
        <p:txBody>
          <a:bodyPr/>
          <a:lstStyle>
            <a:lvl1pPr>
              <a:defRPr>
                <a:solidFill>
                  <a:srgbClr val="FFFFFF"/>
                </a:solidFill>
              </a:defRPr>
            </a:lvl1pPr>
          </a:lstStyle>
          <a:p>
            <a:fld id="{86CB4B4D-7CA3-9044-876B-883B54F8677D}" type="slidenum">
              <a:t>‹N°›</a:t>
            </a:fld>
            <a:endParaRPr/>
          </a:p>
        </p:txBody>
      </p:sp>
    </p:spTree>
    <p:extLst>
      <p:ext uri="{BB962C8B-B14F-4D97-AF65-F5344CB8AC3E}">
        <p14:creationId xmlns:p14="http://schemas.microsoft.com/office/powerpoint/2010/main" val="339890920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187CCC0A-0E1D-4926-AF83-D214821FEC9B}"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164B2E-01E7-44D7-99C4-FD0BD66F47F4}"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225263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4610955A-D9E0-4BB1-9A6E-6F3D37C59C0D}"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539ED28-E224-46FC-AC21-62D4A30A04A0}"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4162503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2"/>
            <a:ext cx="7772400" cy="1362075"/>
          </a:xfrm>
        </p:spPr>
        <p:txBody>
          <a:bodyPr anchor="t"/>
          <a:lstStyle>
            <a:lvl1pPr algn="l">
              <a:defRPr sz="3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B1F41977-6491-4725-AFA7-1928A565CD98}"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E9E3D2F-CA74-4DD1-A7B6-9DC437C61E3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562164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57F6A174-C1FA-4C33-BB32-72A43B635744}"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C32977F4-2317-476A-B26D-99D518AB9741}"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7307607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03687CF5-FF20-47A1-9A77-58638976995D}" type="datetimeFigureOut">
              <a:rPr lang="fr-FR">
                <a:solidFill>
                  <a:prstClr val="black">
                    <a:tint val="75000"/>
                  </a:prstClr>
                </a:solidFill>
              </a:rPr>
              <a:pPr>
                <a:defRPr/>
              </a:pPr>
              <a:t>05/09/2023</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CF670348-1DFB-4AE3-9821-C8851171821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4653153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9EA152A4-6D84-4280-A58C-3247238875CD}" type="datetimeFigureOut">
              <a:rPr lang="fr-FR">
                <a:solidFill>
                  <a:prstClr val="black">
                    <a:tint val="75000"/>
                  </a:prstClr>
                </a:solidFill>
              </a:rPr>
              <a:pPr>
                <a:defRPr/>
              </a:pPr>
              <a:t>05/09/2023</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4C868E1C-02BA-401F-8EE7-E3A5B9E6B44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67916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17BFBE25-7D08-4BEB-9A5B-8F49B941D337}" type="slidenum">
              <a:rPr lang="fr-FR"/>
              <a:pPr/>
              <a:t>‹N°›</a:t>
            </a:fld>
            <a:endParaRPr lang="fr-FR"/>
          </a:p>
        </p:txBody>
      </p:sp>
    </p:spTree>
  </p:cSld>
  <p:clrMapOvr>
    <a:masterClrMapping/>
  </p:clrMapOvr>
  <p:transition spd="slow">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BC3AB79-D7A7-4545-A006-B190A8F63F9A}" type="datetimeFigureOut">
              <a:rPr lang="fr-FR">
                <a:solidFill>
                  <a:prstClr val="black">
                    <a:tint val="75000"/>
                  </a:prstClr>
                </a:solidFill>
              </a:rPr>
              <a:pPr>
                <a:defRPr/>
              </a:pPr>
              <a:t>05/09/2023</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6F9F2DD0-58DF-4966-8E1D-6BF79E3D738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7741504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1500" b="1"/>
            </a:lvl1pPr>
          </a:lstStyle>
          <a:p>
            <a:r>
              <a:rPr lang="fr-FR"/>
              <a:t>Cliquez pour modifier le style du titre</a:t>
            </a:r>
          </a:p>
        </p:txBody>
      </p:sp>
      <p:sp>
        <p:nvSpPr>
          <p:cNvPr id="3" name="Espace réservé du contenu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A2B1EB1-2A8E-4568-B155-F2412F0FC6F8}"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A849DC22-8BC8-427E-BB4E-E71878FB185B}"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3525311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15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51CC2C1-82FA-4216-BA31-AABC5D412317}"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C05EF81-C55F-4921-9C02-A3A2EBF87ACF}"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536939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75A7CEC-910B-4DDA-9736-ABD02A07379E}"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834C26-6C13-4CAE-9E06-DFA8C45A380D}"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1440484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A02625AC-C1D1-45C9-A6D7-157F0FDCBFB3}"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367BBCC1-C76F-4E9F-9702-83939D2ADF55}"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7831129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48569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Deux contenus">
    <p:spTree>
      <p:nvGrpSpPr>
        <p:cNvPr id="1" name=""/>
        <p:cNvGrpSpPr/>
        <p:nvPr/>
      </p:nvGrpSpPr>
      <p:grpSpPr>
        <a:xfrm>
          <a:off x="0" y="0"/>
          <a:ext cx="0" cy="0"/>
          <a:chOff x="0" y="0"/>
          <a:chExt cx="0" cy="0"/>
        </a:xfrm>
      </p:grpSpPr>
    </p:spTree>
    <p:extLst>
      <p:ext uri="{BB962C8B-B14F-4D97-AF65-F5344CB8AC3E}">
        <p14:creationId xmlns:p14="http://schemas.microsoft.com/office/powerpoint/2010/main" val="5328438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4470344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12598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999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14"/>
            <a:ext cx="7772400" cy="1362075"/>
          </a:xfrm>
        </p:spPr>
        <p:txBody>
          <a:bodyPr anchor="t"/>
          <a:lstStyle>
            <a:lvl1pPr algn="l">
              <a:defRPr sz="4000" b="1" cap="all"/>
            </a:lvl1pPr>
          </a:lstStyle>
          <a:p>
            <a:r>
              <a:rPr lang="fr-FR"/>
              <a:t>Cliquez pour modifier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EE2F7E59-00A5-4407-B618-64CC09E4CE6D}" type="slidenum">
              <a:rPr lang="fr-FR"/>
              <a:pPr/>
              <a:t>‹N°›</a:t>
            </a:fld>
            <a:endParaRPr lang="fr-FR"/>
          </a:p>
        </p:txBody>
      </p:sp>
    </p:spTree>
  </p:cSld>
  <p:clrMapOvr>
    <a:masterClrMapping/>
  </p:clrMapOvr>
  <p:transition spd="slow">
    <p:wip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13386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88258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187CCC0A-0E1D-4926-AF83-D214821FEC9B}"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164B2E-01E7-44D7-99C4-FD0BD66F47F4}"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1318877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4610955A-D9E0-4BB1-9A6E-6F3D37C59C0D}"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539ED28-E224-46FC-AC21-62D4A30A04A0}"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8477056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2"/>
            <a:ext cx="7772400" cy="1362075"/>
          </a:xfrm>
        </p:spPr>
        <p:txBody>
          <a:bodyPr anchor="t"/>
          <a:lstStyle>
            <a:lvl1pPr algn="l">
              <a:defRPr sz="3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B1F41977-6491-4725-AFA7-1928A565CD98}"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E9E3D2F-CA74-4DD1-A7B6-9DC437C61E3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85587128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57F6A174-C1FA-4C33-BB32-72A43B635744}"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C32977F4-2317-476A-B26D-99D518AB9741}"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6543647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03687CF5-FF20-47A1-9A77-58638976995D}" type="datetimeFigureOut">
              <a:rPr lang="fr-FR">
                <a:solidFill>
                  <a:prstClr val="black">
                    <a:tint val="75000"/>
                  </a:prstClr>
                </a:solidFill>
              </a:rPr>
              <a:pPr>
                <a:defRPr/>
              </a:pPr>
              <a:t>05/09/2023</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CF670348-1DFB-4AE3-9821-C8851171821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757736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9EA152A4-6D84-4280-A58C-3247238875CD}" type="datetimeFigureOut">
              <a:rPr lang="fr-FR">
                <a:solidFill>
                  <a:prstClr val="black">
                    <a:tint val="75000"/>
                  </a:prstClr>
                </a:solidFill>
              </a:rPr>
              <a:pPr>
                <a:defRPr/>
              </a:pPr>
              <a:t>05/09/2023</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4C868E1C-02BA-401F-8EE7-E3A5B9E6B44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8428833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BC3AB79-D7A7-4545-A006-B190A8F63F9A}" type="datetimeFigureOut">
              <a:rPr lang="fr-FR">
                <a:solidFill>
                  <a:prstClr val="black">
                    <a:tint val="75000"/>
                  </a:prstClr>
                </a:solidFill>
              </a:rPr>
              <a:pPr>
                <a:defRPr/>
              </a:pPr>
              <a:t>05/09/2023</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6F9F2DD0-58DF-4966-8E1D-6BF79E3D738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3862290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1500" b="1"/>
            </a:lvl1pPr>
          </a:lstStyle>
          <a:p>
            <a:r>
              <a:rPr lang="fr-FR"/>
              <a:t>Cliquez pour modifier le style du titre</a:t>
            </a:r>
          </a:p>
        </p:txBody>
      </p:sp>
      <p:sp>
        <p:nvSpPr>
          <p:cNvPr id="3" name="Espace réservé du contenu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A2B1EB1-2A8E-4568-B155-F2412F0FC6F8}"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A849DC22-8BC8-427E-BB4E-E71878FB185B}"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0323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u contenu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4F0DEC5C-94CB-4C0E-BFAC-142319E20594}" type="slidenum">
              <a:rPr lang="fr-FR"/>
              <a:pPr/>
              <a:t>‹N°›</a:t>
            </a:fld>
            <a:endParaRPr lang="fr-FR"/>
          </a:p>
        </p:txBody>
      </p:sp>
    </p:spTree>
  </p:cSld>
  <p:clrMapOvr>
    <a:masterClrMapping/>
  </p:clrMapOvr>
  <p:transition spd="slow">
    <p:wip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15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51CC2C1-82FA-4216-BA31-AABC5D412317}"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C05EF81-C55F-4921-9C02-A3A2EBF87ACF}"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13199050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75A7CEC-910B-4DDA-9736-ABD02A07379E}"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834C26-6C13-4CAE-9E06-DFA8C45A380D}"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47377849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A02625AC-C1D1-45C9-A6D7-157F0FDCBFB3}"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367BBCC1-C76F-4E9F-9702-83939D2ADF55}"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9997533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57116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Deux contenus">
    <p:spTree>
      <p:nvGrpSpPr>
        <p:cNvPr id="1" name=""/>
        <p:cNvGrpSpPr/>
        <p:nvPr/>
      </p:nvGrpSpPr>
      <p:grpSpPr>
        <a:xfrm>
          <a:off x="0" y="0"/>
          <a:ext cx="0" cy="0"/>
          <a:chOff x="0" y="0"/>
          <a:chExt cx="0" cy="0"/>
        </a:xfrm>
      </p:grpSpPr>
    </p:spTree>
    <p:extLst>
      <p:ext uri="{BB962C8B-B14F-4D97-AF65-F5344CB8AC3E}">
        <p14:creationId xmlns:p14="http://schemas.microsoft.com/office/powerpoint/2010/main" val="56530292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4872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70398612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26331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4471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142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Rectangle 4"/>
          <p:cNvSpPr>
            <a:spLocks noGrp="1" noChangeArrowheads="1"/>
          </p:cNvSpPr>
          <p:nvPr>
            <p:ph type="dt" sz="half" idx="10"/>
          </p:nvPr>
        </p:nvSpPr>
        <p:spPr>
          <a:ln/>
        </p:spPr>
        <p:txBody>
          <a:bodyPr/>
          <a:lstStyle>
            <a:lvl1pPr>
              <a:defRPr/>
            </a:lvl1pPr>
          </a:lstStyle>
          <a:p>
            <a:endParaRPr lang="fr-FR"/>
          </a:p>
        </p:txBody>
      </p:sp>
      <p:sp>
        <p:nvSpPr>
          <p:cNvPr id="8" name="Rectangle 5"/>
          <p:cNvSpPr>
            <a:spLocks noGrp="1" noChangeArrowheads="1"/>
          </p:cNvSpPr>
          <p:nvPr>
            <p:ph type="ftr" sz="quarter" idx="11"/>
          </p:nvPr>
        </p:nvSpPr>
        <p:spPr>
          <a:ln/>
        </p:spPr>
        <p:txBody>
          <a:bodyPr/>
          <a:lstStyle>
            <a:lvl1pPr>
              <a:defRPr/>
            </a:lvl1pPr>
          </a:lstStyle>
          <a:p>
            <a:endParaRPr lang="fr-FR"/>
          </a:p>
        </p:txBody>
      </p:sp>
      <p:sp>
        <p:nvSpPr>
          <p:cNvPr id="9" name="Rectangle 6"/>
          <p:cNvSpPr>
            <a:spLocks noGrp="1" noChangeArrowheads="1"/>
          </p:cNvSpPr>
          <p:nvPr>
            <p:ph type="sldNum" sz="quarter" idx="12"/>
          </p:nvPr>
        </p:nvSpPr>
        <p:spPr>
          <a:ln/>
        </p:spPr>
        <p:txBody>
          <a:bodyPr/>
          <a:lstStyle>
            <a:lvl1pPr>
              <a:defRPr/>
            </a:lvl1pPr>
          </a:lstStyle>
          <a:p>
            <a:fld id="{16E30418-C467-4AAE-8B5E-41E72C521D53}" type="slidenum">
              <a:rPr lang="fr-FR"/>
              <a:pPr/>
              <a:t>‹N°›</a:t>
            </a:fld>
            <a:endParaRPr lang="fr-FR"/>
          </a:p>
        </p:txBody>
      </p:sp>
    </p:spTree>
  </p:cSld>
  <p:clrMapOvr>
    <a:masterClrMapping/>
  </p:clrMapOvr>
  <p:transition spd="slow">
    <p:wip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61001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187CCC0A-0E1D-4926-AF83-D214821FEC9B}"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164B2E-01E7-44D7-99C4-FD0BD66F47F4}"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437201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4610955A-D9E0-4BB1-9A6E-6F3D37C59C0D}"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539ED28-E224-46FC-AC21-62D4A30A04A0}"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7815721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2"/>
            <a:ext cx="7772400" cy="1362075"/>
          </a:xfrm>
        </p:spPr>
        <p:txBody>
          <a:bodyPr anchor="t"/>
          <a:lstStyle>
            <a:lvl1pPr algn="l">
              <a:defRPr sz="3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B1F41977-6491-4725-AFA7-1928A565CD98}"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E9E3D2F-CA74-4DD1-A7B6-9DC437C61E3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88006860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57F6A174-C1FA-4C33-BB32-72A43B635744}"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C32977F4-2317-476A-B26D-99D518AB9741}"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91461526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03687CF5-FF20-47A1-9A77-58638976995D}" type="datetimeFigureOut">
              <a:rPr lang="fr-FR">
                <a:solidFill>
                  <a:prstClr val="black">
                    <a:tint val="75000"/>
                  </a:prstClr>
                </a:solidFill>
              </a:rPr>
              <a:pPr>
                <a:defRPr/>
              </a:pPr>
              <a:t>05/09/2023</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CF670348-1DFB-4AE3-9821-C8851171821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64759105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9EA152A4-6D84-4280-A58C-3247238875CD}" type="datetimeFigureOut">
              <a:rPr lang="fr-FR">
                <a:solidFill>
                  <a:prstClr val="black">
                    <a:tint val="75000"/>
                  </a:prstClr>
                </a:solidFill>
              </a:rPr>
              <a:pPr>
                <a:defRPr/>
              </a:pPr>
              <a:t>05/09/2023</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4C868E1C-02BA-401F-8EE7-E3A5B9E6B44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22549280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BC3AB79-D7A7-4545-A006-B190A8F63F9A}" type="datetimeFigureOut">
              <a:rPr lang="fr-FR">
                <a:solidFill>
                  <a:prstClr val="black">
                    <a:tint val="75000"/>
                  </a:prstClr>
                </a:solidFill>
              </a:rPr>
              <a:pPr>
                <a:defRPr/>
              </a:pPr>
              <a:t>05/09/2023</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6F9F2DD0-58DF-4966-8E1D-6BF79E3D738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69328609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1500" b="1"/>
            </a:lvl1pPr>
          </a:lstStyle>
          <a:p>
            <a:r>
              <a:rPr lang="fr-FR"/>
              <a:t>Cliquez pour modifier le style du titre</a:t>
            </a:r>
          </a:p>
        </p:txBody>
      </p:sp>
      <p:sp>
        <p:nvSpPr>
          <p:cNvPr id="3" name="Espace réservé du contenu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A2B1EB1-2A8E-4568-B155-F2412F0FC6F8}"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A849DC22-8BC8-427E-BB4E-E71878FB185B}"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50318810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15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51CC2C1-82FA-4216-BA31-AABC5D412317}" type="datetimeFigureOut">
              <a:rPr lang="fr-FR">
                <a:solidFill>
                  <a:prstClr val="black">
                    <a:tint val="75000"/>
                  </a:prstClr>
                </a:solidFill>
              </a:rPr>
              <a:pPr>
                <a:defRPr/>
              </a:pPr>
              <a:t>05/09/2023</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C05EF81-C55F-4921-9C02-A3A2EBF87ACF}"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4075507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Rectangle 4"/>
          <p:cNvSpPr>
            <a:spLocks noGrp="1" noChangeArrowheads="1"/>
          </p:cNvSpPr>
          <p:nvPr>
            <p:ph type="dt" sz="half" idx="10"/>
          </p:nvPr>
        </p:nvSpPr>
        <p:spPr>
          <a:ln/>
        </p:spPr>
        <p:txBody>
          <a:bodyPr/>
          <a:lstStyle>
            <a:lvl1pPr>
              <a:defRPr/>
            </a:lvl1pPr>
          </a:lstStyle>
          <a:p>
            <a:endParaRPr lang="fr-FR"/>
          </a:p>
        </p:txBody>
      </p:sp>
      <p:sp>
        <p:nvSpPr>
          <p:cNvPr id="4" name="Rectangle 5"/>
          <p:cNvSpPr>
            <a:spLocks noGrp="1" noChangeArrowheads="1"/>
          </p:cNvSpPr>
          <p:nvPr>
            <p:ph type="ftr" sz="quarter" idx="11"/>
          </p:nvPr>
        </p:nvSpPr>
        <p:spPr>
          <a:ln/>
        </p:spPr>
        <p:txBody>
          <a:bodyPr/>
          <a:lstStyle>
            <a:lvl1pPr>
              <a:defRPr/>
            </a:lvl1pPr>
          </a:lstStyle>
          <a:p>
            <a:endParaRPr lang="fr-FR"/>
          </a:p>
        </p:txBody>
      </p:sp>
      <p:sp>
        <p:nvSpPr>
          <p:cNvPr id="5" name="Rectangle 6"/>
          <p:cNvSpPr>
            <a:spLocks noGrp="1" noChangeArrowheads="1"/>
          </p:cNvSpPr>
          <p:nvPr>
            <p:ph type="sldNum" sz="quarter" idx="12"/>
          </p:nvPr>
        </p:nvSpPr>
        <p:spPr>
          <a:ln/>
        </p:spPr>
        <p:txBody>
          <a:bodyPr/>
          <a:lstStyle>
            <a:lvl1pPr>
              <a:defRPr/>
            </a:lvl1pPr>
          </a:lstStyle>
          <a:p>
            <a:fld id="{77B3A725-16CF-4640-84EB-90F039161CA2}" type="slidenum">
              <a:rPr lang="fr-FR"/>
              <a:pPr/>
              <a:t>‹N°›</a:t>
            </a:fld>
            <a:endParaRPr lang="fr-FR"/>
          </a:p>
        </p:txBody>
      </p:sp>
    </p:spTree>
  </p:cSld>
  <p:clrMapOvr>
    <a:masterClrMapping/>
  </p:clrMapOvr>
  <p:transition spd="slow">
    <p:wip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75A7CEC-910B-4DDA-9736-ABD02A07379E}"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834C26-6C13-4CAE-9E06-DFA8C45A380D}"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76510439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A02625AC-C1D1-45C9-A6D7-157F0FDCBFB3}" type="datetimeFigureOut">
              <a:rPr lang="fr-FR">
                <a:solidFill>
                  <a:prstClr val="black">
                    <a:tint val="75000"/>
                  </a:prstClr>
                </a:solidFill>
              </a:rPr>
              <a:pPr>
                <a:defRPr/>
              </a:pPr>
              <a:t>05/09/2023</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367BBCC1-C76F-4E9F-9702-83939D2ADF55}"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8225420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57974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1_Deux contenus">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443849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219753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878665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70201742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39479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656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fr-FR"/>
          </a:p>
        </p:txBody>
      </p:sp>
      <p:sp>
        <p:nvSpPr>
          <p:cNvPr id="3" name="Rectangle 5"/>
          <p:cNvSpPr>
            <a:spLocks noGrp="1" noChangeArrowheads="1"/>
          </p:cNvSpPr>
          <p:nvPr>
            <p:ph type="ftr" sz="quarter" idx="11"/>
          </p:nvPr>
        </p:nvSpPr>
        <p:spPr>
          <a:ln/>
        </p:spPr>
        <p:txBody>
          <a:bodyPr/>
          <a:lstStyle>
            <a:lvl1pPr>
              <a:defRPr/>
            </a:lvl1pPr>
          </a:lstStyle>
          <a:p>
            <a:endParaRPr lang="fr-FR"/>
          </a:p>
        </p:txBody>
      </p:sp>
      <p:sp>
        <p:nvSpPr>
          <p:cNvPr id="4" name="Rectangle 6"/>
          <p:cNvSpPr>
            <a:spLocks noGrp="1" noChangeArrowheads="1"/>
          </p:cNvSpPr>
          <p:nvPr>
            <p:ph type="sldNum" sz="quarter" idx="12"/>
          </p:nvPr>
        </p:nvSpPr>
        <p:spPr>
          <a:ln/>
        </p:spPr>
        <p:txBody>
          <a:bodyPr/>
          <a:lstStyle>
            <a:lvl1pPr>
              <a:defRPr/>
            </a:lvl1pPr>
          </a:lstStyle>
          <a:p>
            <a:fld id="{D083F4F9-7EF2-4B1F-99F6-1C2FEB17CA30}" type="slidenum">
              <a:rPr lang="fr-FR"/>
              <a:pPr/>
              <a:t>‹N°›</a:t>
            </a:fld>
            <a:endParaRPr lang="fr-FR"/>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fr-CH"/>
          </a:p>
        </p:txBody>
      </p:sp>
      <p:sp>
        <p:nvSpPr>
          <p:cNvPr id="3" name="Espace réservé du contenu 2"/>
          <p:cNvSpPr>
            <a:spLocks noGrp="1"/>
          </p:cNvSpPr>
          <p:nvPr>
            <p:ph idx="1"/>
          </p:nvPr>
        </p:nvSpPr>
        <p:spPr>
          <a:xfrm>
            <a:off x="3575051" y="27306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6E2FA8B5-2F93-47F3-AE3E-9AC072A145C4}" type="slidenum">
              <a:rPr lang="fr-FR"/>
              <a:pPr/>
              <a:t>‹N°›</a:t>
            </a:fld>
            <a:endParaRPr lang="fr-FR"/>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H"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5CCD9B56-87B5-4235-8BF5-902A0206B1D9}" type="slidenum">
              <a:rPr lang="fr-FR"/>
              <a:pPr/>
              <a:t>‹N°›</a:t>
            </a:fld>
            <a:endParaRPr lang="fr-FR"/>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image" Target="../media/image3.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19" Type="http://schemas.openxmlformats.org/officeDocument/2006/relationships/theme" Target="../theme/theme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18" Type="http://schemas.openxmlformats.org/officeDocument/2006/relationships/slideLayout" Target="../slideLayouts/slideLayout49.xml"/><Relationship Id="rId3" Type="http://schemas.openxmlformats.org/officeDocument/2006/relationships/slideLayout" Target="../slideLayouts/slideLayout34.xml"/><Relationship Id="rId21" Type="http://schemas.openxmlformats.org/officeDocument/2006/relationships/image" Target="../media/image3.jpeg"/><Relationship Id="rId7" Type="http://schemas.openxmlformats.org/officeDocument/2006/relationships/slideLayout" Target="../slideLayouts/slideLayout38.xml"/><Relationship Id="rId12" Type="http://schemas.openxmlformats.org/officeDocument/2006/relationships/slideLayout" Target="../slideLayouts/slideLayout43.xml"/><Relationship Id="rId17" Type="http://schemas.openxmlformats.org/officeDocument/2006/relationships/slideLayout" Target="../slideLayouts/slideLayout48.xml"/><Relationship Id="rId2" Type="http://schemas.openxmlformats.org/officeDocument/2006/relationships/slideLayout" Target="../slideLayouts/slideLayout33.xml"/><Relationship Id="rId16" Type="http://schemas.openxmlformats.org/officeDocument/2006/relationships/slideLayout" Target="../slideLayouts/slideLayout47.xml"/><Relationship Id="rId20" Type="http://schemas.openxmlformats.org/officeDocument/2006/relationships/theme" Target="../theme/theme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slideLayout" Target="../slideLayouts/slideLayout46.xml"/><Relationship Id="rId10" Type="http://schemas.openxmlformats.org/officeDocument/2006/relationships/slideLayout" Target="../slideLayouts/slideLayout41.xml"/><Relationship Id="rId19" Type="http://schemas.openxmlformats.org/officeDocument/2006/relationships/slideLayout" Target="../slideLayouts/slideLayout50.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18" Type="http://schemas.openxmlformats.org/officeDocument/2006/relationships/slideLayout" Target="../slideLayouts/slideLayout6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17" Type="http://schemas.openxmlformats.org/officeDocument/2006/relationships/slideLayout" Target="../slideLayouts/slideLayout67.xml"/><Relationship Id="rId2" Type="http://schemas.openxmlformats.org/officeDocument/2006/relationships/slideLayout" Target="../slideLayouts/slideLayout52.xml"/><Relationship Id="rId16" Type="http://schemas.openxmlformats.org/officeDocument/2006/relationships/slideLayout" Target="../slideLayouts/slideLayout66.xml"/><Relationship Id="rId20" Type="http://schemas.openxmlformats.org/officeDocument/2006/relationships/image" Target="../media/image3.jpeg"/><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slideLayout" Target="../slideLayouts/slideLayout65.xml"/><Relationship Id="rId10" Type="http://schemas.openxmlformats.org/officeDocument/2006/relationships/slideLayout" Target="../slideLayouts/slideLayout60.xml"/><Relationship Id="rId19" Type="http://schemas.openxmlformats.org/officeDocument/2006/relationships/theme" Target="../theme/theme4.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Rectangle 3"/>
          <p:cNvSpPr>
            <a:spLocks noGrp="1" noChangeArrowheads="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AD2D8CF-2915-4AB3-AC24-78B3D6F7574E}"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Lst>
  <p:transition spd="slow">
    <p:wipe/>
  </p:transition>
  <p:txStyles>
    <p:titleStyle>
      <a:lvl1pPr algn="ctr" rtl="0" eaLnBrk="0" fontAlgn="base" hangingPunct="0">
        <a:spcBef>
          <a:spcPct val="0"/>
        </a:spcBef>
        <a:spcAft>
          <a:spcPct val="0"/>
        </a:spcAft>
        <a:defRPr sz="4400">
          <a:solidFill>
            <a:schemeClr val="tx2"/>
          </a:solidFill>
          <a:latin typeface="+mj-lt"/>
          <a:ea typeface="ヒラギノ角ゴ Pro W3" charset="-128"/>
          <a:cs typeface="ヒラギノ角ゴ Pro W3" charset="-128"/>
        </a:defRPr>
      </a:lvl1pPr>
      <a:lvl2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2pPr>
      <a:lvl3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3pPr>
      <a:lvl4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4pPr>
      <a:lvl5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ヒラギノ角ゴ Pro W3" charset="-128"/>
          <a:cs typeface="ヒラギノ角ゴ Pro W3" charset="-128"/>
        </a:defRPr>
      </a:lvl1pPr>
      <a:lvl2pPr marL="742950" indent="-285750" algn="l" rtl="0" eaLnBrk="0" fontAlgn="base" hangingPunct="0">
        <a:spcBef>
          <a:spcPct val="20000"/>
        </a:spcBef>
        <a:spcAft>
          <a:spcPct val="0"/>
        </a:spcAft>
        <a:buChar char="–"/>
        <a:defRPr sz="2800">
          <a:solidFill>
            <a:schemeClr val="tx1"/>
          </a:solidFill>
          <a:latin typeface="+mn-lt"/>
          <a:ea typeface="ヒラギノ角ゴ Pro W3"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20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2000">
          <a:solidFill>
            <a:schemeClr val="tx1"/>
          </a:solidFill>
          <a:latin typeface="+mn-lt"/>
          <a:ea typeface="ヒラギノ角ゴ Pro W3"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2051" name="Espace réservé du texte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9E66981C-ECE1-4617-B487-E8B187BC8655}" type="datetimeFigureOut">
              <a:rPr lang="fr-FR">
                <a:solidFill>
                  <a:prstClr val="black">
                    <a:tint val="75000"/>
                  </a:prstClr>
                </a:solidFill>
                <a:ea typeface="+mn-ea"/>
              </a:rPr>
              <a:pPr>
                <a:defRPr/>
              </a:pPr>
              <a:t>05/09/2023</a:t>
            </a:fld>
            <a:endParaRPr lang="fr-FR">
              <a:solidFill>
                <a:prstClr val="black">
                  <a:tint val="75000"/>
                </a:prstClr>
              </a:solidFill>
              <a:ea typeface="+mn-ea"/>
            </a:endParaRP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fr-FR">
              <a:solidFill>
                <a:prstClr val="black">
                  <a:tint val="75000"/>
                </a:prstClr>
              </a:solidFill>
              <a:ea typeface="+mn-ea"/>
            </a:endParaRP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D336F900-9B67-4050-8F78-AFCE222F3606}" type="slidenum">
              <a:rPr lang="fr-FR">
                <a:solidFill>
                  <a:prstClr val="black">
                    <a:tint val="75000"/>
                  </a:prstClr>
                </a:solidFill>
                <a:ea typeface="+mn-ea"/>
              </a:rPr>
              <a:pPr>
                <a:defRPr/>
              </a:pPr>
              <a:t>‹N°›</a:t>
            </a:fld>
            <a:endParaRPr lang="fr-FR">
              <a:solidFill>
                <a:prstClr val="black">
                  <a:tint val="75000"/>
                </a:prstClr>
              </a:solidFill>
              <a:ea typeface="+mn-ea"/>
            </a:endParaRPr>
          </a:p>
        </p:txBody>
      </p:sp>
      <p:pic>
        <p:nvPicPr>
          <p:cNvPr id="2055" name="Image 6" descr="lettres.jpg"/>
          <p:cNvPicPr>
            <a:picLocks noChangeAspect="1"/>
          </p:cNvPicPr>
          <p:nvPr userDrawn="1"/>
        </p:nvPicPr>
        <p:blipFill rotWithShape="1">
          <a:blip r:embed="rId20">
            <a:extLst>
              <a:ext uri="{28A0092B-C50C-407E-A947-70E740481C1C}">
                <a14:useLocalDpi xmlns:a14="http://schemas.microsoft.com/office/drawing/2010/main" val="0"/>
              </a:ext>
            </a:extLst>
          </a:blip>
          <a:srcRect t="15428" b="17971"/>
          <a:stretch/>
        </p:blipFill>
        <p:spPr bwMode="auto">
          <a:xfrm>
            <a:off x="0" y="6048674"/>
            <a:ext cx="9144000" cy="83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218754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3" r:id="rId16"/>
    <p:sldLayoutId id="2147483684" r:id="rId17"/>
    <p:sldLayoutId id="2147483685" r:id="rId18"/>
  </p:sldLayoutIdLst>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p:titleStyle>
    <p:bodyStyle>
      <a:lvl1pPr marL="257175" indent="-257175"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2051" name="Espace réservé du texte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9E66981C-ECE1-4617-B487-E8B187BC8655}" type="datetimeFigureOut">
              <a:rPr lang="fr-FR">
                <a:solidFill>
                  <a:prstClr val="black">
                    <a:tint val="75000"/>
                  </a:prstClr>
                </a:solidFill>
                <a:ea typeface="+mn-ea"/>
              </a:rPr>
              <a:pPr>
                <a:defRPr/>
              </a:pPr>
              <a:t>05/09/2023</a:t>
            </a:fld>
            <a:endParaRPr lang="fr-FR">
              <a:solidFill>
                <a:prstClr val="black">
                  <a:tint val="75000"/>
                </a:prstClr>
              </a:solidFill>
              <a:ea typeface="+mn-ea"/>
            </a:endParaRP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fr-FR">
              <a:solidFill>
                <a:prstClr val="black">
                  <a:tint val="75000"/>
                </a:prstClr>
              </a:solidFill>
              <a:ea typeface="+mn-ea"/>
            </a:endParaRP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D336F900-9B67-4050-8F78-AFCE222F3606}" type="slidenum">
              <a:rPr lang="fr-FR">
                <a:solidFill>
                  <a:prstClr val="black">
                    <a:tint val="75000"/>
                  </a:prstClr>
                </a:solidFill>
                <a:ea typeface="+mn-ea"/>
              </a:rPr>
              <a:pPr>
                <a:defRPr/>
              </a:pPr>
              <a:t>‹N°›</a:t>
            </a:fld>
            <a:endParaRPr lang="fr-FR">
              <a:solidFill>
                <a:prstClr val="black">
                  <a:tint val="75000"/>
                </a:prstClr>
              </a:solidFill>
              <a:ea typeface="+mn-ea"/>
            </a:endParaRPr>
          </a:p>
        </p:txBody>
      </p:sp>
      <p:pic>
        <p:nvPicPr>
          <p:cNvPr id="2055" name="Image 6" descr="lettres.jpg"/>
          <p:cNvPicPr>
            <a:picLocks noChangeAspect="1"/>
          </p:cNvPicPr>
          <p:nvPr userDrawn="1"/>
        </p:nvPicPr>
        <p:blipFill rotWithShape="1">
          <a:blip r:embed="rId21">
            <a:extLst>
              <a:ext uri="{28A0092B-C50C-407E-A947-70E740481C1C}">
                <a14:useLocalDpi xmlns:a14="http://schemas.microsoft.com/office/drawing/2010/main" val="0"/>
              </a:ext>
            </a:extLst>
          </a:blip>
          <a:srcRect t="15428" b="17971"/>
          <a:stretch/>
        </p:blipFill>
        <p:spPr bwMode="auto">
          <a:xfrm>
            <a:off x="0" y="6048674"/>
            <a:ext cx="9144000" cy="83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213117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Lst>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p:titleStyle>
    <p:bodyStyle>
      <a:lvl1pPr marL="257175" indent="-257175"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2051" name="Espace réservé du texte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9E66981C-ECE1-4617-B487-E8B187BC8655}" type="datetimeFigureOut">
              <a:rPr lang="fr-FR">
                <a:solidFill>
                  <a:prstClr val="black">
                    <a:tint val="75000"/>
                  </a:prstClr>
                </a:solidFill>
                <a:ea typeface="+mn-ea"/>
              </a:rPr>
              <a:pPr>
                <a:defRPr/>
              </a:pPr>
              <a:t>05/09/2023</a:t>
            </a:fld>
            <a:endParaRPr lang="fr-FR">
              <a:solidFill>
                <a:prstClr val="black">
                  <a:tint val="75000"/>
                </a:prstClr>
              </a:solidFill>
              <a:ea typeface="+mn-ea"/>
            </a:endParaRP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fr-FR">
              <a:solidFill>
                <a:prstClr val="black">
                  <a:tint val="75000"/>
                </a:prstClr>
              </a:solidFill>
              <a:ea typeface="+mn-ea"/>
            </a:endParaRP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D336F900-9B67-4050-8F78-AFCE222F3606}" type="slidenum">
              <a:rPr lang="fr-FR">
                <a:solidFill>
                  <a:prstClr val="black">
                    <a:tint val="75000"/>
                  </a:prstClr>
                </a:solidFill>
                <a:ea typeface="+mn-ea"/>
              </a:rPr>
              <a:pPr>
                <a:defRPr/>
              </a:pPr>
              <a:t>‹N°›</a:t>
            </a:fld>
            <a:endParaRPr lang="fr-FR">
              <a:solidFill>
                <a:prstClr val="black">
                  <a:tint val="75000"/>
                </a:prstClr>
              </a:solidFill>
              <a:ea typeface="+mn-ea"/>
            </a:endParaRPr>
          </a:p>
        </p:txBody>
      </p:sp>
      <p:pic>
        <p:nvPicPr>
          <p:cNvPr id="2055" name="Image 6" descr="lettres.jpg"/>
          <p:cNvPicPr>
            <a:picLocks noChangeAspect="1"/>
          </p:cNvPicPr>
          <p:nvPr userDrawn="1"/>
        </p:nvPicPr>
        <p:blipFill rotWithShape="1">
          <a:blip r:embed="rId20">
            <a:extLst>
              <a:ext uri="{28A0092B-C50C-407E-A947-70E740481C1C}">
                <a14:useLocalDpi xmlns:a14="http://schemas.microsoft.com/office/drawing/2010/main" val="0"/>
              </a:ext>
            </a:extLst>
          </a:blip>
          <a:srcRect t="15428" b="17971"/>
          <a:stretch/>
        </p:blipFill>
        <p:spPr bwMode="auto">
          <a:xfrm>
            <a:off x="0" y="6048674"/>
            <a:ext cx="9144000" cy="83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923399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 id="2147483724" r:id="rId17"/>
    <p:sldLayoutId id="2147483725" r:id="rId18"/>
  </p:sldLayoutIdLst>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p:titleStyle>
    <p:bodyStyle>
      <a:lvl1pPr marL="257175" indent="-257175"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hyperlink" Target="mailto:Valerie.Favez@unige.ch" TargetMode="Externa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8.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8.gif"/><Relationship Id="rId1" Type="http://schemas.openxmlformats.org/officeDocument/2006/relationships/slideLayout" Target="../slideLayouts/slideLayout1.xml"/><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8.gif"/><Relationship Id="rId1" Type="http://schemas.openxmlformats.org/officeDocument/2006/relationships/slideLayout" Target="../slideLayouts/slideLayout1.xml"/><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8.gif"/><Relationship Id="rId1" Type="http://schemas.openxmlformats.org/officeDocument/2006/relationships/slideLayout" Target="../slideLayouts/slideLayout1.xml"/><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 name="Shape 355"/>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a:t>
            </a:fld>
            <a:endParaRPr/>
          </a:p>
        </p:txBody>
      </p:sp>
      <p:sp>
        <p:nvSpPr>
          <p:cNvPr id="11" name="Shape 351"/>
          <p:cNvSpPr txBox="1">
            <a:spLocks/>
          </p:cNvSpPr>
          <p:nvPr/>
        </p:nvSpPr>
        <p:spPr bwMode="auto">
          <a:xfrm>
            <a:off x="-36513" y="1059298"/>
            <a:ext cx="9169721" cy="270703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n-lt"/>
                <a:ea typeface="+mn-ea"/>
                <a:cs typeface="+mn-cs"/>
                <a:sym typeface="Calibri"/>
              </a:defRPr>
            </a:lvl1pPr>
            <a:lvl2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2pPr>
            <a:lvl3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3pPr>
            <a:lvl4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4pPr>
            <a:lvl5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fr-CH" sz="3600" kern="0" dirty="0">
                <a:latin typeface="Calibri" panose="020F0502020204030204" pitchFamily="34" charset="0"/>
              </a:rPr>
              <a:t>Baccalauréat universitaire en linguistique et psychologie (BULP)</a:t>
            </a:r>
          </a:p>
          <a:p>
            <a:r>
              <a:rPr lang="fr-CH" sz="3600" kern="0" dirty="0">
                <a:latin typeface="Calibri" panose="020F0502020204030204" pitchFamily="34" charset="0"/>
              </a:rPr>
              <a:t>18 septembre 2023</a:t>
            </a:r>
          </a:p>
        </p:txBody>
      </p:sp>
      <p:pic>
        <p:nvPicPr>
          <p:cNvPr id="12" name="Image 2" descr="bandeau_fpse.jpg"/>
          <p:cNvPicPr>
            <a:picLocks noChangeAspect="1"/>
          </p:cNvPicPr>
          <p:nvPr/>
        </p:nvPicPr>
        <p:blipFill>
          <a:blip r:embed="rId2" cstate="print"/>
          <a:srcRect/>
          <a:stretch>
            <a:fillRect/>
          </a:stretch>
        </p:blipFill>
        <p:spPr bwMode="auto">
          <a:xfrm>
            <a:off x="0" y="0"/>
            <a:ext cx="9144000" cy="1079500"/>
          </a:xfrm>
          <a:prstGeom prst="rect">
            <a:avLst/>
          </a:prstGeom>
          <a:noFill/>
          <a:ln w="9525">
            <a:noFill/>
            <a:miter lim="800000"/>
            <a:headEnd/>
            <a:tailEnd/>
          </a:ln>
        </p:spPr>
      </p:pic>
      <p:sp>
        <p:nvSpPr>
          <p:cNvPr id="13" name="Rectangle 12"/>
          <p:cNvSpPr/>
          <p:nvPr/>
        </p:nvSpPr>
        <p:spPr>
          <a:xfrm>
            <a:off x="465513" y="3590984"/>
            <a:ext cx="8212974" cy="2308324"/>
          </a:xfrm>
          <a:prstGeom prst="rect">
            <a:avLst/>
          </a:prstGeom>
        </p:spPr>
        <p:txBody>
          <a:bodyPr wrap="square">
            <a:spAutoFit/>
          </a:bodyPr>
          <a:lstStyle/>
          <a:p>
            <a:pPr eaLnBrk="0" hangingPunct="0"/>
            <a:r>
              <a:rPr lang="fr-CH" sz="2400" dirty="0">
                <a:latin typeface="Calibri" panose="020F0502020204030204" pitchFamily="34" charset="0"/>
              </a:rPr>
              <a:t>Responsables académiques: </a:t>
            </a:r>
            <a:r>
              <a:rPr lang="fr-CH" sz="2400" b="1" dirty="0">
                <a:latin typeface="Calibri" panose="020F0502020204030204" pitchFamily="34" charset="0"/>
              </a:rPr>
              <a:t>E. Haeberli, P. Zesiger</a:t>
            </a:r>
          </a:p>
          <a:p>
            <a:pPr eaLnBrk="0" hangingPunct="0"/>
            <a:endParaRPr lang="fr-CH" sz="1200" b="1" dirty="0">
              <a:latin typeface="Calibri" panose="020F0502020204030204" pitchFamily="34" charset="0"/>
            </a:endParaRPr>
          </a:p>
          <a:p>
            <a:pPr eaLnBrk="0" hangingPunct="0"/>
            <a:r>
              <a:rPr lang="fr-CH" sz="2400" dirty="0">
                <a:latin typeface="Calibri" panose="020F0502020204030204" pitchFamily="34" charset="0"/>
              </a:rPr>
              <a:t>Conseillère académique Faculté des Lettres: </a:t>
            </a:r>
            <a:r>
              <a:rPr lang="fr-CH" sz="2400" b="1" dirty="0">
                <a:latin typeface="Calibri" panose="020F0502020204030204" pitchFamily="34" charset="0"/>
              </a:rPr>
              <a:t>Sandra Rubal</a:t>
            </a:r>
          </a:p>
          <a:p>
            <a:pPr eaLnBrk="0" hangingPunct="0"/>
            <a:endParaRPr lang="fr-CH" sz="1200" b="1" dirty="0">
              <a:latin typeface="Calibri" panose="020F0502020204030204" pitchFamily="34" charset="0"/>
            </a:endParaRPr>
          </a:p>
          <a:p>
            <a:pPr eaLnBrk="0" hangingPunct="0"/>
            <a:r>
              <a:rPr lang="fr-CH" sz="2400" dirty="0">
                <a:latin typeface="Calibri" panose="020F0502020204030204" pitchFamily="34" charset="0"/>
              </a:rPr>
              <a:t>Conseillère académique Faculté de psychologie et des sciences de l’éducation: </a:t>
            </a:r>
            <a:r>
              <a:rPr lang="fr-CH" sz="2400" b="1" dirty="0">
                <a:latin typeface="Calibri" panose="020F0502020204030204" pitchFamily="34" charset="0"/>
              </a:rPr>
              <a:t>Valérie Favez</a:t>
            </a:r>
          </a:p>
          <a:p>
            <a:endParaRPr lang="fr-CH" sz="2400" b="1" dirty="0">
              <a:solidFill>
                <a:schemeClr val="bg2">
                  <a:lumMod val="75000"/>
                </a:schemeClr>
              </a:solidFill>
            </a:endParaRPr>
          </a:p>
        </p:txBody>
      </p:sp>
      <p:pic>
        <p:nvPicPr>
          <p:cNvPr id="4" name="Image 3"/>
          <p:cNvPicPr>
            <a:picLocks noChangeAspect="1"/>
          </p:cNvPicPr>
          <p:nvPr/>
        </p:nvPicPr>
        <p:blipFill rotWithShape="1">
          <a:blip r:embed="rId3">
            <a:extLst>
              <a:ext uri="{28A0092B-C50C-407E-A947-70E740481C1C}">
                <a14:useLocalDpi xmlns:a14="http://schemas.microsoft.com/office/drawing/2010/main" val="0"/>
              </a:ext>
            </a:extLst>
          </a:blip>
          <a:srcRect l="1363" r="11437"/>
          <a:stretch/>
        </p:blipFill>
        <p:spPr>
          <a:xfrm>
            <a:off x="-36511" y="-27384"/>
            <a:ext cx="9217024" cy="1196752"/>
          </a:xfrm>
          <a:prstGeom prst="rect">
            <a:avLst/>
          </a:prstGeom>
        </p:spPr>
      </p:pic>
    </p:spTree>
    <p:extLst>
      <p:ext uri="{BB962C8B-B14F-4D97-AF65-F5344CB8AC3E}">
        <p14:creationId xmlns:p14="http://schemas.microsoft.com/office/powerpoint/2010/main" val="353103389"/>
      </p:ext>
    </p:extLst>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PLAN D’ETUDES</a:t>
            </a:r>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pic>
        <p:nvPicPr>
          <p:cNvPr id="2" name="Image 1">
            <a:extLst>
              <a:ext uri="{FF2B5EF4-FFF2-40B4-BE49-F238E27FC236}">
                <a16:creationId xmlns:a16="http://schemas.microsoft.com/office/drawing/2014/main" id="{53646FA0-42BB-4941-A677-D142269E8530}"/>
              </a:ext>
            </a:extLst>
          </p:cNvPr>
          <p:cNvPicPr>
            <a:picLocks noChangeAspect="1"/>
          </p:cNvPicPr>
          <p:nvPr/>
        </p:nvPicPr>
        <p:blipFill>
          <a:blip r:embed="rId3"/>
          <a:stretch>
            <a:fillRect/>
          </a:stretch>
        </p:blipFill>
        <p:spPr>
          <a:xfrm>
            <a:off x="1520190" y="1997202"/>
            <a:ext cx="6103620" cy="2863596"/>
          </a:xfrm>
          <a:prstGeom prst="rect">
            <a:avLst/>
          </a:prstGeom>
        </p:spPr>
      </p:pic>
    </p:spTree>
    <p:extLst>
      <p:ext uri="{BB962C8B-B14F-4D97-AF65-F5344CB8AC3E}">
        <p14:creationId xmlns:p14="http://schemas.microsoft.com/office/powerpoint/2010/main" val="1291165895"/>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INSCRIPTION AUX COURS</a:t>
            </a:r>
          </a:p>
        </p:txBody>
      </p:sp>
      <p:sp>
        <p:nvSpPr>
          <p:cNvPr id="5" name="Rectangle 17"/>
          <p:cNvSpPr>
            <a:spLocks noChangeArrowheads="1"/>
          </p:cNvSpPr>
          <p:nvPr/>
        </p:nvSpPr>
        <p:spPr bwMode="auto">
          <a:xfrm>
            <a:off x="226380" y="1040144"/>
            <a:ext cx="8713656"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dirty="0" err="1">
                <a:latin typeface="Calibri" panose="020F0502020204030204" pitchFamily="34" charset="0"/>
              </a:rPr>
              <a:t>Démarche</a:t>
            </a:r>
            <a:r>
              <a:rPr lang="en-US" sz="2400" dirty="0">
                <a:latin typeface="Calibri" panose="020F0502020204030204" pitchFamily="34" charset="0"/>
              </a:rPr>
              <a:t> :</a:t>
            </a:r>
          </a:p>
          <a:p>
            <a:endParaRPr lang="fr-CH" sz="2400" dirty="0">
              <a:latin typeface="Calibri" panose="020F0502020204030204" pitchFamily="34" charset="0"/>
            </a:endParaRPr>
          </a:p>
          <a:p>
            <a:r>
              <a:rPr lang="fr-CH" sz="2400" dirty="0">
                <a:latin typeface="Calibri" panose="020F0502020204030204" pitchFamily="34" charset="0"/>
              </a:rPr>
              <a:t>Le secrétariat des étudiants va vous envoyer un formulaire à compléter</a:t>
            </a:r>
            <a:endParaRPr lang="en-US" sz="2400" dirty="0">
              <a:latin typeface="Calibri" panose="020F0502020204030204" pitchFamily="34" charset="0"/>
            </a:endParaRPr>
          </a:p>
          <a:p>
            <a:endParaRPr lang="fr-FR" sz="2400" dirty="0">
              <a:latin typeface="Calibri" panose="020F0502020204030204" pitchFamily="34" charset="0"/>
            </a:endParaRPr>
          </a:p>
          <a:p>
            <a:pPr algn="ctr"/>
            <a:r>
              <a:rPr lang="en-US" sz="2400" dirty="0" err="1">
                <a:latin typeface="Calibri" panose="020F0502020204030204" pitchFamily="34" charset="0"/>
              </a:rPr>
              <a:t>Délai</a:t>
            </a:r>
            <a:r>
              <a:rPr lang="en-US" sz="2400" dirty="0">
                <a:latin typeface="Calibri" panose="020F0502020204030204" pitchFamily="34" charset="0"/>
              </a:rPr>
              <a:t> à respecter pour les inscriptions</a:t>
            </a:r>
          </a:p>
          <a:p>
            <a:pPr algn="ctr"/>
            <a:r>
              <a:rPr lang="en-US" sz="2400" dirty="0">
                <a:latin typeface="Calibri" panose="020F0502020204030204" pitchFamily="34" charset="0"/>
                <a:ea typeface="ＭＳ Ｐゴシック" charset="-128"/>
              </a:rPr>
              <a:t>9 </a:t>
            </a:r>
            <a:r>
              <a:rPr lang="en-US" sz="2400" dirty="0" err="1">
                <a:latin typeface="Calibri" panose="020F0502020204030204" pitchFamily="34" charset="0"/>
                <a:ea typeface="ＭＳ Ｐゴシック" charset="-128"/>
              </a:rPr>
              <a:t>octobre</a:t>
            </a:r>
            <a:r>
              <a:rPr lang="en-US" sz="2400" dirty="0">
                <a:latin typeface="Calibri" panose="020F0502020204030204" pitchFamily="34" charset="0"/>
                <a:ea typeface="ＭＳ Ｐゴシック" charset="-128"/>
              </a:rPr>
              <a:t> à 20h !!!</a:t>
            </a:r>
          </a:p>
          <a:p>
            <a:endParaRPr lang="fr-FR" sz="2200" b="1" dirty="0">
              <a:solidFill>
                <a:srgbClr val="FF0000"/>
              </a:solidFill>
            </a:endParaRPr>
          </a:p>
          <a:p>
            <a:pPr algn="ctr"/>
            <a:endParaRPr lang="en-US" sz="2000" b="1" dirty="0">
              <a:solidFill>
                <a:srgbClr val="000000"/>
              </a:solidFill>
              <a:ea typeface="ＭＳ Ｐゴシック" charset="-128"/>
            </a:endParaRPr>
          </a:p>
        </p:txBody>
      </p:sp>
      <p:grpSp>
        <p:nvGrpSpPr>
          <p:cNvPr id="6" name="Groupe 5"/>
          <p:cNvGrpSpPr/>
          <p:nvPr/>
        </p:nvGrpSpPr>
        <p:grpSpPr>
          <a:xfrm>
            <a:off x="323528" y="6079274"/>
            <a:ext cx="8424936" cy="584489"/>
            <a:chOff x="323528" y="6079274"/>
            <a:chExt cx="8424936" cy="584489"/>
          </a:xfrm>
        </p:grpSpPr>
        <p:sp>
          <p:nvSpPr>
            <p:cNvPr id="9" name="ZoneTexte 4"/>
            <p:cNvSpPr txBox="1"/>
            <p:nvPr/>
          </p:nvSpPr>
          <p:spPr>
            <a:xfrm>
              <a:off x="323528" y="6172807"/>
              <a:ext cx="6009670" cy="461665"/>
            </a:xfrm>
            <a:prstGeom prst="rect">
              <a:avLst/>
            </a:prstGeom>
            <a:noFill/>
          </p:spPr>
          <p:txBody>
            <a:bodyPr wrap="square" rtlCol="0" anchor="ctr">
              <a:spAutoFit/>
            </a:bodyPr>
            <a:lstStyle/>
            <a:p>
              <a:r>
                <a:rPr lang="fr-CH" sz="1200" dirty="0">
                  <a:solidFill>
                    <a:schemeClr val="bg1"/>
                  </a:solidFill>
                  <a:latin typeface="Arial" pitchFamily="34" charset="0"/>
                  <a:cs typeface="Arial" pitchFamily="34" charset="0"/>
                </a:rPr>
                <a:t>FACULTÉ DE PSYCHOLOGIE ET DES SCIENES DE L’ÉDUCATION</a:t>
              </a:r>
            </a:p>
            <a:p>
              <a:r>
                <a:rPr lang="fr-CH" sz="1200" b="1" dirty="0">
                  <a:solidFill>
                    <a:schemeClr val="bg1"/>
                  </a:solidFill>
                  <a:latin typeface="Arial" pitchFamily="34" charset="0"/>
                  <a:cs typeface="Arial" pitchFamily="34" charset="0"/>
                </a:rPr>
                <a:t>SECTION DE PSYCHOLOGIE</a:t>
              </a:r>
            </a:p>
          </p:txBody>
        </p:sp>
        <p:pic>
          <p:nvPicPr>
            <p:cNvPr id="10" name="Imag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26531" y="6079274"/>
              <a:ext cx="1621933" cy="584489"/>
            </a:xfrm>
            <a:prstGeom prst="rect">
              <a:avLst/>
            </a:prstGeom>
          </p:spPr>
        </p:pic>
      </p:gr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4272094826"/>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7534" y="5507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EXAMENS</a:t>
            </a:r>
          </a:p>
        </p:txBody>
      </p:sp>
      <p:sp>
        <p:nvSpPr>
          <p:cNvPr id="5" name="Rectangle 11"/>
          <p:cNvSpPr>
            <a:spLocks noChangeArrowheads="1"/>
          </p:cNvSpPr>
          <p:nvPr/>
        </p:nvSpPr>
        <p:spPr bwMode="auto">
          <a:xfrm>
            <a:off x="287208" y="651371"/>
            <a:ext cx="8440779"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fr-FR" sz="2400" dirty="0">
                <a:latin typeface="Calibri" panose="020F0502020204030204" pitchFamily="34" charset="0"/>
              </a:rPr>
              <a:t>La forme de chaque examen est précisée par les enseignants au début de cours.</a:t>
            </a:r>
          </a:p>
          <a:p>
            <a:endParaRPr lang="fr-FR" sz="2400" dirty="0">
              <a:latin typeface="Calibri" panose="020F0502020204030204" pitchFamily="34" charset="0"/>
            </a:endParaRPr>
          </a:p>
          <a:p>
            <a:pPr algn="ctr"/>
            <a:r>
              <a:rPr lang="fr-FR" sz="2400" dirty="0">
                <a:latin typeface="Calibri" panose="020F0502020204030204" pitchFamily="34" charset="0"/>
              </a:rPr>
              <a:t>inscription aux cours = inscription aux examens</a:t>
            </a:r>
          </a:p>
          <a:p>
            <a:endParaRPr lang="fr-FR" sz="2400" dirty="0">
              <a:latin typeface="Calibri" panose="020F0502020204030204" pitchFamily="34" charset="0"/>
            </a:endParaRPr>
          </a:p>
          <a:p>
            <a:r>
              <a:rPr lang="fr-FR" sz="2400" dirty="0">
                <a:latin typeface="Calibri" panose="020F0502020204030204" pitchFamily="34" charset="0"/>
              </a:rPr>
              <a:t>2 tentatives :	</a:t>
            </a:r>
          </a:p>
          <a:p>
            <a:pPr marL="533400" lvl="1" indent="-342900">
              <a:buFont typeface="Arial" panose="020B0604020202020204" pitchFamily="34" charset="0"/>
              <a:buChar char="•"/>
            </a:pPr>
            <a:r>
              <a:rPr lang="fr-FR" sz="2400" dirty="0">
                <a:latin typeface="Calibri" panose="020F0502020204030204" pitchFamily="34" charset="0"/>
              </a:rPr>
              <a:t>à la fin de l’enseignement (session de janvier-février ou mai-juin)</a:t>
            </a:r>
          </a:p>
          <a:p>
            <a:pPr marL="533400" lvl="1" indent="-342900">
              <a:buFont typeface="Arial" panose="020B0604020202020204" pitchFamily="34" charset="0"/>
              <a:buChar char="•"/>
            </a:pPr>
            <a:r>
              <a:rPr lang="fr-FR" sz="2400" dirty="0">
                <a:latin typeface="Calibri" panose="020F0502020204030204" pitchFamily="34" charset="0"/>
              </a:rPr>
              <a:t>à la session de rattrapage (session d’août/septembre)	</a:t>
            </a:r>
          </a:p>
          <a:p>
            <a:pPr marL="533400" lvl="1" indent="-342900">
              <a:buFont typeface="Arial" panose="020B0604020202020204" pitchFamily="34" charset="0"/>
              <a:buChar char="•"/>
            </a:pPr>
            <a:r>
              <a:rPr lang="fr-FR" sz="2400" dirty="0">
                <a:latin typeface="Calibri" panose="020F0502020204030204" pitchFamily="34" charset="0"/>
              </a:rPr>
              <a:t>3 sessions de 3 semaines samedi y compris, l’étudiant n’a pas forcément des examens pendant les trois semaines!</a:t>
            </a:r>
          </a:p>
          <a:p>
            <a:pPr marL="190500" lvl="1">
              <a:buClr>
                <a:srgbClr val="CC9900"/>
              </a:buClr>
              <a:buFont typeface="Wingdings" charset="2"/>
              <a:buNone/>
            </a:pPr>
            <a:endParaRPr lang="fr-FR" sz="2400" dirty="0">
              <a:latin typeface="Calibri" panose="020F0502020204030204" pitchFamily="34" charset="0"/>
            </a:endParaRPr>
          </a:p>
          <a:p>
            <a:pPr marL="190500" lvl="1">
              <a:buClr>
                <a:srgbClr val="BBE0E3"/>
              </a:buClr>
              <a:buFont typeface="Wingdings" charset="2"/>
              <a:buNone/>
            </a:pPr>
            <a:r>
              <a:rPr lang="fr-FR" sz="2400" dirty="0">
                <a:latin typeface="Calibri" panose="020F0502020204030204" pitchFamily="34" charset="0"/>
              </a:rPr>
              <a:t>Impossible de se représenter à un examen déjà acquis ou validé!</a:t>
            </a:r>
          </a:p>
        </p:txBody>
      </p:sp>
      <p:sp>
        <p:nvSpPr>
          <p:cNvPr id="7" name="Rectangle 13"/>
          <p:cNvSpPr>
            <a:spLocks noChangeArrowheads="1"/>
          </p:cNvSpPr>
          <p:nvPr/>
        </p:nvSpPr>
        <p:spPr bwMode="auto">
          <a:xfrm>
            <a:off x="295853" y="5116225"/>
            <a:ext cx="118333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fr-FR" sz="2000" b="1" dirty="0">
                <a:solidFill>
                  <a:srgbClr val="FF3333"/>
                </a:solidFill>
                <a:latin typeface="Tahoma" charset="0"/>
                <a:ea typeface="ＭＳ Ｐゴシック" charset="-128"/>
              </a:rPr>
              <a:t>       </a:t>
            </a:r>
            <a:r>
              <a:rPr lang="fr-FR" b="1" dirty="0">
                <a:solidFill>
                  <a:srgbClr val="FF3333"/>
                </a:solidFill>
                <a:latin typeface="Tahoma" charset="0"/>
                <a:ea typeface="ＭＳ Ｐゴシック" charset="-128"/>
              </a:rPr>
              <a:t>       </a:t>
            </a:r>
            <a:endParaRPr lang="en-US" b="1" dirty="0">
              <a:solidFill>
                <a:srgbClr val="FF3333"/>
              </a:solidFill>
              <a:latin typeface="Tahoma" charset="0"/>
              <a:ea typeface="ＭＳ Ｐゴシック" charset="-128"/>
            </a:endParaRPr>
          </a:p>
        </p:txBody>
      </p:sp>
      <p:pic>
        <p:nvPicPr>
          <p:cNvPr id="12" name="Imag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310561896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80">
                                          <p:stCondLst>
                                            <p:cond delay="0"/>
                                          </p:stCondLst>
                                        </p:cTn>
                                        <p:tgtEl>
                                          <p:spTgt spid="7">
                                            <p:txEl>
                                              <p:pRg st="0" end="0"/>
                                            </p:txEl>
                                          </p:spTgt>
                                        </p:tgtEl>
                                      </p:cBhvr>
                                    </p:animEffect>
                                    <p:anim calcmode="lin" valueType="num">
                                      <p:cBhvr>
                                        <p:cTn id="8"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0" end="0"/>
                                            </p:txEl>
                                          </p:spTgt>
                                        </p:tgtEl>
                                      </p:cBhvr>
                                      <p:to x="100000" y="60000"/>
                                    </p:animScale>
                                    <p:animScale>
                                      <p:cBhvr>
                                        <p:cTn id="14" dur="166" decel="50000">
                                          <p:stCondLst>
                                            <p:cond delay="676"/>
                                          </p:stCondLst>
                                        </p:cTn>
                                        <p:tgtEl>
                                          <p:spTgt spid="7">
                                            <p:txEl>
                                              <p:pRg st="0" end="0"/>
                                            </p:txEl>
                                          </p:spTgt>
                                        </p:tgtEl>
                                      </p:cBhvr>
                                      <p:to x="100000" y="100000"/>
                                    </p:animScale>
                                    <p:animScale>
                                      <p:cBhvr>
                                        <p:cTn id="15" dur="26">
                                          <p:stCondLst>
                                            <p:cond delay="1312"/>
                                          </p:stCondLst>
                                        </p:cTn>
                                        <p:tgtEl>
                                          <p:spTgt spid="7">
                                            <p:txEl>
                                              <p:pRg st="0" end="0"/>
                                            </p:txEl>
                                          </p:spTgt>
                                        </p:tgtEl>
                                      </p:cBhvr>
                                      <p:to x="100000" y="80000"/>
                                    </p:animScale>
                                    <p:animScale>
                                      <p:cBhvr>
                                        <p:cTn id="16" dur="166" decel="50000">
                                          <p:stCondLst>
                                            <p:cond delay="1338"/>
                                          </p:stCondLst>
                                        </p:cTn>
                                        <p:tgtEl>
                                          <p:spTgt spid="7">
                                            <p:txEl>
                                              <p:pRg st="0" end="0"/>
                                            </p:txEl>
                                          </p:spTgt>
                                        </p:tgtEl>
                                      </p:cBhvr>
                                      <p:to x="100000" y="100000"/>
                                    </p:animScale>
                                    <p:animScale>
                                      <p:cBhvr>
                                        <p:cTn id="17" dur="26">
                                          <p:stCondLst>
                                            <p:cond delay="1642"/>
                                          </p:stCondLst>
                                        </p:cTn>
                                        <p:tgtEl>
                                          <p:spTgt spid="7">
                                            <p:txEl>
                                              <p:pRg st="0" end="0"/>
                                            </p:txEl>
                                          </p:spTgt>
                                        </p:tgtEl>
                                      </p:cBhvr>
                                      <p:to x="100000" y="90000"/>
                                    </p:animScale>
                                    <p:animScale>
                                      <p:cBhvr>
                                        <p:cTn id="18" dur="166" decel="50000">
                                          <p:stCondLst>
                                            <p:cond delay="1668"/>
                                          </p:stCondLst>
                                        </p:cTn>
                                        <p:tgtEl>
                                          <p:spTgt spid="7">
                                            <p:txEl>
                                              <p:pRg st="0" end="0"/>
                                            </p:txEl>
                                          </p:spTgt>
                                        </p:tgtEl>
                                      </p:cBhvr>
                                      <p:to x="100000" y="100000"/>
                                    </p:animScale>
                                    <p:animScale>
                                      <p:cBhvr>
                                        <p:cTn id="19" dur="26">
                                          <p:stCondLst>
                                            <p:cond delay="1808"/>
                                          </p:stCondLst>
                                        </p:cTn>
                                        <p:tgtEl>
                                          <p:spTgt spid="7">
                                            <p:txEl>
                                              <p:pRg st="0" end="0"/>
                                            </p:txEl>
                                          </p:spTgt>
                                        </p:tgtEl>
                                      </p:cBhvr>
                                      <p:to x="100000" y="95000"/>
                                    </p:animScale>
                                    <p:animScale>
                                      <p:cBhvr>
                                        <p:cTn id="20" dur="166" decel="50000">
                                          <p:stCondLst>
                                            <p:cond delay="1834"/>
                                          </p:stCondLst>
                                        </p:cTn>
                                        <p:tgtEl>
                                          <p:spTgt spid="7">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ABSENCE AUX EXAMENS</a:t>
            </a:r>
            <a:endParaRPr lang="fr-CH" sz="2200" b="1" dirty="0">
              <a:latin typeface="Calibri" panose="020F0502020204030204" pitchFamily="34" charset="0"/>
            </a:endParaRPr>
          </a:p>
        </p:txBody>
      </p:sp>
      <p:sp>
        <p:nvSpPr>
          <p:cNvPr id="6" name="Rectangle 10"/>
          <p:cNvSpPr>
            <a:spLocks noChangeArrowheads="1"/>
          </p:cNvSpPr>
          <p:nvPr/>
        </p:nvSpPr>
        <p:spPr bwMode="auto">
          <a:xfrm>
            <a:off x="323528" y="1124758"/>
            <a:ext cx="849662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fr-CH" sz="2000" dirty="0">
                <a:latin typeface="Calibri" panose="020F0502020204030204" pitchFamily="34" charset="0"/>
              </a:rPr>
              <a:t>En cas d'impossibilité de se présenter aux examens (maladie, accident), l'étudiant doit remettre </a:t>
            </a:r>
            <a:r>
              <a:rPr lang="fr-CH" sz="2000" dirty="0">
                <a:solidFill>
                  <a:srgbClr val="FF0000"/>
                </a:solidFill>
                <a:latin typeface="Calibri" panose="020F0502020204030204" pitchFamily="34" charset="0"/>
              </a:rPr>
              <a:t>dans les trois jours </a:t>
            </a:r>
            <a:r>
              <a:rPr lang="fr-CH" sz="2000" dirty="0">
                <a:latin typeface="Calibri" panose="020F0502020204030204" pitchFamily="34" charset="0"/>
              </a:rPr>
              <a:t>un certificat médical pertinent, accompagné du </a:t>
            </a:r>
            <a:r>
              <a:rPr lang="fr-CH" sz="2000" dirty="0">
                <a:solidFill>
                  <a:srgbClr val="FF0000"/>
                </a:solidFill>
                <a:latin typeface="Calibri" panose="020F0502020204030204" pitchFamily="34" charset="0"/>
              </a:rPr>
              <a:t>formulaire d’avis d’absence (à retirer auprès du secrétariat </a:t>
            </a:r>
            <a:r>
              <a:rPr lang="fr-CH" sz="2000">
                <a:solidFill>
                  <a:srgbClr val="FF0000"/>
                </a:solidFill>
                <a:latin typeface="Calibri" panose="020F0502020204030204" pitchFamily="34" charset="0"/>
              </a:rPr>
              <a:t>des étudiants)</a:t>
            </a:r>
            <a:r>
              <a:rPr lang="fr-CH" sz="2000">
                <a:latin typeface="Calibri" panose="020F0502020204030204" pitchFamily="34" charset="0"/>
              </a:rPr>
              <a:t> </a:t>
            </a:r>
            <a:r>
              <a:rPr lang="fr-CH" sz="2000" dirty="0">
                <a:latin typeface="Calibri" panose="020F0502020204030204" pitchFamily="34" charset="0"/>
              </a:rPr>
              <a:t>à un examen dûment complété ainsi que d’une lettre d’accompagnement. </a:t>
            </a:r>
          </a:p>
          <a:p>
            <a:endParaRPr lang="fr-CH" sz="1600" dirty="0">
              <a:latin typeface="Calibri" panose="020F0502020204030204" pitchFamily="34" charset="0"/>
            </a:endParaRPr>
          </a:p>
          <a:p>
            <a:r>
              <a:rPr lang="fr-CH" sz="2000" dirty="0">
                <a:latin typeface="Calibri" panose="020F0502020204030204" pitchFamily="34" charset="0"/>
              </a:rPr>
              <a:t>Aux fins d'assurer le respect des exigences réglementaires, la Faculté peut décider de soumettre à l'examen d'un </a:t>
            </a:r>
            <a:r>
              <a:rPr lang="fr-CH" sz="2000" dirty="0">
                <a:solidFill>
                  <a:srgbClr val="FF0000"/>
                </a:solidFill>
                <a:latin typeface="Calibri" panose="020F0502020204030204" pitchFamily="34" charset="0"/>
              </a:rPr>
              <a:t>médecin-conseil</a:t>
            </a:r>
            <a:r>
              <a:rPr lang="fr-CH" sz="2000" dirty="0">
                <a:latin typeface="Calibri" panose="020F0502020204030204" pitchFamily="34" charset="0"/>
              </a:rPr>
              <a:t> les certificats médicaux produits par l'étudiant. L'étudiant qui présente un certificat médical doit indiquer dans le formulaire l'adresse et le numéro de téléphone auquel il peut être atteint en permanence en vue, le cas échéant, d'une visite de contrôle.</a:t>
            </a:r>
            <a:endParaRPr lang="en-US" sz="2000" dirty="0">
              <a:latin typeface="Calibri" panose="020F0502020204030204" pitchFamily="34" charset="0"/>
            </a:endParaRP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1469905485"/>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CONDITIONS DE REUSSITE</a:t>
            </a:r>
            <a:endParaRPr lang="fr-CH" sz="2200" b="1" dirty="0">
              <a:latin typeface="Calibri" panose="020F0502020204030204" pitchFamily="34" charset="0"/>
            </a:endParaRPr>
          </a:p>
        </p:txBody>
      </p:sp>
      <p:sp>
        <p:nvSpPr>
          <p:cNvPr id="5" name="Rectangle 112"/>
          <p:cNvSpPr>
            <a:spLocks noChangeArrowheads="1"/>
          </p:cNvSpPr>
          <p:nvPr/>
        </p:nvSpPr>
        <p:spPr bwMode="auto">
          <a:xfrm>
            <a:off x="228959" y="866696"/>
            <a:ext cx="360868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dirty="0" err="1">
                <a:latin typeface="Calibri" panose="020F0502020204030204" pitchFamily="34" charset="0"/>
              </a:rPr>
              <a:t>Système</a:t>
            </a:r>
            <a:r>
              <a:rPr lang="en-US" sz="2400" dirty="0">
                <a:latin typeface="Calibri" panose="020F0502020204030204" pitchFamily="34" charset="0"/>
              </a:rPr>
              <a:t> de notation : 0-6 </a:t>
            </a:r>
          </a:p>
          <a:p>
            <a:r>
              <a:rPr lang="en-US" sz="2400" dirty="0">
                <a:latin typeface="Calibri" panose="020F0502020204030204" pitchFamily="34" charset="0"/>
              </a:rPr>
              <a:t>Note </a:t>
            </a:r>
            <a:r>
              <a:rPr lang="en-US" sz="2400" dirty="0" err="1">
                <a:latin typeface="Calibri" panose="020F0502020204030204" pitchFamily="34" charset="0"/>
              </a:rPr>
              <a:t>minimale</a:t>
            </a:r>
            <a:r>
              <a:rPr lang="en-US" sz="2400" dirty="0">
                <a:latin typeface="Calibri" panose="020F0502020204030204" pitchFamily="34" charset="0"/>
              </a:rPr>
              <a:t> à </a:t>
            </a:r>
            <a:r>
              <a:rPr lang="en-US" sz="2400" dirty="0" err="1">
                <a:latin typeface="Calibri" panose="020F0502020204030204" pitchFamily="34" charset="0"/>
              </a:rPr>
              <a:t>obtenir</a:t>
            </a:r>
            <a:r>
              <a:rPr lang="en-US" sz="2400" dirty="0">
                <a:latin typeface="Calibri" panose="020F0502020204030204" pitchFamily="34" charset="0"/>
              </a:rPr>
              <a:t> : 4</a:t>
            </a:r>
          </a:p>
          <a:p>
            <a:r>
              <a:rPr lang="en-US" sz="2400" dirty="0">
                <a:latin typeface="Calibri" panose="020F0502020204030204" pitchFamily="34" charset="0"/>
              </a:rPr>
              <a:t>Notes au ¼ de point</a:t>
            </a:r>
          </a:p>
        </p:txBody>
      </p:sp>
      <p:sp>
        <p:nvSpPr>
          <p:cNvPr id="7" name="Rectangle 108"/>
          <p:cNvSpPr>
            <a:spLocks noChangeArrowheads="1"/>
          </p:cNvSpPr>
          <p:nvPr/>
        </p:nvSpPr>
        <p:spPr bwMode="auto">
          <a:xfrm>
            <a:off x="590557" y="2361256"/>
            <a:ext cx="8229600"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Arial" panose="020B0604020202020204" pitchFamily="34" charset="0"/>
              <a:buChar char="•"/>
            </a:pPr>
            <a:r>
              <a:rPr lang="fr-FR" sz="2400" dirty="0">
                <a:latin typeface="Calibri" panose="020F0502020204030204" pitchFamily="34" charset="0"/>
              </a:rPr>
              <a:t>crédits attribués si note égale ou supérieure à 4</a:t>
            </a:r>
          </a:p>
          <a:p>
            <a:pPr marL="342900" indent="-342900">
              <a:buFont typeface="Arial" panose="020B0604020202020204" pitchFamily="34" charset="0"/>
              <a:buChar char="•"/>
            </a:pPr>
            <a:r>
              <a:rPr lang="fr-FR" sz="2400" dirty="0">
                <a:latin typeface="Calibri" panose="020F0502020204030204" pitchFamily="34" charset="0"/>
              </a:rPr>
              <a:t>tolérance d’un déficit de 9 crédits avec des notes inférieures à 4 mais égales ou supérieures à 3, la validation ne s’applique pas aux cours de sciences de l’éducation. </a:t>
            </a:r>
          </a:p>
          <a:p>
            <a:pPr marL="342900" indent="-342900">
              <a:buFont typeface="Arial" panose="020B0604020202020204" pitchFamily="34" charset="0"/>
              <a:buChar char="•"/>
            </a:pPr>
            <a:r>
              <a:rPr lang="fr-FR" sz="2400" dirty="0">
                <a:latin typeface="Calibri" panose="020F0502020204030204" pitchFamily="34" charset="0"/>
              </a:rPr>
              <a:t>délai validation: au plus tard une semaine après la publication des notes (s’adresser au secrétariat des étudiants par email)</a:t>
            </a:r>
          </a:p>
          <a:p>
            <a:pPr marL="342900" indent="-342900">
              <a:buFont typeface="Arial" panose="020B0604020202020204" pitchFamily="34" charset="0"/>
              <a:buChar char="•"/>
            </a:pPr>
            <a:r>
              <a:rPr lang="fr-FR" sz="2400" dirty="0">
                <a:latin typeface="Calibri" panose="020F0502020204030204" pitchFamily="34" charset="0"/>
              </a:rPr>
              <a:t>si échec à deux reprises à un cours obligatoire, ou option réinscription pour deux nouvelles tentatives</a:t>
            </a:r>
          </a:p>
          <a:p>
            <a:pPr marL="457200" indent="-457200">
              <a:buFont typeface="Times" charset="0"/>
              <a:buAutoNum type="arabicPeriod"/>
            </a:pPr>
            <a:endParaRPr lang="fr-FR" sz="2000" b="1" dirty="0">
              <a:solidFill>
                <a:srgbClr val="5A4694"/>
              </a:solidFill>
            </a:endParaRP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933239332"/>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5"/>
          <p:cNvSpPr>
            <a:spLocks noChangeArrowheads="1"/>
          </p:cNvSpPr>
          <p:nvPr/>
        </p:nvSpPr>
        <p:spPr bwMode="auto">
          <a:xfrm>
            <a:off x="539552" y="1700808"/>
            <a:ext cx="7829028"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CC9900"/>
              </a:buClr>
            </a:pPr>
            <a:r>
              <a:rPr lang="en-US" sz="5400" dirty="0">
                <a:latin typeface="Calibri" panose="020F0502020204030204" pitchFamily="34" charset="0"/>
              </a:rPr>
              <a:t>Nous </a:t>
            </a:r>
            <a:r>
              <a:rPr lang="en-US" sz="5400" dirty="0" err="1">
                <a:latin typeface="Calibri" panose="020F0502020204030204" pitchFamily="34" charset="0"/>
              </a:rPr>
              <a:t>vous</a:t>
            </a:r>
            <a:r>
              <a:rPr lang="en-US" sz="5400" dirty="0">
                <a:latin typeface="Calibri" panose="020F0502020204030204" pitchFamily="34" charset="0"/>
              </a:rPr>
              <a:t> </a:t>
            </a:r>
            <a:r>
              <a:rPr lang="en-US" sz="5400" dirty="0" err="1">
                <a:latin typeface="Calibri" panose="020F0502020204030204" pitchFamily="34" charset="0"/>
              </a:rPr>
              <a:t>souhaitons</a:t>
            </a:r>
            <a:r>
              <a:rPr lang="en-US" sz="5400" dirty="0">
                <a:latin typeface="Calibri" panose="020F0502020204030204" pitchFamily="34" charset="0"/>
              </a:rPr>
              <a:t> </a:t>
            </a:r>
            <a:r>
              <a:rPr lang="en-US" sz="5400" dirty="0" err="1">
                <a:latin typeface="Calibri" panose="020F0502020204030204" pitchFamily="34" charset="0"/>
              </a:rPr>
              <a:t>une</a:t>
            </a:r>
            <a:r>
              <a:rPr lang="en-US" sz="5400" dirty="0">
                <a:latin typeface="Calibri" panose="020F0502020204030204" pitchFamily="34" charset="0"/>
              </a:rPr>
              <a:t> </a:t>
            </a:r>
            <a:r>
              <a:rPr lang="en-US" sz="5400" dirty="0" err="1">
                <a:latin typeface="Calibri" panose="020F0502020204030204" pitchFamily="34" charset="0"/>
              </a:rPr>
              <a:t>excellente</a:t>
            </a:r>
            <a:r>
              <a:rPr lang="en-US" sz="5400" dirty="0">
                <a:latin typeface="Calibri" panose="020F0502020204030204" pitchFamily="34" charset="0"/>
              </a:rPr>
              <a:t> </a:t>
            </a:r>
            <a:r>
              <a:rPr lang="en-US" sz="5400" dirty="0" err="1">
                <a:latin typeface="Calibri" panose="020F0502020204030204" pitchFamily="34" charset="0"/>
              </a:rPr>
              <a:t>année</a:t>
            </a:r>
            <a:r>
              <a:rPr lang="en-US" sz="5400" dirty="0">
                <a:latin typeface="Calibri" panose="020F0502020204030204" pitchFamily="34" charset="0"/>
              </a:rPr>
              <a:t> </a:t>
            </a:r>
            <a:r>
              <a:rPr lang="en-US" sz="5400" dirty="0" err="1">
                <a:latin typeface="Calibri" panose="020F0502020204030204" pitchFamily="34" charset="0"/>
              </a:rPr>
              <a:t>académique</a:t>
            </a:r>
            <a:r>
              <a:rPr lang="en-US" sz="5400" dirty="0">
                <a:latin typeface="Calibri" panose="020F0502020204030204" pitchFamily="34" charset="0"/>
              </a:rPr>
              <a:t>! </a:t>
            </a:r>
          </a:p>
          <a:p>
            <a:pPr>
              <a:buClr>
                <a:srgbClr val="CC9900"/>
              </a:buClr>
            </a:pPr>
            <a:endParaRPr lang="en-US" b="1" dirty="0">
              <a:solidFill>
                <a:srgbClr val="000000"/>
              </a:solidFill>
              <a:ea typeface="ＭＳ Ｐゴシック" charset="-128"/>
            </a:endParaRPr>
          </a:p>
          <a:p>
            <a:pPr marL="342900" indent="-342900">
              <a:buClr>
                <a:srgbClr val="CC9900"/>
              </a:buClr>
            </a:pPr>
            <a:endParaRPr lang="en-US" b="1" dirty="0">
              <a:solidFill>
                <a:srgbClr val="000000"/>
              </a:solidFill>
              <a:ea typeface="ＭＳ Ｐゴシック" charset="-128"/>
            </a:endParaRPr>
          </a:p>
          <a:p>
            <a:pPr marL="342900" indent="-342900">
              <a:buClr>
                <a:srgbClr val="CC9900"/>
              </a:buClr>
              <a:buFont typeface="Times" charset="0"/>
              <a:buAutoNum type="arabicPeriod"/>
            </a:pPr>
            <a:endParaRPr lang="en-US" b="1" dirty="0">
              <a:solidFill>
                <a:srgbClr val="000000"/>
              </a:solidFill>
              <a:ea typeface="ＭＳ Ｐゴシック" charset="-128"/>
            </a:endParaRPr>
          </a:p>
          <a:p>
            <a:pPr marL="342900" indent="-342900">
              <a:buClr>
                <a:srgbClr val="CC9900"/>
              </a:buClr>
            </a:pPr>
            <a:endParaRPr lang="en-US" dirty="0">
              <a:solidFill>
                <a:srgbClr val="000000"/>
              </a:solidFill>
              <a:ea typeface="ＭＳ Ｐゴシック" charset="-128"/>
            </a:endParaRPr>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3587085355"/>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323528" y="260648"/>
            <a:ext cx="8569325" cy="553998"/>
          </a:xfrm>
          <a:prstGeom prst="rect">
            <a:avLst/>
          </a:prstGeom>
          <a:noFill/>
          <a:ln w="9525">
            <a:noFill/>
            <a:miter lim="800000"/>
            <a:headEnd/>
            <a:tailEnd/>
          </a:ln>
        </p:spPr>
        <p:txBody>
          <a:bodyPr>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fr-CH" sz="3000" b="1"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mn-cs"/>
              </a:rPr>
              <a:t>CONSEILLERES ACADEMIQUES</a:t>
            </a:r>
          </a:p>
        </p:txBody>
      </p:sp>
      <p:sp>
        <p:nvSpPr>
          <p:cNvPr id="3" name="Rectangle 2"/>
          <p:cNvSpPr/>
          <p:nvPr/>
        </p:nvSpPr>
        <p:spPr>
          <a:xfrm>
            <a:off x="611560" y="537647"/>
            <a:ext cx="6803003" cy="7663636"/>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 typeface="Wingdings" charset="2"/>
              <a:buNone/>
              <a:tabLst/>
              <a:defRPr/>
            </a:pPr>
            <a:endParaRPr kumimoji="0" lang="fr-CH" sz="2200" b="1" i="0" u="none" strike="noStrike" kern="1200" cap="none" spc="0" normalizeH="0" baseline="0" noProof="0" dirty="0">
              <a:ln>
                <a:noFill/>
              </a:ln>
              <a:solidFill>
                <a:srgbClr val="5A4694"/>
              </a:solidFill>
              <a:effectLst/>
              <a:uLnTx/>
              <a:uFillTx/>
              <a:latin typeface="Arial" charset="0"/>
              <a:ea typeface="ヒラギノ角ゴ Pro W3"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8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Valérie Favez </a:t>
            </a:r>
            <a:r>
              <a:rPr kumimoji="0" lang="fr-CH" sz="28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hlinkClick r:id="rId2"/>
              </a:rPr>
              <a:t>Valerie.Favez@unige.ch</a:t>
            </a:r>
            <a:r>
              <a:rPr kumimoji="0" lang="fr-CH" sz="28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 </a:t>
            </a:r>
            <a:endParaRPr kumimoji="0" lang="fr-CH" sz="2800" b="0" i="0" u="none" strike="noStrike" kern="1200" cap="none" spc="0" normalizeH="0" baseline="0" noProof="0" dirty="0">
              <a:ln>
                <a:noFill/>
              </a:ln>
              <a:solidFill>
                <a:srgbClr val="FF0000"/>
              </a:solidFill>
              <a:effectLst/>
              <a:uLnTx/>
              <a:uFillTx/>
              <a:latin typeface="Calibri" panose="020F0502020204030204" pitchFamily="34" charset="0"/>
              <a:ea typeface="ヒラギノ角ゴ Pro W3" charset="-128"/>
              <a:cs typeface="ヒラギノ角ゴ Pro W3" charset="-128"/>
            </a:endParaRP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Baccalauréat en psychologie </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Baccalauréat universitaire pluridisciplinaire en linguistique et psychologie (BULP)</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Maîtrise universitaire en logopédie</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Certificats complémentaires en logopédie</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Armée/Protection civile</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sym typeface="Wingdings" pitchFamily="2" charset="2"/>
              </a:rPr>
              <a:t>Permanence sans rendez-vous en présentiel (à partir du </a:t>
            </a:r>
            <a:r>
              <a:rPr lang="fr-CH" sz="2400" dirty="0">
                <a:solidFill>
                  <a:prstClr val="black"/>
                </a:solidFill>
                <a:latin typeface="Calibri" panose="020F0502020204030204" pitchFamily="34" charset="0"/>
                <a:cs typeface="ヒラギノ角ゴ Pro W3" charset="-128"/>
                <a:sym typeface="Wingdings" pitchFamily="2" charset="2"/>
              </a:rPr>
              <a:t>9</a:t>
            </a: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sym typeface="Wingdings" pitchFamily="2" charset="2"/>
              </a:rPr>
              <a:t> octobre) :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sym typeface="Wingdings" pitchFamily="2" charset="2"/>
              </a:rPr>
              <a:t>Mardi 9h30-11h30</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Mercredi 14h00-16h00</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Bureau M 3130 (Uni Mail)</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2400" b="1"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2400" b="1"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400" b="1"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1800" b="1" i="0" u="none" strike="noStrike" kern="1200" cap="none" spc="0" normalizeH="0" baseline="0" noProof="0" dirty="0">
              <a:ln>
                <a:noFill/>
              </a:ln>
              <a:solidFill>
                <a:srgbClr val="5A4694"/>
              </a:solidFill>
              <a:effectLst/>
              <a:uLnTx/>
              <a:uFillTx/>
              <a:latin typeface="Arial" charset="0"/>
              <a:ea typeface="ヒラギノ角ゴ Pro W3" charset="-128"/>
              <a:cs typeface="+mn-cs"/>
              <a:sym typeface="Wingdings" pitchFamily="2" charset="2"/>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1800" b="1" i="0" u="none" strike="noStrike" kern="1200" cap="none" spc="0" normalizeH="0" baseline="0" noProof="0" dirty="0">
              <a:ln>
                <a:noFill/>
              </a:ln>
              <a:solidFill>
                <a:srgbClr val="5A4694"/>
              </a:solidFill>
              <a:effectLst/>
              <a:uLnTx/>
              <a:uFillTx/>
              <a:latin typeface="Arial" charset="0"/>
              <a:ea typeface="ヒラギノ角ゴ Pro W3" charset="-128"/>
              <a:cs typeface="+mn-cs"/>
              <a:sym typeface="Wingdings" pitchFamily="2" charset="2"/>
            </a:endParaRPr>
          </a:p>
          <a:p>
            <a:pPr marL="0" marR="0" lvl="0" indent="0" algn="l" defTabSz="914400" rtl="0" eaLnBrk="1" fontAlgn="base" latinLnBrk="0" hangingPunct="1">
              <a:lnSpc>
                <a:spcPct val="100000"/>
              </a:lnSpc>
              <a:spcBef>
                <a:spcPct val="0"/>
              </a:spcBef>
              <a:spcAft>
                <a:spcPct val="0"/>
              </a:spcAft>
              <a:buClrTx/>
              <a:buSzTx/>
              <a:buFont typeface="Wingdings" charset="2"/>
              <a:buNone/>
              <a:tabLst/>
              <a:defRPr/>
            </a:pPr>
            <a:endParaRPr kumimoji="0" lang="fr-FR" sz="2200" b="1" i="0" u="none" strike="noStrike" kern="1200" cap="none" spc="0" normalizeH="0" baseline="0" noProof="0" dirty="0">
              <a:ln>
                <a:noFill/>
              </a:ln>
              <a:solidFill>
                <a:srgbClr val="5A4694"/>
              </a:solidFill>
              <a:effectLst/>
              <a:uLnTx/>
              <a:uFillTx/>
              <a:latin typeface="Arial" charset="0"/>
              <a:ea typeface="ヒラギノ角ゴ Pro W3" charset="-128"/>
              <a:cs typeface="+mn-cs"/>
            </a:endParaRPr>
          </a:p>
        </p:txBody>
      </p:sp>
      <p:grpSp>
        <p:nvGrpSpPr>
          <p:cNvPr id="6" name="Groupe 5"/>
          <p:cNvGrpSpPr/>
          <p:nvPr/>
        </p:nvGrpSpPr>
        <p:grpSpPr>
          <a:xfrm>
            <a:off x="323528" y="6079274"/>
            <a:ext cx="8424936" cy="584489"/>
            <a:chOff x="323528" y="6079274"/>
            <a:chExt cx="8424936" cy="584489"/>
          </a:xfrm>
        </p:grpSpPr>
        <p:sp>
          <p:nvSpPr>
            <p:cNvPr id="9" name="ZoneTexte 4"/>
            <p:cNvSpPr txBox="1"/>
            <p:nvPr/>
          </p:nvSpPr>
          <p:spPr>
            <a:xfrm>
              <a:off x="323528" y="6172807"/>
              <a:ext cx="6009670" cy="461665"/>
            </a:xfrm>
            <a:prstGeom prst="rect">
              <a:avLst/>
            </a:prstGeom>
            <a:noFill/>
          </p:spPr>
          <p:txBody>
            <a:bodyPr wrap="square" rtlCol="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1200" b="0" i="0" u="none" strike="noStrike" kern="1200" cap="none" spc="0" normalizeH="0" baseline="0" noProof="0" dirty="0">
                  <a:ln>
                    <a:noFill/>
                  </a:ln>
                  <a:solidFill>
                    <a:prstClr val="white"/>
                  </a:solidFill>
                  <a:effectLst/>
                  <a:uLnTx/>
                  <a:uFillTx/>
                  <a:latin typeface="Arial" pitchFamily="34" charset="0"/>
                  <a:ea typeface="ヒラギノ角ゴ Pro W3" charset="-128"/>
                  <a:cs typeface="Arial" pitchFamily="34" charset="0"/>
                </a:rPr>
                <a:t>FACULTÉ DE PSYCHOLOGIE ET DES SCIENCES DE L’ÉDUCATION</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1200" b="1" i="0" u="none" strike="noStrike" kern="1200" cap="none" spc="0" normalizeH="0" baseline="0" noProof="0" dirty="0">
                  <a:ln>
                    <a:noFill/>
                  </a:ln>
                  <a:solidFill>
                    <a:prstClr val="white"/>
                  </a:solidFill>
                  <a:effectLst/>
                  <a:uLnTx/>
                  <a:uFillTx/>
                  <a:latin typeface="Arial" pitchFamily="34" charset="0"/>
                  <a:ea typeface="ヒラギノ角ゴ Pro W3" charset="-128"/>
                  <a:cs typeface="Arial" pitchFamily="34" charset="0"/>
                </a:rPr>
                <a:t>SECTION DE PSYCHOLOGIE</a:t>
              </a:r>
            </a:p>
          </p:txBody>
        </p:sp>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26531" y="6079274"/>
              <a:ext cx="1621933" cy="584489"/>
            </a:xfrm>
            <a:prstGeom prst="rect">
              <a:avLst/>
            </a:prstGeom>
          </p:spPr>
        </p:pic>
      </p:grpSp>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222731865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1176" y="760264"/>
            <a:ext cx="7776864" cy="769441"/>
          </a:xfrm>
          <a:prstGeom prst="rect">
            <a:avLst/>
          </a:prstGeom>
        </p:spPr>
        <p:txBody>
          <a:bodyPr wrap="square">
            <a:spAutoFit/>
          </a:bodyPr>
          <a:lstStyle/>
          <a:p>
            <a:endParaRPr lang="fr-FR" sz="2200" b="1" dirty="0">
              <a:solidFill>
                <a:srgbClr val="5A4694"/>
              </a:solidFill>
            </a:endParaRPr>
          </a:p>
          <a:p>
            <a:pPr>
              <a:buFont typeface="Wingdings" charset="2"/>
              <a:buNone/>
            </a:pPr>
            <a:endParaRPr lang="fr-FR" sz="2200" b="1" dirty="0">
              <a:solidFill>
                <a:srgbClr val="5A4694"/>
              </a:solidFill>
            </a:endParaRPr>
          </a:p>
        </p:txBody>
      </p:sp>
      <p:sp>
        <p:nvSpPr>
          <p:cNvPr id="8" name="ZoneTexte 8"/>
          <p:cNvSpPr txBox="1">
            <a:spLocks noChangeArrowheads="1"/>
          </p:cNvSpPr>
          <p:nvPr/>
        </p:nvSpPr>
        <p:spPr bwMode="auto">
          <a:xfrm>
            <a:off x="250832" y="329376"/>
            <a:ext cx="8569325" cy="1908215"/>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CONSEILLERES ACADEMIQUES</a:t>
            </a:r>
          </a:p>
          <a:p>
            <a:r>
              <a:rPr lang="fr-CH" sz="3000" b="1" dirty="0">
                <a:latin typeface="Calibri" panose="020F0502020204030204" pitchFamily="34" charset="0"/>
              </a:rPr>
              <a:t>			           HORAIRES SPECIAUX </a:t>
            </a:r>
          </a:p>
          <a:p>
            <a:r>
              <a:rPr lang="fr-CH" sz="3000" b="1" dirty="0">
                <a:latin typeface="Calibri" panose="020F0502020204030204" pitchFamily="34" charset="0"/>
              </a:rPr>
              <a:t>				</a:t>
            </a:r>
            <a:r>
              <a:rPr lang="fr-CH" sz="3000" b="1" dirty="0">
                <a:solidFill>
                  <a:schemeClr val="accent4"/>
                </a:solidFill>
                <a:latin typeface="Calibri" panose="020F0502020204030204" pitchFamily="34" charset="0"/>
              </a:rPr>
              <a:t>PERMANENCES RENTREE</a:t>
            </a:r>
          </a:p>
          <a:p>
            <a:pPr algn="r"/>
            <a:endParaRPr lang="fr-CH" sz="2800" b="1" dirty="0">
              <a:solidFill>
                <a:srgbClr val="5A4694"/>
              </a:solidFill>
              <a:latin typeface="Calibri" panose="020F0502020204030204" pitchFamily="34" charset="0"/>
            </a:endParaRPr>
          </a:p>
        </p:txBody>
      </p:sp>
      <p:pic>
        <p:nvPicPr>
          <p:cNvPr id="11" name="Imag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
        <p:nvSpPr>
          <p:cNvPr id="6" name="Rectangle 5">
            <a:extLst>
              <a:ext uri="{FF2B5EF4-FFF2-40B4-BE49-F238E27FC236}">
                <a16:creationId xmlns:a16="http://schemas.microsoft.com/office/drawing/2014/main" id="{525D34FA-B5FA-410F-A3E6-C3A84996182A}"/>
              </a:ext>
            </a:extLst>
          </p:cNvPr>
          <p:cNvSpPr/>
          <p:nvPr/>
        </p:nvSpPr>
        <p:spPr>
          <a:xfrm>
            <a:off x="647062" y="2145996"/>
            <a:ext cx="7776864" cy="2154436"/>
          </a:xfrm>
          <a:prstGeom prst="rect">
            <a:avLst/>
          </a:prstGeom>
        </p:spPr>
        <p:txBody>
          <a:bodyPr wrap="square">
            <a:spAutoFit/>
          </a:bodyPr>
          <a:lstStyle/>
          <a:p>
            <a:pPr>
              <a:buFont typeface="Wingdings" charset="2"/>
              <a:buNone/>
            </a:pPr>
            <a:endParaRPr lang="fr-CH" sz="2200" b="1" dirty="0">
              <a:solidFill>
                <a:srgbClr val="5A4694"/>
              </a:solidFill>
            </a:endParaRPr>
          </a:p>
          <a:p>
            <a:pPr marL="457200" indent="-457200">
              <a:buFont typeface="Arial" panose="020B0604020202020204" pitchFamily="34" charset="0"/>
              <a:buChar char="•"/>
            </a:pPr>
            <a:r>
              <a:rPr lang="fr-CH" sz="2800" dirty="0">
                <a:latin typeface="Calibri" panose="020F0502020204030204" pitchFamily="34" charset="0"/>
                <a:cs typeface="ヒラギノ角ゴ Pro W3" charset="-128"/>
              </a:rPr>
              <a:t>aucun mail ne sera lu, traité, transféré jusqu’au 6 octobre, merci de renvoyer votre demande à partir du 9 octobre pour autant qu’elle soit toujours d’actualité</a:t>
            </a:r>
            <a:endParaRPr lang="fr-FR" sz="2200" b="1" dirty="0"/>
          </a:p>
        </p:txBody>
      </p:sp>
    </p:spTree>
    <p:extLst>
      <p:ext uri="{BB962C8B-B14F-4D97-AF65-F5344CB8AC3E}">
        <p14:creationId xmlns:p14="http://schemas.microsoft.com/office/powerpoint/2010/main" val="2583436107"/>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CALENDRIER</a:t>
            </a:r>
            <a:endParaRPr lang="fr-CH" sz="2200" b="1" dirty="0">
              <a:latin typeface="Calibri" panose="020F0502020204030204" pitchFamily="34" charset="0"/>
            </a:endParaRPr>
          </a:p>
        </p:txBody>
      </p:sp>
      <p:sp>
        <p:nvSpPr>
          <p:cNvPr id="3" name="Rectangle 2"/>
          <p:cNvSpPr/>
          <p:nvPr/>
        </p:nvSpPr>
        <p:spPr>
          <a:xfrm>
            <a:off x="255042" y="852259"/>
            <a:ext cx="7776864" cy="430887"/>
          </a:xfrm>
          <a:prstGeom prst="rect">
            <a:avLst/>
          </a:prstGeom>
        </p:spPr>
        <p:txBody>
          <a:bodyPr wrap="square">
            <a:spAutoFit/>
          </a:bodyPr>
          <a:lstStyle/>
          <a:p>
            <a:pPr>
              <a:buFont typeface="Wingdings" charset="2"/>
              <a:buNone/>
            </a:pPr>
            <a:endParaRPr lang="fr-FR" sz="2200" b="1" dirty="0">
              <a:solidFill>
                <a:srgbClr val="5A4694"/>
              </a:solidFill>
            </a:endParaRPr>
          </a:p>
        </p:txBody>
      </p:sp>
      <p:graphicFrame>
        <p:nvGraphicFramePr>
          <p:cNvPr id="7" name="Espace réservé du contenu 3"/>
          <p:cNvGraphicFramePr>
            <a:graphicFrameLocks/>
          </p:cNvGraphicFramePr>
          <p:nvPr>
            <p:extLst/>
          </p:nvPr>
        </p:nvGraphicFramePr>
        <p:xfrm>
          <a:off x="617305" y="966507"/>
          <a:ext cx="7909390" cy="4724400"/>
        </p:xfrm>
        <a:graphic>
          <a:graphicData uri="http://schemas.openxmlformats.org/drawingml/2006/table">
            <a:tbl>
              <a:tblPr firstRow="1" bandRow="1"/>
              <a:tblGrid>
                <a:gridCol w="4178959">
                  <a:extLst>
                    <a:ext uri="{9D8B030D-6E8A-4147-A177-3AD203B41FA5}">
                      <a16:colId xmlns:a16="http://schemas.microsoft.com/office/drawing/2014/main" val="20000"/>
                    </a:ext>
                  </a:extLst>
                </a:gridCol>
                <a:gridCol w="3730431">
                  <a:extLst>
                    <a:ext uri="{9D8B030D-6E8A-4147-A177-3AD203B41FA5}">
                      <a16:colId xmlns:a16="http://schemas.microsoft.com/office/drawing/2014/main" val="20001"/>
                    </a:ext>
                  </a:extLst>
                </a:gridCol>
              </a:tblGrid>
              <a:tr h="370840">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dirty="0">
                          <a:solidFill>
                            <a:schemeClr val="tx1"/>
                          </a:solidFill>
                          <a:ea typeface="ＭＳ Ｐゴシック" pitchFamily="33" charset="-128"/>
                          <a:cs typeface="ＭＳ Ｐゴシック" pitchFamily="33" charset="-128"/>
                        </a:rPr>
                        <a:t>SEMESTRE D’AUTOMNE 2022-2023</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AEB1"/>
                    </a:solidFill>
                  </a:tcPr>
                </a:tc>
                <a:tc hMerge="1">
                  <a:txBody>
                    <a:bodyPr/>
                    <a:lstStyle/>
                    <a:p>
                      <a:endParaRPr lang="fr-CH" dirty="0"/>
                    </a:p>
                  </a:txBody>
                  <a:tcPr/>
                </a:tc>
                <a:extLst>
                  <a:ext uri="{0D108BD9-81ED-4DB2-BD59-A6C34878D82A}">
                    <a16:rowId xmlns:a16="http://schemas.microsoft.com/office/drawing/2014/main" val="10000"/>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Rentrée universitaire</a:t>
                      </a:r>
                    </a:p>
                  </a:txBody>
                  <a:tcPr marL="99060" marR="9906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lundi 18 septembre 2023</a:t>
                      </a:r>
                    </a:p>
                  </a:txBody>
                  <a:tcPr marL="99060" marR="9906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Début des cours</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mardi 19 septembre 2023</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algn="l" defTabSz="914400" rtl="0" eaLnBrk="1" latinLnBrk="0" hangingPunct="1"/>
                      <a:r>
                        <a:rPr lang="fr-CH" sz="1800" b="0" kern="1200" dirty="0">
                          <a:solidFill>
                            <a:srgbClr val="FF0000"/>
                          </a:solidFill>
                          <a:latin typeface="Calibri"/>
                          <a:ea typeface="+mn-ea"/>
                          <a:cs typeface="+mn-cs"/>
                        </a:rPr>
                        <a:t>Inscriptions aux cours</a:t>
                      </a:r>
                    </a:p>
                  </a:txBody>
                  <a:tcPr marL="99060" marR="99060">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p>
                      <a:pPr marL="0" algn="l" defTabSz="914400" rtl="0" eaLnBrk="1" latinLnBrk="0" hangingPunct="1"/>
                      <a:r>
                        <a:rPr lang="fr-CH" sz="1800" b="0" kern="1200" baseline="0" dirty="0">
                          <a:solidFill>
                            <a:srgbClr val="FF0000"/>
                          </a:solidFill>
                          <a:latin typeface="Calibri"/>
                          <a:ea typeface="+mn-ea"/>
                          <a:cs typeface="+mn-cs"/>
                        </a:rPr>
                        <a:t>2 octobre </a:t>
                      </a:r>
                      <a:r>
                        <a:rPr lang="fr-CH" sz="1800" b="0" kern="1200" dirty="0">
                          <a:solidFill>
                            <a:srgbClr val="FF0000"/>
                          </a:solidFill>
                          <a:latin typeface="Calibri"/>
                          <a:ea typeface="+mn-ea"/>
                          <a:cs typeface="+mn-cs"/>
                        </a:rPr>
                        <a:t>-9 octobre 2023 </a:t>
                      </a:r>
                      <a:r>
                        <a:rPr lang="fr-CH" sz="2000" b="1" kern="1200" dirty="0">
                          <a:solidFill>
                            <a:srgbClr val="FF0000"/>
                          </a:solidFill>
                          <a:latin typeface="Calibri"/>
                          <a:ea typeface="+mn-ea"/>
                          <a:cs typeface="+mn-cs"/>
                        </a:rPr>
                        <a:t>20h!</a:t>
                      </a:r>
                    </a:p>
                  </a:txBody>
                  <a:tcPr marL="99060" marR="9906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5845988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Semaine d’étude libre</a:t>
                      </a:r>
                    </a:p>
                  </a:txBody>
                  <a:tcPr marL="99060" marR="99060">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mn-ea"/>
                          <a:cs typeface="+mn-cs"/>
                        </a:rPr>
                        <a:t>du 6 au 10 novembre 2023 (attention les cours hors-facs sont donnés dans les facultés qui n’ont pas de semaine</a:t>
                      </a:r>
                      <a:r>
                        <a:rPr lang="fr-CH" sz="1800" b="0" kern="1200" baseline="0" dirty="0">
                          <a:solidFill>
                            <a:schemeClr val="tx1"/>
                          </a:solidFill>
                          <a:latin typeface="Calibri"/>
                          <a:ea typeface="+mn-ea"/>
                          <a:cs typeface="+mn-cs"/>
                        </a:rPr>
                        <a:t> d’études libres en même temps que la FPSE)</a:t>
                      </a:r>
                      <a:endParaRPr lang="fr-CH" sz="1800" b="0" kern="1200" dirty="0">
                        <a:solidFill>
                          <a:schemeClr val="tx1"/>
                        </a:solidFill>
                        <a:latin typeface="Calibri"/>
                        <a:ea typeface="+mn-ea"/>
                        <a:cs typeface="+mn-cs"/>
                      </a:endParaRPr>
                    </a:p>
                  </a:txBody>
                  <a:tcPr marL="99060" marR="9906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Fin des cours</a:t>
                      </a:r>
                    </a:p>
                  </a:txBody>
                  <a:tcPr marL="99060" marR="99060">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vendredi 22 décembre 2023</a:t>
                      </a:r>
                    </a:p>
                  </a:txBody>
                  <a:tcPr marL="99060" marR="99060">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Vacances de Noël</a:t>
                      </a:r>
                    </a:p>
                  </a:txBody>
                  <a:tcPr marL="99060" marR="99060">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du samedi 23 décembre 2023 au vendredi 12 janvier 2024</a:t>
                      </a:r>
                    </a:p>
                  </a:txBody>
                  <a:tcPr marL="99060" marR="9906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Début des examens</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lundi 15 janvier 2024</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Fin des examens</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samedi</a:t>
                      </a:r>
                      <a:r>
                        <a:rPr lang="fr-CH" sz="1800" b="0" kern="1200" baseline="0" dirty="0">
                          <a:solidFill>
                            <a:schemeClr val="tx1"/>
                          </a:solidFill>
                          <a:latin typeface="Calibri"/>
                          <a:ea typeface="ＭＳ Ｐゴシック" pitchFamily="33" charset="-128"/>
                          <a:cs typeface="ＭＳ Ｐゴシック" pitchFamily="33" charset="-128"/>
                        </a:rPr>
                        <a:t> 3</a:t>
                      </a:r>
                      <a:r>
                        <a:rPr lang="fr-CH" sz="1800" b="0" kern="1200" dirty="0">
                          <a:solidFill>
                            <a:schemeClr val="tx1"/>
                          </a:solidFill>
                          <a:latin typeface="Calibri"/>
                          <a:ea typeface="ＭＳ Ｐゴシック" pitchFamily="33" charset="-128"/>
                          <a:cs typeface="ＭＳ Ｐゴシック" pitchFamily="33" charset="-128"/>
                        </a:rPr>
                        <a:t> février 2024</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pic>
        <p:nvPicPr>
          <p:cNvPr id="11" name="Imag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26531" y="6079274"/>
            <a:ext cx="1621933" cy="584489"/>
          </a:xfrm>
          <a:prstGeom prst="rect">
            <a:avLst/>
          </a:prstGeom>
        </p:spPr>
      </p:pic>
      <p:pic>
        <p:nvPicPr>
          <p:cNvPr id="12" name="Imag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182441436"/>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CALENDRIER</a:t>
            </a:r>
            <a:endParaRPr lang="fr-CH" sz="2200" b="1" dirty="0">
              <a:latin typeface="Calibri" panose="020F0502020204030204" pitchFamily="34" charset="0"/>
            </a:endParaRPr>
          </a:p>
        </p:txBody>
      </p:sp>
      <p:sp>
        <p:nvSpPr>
          <p:cNvPr id="3" name="Rectangle 2"/>
          <p:cNvSpPr/>
          <p:nvPr/>
        </p:nvSpPr>
        <p:spPr>
          <a:xfrm>
            <a:off x="255042" y="852259"/>
            <a:ext cx="7776864" cy="430887"/>
          </a:xfrm>
          <a:prstGeom prst="rect">
            <a:avLst/>
          </a:prstGeom>
        </p:spPr>
        <p:txBody>
          <a:bodyPr wrap="square">
            <a:spAutoFit/>
          </a:bodyPr>
          <a:lstStyle/>
          <a:p>
            <a:pPr>
              <a:buFont typeface="Wingdings" charset="2"/>
              <a:buNone/>
            </a:pPr>
            <a:endParaRPr lang="fr-FR" sz="2200" b="1" dirty="0">
              <a:solidFill>
                <a:srgbClr val="5A4694"/>
              </a:solidFill>
            </a:endParaRPr>
          </a:p>
        </p:txBody>
      </p:sp>
      <p:graphicFrame>
        <p:nvGraphicFramePr>
          <p:cNvPr id="6" name="Espace réservé du contenu 3"/>
          <p:cNvGraphicFramePr>
            <a:graphicFrameLocks/>
          </p:cNvGraphicFramePr>
          <p:nvPr>
            <p:extLst/>
          </p:nvPr>
        </p:nvGraphicFramePr>
        <p:xfrm>
          <a:off x="467551" y="880986"/>
          <a:ext cx="7753373" cy="3347576"/>
        </p:xfrm>
        <a:graphic>
          <a:graphicData uri="http://schemas.openxmlformats.org/drawingml/2006/table">
            <a:tbl>
              <a:tblPr firstRow="1" bandRow="1"/>
              <a:tblGrid>
                <a:gridCol w="4178959">
                  <a:extLst>
                    <a:ext uri="{9D8B030D-6E8A-4147-A177-3AD203B41FA5}">
                      <a16:colId xmlns:a16="http://schemas.microsoft.com/office/drawing/2014/main" val="20000"/>
                    </a:ext>
                  </a:extLst>
                </a:gridCol>
                <a:gridCol w="3574414">
                  <a:extLst>
                    <a:ext uri="{9D8B030D-6E8A-4147-A177-3AD203B41FA5}">
                      <a16:colId xmlns:a16="http://schemas.microsoft.com/office/drawing/2014/main" val="20001"/>
                    </a:ext>
                  </a:extLst>
                </a:gridCol>
              </a:tblGrid>
              <a:tr h="370840">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SEMESTRE DE PRINTEMPS 2023</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AEB1"/>
                    </a:solidFill>
                  </a:tcPr>
                </a:tc>
                <a:tc hMerge="1">
                  <a:txBody>
                    <a:bodyPr/>
                    <a:lstStyle/>
                    <a:p>
                      <a:endParaRPr lang="fr-CH" dirty="0"/>
                    </a:p>
                  </a:txBody>
                  <a:tcPr/>
                </a:tc>
                <a:extLst>
                  <a:ext uri="{0D108BD9-81ED-4DB2-BD59-A6C34878D82A}">
                    <a16:rowId xmlns:a16="http://schemas.microsoft.com/office/drawing/2014/main" val="10000"/>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Début des cours</a:t>
                      </a:r>
                    </a:p>
                  </a:txBody>
                  <a:tcPr marL="99060" marR="99060">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lundi 19 février 2024</a:t>
                      </a:r>
                    </a:p>
                  </a:txBody>
                  <a:tcPr marL="99060" marR="99060">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824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rgbClr val="FF0000"/>
                          </a:solidFill>
                          <a:latin typeface="Calibri"/>
                          <a:ea typeface="ＭＳ Ｐゴシック" pitchFamily="33" charset="-128"/>
                          <a:cs typeface="ＭＳ Ｐゴシック" pitchFamily="33" charset="-128"/>
                        </a:rPr>
                        <a:t>Inscriptions aux cours</a:t>
                      </a:r>
                    </a:p>
                  </a:txBody>
                  <a:tcPr marL="99060" marR="99060">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rgbClr val="FF0000"/>
                          </a:solidFill>
                          <a:latin typeface="Calibri"/>
                          <a:ea typeface="ＭＳ Ｐゴシック" pitchFamily="33" charset="-128"/>
                          <a:cs typeface="ＭＳ Ｐゴシック" pitchFamily="33" charset="-128"/>
                        </a:rPr>
                        <a:t>4-11 mars 2024 </a:t>
                      </a:r>
                      <a:r>
                        <a:rPr lang="fr-CH" sz="2000" b="1" kern="1200" dirty="0">
                          <a:solidFill>
                            <a:srgbClr val="FF0000"/>
                          </a:solidFill>
                          <a:latin typeface="Calibri"/>
                          <a:ea typeface="ＭＳ Ｐゴシック" pitchFamily="33" charset="-128"/>
                          <a:cs typeface="ＭＳ Ｐゴシック" pitchFamily="33" charset="-128"/>
                        </a:rPr>
                        <a:t>20h!</a:t>
                      </a:r>
                    </a:p>
                  </a:txBody>
                  <a:tcPr marL="99060" marR="9906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638013952"/>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Vacances de Pâques</a:t>
                      </a:r>
                    </a:p>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Reprise des cours </a:t>
                      </a:r>
                    </a:p>
                  </a:txBody>
                  <a:tcPr marL="99060" marR="99060">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du 29 mars au</a:t>
                      </a:r>
                      <a:r>
                        <a:rPr lang="fr-CH" sz="1800" b="0" kern="1200" baseline="0" dirty="0">
                          <a:solidFill>
                            <a:schemeClr val="tx1"/>
                          </a:solidFill>
                          <a:latin typeface="Calibri"/>
                          <a:ea typeface="ＭＳ Ｐゴシック" pitchFamily="33" charset="-128"/>
                          <a:cs typeface="ＭＳ Ｐゴシック" pitchFamily="33" charset="-128"/>
                        </a:rPr>
                        <a:t> 5</a:t>
                      </a:r>
                      <a:r>
                        <a:rPr lang="fr-CH" sz="1800" b="0" kern="1200" dirty="0">
                          <a:solidFill>
                            <a:schemeClr val="tx1"/>
                          </a:solidFill>
                          <a:latin typeface="Calibri"/>
                          <a:ea typeface="ＭＳ Ｐゴシック" pitchFamily="33" charset="-128"/>
                          <a:cs typeface="ＭＳ Ｐゴシック" pitchFamily="33" charset="-128"/>
                        </a:rPr>
                        <a:t> avril 2024</a:t>
                      </a:r>
                    </a:p>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lundi 8 avril 2024</a:t>
                      </a:r>
                    </a:p>
                  </a:txBody>
                  <a:tcPr marL="99060" marR="99060">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Fin des cours</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vendredi 24 mai 2024</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endParaRPr lang="fr-CH" sz="1800" b="0" kern="1200" dirty="0">
                        <a:solidFill>
                          <a:schemeClr val="tx1"/>
                        </a:solidFill>
                        <a:latin typeface="Calibri"/>
                        <a:ea typeface="ＭＳ Ｐゴシック" pitchFamily="33" charset="-128"/>
                        <a:cs typeface="ＭＳ Ｐゴシック" pitchFamily="33" charset="-128"/>
                      </a:endParaRP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endParaRPr lang="fr-CH" sz="1800" b="0" kern="1200" dirty="0">
                        <a:solidFill>
                          <a:srgbClr val="FF0000"/>
                        </a:solidFill>
                        <a:latin typeface="Calibri"/>
                        <a:ea typeface="ＭＳ Ｐゴシック" pitchFamily="33" charset="-128"/>
                        <a:cs typeface="ＭＳ Ｐゴシック" pitchFamily="33" charset="-128"/>
                      </a:endParaRP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Début des examens</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lundi 27 mai 2024</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Fin des examens</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samedi 15 juin 2024</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graphicFrame>
        <p:nvGraphicFramePr>
          <p:cNvPr id="9" name="Espace réservé du contenu 3"/>
          <p:cNvGraphicFramePr>
            <a:graphicFrameLocks/>
          </p:cNvGraphicFramePr>
          <p:nvPr>
            <p:extLst/>
          </p:nvPr>
        </p:nvGraphicFramePr>
        <p:xfrm>
          <a:off x="480066" y="4228562"/>
          <a:ext cx="7722858" cy="1381760"/>
        </p:xfrm>
        <a:graphic>
          <a:graphicData uri="http://schemas.openxmlformats.org/drawingml/2006/table">
            <a:tbl>
              <a:tblPr firstRow="1" bandRow="1"/>
              <a:tblGrid>
                <a:gridCol w="4178959">
                  <a:extLst>
                    <a:ext uri="{9D8B030D-6E8A-4147-A177-3AD203B41FA5}">
                      <a16:colId xmlns:a16="http://schemas.microsoft.com/office/drawing/2014/main" val="20000"/>
                    </a:ext>
                  </a:extLst>
                </a:gridCol>
                <a:gridCol w="3543899">
                  <a:extLst>
                    <a:ext uri="{9D8B030D-6E8A-4147-A177-3AD203B41FA5}">
                      <a16:colId xmlns:a16="http://schemas.microsoft.com/office/drawing/2014/main" val="20001"/>
                    </a:ext>
                  </a:extLst>
                </a:gridCol>
              </a:tblGrid>
              <a:tr h="370840">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SESSION D’EXAMEN DE RATTRAPAGE (COURS AUTOMNE, ANNUEL et PRINTEMPS)</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tc hMerge="1">
                  <a:txBody>
                    <a:bodyPr/>
                    <a:lstStyle/>
                    <a:p>
                      <a:endParaRPr lang="fr-CH" dirty="0"/>
                    </a:p>
                  </a:txBody>
                  <a:tcPr/>
                </a:tc>
                <a:extLst>
                  <a:ext uri="{0D108BD9-81ED-4DB2-BD59-A6C34878D82A}">
                    <a16:rowId xmlns:a16="http://schemas.microsoft.com/office/drawing/2014/main" val="10000"/>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Début des examens</a:t>
                      </a:r>
                    </a:p>
                  </a:txBody>
                  <a:tcPr marL="99060" marR="9906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lundi 19 août 2024</a:t>
                      </a:r>
                    </a:p>
                  </a:txBody>
                  <a:tcPr marL="99060" marR="9906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Fin des examens </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fr-CH" sz="1800" b="0" kern="1200" dirty="0">
                          <a:solidFill>
                            <a:schemeClr val="tx1"/>
                          </a:solidFill>
                          <a:latin typeface="Calibri"/>
                          <a:ea typeface="ＭＳ Ｐゴシック" pitchFamily="33" charset="-128"/>
                          <a:cs typeface="ＭＳ Ｐゴシック" pitchFamily="33" charset="-128"/>
                        </a:rPr>
                        <a:t>samedi 7 septembre 2024</a:t>
                      </a:r>
                    </a:p>
                  </a:txBody>
                  <a:tcPr marL="99060" marR="9906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pic>
        <p:nvPicPr>
          <p:cNvPr id="13" name="Imag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3210555478"/>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PLAN D’ETUDES</a:t>
            </a:r>
          </a:p>
        </p:txBody>
      </p:sp>
      <p:pic>
        <p:nvPicPr>
          <p:cNvPr id="6" name="Picture 2" descr="http://www.unige.ch/presse/charte/logos_unige/Faculte/lettres/lettres70.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779" y="0"/>
            <a:ext cx="1881135" cy="922963"/>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graphicFrame>
        <p:nvGraphicFramePr>
          <p:cNvPr id="3" name="Tableau 2"/>
          <p:cNvGraphicFramePr>
            <a:graphicFrameLocks noGrp="1"/>
          </p:cNvGraphicFramePr>
          <p:nvPr>
            <p:extLst>
              <p:ext uri="{D42A27DB-BD31-4B8C-83A1-F6EECF244321}">
                <p14:modId xmlns:p14="http://schemas.microsoft.com/office/powerpoint/2010/main" val="393351782"/>
              </p:ext>
            </p:extLst>
          </p:nvPr>
        </p:nvGraphicFramePr>
        <p:xfrm>
          <a:off x="988684" y="1531890"/>
          <a:ext cx="6895683" cy="3121245"/>
        </p:xfrm>
        <a:graphic>
          <a:graphicData uri="http://schemas.openxmlformats.org/drawingml/2006/table">
            <a:tbl>
              <a:tblPr firstRow="1" firstCol="1" lastRow="1" lastCol="1" bandRow="1" bandCol="1"/>
              <a:tblGrid>
                <a:gridCol w="1285699">
                  <a:extLst>
                    <a:ext uri="{9D8B030D-6E8A-4147-A177-3AD203B41FA5}">
                      <a16:colId xmlns:a16="http://schemas.microsoft.com/office/drawing/2014/main" val="1109275097"/>
                    </a:ext>
                  </a:extLst>
                </a:gridCol>
                <a:gridCol w="1667472">
                  <a:extLst>
                    <a:ext uri="{9D8B030D-6E8A-4147-A177-3AD203B41FA5}">
                      <a16:colId xmlns:a16="http://schemas.microsoft.com/office/drawing/2014/main" val="162158393"/>
                    </a:ext>
                  </a:extLst>
                </a:gridCol>
                <a:gridCol w="1198054">
                  <a:extLst>
                    <a:ext uri="{9D8B030D-6E8A-4147-A177-3AD203B41FA5}">
                      <a16:colId xmlns:a16="http://schemas.microsoft.com/office/drawing/2014/main" val="1623488749"/>
                    </a:ext>
                  </a:extLst>
                </a:gridCol>
                <a:gridCol w="1553831">
                  <a:extLst>
                    <a:ext uri="{9D8B030D-6E8A-4147-A177-3AD203B41FA5}">
                      <a16:colId xmlns:a16="http://schemas.microsoft.com/office/drawing/2014/main" val="4246430627"/>
                    </a:ext>
                  </a:extLst>
                </a:gridCol>
                <a:gridCol w="1190627">
                  <a:extLst>
                    <a:ext uri="{9D8B030D-6E8A-4147-A177-3AD203B41FA5}">
                      <a16:colId xmlns:a16="http://schemas.microsoft.com/office/drawing/2014/main" val="3803300884"/>
                    </a:ext>
                  </a:extLst>
                </a:gridCol>
              </a:tblGrid>
              <a:tr h="443016">
                <a:tc>
                  <a:txBody>
                    <a:bodyPr/>
                    <a:lstStyle/>
                    <a:p>
                      <a:pP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R="18415" algn="ct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Faculté</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R="86995" algn="ct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Crédits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Faculté</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Crédits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7437348"/>
                  </a:ext>
                </a:extLst>
              </a:tr>
              <a:tr h="535310">
                <a:tc>
                  <a:txBody>
                    <a:bodyPr/>
                    <a:lstStyle/>
                    <a:p>
                      <a:pP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19050" algn="ct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Lettres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FPSE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6075486"/>
                  </a:ext>
                </a:extLst>
              </a:tr>
              <a:tr h="718222">
                <a:tc>
                  <a:txBody>
                    <a:bodyPr/>
                    <a:lstStyle/>
                    <a:p>
                      <a:pP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Branches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Linguistique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84</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Psychologie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84</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2096603549"/>
                  </a:ext>
                </a:extLst>
              </a:tr>
              <a:tr h="907846">
                <a:tc>
                  <a:txBody>
                    <a:bodyPr/>
                    <a:lstStyle/>
                    <a:p>
                      <a:pP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15</a:t>
                      </a:r>
                      <a:r>
                        <a:rPr lang="fr-FR" sz="700" b="1">
                          <a:effectLst/>
                          <a:latin typeface="Calibri" panose="020F0502020204030204" pitchFamily="34" charset="0"/>
                          <a:ea typeface="Calibri" panose="020F0502020204030204" pitchFamily="34" charset="0"/>
                          <a:cs typeface="Arial" panose="020B0604020202020204" pitchFamily="34" charset="0"/>
                        </a:rPr>
                        <a:t>e</a:t>
                      </a:r>
                      <a:r>
                        <a:rPr lang="fr-FR" sz="700" b="1" spc="60">
                          <a:effectLst/>
                          <a:latin typeface="Calibri" panose="020F0502020204030204" pitchFamily="34" charset="0"/>
                          <a:ea typeface="Calibri" panose="020F0502020204030204" pitchFamily="34" charset="0"/>
                          <a:cs typeface="Arial" panose="020B0604020202020204" pitchFamily="34" charset="0"/>
                        </a:rPr>
                        <a:t> </a:t>
                      </a:r>
                      <a:r>
                        <a:rPr lang="fr-FR" sz="1100" b="1">
                          <a:effectLst/>
                          <a:latin typeface="Calibri" panose="020F0502020204030204" pitchFamily="34" charset="0"/>
                          <a:ea typeface="Calibri" panose="020F0502020204030204" pitchFamily="34" charset="0"/>
                          <a:cs typeface="Arial" panose="020B0604020202020204" pitchFamily="34" charset="0"/>
                        </a:rPr>
                        <a:t>module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R="234315" algn="ct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Français Langue Etrangère</a:t>
                      </a:r>
                      <a:r>
                        <a:rPr lang="fr-FR" sz="1100" spc="-35">
                          <a:effectLst/>
                          <a:latin typeface="Calibri" panose="020F0502020204030204" pitchFamily="34" charset="0"/>
                          <a:ea typeface="Calibri" panose="020F0502020204030204" pitchFamily="34" charset="0"/>
                          <a:cs typeface="Arial" panose="020B0604020202020204" pitchFamily="34" charset="0"/>
                        </a:rPr>
                        <a:t> </a:t>
                      </a:r>
                      <a:r>
                        <a:rPr lang="fr-FR" sz="1100">
                          <a:effectLst/>
                          <a:latin typeface="Calibri" panose="020F0502020204030204" pitchFamily="34" charset="0"/>
                          <a:ea typeface="Calibri" panose="020F0502020204030204" pitchFamily="34" charset="0"/>
                          <a:cs typeface="Arial" panose="020B0604020202020204" pitchFamily="34" charset="0"/>
                        </a:rPr>
                        <a:t>(FLE)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R="88900" algn="ct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6</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R="306070" algn="ctr">
                        <a:spcAft>
                          <a:spcPts val="0"/>
                        </a:spcAft>
                      </a:pPr>
                      <a:r>
                        <a:rPr lang="fr-FR" sz="1100">
                          <a:effectLst/>
                          <a:latin typeface="Calibri" panose="020F0502020204030204" pitchFamily="34" charset="0"/>
                          <a:ea typeface="Cambria" panose="02040503050406030204" pitchFamily="18" charset="0"/>
                          <a:cs typeface="Arial" panose="020B0604020202020204" pitchFamily="34" charset="0"/>
                        </a:rPr>
                        <a:t>Sciences de l’éducation</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algn="ct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6</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tcPr>
                </a:tc>
                <a:extLst>
                  <a:ext uri="{0D108BD9-81ED-4DB2-BD59-A6C34878D82A}">
                    <a16:rowId xmlns:a16="http://schemas.microsoft.com/office/drawing/2014/main" val="2273583082"/>
                  </a:ext>
                </a:extLst>
              </a:tr>
              <a:tr h="516851">
                <a:tc>
                  <a:txBody>
                    <a:bodyPr/>
                    <a:lstStyle/>
                    <a:p>
                      <a:pPr>
                        <a:spcAft>
                          <a:spcPts val="0"/>
                        </a:spcAft>
                      </a:pPr>
                      <a:r>
                        <a:rPr lang="fr-FR" sz="1100" b="1">
                          <a:effectLst/>
                          <a:latin typeface="Calibri" panose="020F0502020204030204" pitchFamily="34" charset="0"/>
                          <a:ea typeface="Calibri" panose="020F0502020204030204" pitchFamily="34" charset="0"/>
                          <a:cs typeface="Arial" panose="020B0604020202020204" pitchFamily="34" charset="0"/>
                        </a:rPr>
                        <a:t>Total</a:t>
                      </a:r>
                      <a:r>
                        <a:rPr lang="fr-FR" sz="1100" b="1" spc="-10">
                          <a:effectLst/>
                          <a:latin typeface="Calibri" panose="020F0502020204030204" pitchFamily="34" charset="0"/>
                          <a:ea typeface="Calibri" panose="020F0502020204030204" pitchFamily="34" charset="0"/>
                          <a:cs typeface="Arial" panose="020B0604020202020204" pitchFamily="34" charset="0"/>
                        </a:rPr>
                        <a:t> </a:t>
                      </a:r>
                      <a:r>
                        <a:rPr lang="fr-FR" sz="1100" b="1">
                          <a:effectLst/>
                          <a:latin typeface="Calibri" panose="020F0502020204030204" pitchFamily="34" charset="0"/>
                          <a:ea typeface="Calibri" panose="020F0502020204030204" pitchFamily="34" charset="0"/>
                          <a:cs typeface="Arial" panose="020B0604020202020204" pitchFamily="34" charset="0"/>
                        </a:rPr>
                        <a:t>crédits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R="59690" algn="ct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90</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spcAft>
                          <a:spcPts val="0"/>
                        </a:spcAft>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R="5080" algn="ctr">
                        <a:spcAft>
                          <a:spcPts val="0"/>
                        </a:spcAft>
                      </a:pPr>
                      <a:r>
                        <a:rPr lang="fr-FR" sz="1100" dirty="0">
                          <a:effectLst/>
                          <a:latin typeface="Calibri" panose="020F0502020204030204" pitchFamily="34" charset="0"/>
                          <a:ea typeface="Calibri" panose="020F0502020204030204" pitchFamily="34" charset="0"/>
                          <a:cs typeface="Arial" panose="020B0604020202020204" pitchFamily="34" charset="0"/>
                        </a:rPr>
                        <a:t>90</a:t>
                      </a:r>
                      <a:endParaRPr lang="fr-CH"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1172735"/>
                  </a:ext>
                </a:extLst>
              </a:tr>
            </a:tbl>
          </a:graphicData>
        </a:graphic>
      </p:graphicFrame>
    </p:spTree>
    <p:extLst>
      <p:ext uri="{BB962C8B-B14F-4D97-AF65-F5344CB8AC3E}">
        <p14:creationId xmlns:p14="http://schemas.microsoft.com/office/powerpoint/2010/main" val="3484992510"/>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PLAN D’ETUDES</a:t>
            </a:r>
          </a:p>
        </p:txBody>
      </p:sp>
      <p:pic>
        <p:nvPicPr>
          <p:cNvPr id="6" name="Picture 2" descr="http://www.unige.ch/presse/charte/logos_unige/Faculte/lettres/lettres70.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779" y="0"/>
            <a:ext cx="1881135" cy="922963"/>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pic>
        <p:nvPicPr>
          <p:cNvPr id="2" name="Image 1">
            <a:extLst>
              <a:ext uri="{FF2B5EF4-FFF2-40B4-BE49-F238E27FC236}">
                <a16:creationId xmlns:a16="http://schemas.microsoft.com/office/drawing/2014/main" id="{171D4B7B-2CA7-4FD5-BDD9-9D2CC70C47D3}"/>
              </a:ext>
            </a:extLst>
          </p:cNvPr>
          <p:cNvPicPr>
            <a:picLocks noChangeAspect="1"/>
          </p:cNvPicPr>
          <p:nvPr/>
        </p:nvPicPr>
        <p:blipFill>
          <a:blip r:embed="rId4"/>
          <a:stretch>
            <a:fillRect/>
          </a:stretch>
        </p:blipFill>
        <p:spPr>
          <a:xfrm>
            <a:off x="683568" y="922963"/>
            <a:ext cx="6103620" cy="4742688"/>
          </a:xfrm>
          <a:prstGeom prst="rect">
            <a:avLst/>
          </a:prstGeom>
        </p:spPr>
      </p:pic>
    </p:spTree>
    <p:extLst>
      <p:ext uri="{BB962C8B-B14F-4D97-AF65-F5344CB8AC3E}">
        <p14:creationId xmlns:p14="http://schemas.microsoft.com/office/powerpoint/2010/main" val="2833608404"/>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PLAN D’ETUDES</a:t>
            </a:r>
          </a:p>
        </p:txBody>
      </p:sp>
      <p:pic>
        <p:nvPicPr>
          <p:cNvPr id="6" name="Picture 2" descr="http://www.unige.ch/presse/charte/logos_unige/Faculte/lettres/lettres70.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779" y="0"/>
            <a:ext cx="1881135" cy="922963"/>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pic>
        <p:nvPicPr>
          <p:cNvPr id="2" name="Image 1">
            <a:extLst>
              <a:ext uri="{FF2B5EF4-FFF2-40B4-BE49-F238E27FC236}">
                <a16:creationId xmlns:a16="http://schemas.microsoft.com/office/drawing/2014/main" id="{AF1F77FA-04E1-426B-AA98-514895130654}"/>
              </a:ext>
            </a:extLst>
          </p:cNvPr>
          <p:cNvPicPr>
            <a:picLocks noChangeAspect="1"/>
          </p:cNvPicPr>
          <p:nvPr/>
        </p:nvPicPr>
        <p:blipFill>
          <a:blip r:embed="rId4"/>
          <a:stretch>
            <a:fillRect/>
          </a:stretch>
        </p:blipFill>
        <p:spPr>
          <a:xfrm>
            <a:off x="1187624" y="1340768"/>
            <a:ext cx="6103620" cy="3404616"/>
          </a:xfrm>
          <a:prstGeom prst="rect">
            <a:avLst/>
          </a:prstGeom>
        </p:spPr>
      </p:pic>
    </p:spTree>
    <p:extLst>
      <p:ext uri="{BB962C8B-B14F-4D97-AF65-F5344CB8AC3E}">
        <p14:creationId xmlns:p14="http://schemas.microsoft.com/office/powerpoint/2010/main" val="773573546"/>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PLAN D’ETUDES</a:t>
            </a:r>
          </a:p>
        </p:txBody>
      </p:sp>
      <p:pic>
        <p:nvPicPr>
          <p:cNvPr id="6" name="Picture 2" descr="http://www.unige.ch/presse/charte/logos_unige/Faculte/lettres/lettres70.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779" y="0"/>
            <a:ext cx="1881135" cy="922963"/>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p:cNvSpPr txBox="1"/>
          <p:nvPr/>
        </p:nvSpPr>
        <p:spPr>
          <a:xfrm rot="19676839">
            <a:off x="101685" y="1045087"/>
            <a:ext cx="3248516" cy="1200329"/>
          </a:xfrm>
          <a:prstGeom prst="rect">
            <a:avLst/>
          </a:prstGeom>
          <a:noFill/>
        </p:spPr>
        <p:txBody>
          <a:bodyPr wrap="square" rtlCol="0">
            <a:spAutoFit/>
          </a:bodyPr>
          <a:lstStyle/>
          <a:p>
            <a:r>
              <a:rPr lang="fr-CH" dirty="0">
                <a:solidFill>
                  <a:srgbClr val="FF0000"/>
                </a:solidFill>
                <a:latin typeface="Calibri" panose="020F0502020204030204" pitchFamily="34" charset="0"/>
              </a:rPr>
              <a:t>Attention: Ne pas valider les notes des prérequis, sous peine de ne pas pouvoir postuler à la MUL</a:t>
            </a: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pic>
        <p:nvPicPr>
          <p:cNvPr id="3" name="Image 2">
            <a:extLst>
              <a:ext uri="{FF2B5EF4-FFF2-40B4-BE49-F238E27FC236}">
                <a16:creationId xmlns:a16="http://schemas.microsoft.com/office/drawing/2014/main" id="{F316715D-22B4-4289-AF19-A83C8B082E84}"/>
              </a:ext>
            </a:extLst>
          </p:cNvPr>
          <p:cNvPicPr>
            <a:picLocks noChangeAspect="1"/>
          </p:cNvPicPr>
          <p:nvPr/>
        </p:nvPicPr>
        <p:blipFill>
          <a:blip r:embed="rId4"/>
          <a:stretch>
            <a:fillRect/>
          </a:stretch>
        </p:blipFill>
        <p:spPr>
          <a:xfrm>
            <a:off x="1520190" y="1341120"/>
            <a:ext cx="6103620" cy="4175760"/>
          </a:xfrm>
          <a:prstGeom prst="rect">
            <a:avLst/>
          </a:prstGeom>
        </p:spPr>
      </p:pic>
    </p:spTree>
    <p:extLst>
      <p:ext uri="{BB962C8B-B14F-4D97-AF65-F5344CB8AC3E}">
        <p14:creationId xmlns:p14="http://schemas.microsoft.com/office/powerpoint/2010/main" val="1366011027"/>
      </p:ext>
    </p:extLst>
  </p:cSld>
  <p:clrMapOvr>
    <a:masterClrMapping/>
  </p:clrMapOvr>
  <p:transition spd="slow">
    <p:wipe/>
  </p:transition>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6376</TotalTime>
  <Words>745</Words>
  <Application>Microsoft Office PowerPoint</Application>
  <PresentationFormat>Affichage à l'écran (4:3)</PresentationFormat>
  <Paragraphs>139</Paragraphs>
  <Slides>15</Slides>
  <Notes>0</Notes>
  <HiddenSlides>0</HiddenSlides>
  <MMClips>0</MMClips>
  <ScaleCrop>false</ScaleCrop>
  <HeadingPairs>
    <vt:vector size="6" baseType="variant">
      <vt:variant>
        <vt:lpstr>Polices utilisées</vt:lpstr>
      </vt:variant>
      <vt:variant>
        <vt:i4>9</vt:i4>
      </vt:variant>
      <vt:variant>
        <vt:lpstr>Thème</vt:lpstr>
      </vt:variant>
      <vt:variant>
        <vt:i4>4</vt:i4>
      </vt:variant>
      <vt:variant>
        <vt:lpstr>Titres des diapositives</vt:lpstr>
      </vt:variant>
      <vt:variant>
        <vt:i4>15</vt:i4>
      </vt:variant>
    </vt:vector>
  </HeadingPairs>
  <TitlesOfParts>
    <vt:vector size="28" baseType="lpstr">
      <vt:lpstr>MS PGothic</vt:lpstr>
      <vt:lpstr>Arial</vt:lpstr>
      <vt:lpstr>Calibri</vt:lpstr>
      <vt:lpstr>Cambria</vt:lpstr>
      <vt:lpstr>Tahoma</vt:lpstr>
      <vt:lpstr>Times</vt:lpstr>
      <vt:lpstr>Times New Roman</vt:lpstr>
      <vt:lpstr>Wingdings</vt:lpstr>
      <vt:lpstr>ヒラギノ角ゴ Pro W3</vt:lpstr>
      <vt:lpstr>Modèle par défaut</vt:lpstr>
      <vt:lpstr>1_Conception personnalisée</vt:lpstr>
      <vt:lpstr>2_Conception personnalisée</vt:lpstr>
      <vt:lpstr>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UNIGE</dc:creator>
  <cp:lastModifiedBy>Valérie Favez</cp:lastModifiedBy>
  <cp:revision>494</cp:revision>
  <cp:lastPrinted>2019-09-13T08:57:50Z</cp:lastPrinted>
  <dcterms:created xsi:type="dcterms:W3CDTF">2010-10-25T12:31:31Z</dcterms:created>
  <dcterms:modified xsi:type="dcterms:W3CDTF">2023-09-05T15:16:19Z</dcterms:modified>
</cp:coreProperties>
</file>