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3.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6" r:id="rId2"/>
    <p:sldMasterId id="2147483686" r:id="rId3"/>
    <p:sldMasterId id="2147483706" r:id="rId4"/>
  </p:sldMasterIdLst>
  <p:notesMasterIdLst>
    <p:notesMasterId r:id="rId18"/>
  </p:notesMasterIdLst>
  <p:handoutMasterIdLst>
    <p:handoutMasterId r:id="rId19"/>
  </p:handoutMasterIdLst>
  <p:sldIdLst>
    <p:sldId id="468" r:id="rId5"/>
    <p:sldId id="497" r:id="rId6"/>
    <p:sldId id="416" r:id="rId7"/>
    <p:sldId id="629" r:id="rId8"/>
    <p:sldId id="644" r:id="rId9"/>
    <p:sldId id="696" r:id="rId10"/>
    <p:sldId id="412" r:id="rId11"/>
    <p:sldId id="476" r:id="rId12"/>
    <p:sldId id="652" r:id="rId13"/>
    <p:sldId id="494" r:id="rId14"/>
    <p:sldId id="471" r:id="rId15"/>
    <p:sldId id="413" r:id="rId16"/>
    <p:sldId id="415" r:id="rId17"/>
  </p:sldIdLst>
  <p:sldSz cx="9144000" cy="6858000" type="screen4x3"/>
  <p:notesSz cx="6811963" cy="9942513"/>
  <p:defaultTextStyle>
    <a:defPPr>
      <a:defRPr lang="fr-FR"/>
    </a:defPPr>
    <a:lvl1pPr algn="l" rtl="0" fontAlgn="base">
      <a:spcBef>
        <a:spcPct val="0"/>
      </a:spcBef>
      <a:spcAft>
        <a:spcPct val="0"/>
      </a:spcAft>
      <a:defRPr kern="1200">
        <a:solidFill>
          <a:schemeClr val="tx1"/>
        </a:solidFill>
        <a:latin typeface="Arial" charset="0"/>
        <a:ea typeface="ヒラギノ角ゴ Pro W3" charset="-128"/>
        <a:cs typeface="+mn-cs"/>
      </a:defRPr>
    </a:lvl1pPr>
    <a:lvl2pPr marL="457200" algn="l" rtl="0" fontAlgn="base">
      <a:spcBef>
        <a:spcPct val="0"/>
      </a:spcBef>
      <a:spcAft>
        <a:spcPct val="0"/>
      </a:spcAft>
      <a:defRPr kern="1200">
        <a:solidFill>
          <a:schemeClr val="tx1"/>
        </a:solidFill>
        <a:latin typeface="Arial" charset="0"/>
        <a:ea typeface="ヒラギノ角ゴ Pro W3" charset="-128"/>
        <a:cs typeface="+mn-cs"/>
      </a:defRPr>
    </a:lvl2pPr>
    <a:lvl3pPr marL="914400" algn="l" rtl="0" fontAlgn="base">
      <a:spcBef>
        <a:spcPct val="0"/>
      </a:spcBef>
      <a:spcAft>
        <a:spcPct val="0"/>
      </a:spcAft>
      <a:defRPr kern="1200">
        <a:solidFill>
          <a:schemeClr val="tx1"/>
        </a:solidFill>
        <a:latin typeface="Arial" charset="0"/>
        <a:ea typeface="ヒラギノ角ゴ Pro W3" charset="-128"/>
        <a:cs typeface="+mn-cs"/>
      </a:defRPr>
    </a:lvl3pPr>
    <a:lvl4pPr marL="1371600" algn="l" rtl="0" fontAlgn="base">
      <a:spcBef>
        <a:spcPct val="0"/>
      </a:spcBef>
      <a:spcAft>
        <a:spcPct val="0"/>
      </a:spcAft>
      <a:defRPr kern="1200">
        <a:solidFill>
          <a:schemeClr val="tx1"/>
        </a:solidFill>
        <a:latin typeface="Arial" charset="0"/>
        <a:ea typeface="ヒラギノ角ゴ Pro W3" charset="-128"/>
        <a:cs typeface="+mn-cs"/>
      </a:defRPr>
    </a:lvl4pPr>
    <a:lvl5pPr marL="1828800" algn="l" rtl="0" fontAlgn="base">
      <a:spcBef>
        <a:spcPct val="0"/>
      </a:spcBef>
      <a:spcAft>
        <a:spcPct val="0"/>
      </a:spcAft>
      <a:defRPr kern="1200">
        <a:solidFill>
          <a:schemeClr val="tx1"/>
        </a:solidFill>
        <a:latin typeface="Arial" charset="0"/>
        <a:ea typeface="ヒラギノ角ゴ Pro W3" charset="-128"/>
        <a:cs typeface="+mn-cs"/>
      </a:defRPr>
    </a:lvl5pPr>
    <a:lvl6pPr marL="2286000" algn="l" defTabSz="914400" rtl="0" eaLnBrk="1" latinLnBrk="0" hangingPunct="1">
      <a:defRPr kern="1200">
        <a:solidFill>
          <a:schemeClr val="tx1"/>
        </a:solidFill>
        <a:latin typeface="Arial" charset="0"/>
        <a:ea typeface="ヒラギノ角ゴ Pro W3" charset="-128"/>
        <a:cs typeface="+mn-cs"/>
      </a:defRPr>
    </a:lvl6pPr>
    <a:lvl7pPr marL="2743200" algn="l" defTabSz="914400" rtl="0" eaLnBrk="1" latinLnBrk="0" hangingPunct="1">
      <a:defRPr kern="1200">
        <a:solidFill>
          <a:schemeClr val="tx1"/>
        </a:solidFill>
        <a:latin typeface="Arial" charset="0"/>
        <a:ea typeface="ヒラギノ角ゴ Pro W3" charset="-128"/>
        <a:cs typeface="+mn-cs"/>
      </a:defRPr>
    </a:lvl7pPr>
    <a:lvl8pPr marL="3200400" algn="l" defTabSz="914400" rtl="0" eaLnBrk="1" latinLnBrk="0" hangingPunct="1">
      <a:defRPr kern="1200">
        <a:solidFill>
          <a:schemeClr val="tx1"/>
        </a:solidFill>
        <a:latin typeface="Arial" charset="0"/>
        <a:ea typeface="ヒラギノ角ゴ Pro W3" charset="-128"/>
        <a:cs typeface="+mn-cs"/>
      </a:defRPr>
    </a:lvl8pPr>
    <a:lvl9pPr marL="3657600" algn="l" defTabSz="914400" rtl="0" eaLnBrk="1" latinLnBrk="0" hangingPunct="1">
      <a:defRPr kern="1200">
        <a:solidFill>
          <a:schemeClr val="tx1"/>
        </a:solidFill>
        <a:latin typeface="Arial"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lérie Favez" initials="VF" lastIdx="4" clrIdx="0">
    <p:extLst>
      <p:ext uri="{19B8F6BF-5375-455C-9EA6-DF929625EA0E}">
        <p15:presenceInfo xmlns:p15="http://schemas.microsoft.com/office/powerpoint/2012/main" userId="S-1-5-21-2549886845-264585227-397852783-32639" providerId="AD"/>
      </p:ext>
    </p:extLst>
  </p:cmAuthor>
  <p:cmAuthor id="2" name="Marco Stuto" initials="MS" lastIdx="4" clrIdx="1">
    <p:extLst>
      <p:ext uri="{19B8F6BF-5375-455C-9EA6-DF929625EA0E}">
        <p15:presenceInfo xmlns:p15="http://schemas.microsoft.com/office/powerpoint/2012/main" userId="S-1-5-21-2549886845-264585227-397852783-2739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9200"/>
    <a:srgbClr val="CBA723"/>
    <a:srgbClr val="D1BA2F"/>
    <a:srgbClr val="D68239"/>
    <a:srgbClr val="FFE7A3"/>
    <a:srgbClr val="EAEAEA"/>
    <a:srgbClr val="544B92"/>
    <a:srgbClr val="5A4694"/>
    <a:srgbClr val="F89708"/>
    <a:srgbClr val="008C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32" autoAdjust="0"/>
    <p:restoredTop sz="90994" autoAdjust="0"/>
  </p:normalViewPr>
  <p:slideViewPr>
    <p:cSldViewPr>
      <p:cViewPr varScale="1">
        <p:scale>
          <a:sx n="98" d="100"/>
          <a:sy n="98" d="100"/>
        </p:scale>
        <p:origin x="174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76" y="-84"/>
      </p:cViewPr>
      <p:guideLst>
        <p:guide orient="horz" pos="3131"/>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defRPr sz="1200"/>
            </a:lvl1pPr>
          </a:lstStyle>
          <a:p>
            <a:endParaRPr lang="fr-FR"/>
          </a:p>
        </p:txBody>
      </p:sp>
      <p:sp>
        <p:nvSpPr>
          <p:cNvPr id="20483" name="Rectangle 3"/>
          <p:cNvSpPr>
            <a:spLocks noGrp="1" noChangeArrowheads="1"/>
          </p:cNvSpPr>
          <p:nvPr>
            <p:ph type="dt" sz="quarter" idx="1"/>
          </p:nvPr>
        </p:nvSpPr>
        <p:spPr bwMode="auto">
          <a:xfrm>
            <a:off x="385778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lgn="r">
              <a:defRPr sz="1200"/>
            </a:lvl1pPr>
          </a:lstStyle>
          <a:p>
            <a:endParaRPr lang="fr-FR"/>
          </a:p>
        </p:txBody>
      </p:sp>
      <p:sp>
        <p:nvSpPr>
          <p:cNvPr id="20484" name="Rectangle 4"/>
          <p:cNvSpPr>
            <a:spLocks noGrp="1" noChangeArrowheads="1"/>
          </p:cNvSpPr>
          <p:nvPr>
            <p:ph type="ftr" sz="quarter" idx="2"/>
          </p:nvPr>
        </p:nvSpPr>
        <p:spPr bwMode="auto">
          <a:xfrm>
            <a:off x="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defRPr sz="1200"/>
            </a:lvl1pPr>
          </a:lstStyle>
          <a:p>
            <a:endParaRPr lang="fr-FR"/>
          </a:p>
        </p:txBody>
      </p:sp>
      <p:sp>
        <p:nvSpPr>
          <p:cNvPr id="20485" name="Rectangle 5"/>
          <p:cNvSpPr>
            <a:spLocks noGrp="1" noChangeArrowheads="1"/>
          </p:cNvSpPr>
          <p:nvPr>
            <p:ph type="sldNum" sz="quarter" idx="3"/>
          </p:nvPr>
        </p:nvSpPr>
        <p:spPr bwMode="auto">
          <a:xfrm>
            <a:off x="385778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lgn="r">
              <a:defRPr sz="1200"/>
            </a:lvl1pPr>
          </a:lstStyle>
          <a:p>
            <a:fld id="{E9FBFF3D-776B-4061-91D4-C4CBE56DC58E}" type="slidenum">
              <a:rPr lang="fr-FR"/>
              <a:pPr/>
              <a:t>‹N°›</a:t>
            </a:fld>
            <a:endParaRPr lang="fr-FR"/>
          </a:p>
        </p:txBody>
      </p:sp>
    </p:spTree>
    <p:extLst>
      <p:ext uri="{BB962C8B-B14F-4D97-AF65-F5344CB8AC3E}">
        <p14:creationId xmlns:p14="http://schemas.microsoft.com/office/powerpoint/2010/main" val="10784447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defRPr sz="1200"/>
            </a:lvl1pPr>
          </a:lstStyle>
          <a:p>
            <a:endParaRPr lang="fr-FR"/>
          </a:p>
        </p:txBody>
      </p:sp>
      <p:sp>
        <p:nvSpPr>
          <p:cNvPr id="35843" name="Rectangle 3"/>
          <p:cNvSpPr>
            <a:spLocks noGrp="1" noChangeArrowheads="1"/>
          </p:cNvSpPr>
          <p:nvPr>
            <p:ph type="dt" idx="1"/>
          </p:nvPr>
        </p:nvSpPr>
        <p:spPr bwMode="auto">
          <a:xfrm>
            <a:off x="3857780" y="0"/>
            <a:ext cx="2952593" cy="497683"/>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lvl1pPr algn="r">
              <a:defRPr sz="1200"/>
            </a:lvl1pPr>
          </a:lstStyle>
          <a:p>
            <a:endParaRPr lang="fr-FR"/>
          </a:p>
        </p:txBody>
      </p:sp>
      <p:sp>
        <p:nvSpPr>
          <p:cNvPr id="15364" name="Rectangle 4"/>
          <p:cNvSpPr>
            <a:spLocks noGrp="1" noRot="1" noChangeAspect="1" noChangeArrowheads="1" noTextEdit="1"/>
          </p:cNvSpPr>
          <p:nvPr>
            <p:ph type="sldImg" idx="2"/>
          </p:nvPr>
        </p:nvSpPr>
        <p:spPr bwMode="auto">
          <a:xfrm>
            <a:off x="920750" y="746125"/>
            <a:ext cx="4972050" cy="372903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682470" y="4722416"/>
            <a:ext cx="5447025" cy="4474369"/>
          </a:xfrm>
          <a:prstGeom prst="rect">
            <a:avLst/>
          </a:prstGeom>
          <a:noFill/>
          <a:ln w="9525">
            <a:noFill/>
            <a:miter lim="800000"/>
            <a:headEnd/>
            <a:tailEnd/>
          </a:ln>
          <a:effectLst/>
        </p:spPr>
        <p:txBody>
          <a:bodyPr vert="horz" wrap="square" lIns="91605" tIns="45802" rIns="91605" bIns="45802"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5846" name="Rectangle 6"/>
          <p:cNvSpPr>
            <a:spLocks noGrp="1" noChangeArrowheads="1"/>
          </p:cNvSpPr>
          <p:nvPr>
            <p:ph type="ftr" sz="quarter" idx="4"/>
          </p:nvPr>
        </p:nvSpPr>
        <p:spPr bwMode="auto">
          <a:xfrm>
            <a:off x="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defRPr sz="1200"/>
            </a:lvl1pPr>
          </a:lstStyle>
          <a:p>
            <a:endParaRPr lang="fr-FR"/>
          </a:p>
        </p:txBody>
      </p:sp>
      <p:sp>
        <p:nvSpPr>
          <p:cNvPr id="35847" name="Rectangle 7"/>
          <p:cNvSpPr>
            <a:spLocks noGrp="1" noChangeArrowheads="1"/>
          </p:cNvSpPr>
          <p:nvPr>
            <p:ph type="sldNum" sz="quarter" idx="5"/>
          </p:nvPr>
        </p:nvSpPr>
        <p:spPr bwMode="auto">
          <a:xfrm>
            <a:off x="3857780" y="9443241"/>
            <a:ext cx="2952593" cy="497682"/>
          </a:xfrm>
          <a:prstGeom prst="rect">
            <a:avLst/>
          </a:prstGeom>
          <a:noFill/>
          <a:ln w="9525">
            <a:noFill/>
            <a:miter lim="800000"/>
            <a:headEnd/>
            <a:tailEnd/>
          </a:ln>
          <a:effectLst/>
        </p:spPr>
        <p:txBody>
          <a:bodyPr vert="horz" wrap="square" lIns="91605" tIns="45802" rIns="91605" bIns="45802" numCol="1" anchor="b" anchorCtr="0" compatLnSpc="1">
            <a:prstTxWarp prst="textNoShape">
              <a:avLst/>
            </a:prstTxWarp>
          </a:bodyPr>
          <a:lstStyle>
            <a:lvl1pPr algn="r">
              <a:defRPr sz="1200"/>
            </a:lvl1pPr>
          </a:lstStyle>
          <a:p>
            <a:fld id="{088D2B57-C72D-43F5-8B13-F466FAF02FF8}" type="slidenum">
              <a:rPr lang="fr-FR"/>
              <a:pPr/>
              <a:t>‹N°›</a:t>
            </a:fld>
            <a:endParaRPr lang="fr-FR"/>
          </a:p>
        </p:txBody>
      </p:sp>
    </p:spTree>
    <p:extLst>
      <p:ext uri="{BB962C8B-B14F-4D97-AF65-F5344CB8AC3E}">
        <p14:creationId xmlns:p14="http://schemas.microsoft.com/office/powerpoint/2010/main" val="3124995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39"/>
            <a:ext cx="7772400" cy="1470025"/>
          </a:xfrm>
        </p:spPr>
        <p:txBody>
          <a:bodyPr/>
          <a:lstStyle/>
          <a:p>
            <a:r>
              <a:rPr lang="fr-FR"/>
              <a:t>Cliquez pour modifier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01DBA62B-5745-47C1-A872-16DA644C1716}" type="slidenum">
              <a:rPr lang="fr-FR"/>
              <a:pPr/>
              <a:t>‹N°›</a:t>
            </a:fld>
            <a:endParaRPr lang="fr-FR"/>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B08A6DC2-2580-4DA9-AF71-9F1C0121D35D}" type="slidenum">
              <a:rPr lang="fr-FR"/>
              <a:pPr/>
              <a:t>‹N°›</a:t>
            </a:fld>
            <a:endParaRPr lang="fr-FR"/>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52"/>
            <a:ext cx="2057400" cy="5851525"/>
          </a:xfrm>
        </p:spPr>
        <p:txBody>
          <a:bodyPr vert="eaVert"/>
          <a:lstStyle/>
          <a:p>
            <a:r>
              <a:rPr lang="fr-FR"/>
              <a:t>Cliquez pour modifier le style du titre</a:t>
            </a:r>
            <a:endParaRPr lang="fr-CH"/>
          </a:p>
        </p:txBody>
      </p:sp>
      <p:sp>
        <p:nvSpPr>
          <p:cNvPr id="3" name="Espace réservé du texte vertical 2"/>
          <p:cNvSpPr>
            <a:spLocks noGrp="1"/>
          </p:cNvSpPr>
          <p:nvPr>
            <p:ph type="body" orient="vert" idx="1"/>
          </p:nvPr>
        </p:nvSpPr>
        <p:spPr>
          <a:xfrm>
            <a:off x="457200" y="274652"/>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056C2D15-A8DC-4F14-ABD3-757EBA923D7D}" type="slidenum">
              <a:rPr lang="fr-FR"/>
              <a:pPr/>
              <a:t>‹N°›</a:t>
            </a:fld>
            <a:endParaRPr lang="fr-FR"/>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a:t>Cliquez pour modifier le style du titre</a:t>
            </a:r>
            <a:endParaRPr lang="fr-CH"/>
          </a:p>
        </p:txBody>
      </p:sp>
      <p:sp>
        <p:nvSpPr>
          <p:cNvPr id="3" name="Espace réservé du texte 2"/>
          <p:cNvSpPr>
            <a:spLocks noGrp="1"/>
          </p:cNvSpPr>
          <p:nvPr>
            <p:ph type="body" sz="half" idx="1"/>
          </p:nvPr>
        </p:nvSpPr>
        <p:spPr>
          <a:xfrm>
            <a:off x="457200" y="1600206"/>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6"/>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0CB43643-2049-4E88-9708-5AA16B73170A}" type="slidenum">
              <a:rPr lang="fr-FR"/>
              <a:pPr/>
              <a:t>‹N°›</a:t>
            </a:fld>
            <a:endParaRPr lang="fr-FR"/>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pic>
        <p:nvPicPr>
          <p:cNvPr id="22" name="image2.jpg"/>
          <p:cNvPicPr>
            <a:picLocks noChangeAspect="1"/>
          </p:cNvPicPr>
          <p:nvPr/>
        </p:nvPicPr>
        <p:blipFill>
          <a:blip r:embed="rId2"/>
          <a:stretch>
            <a:fillRect/>
          </a:stretch>
        </p:blipFill>
        <p:spPr>
          <a:xfrm>
            <a:off x="-453" y="5938118"/>
            <a:ext cx="9161860" cy="1081100"/>
          </a:xfrm>
          <a:prstGeom prst="rect">
            <a:avLst/>
          </a:prstGeom>
          <a:ln w="12700"/>
        </p:spPr>
      </p:pic>
      <p:sp>
        <p:nvSpPr>
          <p:cNvPr id="23" name="Shape 23"/>
          <p:cNvSpPr/>
          <p:nvPr/>
        </p:nvSpPr>
        <p:spPr>
          <a:xfrm>
            <a:off x="325252" y="6199660"/>
            <a:ext cx="3527227" cy="411250"/>
          </a:xfrm>
          <a:prstGeom prst="rect">
            <a:avLst/>
          </a:prstGeom>
          <a:ln w="12700"/>
          <a:extLst>
            <a:ext uri="{C572A759-6A51-4108-AA02-DFA0A04FC94B}">
              <ma14:wrappingTextBoxFlag xmlns:ma14="http://schemas.microsoft.com/office/mac/drawingml/2011/main" xmlns="" val="1"/>
            </a:ext>
          </a:extLst>
        </p:spPr>
        <p:txBody>
          <a:bodyPr lIns="26789" tIns="26789" rIns="26789" bIns="26789">
            <a:spAutoFit/>
          </a:bodyPr>
          <a:lstStyle/>
          <a:p>
            <a:pPr algn="l" defTabSz="642915">
              <a:buClr>
                <a:srgbClr val="FFFFFF"/>
              </a:buClr>
              <a:buFont typeface="Arial"/>
              <a:defRPr sz="1800">
                <a:uFill>
                  <a:solidFill>
                    <a:srgbClr val="000000"/>
                  </a:solidFill>
                </a:uFill>
                <a:latin typeface="+mn-lt"/>
                <a:ea typeface="+mn-ea"/>
                <a:cs typeface="+mn-cs"/>
                <a:sym typeface="Calibri"/>
              </a:defRPr>
            </a:pPr>
            <a:r>
              <a:rPr sz="1266" b="1">
                <a:solidFill>
                  <a:srgbClr val="FFFFFF"/>
                </a:solidFill>
                <a:uFill>
                  <a:solidFill>
                    <a:srgbClr val="FFFFFF"/>
                  </a:solidFill>
                </a:uFill>
                <a:latin typeface="Arial"/>
                <a:ea typeface="Arial"/>
                <a:cs typeface="Arial"/>
                <a:sym typeface="Arial"/>
              </a:rPr>
              <a:t>FACULTÉ DES LETTRES</a:t>
            </a:r>
          </a:p>
          <a:p>
            <a:pPr algn="l" defTabSz="642915">
              <a:buClr>
                <a:srgbClr val="FFFFFF"/>
              </a:buClr>
              <a:buFont typeface="Arial"/>
              <a:defRPr sz="1800">
                <a:uFill>
                  <a:solidFill>
                    <a:srgbClr val="000000"/>
                  </a:solidFill>
                </a:uFill>
                <a:latin typeface="+mn-lt"/>
                <a:ea typeface="+mn-ea"/>
                <a:cs typeface="+mn-cs"/>
                <a:sym typeface="Calibri"/>
              </a:defRPr>
            </a:pPr>
            <a:r>
              <a:rPr sz="1055" b="1">
                <a:solidFill>
                  <a:srgbClr val="FFFFFF"/>
                </a:solidFill>
                <a:uFill>
                  <a:solidFill>
                    <a:srgbClr val="FFFFFF"/>
                  </a:solidFill>
                </a:uFill>
                <a:latin typeface="Arial"/>
                <a:ea typeface="Arial"/>
                <a:cs typeface="Arial"/>
                <a:sym typeface="Arial"/>
              </a:rPr>
              <a:t>Département de linguistique</a:t>
            </a:r>
          </a:p>
        </p:txBody>
      </p:sp>
      <p:sp>
        <p:nvSpPr>
          <p:cNvPr id="24" name="Shape 24"/>
          <p:cNvSpPr>
            <a:spLocks noGrp="1"/>
          </p:cNvSpPr>
          <p:nvPr>
            <p:ph type="title"/>
          </p:nvPr>
        </p:nvSpPr>
        <p:spPr>
          <a:prstGeom prst="rect">
            <a:avLst/>
          </a:prstGeom>
        </p:spPr>
        <p:txBody>
          <a:bodyPr>
            <a:normAutofit/>
          </a:bodyPr>
          <a:lstStyle>
            <a:lvl1pPr>
              <a:defRPr>
                <a:latin typeface="+mn-lt"/>
                <a:ea typeface="+mn-ea"/>
                <a:cs typeface="+mn-cs"/>
                <a:sym typeface="Calibri"/>
              </a:defRPr>
            </a:lvl1pPr>
          </a:lstStyle>
          <a:p>
            <a:r>
              <a:t>Texte du titre</a:t>
            </a:r>
          </a:p>
        </p:txBody>
      </p:sp>
      <p:sp>
        <p:nvSpPr>
          <p:cNvPr id="25" name="Shape 25"/>
          <p:cNvSpPr>
            <a:spLocks noGrp="1"/>
          </p:cNvSpPr>
          <p:nvPr>
            <p:ph type="body" idx="1"/>
          </p:nvPr>
        </p:nvSpPr>
        <p:spPr>
          <a:xfrm>
            <a:off x="892969" y="1946672"/>
            <a:ext cx="7358063" cy="4018359"/>
          </a:xfrm>
          <a:prstGeom prst="rect">
            <a:avLst/>
          </a:prstGeom>
        </p:spPr>
        <p:txBody>
          <a:bodyPr>
            <a:normAutofit/>
          </a:bodyPr>
          <a:lstStyle>
            <a:lvl1pPr>
              <a:spcBef>
                <a:spcPts val="703"/>
              </a:spcBef>
              <a:buSzPct val="50000"/>
              <a:buBlip>
                <a:blip r:embed="rId3"/>
              </a:buBlip>
              <a:defRPr sz="2109">
                <a:latin typeface="+mn-lt"/>
                <a:ea typeface="+mn-ea"/>
                <a:cs typeface="+mn-cs"/>
                <a:sym typeface="Calibri"/>
              </a:defRPr>
            </a:lvl1pPr>
            <a:lvl2pPr>
              <a:spcBef>
                <a:spcPts val="703"/>
              </a:spcBef>
              <a:buSzPct val="50000"/>
              <a:buBlip>
                <a:blip r:embed="rId3"/>
              </a:buBlip>
              <a:defRPr sz="2109">
                <a:latin typeface="+mn-lt"/>
                <a:ea typeface="+mn-ea"/>
                <a:cs typeface="+mn-cs"/>
                <a:sym typeface="Calibri"/>
              </a:defRPr>
            </a:lvl2pPr>
            <a:lvl3pPr>
              <a:spcBef>
                <a:spcPts val="703"/>
              </a:spcBef>
              <a:buSzPct val="50000"/>
              <a:buBlip>
                <a:blip r:embed="rId3"/>
              </a:buBlip>
              <a:defRPr sz="2109">
                <a:latin typeface="+mn-lt"/>
                <a:ea typeface="+mn-ea"/>
                <a:cs typeface="+mn-cs"/>
                <a:sym typeface="Calibri"/>
              </a:defRPr>
            </a:lvl3pPr>
            <a:lvl4pPr>
              <a:spcBef>
                <a:spcPts val="703"/>
              </a:spcBef>
              <a:buSzPct val="50000"/>
              <a:buBlip>
                <a:blip r:embed="rId3"/>
              </a:buBlip>
              <a:defRPr sz="2109">
                <a:latin typeface="+mn-lt"/>
                <a:ea typeface="+mn-ea"/>
                <a:cs typeface="+mn-cs"/>
                <a:sym typeface="Calibri"/>
              </a:defRPr>
            </a:lvl4pPr>
            <a:lvl5pPr>
              <a:spcBef>
                <a:spcPts val="703"/>
              </a:spcBef>
              <a:buSzPct val="50000"/>
              <a:buBlip>
                <a:blip r:embed="rId3"/>
              </a:buBlip>
              <a:defRPr sz="2109">
                <a:latin typeface="+mn-lt"/>
                <a:ea typeface="+mn-ea"/>
                <a:cs typeface="+mn-cs"/>
                <a:sym typeface="Calibri"/>
              </a:defRPr>
            </a:lvl5pPr>
          </a:lstStyle>
          <a:p>
            <a:r>
              <a:t>Texte niveau 1</a:t>
            </a:r>
          </a:p>
          <a:p>
            <a:pPr lvl="1"/>
            <a:r>
              <a:t>Texte niveau 2</a:t>
            </a:r>
          </a:p>
          <a:p>
            <a:pPr lvl="2"/>
            <a:r>
              <a:t>Texte niveau 3</a:t>
            </a:r>
          </a:p>
          <a:p>
            <a:pPr lvl="3"/>
            <a:r>
              <a:t>Texte niveau 4</a:t>
            </a:r>
          </a:p>
          <a:p>
            <a:pPr lvl="4"/>
            <a:r>
              <a:t>Texte niveau 5</a:t>
            </a:r>
          </a:p>
        </p:txBody>
      </p:sp>
      <p:sp>
        <p:nvSpPr>
          <p:cNvPr id="26" name="Shape 26"/>
          <p:cNvSpPr>
            <a:spLocks noGrp="1"/>
          </p:cNvSpPr>
          <p:nvPr>
            <p:ph type="sldNum" sz="quarter" idx="2"/>
          </p:nvPr>
        </p:nvSpPr>
        <p:spPr>
          <a:xfrm>
            <a:off x="4459926" y="6349187"/>
            <a:ext cx="241102" cy="258962"/>
          </a:xfrm>
          <a:prstGeom prst="rect">
            <a:avLst/>
          </a:prstGeom>
        </p:spPr>
        <p:txBody>
          <a:bodyPr/>
          <a:lstStyle>
            <a:lvl1pPr>
              <a:defRPr>
                <a:solidFill>
                  <a:srgbClr val="FFFFFF"/>
                </a:solidFill>
              </a:defRPr>
            </a:lvl1pPr>
          </a:lstStyle>
          <a:p>
            <a:fld id="{86CB4B4D-7CA3-9044-876B-883B54F8677D}" type="slidenum">
              <a:t>‹N°›</a:t>
            </a:fld>
            <a:endParaRPr/>
          </a:p>
        </p:txBody>
      </p:sp>
    </p:spTree>
    <p:extLst>
      <p:ext uri="{BB962C8B-B14F-4D97-AF65-F5344CB8AC3E}">
        <p14:creationId xmlns:p14="http://schemas.microsoft.com/office/powerpoint/2010/main" val="339890920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187CCC0A-0E1D-4926-AF83-D214821FEC9B}"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164B2E-01E7-44D7-99C4-FD0BD66F47F4}"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225263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610955A-D9E0-4BB1-9A6E-6F3D37C59C0D}"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539ED28-E224-46FC-AC21-62D4A30A04A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162503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2"/>
            <a:ext cx="7772400" cy="1362075"/>
          </a:xfrm>
        </p:spPr>
        <p:txBody>
          <a:bodyPr anchor="t"/>
          <a:lstStyle>
            <a:lvl1pPr algn="l">
              <a:defRPr sz="3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1F41977-6491-4725-AFA7-1928A565CD98}"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E9E3D2F-CA74-4DD1-A7B6-9DC437C61E3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62164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7F6A174-C1FA-4C33-BB32-72A43B635744}"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C32977F4-2317-476A-B26D-99D518AB974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7307607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03687CF5-FF20-47A1-9A77-58638976995D}" type="datetimeFigureOut">
              <a:rPr lang="fr-FR">
                <a:solidFill>
                  <a:prstClr val="black">
                    <a:tint val="75000"/>
                  </a:prstClr>
                </a:solidFill>
              </a:rPr>
              <a:pPr>
                <a:defRPr/>
              </a:pPr>
              <a:t>02/09/2025</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CF670348-1DFB-4AE3-9821-C8851171821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4653153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9EA152A4-6D84-4280-A58C-3247238875CD}" type="datetimeFigureOut">
              <a:rPr lang="fr-FR">
                <a:solidFill>
                  <a:prstClr val="black">
                    <a:tint val="75000"/>
                  </a:prstClr>
                </a:solidFill>
              </a:rPr>
              <a:pPr>
                <a:defRPr/>
              </a:pPr>
              <a:t>02/09/2025</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4C868E1C-02BA-401F-8EE7-E3A5B9E6B44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67916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17BFBE25-7D08-4BEB-9A5B-8F49B941D337}" type="slidenum">
              <a:rPr lang="fr-FR"/>
              <a:pPr/>
              <a:t>‹N°›</a:t>
            </a:fld>
            <a:endParaRPr lang="fr-FR"/>
          </a:p>
        </p:txBody>
      </p:sp>
    </p:spTree>
  </p:cSld>
  <p:clrMapOvr>
    <a:masterClrMapping/>
  </p:clrMapOvr>
  <p:transition spd="slow">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BC3AB79-D7A7-4545-A006-B190A8F63F9A}" type="datetimeFigureOut">
              <a:rPr lang="fr-FR">
                <a:solidFill>
                  <a:prstClr val="black">
                    <a:tint val="75000"/>
                  </a:prstClr>
                </a:solidFill>
              </a:rPr>
              <a:pPr>
                <a:defRPr/>
              </a:pPr>
              <a:t>02/09/2025</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6F9F2DD0-58DF-4966-8E1D-6BF79E3D738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7741504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1500" b="1"/>
            </a:lvl1pPr>
          </a:lstStyle>
          <a:p>
            <a:r>
              <a:rPr lang="fr-FR"/>
              <a:t>Cliquez pour modifier le style du titre</a:t>
            </a:r>
          </a:p>
        </p:txBody>
      </p:sp>
      <p:sp>
        <p:nvSpPr>
          <p:cNvPr id="3" name="Espace réservé du contenu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A2B1EB1-2A8E-4568-B155-F2412F0FC6F8}"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A849DC22-8BC8-427E-BB4E-E71878FB185B}"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3525311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15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51CC2C1-82FA-4216-BA31-AABC5D412317}"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C05EF81-C55F-4921-9C02-A3A2EBF87A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36939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75A7CEC-910B-4DDA-9736-ABD02A07379E}"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834C26-6C13-4CAE-9E06-DFA8C45A380D}"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1440484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A02625AC-C1D1-45C9-A6D7-157F0FDCBFB3}"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67BBCC1-C76F-4E9F-9702-83939D2ADF55}"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7831129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48569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val="5328438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4470344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12598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999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14"/>
            <a:ext cx="7772400" cy="1362075"/>
          </a:xfrm>
        </p:spPr>
        <p:txBody>
          <a:bodyPr anchor="t"/>
          <a:lstStyle>
            <a:lvl1pPr algn="l">
              <a:defRPr sz="4000" b="1" cap="all"/>
            </a:lvl1pPr>
          </a:lstStyle>
          <a:p>
            <a:r>
              <a:rPr lang="fr-FR"/>
              <a:t>Cliquez pour modifier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endParaRPr lang="fr-FR"/>
          </a:p>
        </p:txBody>
      </p:sp>
      <p:sp>
        <p:nvSpPr>
          <p:cNvPr id="5" name="Rectangle 5"/>
          <p:cNvSpPr>
            <a:spLocks noGrp="1" noChangeArrowheads="1"/>
          </p:cNvSpPr>
          <p:nvPr>
            <p:ph type="ftr" sz="quarter" idx="11"/>
          </p:nvPr>
        </p:nvSpPr>
        <p:spPr>
          <a:ln/>
        </p:spPr>
        <p:txBody>
          <a:bodyPr/>
          <a:lstStyle>
            <a:lvl1pPr>
              <a:defRPr/>
            </a:lvl1pPr>
          </a:lstStyle>
          <a:p>
            <a:endParaRPr lang="fr-FR"/>
          </a:p>
        </p:txBody>
      </p:sp>
      <p:sp>
        <p:nvSpPr>
          <p:cNvPr id="6" name="Rectangle 6"/>
          <p:cNvSpPr>
            <a:spLocks noGrp="1" noChangeArrowheads="1"/>
          </p:cNvSpPr>
          <p:nvPr>
            <p:ph type="sldNum" sz="quarter" idx="12"/>
          </p:nvPr>
        </p:nvSpPr>
        <p:spPr>
          <a:ln/>
        </p:spPr>
        <p:txBody>
          <a:bodyPr/>
          <a:lstStyle>
            <a:lvl1pPr>
              <a:defRPr/>
            </a:lvl1pPr>
          </a:lstStyle>
          <a:p>
            <a:fld id="{EE2F7E59-00A5-4407-B618-64CC09E4CE6D}" type="slidenum">
              <a:rPr lang="fr-FR"/>
              <a:pPr/>
              <a:t>‹N°›</a:t>
            </a:fld>
            <a:endParaRPr lang="fr-FR"/>
          </a:p>
        </p:txBody>
      </p:sp>
    </p:spTree>
  </p:cSld>
  <p:clrMapOvr>
    <a:masterClrMapping/>
  </p:clrMapOvr>
  <p:transition spd="slow">
    <p:wip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13386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88258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187CCC0A-0E1D-4926-AF83-D214821FEC9B}"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164B2E-01E7-44D7-99C4-FD0BD66F47F4}"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1318877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610955A-D9E0-4BB1-9A6E-6F3D37C59C0D}"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539ED28-E224-46FC-AC21-62D4A30A04A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8477056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2"/>
            <a:ext cx="7772400" cy="1362075"/>
          </a:xfrm>
        </p:spPr>
        <p:txBody>
          <a:bodyPr anchor="t"/>
          <a:lstStyle>
            <a:lvl1pPr algn="l">
              <a:defRPr sz="3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1F41977-6491-4725-AFA7-1928A565CD98}"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E9E3D2F-CA74-4DD1-A7B6-9DC437C61E3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8558712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7F6A174-C1FA-4C33-BB32-72A43B635744}"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C32977F4-2317-476A-B26D-99D518AB974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6543647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03687CF5-FF20-47A1-9A77-58638976995D}" type="datetimeFigureOut">
              <a:rPr lang="fr-FR">
                <a:solidFill>
                  <a:prstClr val="black">
                    <a:tint val="75000"/>
                  </a:prstClr>
                </a:solidFill>
              </a:rPr>
              <a:pPr>
                <a:defRPr/>
              </a:pPr>
              <a:t>02/09/2025</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CF670348-1DFB-4AE3-9821-C8851171821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757736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9EA152A4-6D84-4280-A58C-3247238875CD}" type="datetimeFigureOut">
              <a:rPr lang="fr-FR">
                <a:solidFill>
                  <a:prstClr val="black">
                    <a:tint val="75000"/>
                  </a:prstClr>
                </a:solidFill>
              </a:rPr>
              <a:pPr>
                <a:defRPr/>
              </a:pPr>
              <a:t>02/09/2025</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4C868E1C-02BA-401F-8EE7-E3A5B9E6B44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8428833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BC3AB79-D7A7-4545-A006-B190A8F63F9A}" type="datetimeFigureOut">
              <a:rPr lang="fr-FR">
                <a:solidFill>
                  <a:prstClr val="black">
                    <a:tint val="75000"/>
                  </a:prstClr>
                </a:solidFill>
              </a:rPr>
              <a:pPr>
                <a:defRPr/>
              </a:pPr>
              <a:t>02/09/2025</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6F9F2DD0-58DF-4966-8E1D-6BF79E3D738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3862290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1500" b="1"/>
            </a:lvl1pPr>
          </a:lstStyle>
          <a:p>
            <a:r>
              <a:rPr lang="fr-FR"/>
              <a:t>Cliquez pour modifier le style du titre</a:t>
            </a:r>
          </a:p>
        </p:txBody>
      </p:sp>
      <p:sp>
        <p:nvSpPr>
          <p:cNvPr id="3" name="Espace réservé du contenu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A2B1EB1-2A8E-4568-B155-F2412F0FC6F8}"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A849DC22-8BC8-427E-BB4E-E71878FB185B}"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0323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contenu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4F0DEC5C-94CB-4C0E-BFAC-142319E20594}" type="slidenum">
              <a:rPr lang="fr-FR"/>
              <a:pPr/>
              <a:t>‹N°›</a:t>
            </a:fld>
            <a:endParaRPr lang="fr-FR"/>
          </a:p>
        </p:txBody>
      </p:sp>
    </p:spTree>
  </p:cSld>
  <p:clrMapOvr>
    <a:masterClrMapping/>
  </p:clrMapOvr>
  <p:transition spd="slow">
    <p:wip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15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51CC2C1-82FA-4216-BA31-AABC5D412317}"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C05EF81-C55F-4921-9C02-A3A2EBF87A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13199050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75A7CEC-910B-4DDA-9736-ABD02A07379E}"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834C26-6C13-4CAE-9E06-DFA8C45A380D}"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47377849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A02625AC-C1D1-45C9-A6D7-157F0FDCBFB3}"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67BBCC1-C76F-4E9F-9702-83939D2ADF55}"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9997533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57116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val="56530292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4872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9861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6331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4471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142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Rectangle 4"/>
          <p:cNvSpPr>
            <a:spLocks noGrp="1" noChangeArrowheads="1"/>
          </p:cNvSpPr>
          <p:nvPr>
            <p:ph type="dt" sz="half" idx="10"/>
          </p:nvPr>
        </p:nvSpPr>
        <p:spPr>
          <a:ln/>
        </p:spPr>
        <p:txBody>
          <a:bodyPr/>
          <a:lstStyle>
            <a:lvl1pPr>
              <a:defRPr/>
            </a:lvl1pPr>
          </a:lstStyle>
          <a:p>
            <a:endParaRPr lang="fr-FR"/>
          </a:p>
        </p:txBody>
      </p:sp>
      <p:sp>
        <p:nvSpPr>
          <p:cNvPr id="8" name="Rectangle 5"/>
          <p:cNvSpPr>
            <a:spLocks noGrp="1" noChangeArrowheads="1"/>
          </p:cNvSpPr>
          <p:nvPr>
            <p:ph type="ftr" sz="quarter" idx="11"/>
          </p:nvPr>
        </p:nvSpPr>
        <p:spPr>
          <a:ln/>
        </p:spPr>
        <p:txBody>
          <a:bodyPr/>
          <a:lstStyle>
            <a:lvl1pPr>
              <a:defRPr/>
            </a:lvl1pPr>
          </a:lstStyle>
          <a:p>
            <a:endParaRPr lang="fr-FR"/>
          </a:p>
        </p:txBody>
      </p:sp>
      <p:sp>
        <p:nvSpPr>
          <p:cNvPr id="9" name="Rectangle 6"/>
          <p:cNvSpPr>
            <a:spLocks noGrp="1" noChangeArrowheads="1"/>
          </p:cNvSpPr>
          <p:nvPr>
            <p:ph type="sldNum" sz="quarter" idx="12"/>
          </p:nvPr>
        </p:nvSpPr>
        <p:spPr>
          <a:ln/>
        </p:spPr>
        <p:txBody>
          <a:bodyPr/>
          <a:lstStyle>
            <a:lvl1pPr>
              <a:defRPr/>
            </a:lvl1pPr>
          </a:lstStyle>
          <a:p>
            <a:fld id="{16E30418-C467-4AAE-8B5E-41E72C521D53}" type="slidenum">
              <a:rPr lang="fr-FR"/>
              <a:pPr/>
              <a:t>‹N°›</a:t>
            </a:fld>
            <a:endParaRPr lang="fr-FR"/>
          </a:p>
        </p:txBody>
      </p:sp>
    </p:spTree>
  </p:cSld>
  <p:clrMapOvr>
    <a:masterClrMapping/>
  </p:clrMapOvr>
  <p:transition spd="slow">
    <p:wip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61001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187CCC0A-0E1D-4926-AF83-D214821FEC9B}"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164B2E-01E7-44D7-99C4-FD0BD66F47F4}"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37201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4610955A-D9E0-4BB1-9A6E-6F3D37C59C0D}"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539ED28-E224-46FC-AC21-62D4A30A04A0}"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7815721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2"/>
            <a:ext cx="7772400" cy="1362075"/>
          </a:xfrm>
        </p:spPr>
        <p:txBody>
          <a:bodyPr anchor="t"/>
          <a:lstStyle>
            <a:lvl1pPr algn="l">
              <a:defRPr sz="3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B1F41977-6491-4725-AFA7-1928A565CD98}"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2E9E3D2F-CA74-4DD1-A7B6-9DC437C61E3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8800686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57F6A174-C1FA-4C33-BB32-72A43B635744}"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C32977F4-2317-476A-B26D-99D518AB9741}"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9146152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03687CF5-FF20-47A1-9A77-58638976995D}" type="datetimeFigureOut">
              <a:rPr lang="fr-FR">
                <a:solidFill>
                  <a:prstClr val="black">
                    <a:tint val="75000"/>
                  </a:prstClr>
                </a:solidFill>
              </a:rPr>
              <a:pPr>
                <a:defRPr/>
              </a:pPr>
              <a:t>02/09/2025</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CF670348-1DFB-4AE3-9821-C8851171821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6475910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9EA152A4-6D84-4280-A58C-3247238875CD}" type="datetimeFigureOut">
              <a:rPr lang="fr-FR">
                <a:solidFill>
                  <a:prstClr val="black">
                    <a:tint val="75000"/>
                  </a:prstClr>
                </a:solidFill>
              </a:rPr>
              <a:pPr>
                <a:defRPr/>
              </a:pPr>
              <a:t>02/09/2025</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4C868E1C-02BA-401F-8EE7-E3A5B9E6B443}"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22549280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BBC3AB79-D7A7-4545-A006-B190A8F63F9A}" type="datetimeFigureOut">
              <a:rPr lang="fr-FR">
                <a:solidFill>
                  <a:prstClr val="black">
                    <a:tint val="75000"/>
                  </a:prstClr>
                </a:solidFill>
              </a:rPr>
              <a:pPr>
                <a:defRPr/>
              </a:pPr>
              <a:t>02/09/2025</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6F9F2DD0-58DF-4966-8E1D-6BF79E3D7389}"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69328609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1500" b="1"/>
            </a:lvl1pPr>
          </a:lstStyle>
          <a:p>
            <a:r>
              <a:rPr lang="fr-FR"/>
              <a:t>Cliquez pour modifier le style du titre</a:t>
            </a:r>
          </a:p>
        </p:txBody>
      </p:sp>
      <p:sp>
        <p:nvSpPr>
          <p:cNvPr id="3" name="Espace réservé du contenu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A2B1EB1-2A8E-4568-B155-F2412F0FC6F8}"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A849DC22-8BC8-427E-BB4E-E71878FB185B}"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35031881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15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51CC2C1-82FA-4216-BA31-AABC5D412317}" type="datetimeFigureOut">
              <a:rPr lang="fr-FR">
                <a:solidFill>
                  <a:prstClr val="black">
                    <a:tint val="75000"/>
                  </a:prstClr>
                </a:solidFill>
              </a:rPr>
              <a:pPr>
                <a:defRPr/>
              </a:pPr>
              <a:t>02/09/2025</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6C05EF81-C55F-4921-9C02-A3A2EBF87ACF}"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4075507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Rectangle 4"/>
          <p:cNvSpPr>
            <a:spLocks noGrp="1" noChangeArrowheads="1"/>
          </p:cNvSpPr>
          <p:nvPr>
            <p:ph type="dt" sz="half" idx="10"/>
          </p:nvPr>
        </p:nvSpPr>
        <p:spPr>
          <a:ln/>
        </p:spPr>
        <p:txBody>
          <a:bodyPr/>
          <a:lstStyle>
            <a:lvl1pPr>
              <a:defRPr/>
            </a:lvl1pPr>
          </a:lstStyle>
          <a:p>
            <a:endParaRPr lang="fr-FR"/>
          </a:p>
        </p:txBody>
      </p:sp>
      <p:sp>
        <p:nvSpPr>
          <p:cNvPr id="4" name="Rectangle 5"/>
          <p:cNvSpPr>
            <a:spLocks noGrp="1" noChangeArrowheads="1"/>
          </p:cNvSpPr>
          <p:nvPr>
            <p:ph type="ftr" sz="quarter" idx="11"/>
          </p:nvPr>
        </p:nvSpPr>
        <p:spPr>
          <a:ln/>
        </p:spPr>
        <p:txBody>
          <a:bodyPr/>
          <a:lstStyle>
            <a:lvl1pPr>
              <a:defRPr/>
            </a:lvl1pPr>
          </a:lstStyle>
          <a:p>
            <a:endParaRPr lang="fr-FR"/>
          </a:p>
        </p:txBody>
      </p:sp>
      <p:sp>
        <p:nvSpPr>
          <p:cNvPr id="5" name="Rectangle 6"/>
          <p:cNvSpPr>
            <a:spLocks noGrp="1" noChangeArrowheads="1"/>
          </p:cNvSpPr>
          <p:nvPr>
            <p:ph type="sldNum" sz="quarter" idx="12"/>
          </p:nvPr>
        </p:nvSpPr>
        <p:spPr>
          <a:ln/>
        </p:spPr>
        <p:txBody>
          <a:bodyPr/>
          <a:lstStyle>
            <a:lvl1pPr>
              <a:defRPr/>
            </a:lvl1pPr>
          </a:lstStyle>
          <a:p>
            <a:fld id="{77B3A725-16CF-4640-84EB-90F039161CA2}" type="slidenum">
              <a:rPr lang="fr-FR"/>
              <a:pPr/>
              <a:t>‹N°›</a:t>
            </a:fld>
            <a:endParaRPr lang="fr-FR"/>
          </a:p>
        </p:txBody>
      </p:sp>
    </p:spTree>
  </p:cSld>
  <p:clrMapOvr>
    <a:masterClrMapping/>
  </p:clrMapOvr>
  <p:transition spd="slow">
    <p:wip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675A7CEC-910B-4DDA-9736-ABD02A07379E}"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95834C26-6C13-4CAE-9E06-DFA8C45A380D}"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276510439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A02625AC-C1D1-45C9-A6D7-157F0FDCBFB3}" type="datetimeFigureOut">
              <a:rPr lang="fr-FR">
                <a:solidFill>
                  <a:prstClr val="black">
                    <a:tint val="75000"/>
                  </a:prstClr>
                </a:solidFill>
              </a:rPr>
              <a:pPr>
                <a:defRPr/>
              </a:pPr>
              <a:t>02/09/2025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67BBCC1-C76F-4E9F-9702-83939D2ADF55}" type="slidenum">
              <a:rPr lang="fr-FR">
                <a:solidFill>
                  <a:prstClr val="black">
                    <a:tint val="75000"/>
                  </a:prstClr>
                </a:solidFill>
              </a:rPr>
              <a:pPr>
                <a:defRPr/>
              </a:pPr>
              <a:t>‹N°›</a:t>
            </a:fld>
            <a:endParaRPr lang="fr-FR">
              <a:solidFill>
                <a:prstClr val="black">
                  <a:tint val="75000"/>
                </a:prstClr>
              </a:solidFill>
            </a:endParaRPr>
          </a:p>
        </p:txBody>
      </p:sp>
    </p:spTree>
    <p:extLst>
      <p:ext uri="{BB962C8B-B14F-4D97-AF65-F5344CB8AC3E}">
        <p14:creationId xmlns:p14="http://schemas.microsoft.com/office/powerpoint/2010/main" val="18225420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57974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443849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219753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878665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70201742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39479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6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fr-FR"/>
          </a:p>
        </p:txBody>
      </p:sp>
      <p:sp>
        <p:nvSpPr>
          <p:cNvPr id="3" name="Rectangle 5"/>
          <p:cNvSpPr>
            <a:spLocks noGrp="1" noChangeArrowheads="1"/>
          </p:cNvSpPr>
          <p:nvPr>
            <p:ph type="ftr" sz="quarter" idx="11"/>
          </p:nvPr>
        </p:nvSpPr>
        <p:spPr>
          <a:ln/>
        </p:spPr>
        <p:txBody>
          <a:bodyPr/>
          <a:lstStyle>
            <a:lvl1pPr>
              <a:defRPr/>
            </a:lvl1pPr>
          </a:lstStyle>
          <a:p>
            <a:endParaRPr lang="fr-FR"/>
          </a:p>
        </p:txBody>
      </p:sp>
      <p:sp>
        <p:nvSpPr>
          <p:cNvPr id="4" name="Rectangle 6"/>
          <p:cNvSpPr>
            <a:spLocks noGrp="1" noChangeArrowheads="1"/>
          </p:cNvSpPr>
          <p:nvPr>
            <p:ph type="sldNum" sz="quarter" idx="12"/>
          </p:nvPr>
        </p:nvSpPr>
        <p:spPr>
          <a:ln/>
        </p:spPr>
        <p:txBody>
          <a:bodyPr/>
          <a:lstStyle>
            <a:lvl1pPr>
              <a:defRPr/>
            </a:lvl1pPr>
          </a:lstStyle>
          <a:p>
            <a:fld id="{D083F4F9-7EF2-4B1F-99F6-1C2FEB17CA30}" type="slidenum">
              <a:rPr lang="fr-FR"/>
              <a:pPr/>
              <a:t>‹N°›</a:t>
            </a:fld>
            <a:endParaRPr lang="fr-FR"/>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fr-CH"/>
          </a:p>
        </p:txBody>
      </p:sp>
      <p:sp>
        <p:nvSpPr>
          <p:cNvPr id="3" name="Espace réservé du contenu 2"/>
          <p:cNvSpPr>
            <a:spLocks noGrp="1"/>
          </p:cNvSpPr>
          <p:nvPr>
            <p:ph idx="1"/>
          </p:nvPr>
        </p:nvSpPr>
        <p:spPr>
          <a:xfrm>
            <a:off x="3575051" y="27306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6E2FA8B5-2F93-47F3-AE3E-9AC072A145C4}" type="slidenum">
              <a:rPr lang="fr-FR"/>
              <a:pPr/>
              <a:t>‹N°›</a:t>
            </a:fld>
            <a:endParaRPr lang="fr-FR"/>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H"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endParaRPr lang="fr-FR"/>
          </a:p>
        </p:txBody>
      </p:sp>
      <p:sp>
        <p:nvSpPr>
          <p:cNvPr id="6" name="Rectangle 5"/>
          <p:cNvSpPr>
            <a:spLocks noGrp="1" noChangeArrowheads="1"/>
          </p:cNvSpPr>
          <p:nvPr>
            <p:ph type="ftr" sz="quarter" idx="11"/>
          </p:nvPr>
        </p:nvSpPr>
        <p:spPr>
          <a:ln/>
        </p:spPr>
        <p:txBody>
          <a:bodyPr/>
          <a:lstStyle>
            <a:lvl1pPr>
              <a:defRPr/>
            </a:lvl1pPr>
          </a:lstStyle>
          <a:p>
            <a:endParaRPr lang="fr-FR"/>
          </a:p>
        </p:txBody>
      </p:sp>
      <p:sp>
        <p:nvSpPr>
          <p:cNvPr id="7" name="Rectangle 6"/>
          <p:cNvSpPr>
            <a:spLocks noGrp="1" noChangeArrowheads="1"/>
          </p:cNvSpPr>
          <p:nvPr>
            <p:ph type="sldNum" sz="quarter" idx="12"/>
          </p:nvPr>
        </p:nvSpPr>
        <p:spPr>
          <a:ln/>
        </p:spPr>
        <p:txBody>
          <a:bodyPr/>
          <a:lstStyle>
            <a:lvl1pPr>
              <a:defRPr/>
            </a:lvl1pPr>
          </a:lstStyle>
          <a:p>
            <a:fld id="{5CCD9B56-87B5-4235-8BF5-902A0206B1D9}" type="slidenum">
              <a:rPr lang="fr-FR"/>
              <a:pPr/>
              <a:t>‹N°›</a:t>
            </a:fld>
            <a:endParaRPr lang="fr-FR"/>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3.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19" Type="http://schemas.openxmlformats.org/officeDocument/2006/relationships/theme" Target="../theme/theme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18" Type="http://schemas.openxmlformats.org/officeDocument/2006/relationships/slideLayout" Target="../slideLayouts/slideLayout49.xml"/><Relationship Id="rId3" Type="http://schemas.openxmlformats.org/officeDocument/2006/relationships/slideLayout" Target="../slideLayouts/slideLayout34.xml"/><Relationship Id="rId21" Type="http://schemas.openxmlformats.org/officeDocument/2006/relationships/image" Target="../media/image3.jpeg"/><Relationship Id="rId7" Type="http://schemas.openxmlformats.org/officeDocument/2006/relationships/slideLayout" Target="../slideLayouts/slideLayout38.xml"/><Relationship Id="rId12" Type="http://schemas.openxmlformats.org/officeDocument/2006/relationships/slideLayout" Target="../slideLayouts/slideLayout43.xml"/><Relationship Id="rId17" Type="http://schemas.openxmlformats.org/officeDocument/2006/relationships/slideLayout" Target="../slideLayouts/slideLayout48.xml"/><Relationship Id="rId2" Type="http://schemas.openxmlformats.org/officeDocument/2006/relationships/slideLayout" Target="../slideLayouts/slideLayout33.xml"/><Relationship Id="rId16" Type="http://schemas.openxmlformats.org/officeDocument/2006/relationships/slideLayout" Target="../slideLayouts/slideLayout47.xml"/><Relationship Id="rId20" Type="http://schemas.openxmlformats.org/officeDocument/2006/relationships/theme" Target="../theme/theme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slideLayout" Target="../slideLayouts/slideLayout46.xml"/><Relationship Id="rId10" Type="http://schemas.openxmlformats.org/officeDocument/2006/relationships/slideLayout" Target="../slideLayouts/slideLayout41.xml"/><Relationship Id="rId19" Type="http://schemas.openxmlformats.org/officeDocument/2006/relationships/slideLayout" Target="../slideLayouts/slideLayout50.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18" Type="http://schemas.openxmlformats.org/officeDocument/2006/relationships/slideLayout" Target="../slideLayouts/slideLayout6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slideLayout" Target="../slideLayouts/slideLayout67.xml"/><Relationship Id="rId2" Type="http://schemas.openxmlformats.org/officeDocument/2006/relationships/slideLayout" Target="../slideLayouts/slideLayout52.xml"/><Relationship Id="rId16" Type="http://schemas.openxmlformats.org/officeDocument/2006/relationships/slideLayout" Target="../slideLayouts/slideLayout66.xml"/><Relationship Id="rId20" Type="http://schemas.openxmlformats.org/officeDocument/2006/relationships/image" Target="../media/image3.jpeg"/><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slideLayout" Target="../slideLayouts/slideLayout65.xml"/><Relationship Id="rId10" Type="http://schemas.openxmlformats.org/officeDocument/2006/relationships/slideLayout" Target="../slideLayouts/slideLayout60.xml"/><Relationship Id="rId19" Type="http://schemas.openxmlformats.org/officeDocument/2006/relationships/theme" Target="../theme/theme4.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AD2D8CF-2915-4AB3-AC24-78B3D6F7574E}"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ransition spd="slow">
    <p:wipe/>
  </p:transition>
  <p:txStyles>
    <p:titleStyle>
      <a:lvl1pPr algn="ctr" rtl="0" eaLnBrk="0" fontAlgn="base" hangingPunct="0">
        <a:spcBef>
          <a:spcPct val="0"/>
        </a:spcBef>
        <a:spcAft>
          <a:spcPct val="0"/>
        </a:spcAft>
        <a:defRPr sz="44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2pPr>
      <a:lvl3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3pPr>
      <a:lvl4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4pPr>
      <a:lvl5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ヒラギノ角ゴ Pro W3" charset="-128"/>
          <a:cs typeface="ヒラギノ角ゴ Pro W3" charset="-128"/>
        </a:defRPr>
      </a:lvl1pPr>
      <a:lvl2pPr marL="742950" indent="-285750" algn="l" rtl="0" eaLnBrk="0" fontAlgn="base" hangingPunct="0">
        <a:spcBef>
          <a:spcPct val="20000"/>
        </a:spcBef>
        <a:spcAft>
          <a:spcPct val="0"/>
        </a:spcAft>
        <a:buChar char="–"/>
        <a:defRPr sz="28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20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2000">
          <a:solidFill>
            <a:schemeClr val="tx1"/>
          </a:solidFill>
          <a:latin typeface="+mn-lt"/>
          <a:ea typeface="ヒラギノ角ゴ Pro W3"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2051" name="Espace réservé du texte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9E66981C-ECE1-4617-B487-E8B187BC8655}" type="datetimeFigureOut">
              <a:rPr lang="fr-FR">
                <a:solidFill>
                  <a:prstClr val="black">
                    <a:tint val="75000"/>
                  </a:prstClr>
                </a:solidFill>
                <a:ea typeface="+mn-ea"/>
              </a:rPr>
              <a:pPr>
                <a:defRPr/>
              </a:pPr>
              <a:t>02/09/2025</a:t>
            </a:fld>
            <a:endParaRPr lang="fr-FR">
              <a:solidFill>
                <a:prstClr val="black">
                  <a:tint val="75000"/>
                </a:prstClr>
              </a:solidFill>
              <a:ea typeface="+mn-ea"/>
            </a:endParaRP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fr-FR">
              <a:solidFill>
                <a:prstClr val="black">
                  <a:tint val="75000"/>
                </a:prstClr>
              </a:solidFill>
              <a:ea typeface="+mn-ea"/>
            </a:endParaRP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336F900-9B67-4050-8F78-AFCE222F3606}" type="slidenum">
              <a:rPr lang="fr-FR">
                <a:solidFill>
                  <a:prstClr val="black">
                    <a:tint val="75000"/>
                  </a:prstClr>
                </a:solidFill>
                <a:ea typeface="+mn-ea"/>
              </a:rPr>
              <a:pPr>
                <a:defRPr/>
              </a:pPr>
              <a:t>‹N°›</a:t>
            </a:fld>
            <a:endParaRPr lang="fr-FR">
              <a:solidFill>
                <a:prstClr val="black">
                  <a:tint val="75000"/>
                </a:prstClr>
              </a:solidFill>
              <a:ea typeface="+mn-ea"/>
            </a:endParaRPr>
          </a:p>
        </p:txBody>
      </p:sp>
      <p:pic>
        <p:nvPicPr>
          <p:cNvPr id="2055" name="Image 6" descr="lettres.jpg"/>
          <p:cNvPicPr>
            <a:picLocks noChangeAspect="1"/>
          </p:cNvPicPr>
          <p:nvPr userDrawn="1"/>
        </p:nvPicPr>
        <p:blipFill rotWithShape="1">
          <a:blip r:embed="rId20">
            <a:extLst>
              <a:ext uri="{28A0092B-C50C-407E-A947-70E740481C1C}">
                <a14:useLocalDpi xmlns:a14="http://schemas.microsoft.com/office/drawing/2010/main" val="0"/>
              </a:ext>
            </a:extLst>
          </a:blip>
          <a:srcRect t="15428" b="17971"/>
          <a:stretch/>
        </p:blipFill>
        <p:spPr bwMode="auto">
          <a:xfrm>
            <a:off x="0" y="6048674"/>
            <a:ext cx="9144000" cy="83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218754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3" r:id="rId16"/>
    <p:sldLayoutId id="2147483684" r:id="rId17"/>
    <p:sldLayoutId id="2147483685" r:id="rId18"/>
  </p:sldLayoutIdLst>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2051" name="Espace réservé du texte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9E66981C-ECE1-4617-B487-E8B187BC8655}" type="datetimeFigureOut">
              <a:rPr lang="fr-FR">
                <a:solidFill>
                  <a:prstClr val="black">
                    <a:tint val="75000"/>
                  </a:prstClr>
                </a:solidFill>
                <a:ea typeface="+mn-ea"/>
              </a:rPr>
              <a:pPr>
                <a:defRPr/>
              </a:pPr>
              <a:t>02/09/2025</a:t>
            </a:fld>
            <a:endParaRPr lang="fr-FR">
              <a:solidFill>
                <a:prstClr val="black">
                  <a:tint val="75000"/>
                </a:prstClr>
              </a:solidFill>
              <a:ea typeface="+mn-ea"/>
            </a:endParaRP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fr-FR">
              <a:solidFill>
                <a:prstClr val="black">
                  <a:tint val="75000"/>
                </a:prstClr>
              </a:solidFill>
              <a:ea typeface="+mn-ea"/>
            </a:endParaRP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336F900-9B67-4050-8F78-AFCE222F3606}" type="slidenum">
              <a:rPr lang="fr-FR">
                <a:solidFill>
                  <a:prstClr val="black">
                    <a:tint val="75000"/>
                  </a:prstClr>
                </a:solidFill>
                <a:ea typeface="+mn-ea"/>
              </a:rPr>
              <a:pPr>
                <a:defRPr/>
              </a:pPr>
              <a:t>‹N°›</a:t>
            </a:fld>
            <a:endParaRPr lang="fr-FR">
              <a:solidFill>
                <a:prstClr val="black">
                  <a:tint val="75000"/>
                </a:prstClr>
              </a:solidFill>
              <a:ea typeface="+mn-ea"/>
            </a:endParaRPr>
          </a:p>
        </p:txBody>
      </p:sp>
      <p:pic>
        <p:nvPicPr>
          <p:cNvPr id="2055" name="Image 6" descr="lettres.jpg"/>
          <p:cNvPicPr>
            <a:picLocks noChangeAspect="1"/>
          </p:cNvPicPr>
          <p:nvPr userDrawn="1"/>
        </p:nvPicPr>
        <p:blipFill rotWithShape="1">
          <a:blip r:embed="rId21">
            <a:extLst>
              <a:ext uri="{28A0092B-C50C-407E-A947-70E740481C1C}">
                <a14:useLocalDpi xmlns:a14="http://schemas.microsoft.com/office/drawing/2010/main" val="0"/>
              </a:ext>
            </a:extLst>
          </a:blip>
          <a:srcRect t="15428" b="17971"/>
          <a:stretch/>
        </p:blipFill>
        <p:spPr bwMode="auto">
          <a:xfrm>
            <a:off x="0" y="6048674"/>
            <a:ext cx="9144000" cy="83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2131178"/>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Lst>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2051" name="Espace réservé du texte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9E66981C-ECE1-4617-B487-E8B187BC8655}" type="datetimeFigureOut">
              <a:rPr lang="fr-FR">
                <a:solidFill>
                  <a:prstClr val="black">
                    <a:tint val="75000"/>
                  </a:prstClr>
                </a:solidFill>
                <a:ea typeface="+mn-ea"/>
              </a:rPr>
              <a:pPr>
                <a:defRPr/>
              </a:pPr>
              <a:t>02/09/2025</a:t>
            </a:fld>
            <a:endParaRPr lang="fr-FR">
              <a:solidFill>
                <a:prstClr val="black">
                  <a:tint val="75000"/>
                </a:prstClr>
              </a:solidFill>
              <a:ea typeface="+mn-ea"/>
            </a:endParaRP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fr-FR">
              <a:solidFill>
                <a:prstClr val="black">
                  <a:tint val="75000"/>
                </a:prstClr>
              </a:solidFill>
              <a:ea typeface="+mn-ea"/>
            </a:endParaRP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336F900-9B67-4050-8F78-AFCE222F3606}" type="slidenum">
              <a:rPr lang="fr-FR">
                <a:solidFill>
                  <a:prstClr val="black">
                    <a:tint val="75000"/>
                  </a:prstClr>
                </a:solidFill>
                <a:ea typeface="+mn-ea"/>
              </a:rPr>
              <a:pPr>
                <a:defRPr/>
              </a:pPr>
              <a:t>‹N°›</a:t>
            </a:fld>
            <a:endParaRPr lang="fr-FR">
              <a:solidFill>
                <a:prstClr val="black">
                  <a:tint val="75000"/>
                </a:prstClr>
              </a:solidFill>
              <a:ea typeface="+mn-ea"/>
            </a:endParaRPr>
          </a:p>
        </p:txBody>
      </p:sp>
      <p:pic>
        <p:nvPicPr>
          <p:cNvPr id="2055" name="Image 6" descr="lettres.jpg"/>
          <p:cNvPicPr>
            <a:picLocks noChangeAspect="1"/>
          </p:cNvPicPr>
          <p:nvPr userDrawn="1"/>
        </p:nvPicPr>
        <p:blipFill rotWithShape="1">
          <a:blip r:embed="rId20">
            <a:extLst>
              <a:ext uri="{28A0092B-C50C-407E-A947-70E740481C1C}">
                <a14:useLocalDpi xmlns:a14="http://schemas.microsoft.com/office/drawing/2010/main" val="0"/>
              </a:ext>
            </a:extLst>
          </a:blip>
          <a:srcRect t="15428" b="17971"/>
          <a:stretch/>
        </p:blipFill>
        <p:spPr bwMode="auto">
          <a:xfrm>
            <a:off x="0" y="6048674"/>
            <a:ext cx="9144000" cy="83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23399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 id="2147483724" r:id="rId17"/>
    <p:sldLayoutId id="2147483725" r:id="rId18"/>
  </p:sldLayoutIdLst>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Calibri" panose="020F0502020204030204" pitchFamily="34" charset="0"/>
        </a:defRPr>
      </a:lvl2pPr>
      <a:lvl3pPr algn="ctr" rtl="0" eaLnBrk="0" fontAlgn="base" hangingPunct="0">
        <a:spcBef>
          <a:spcPct val="0"/>
        </a:spcBef>
        <a:spcAft>
          <a:spcPct val="0"/>
        </a:spcAft>
        <a:defRPr sz="3300">
          <a:solidFill>
            <a:schemeClr val="tx1"/>
          </a:solidFill>
          <a:latin typeface="Calibri" panose="020F0502020204030204" pitchFamily="34" charset="0"/>
        </a:defRPr>
      </a:lvl3pPr>
      <a:lvl4pPr algn="ctr" rtl="0" eaLnBrk="0" fontAlgn="base" hangingPunct="0">
        <a:spcBef>
          <a:spcPct val="0"/>
        </a:spcBef>
        <a:spcAft>
          <a:spcPct val="0"/>
        </a:spcAft>
        <a:defRPr sz="3300">
          <a:solidFill>
            <a:schemeClr val="tx1"/>
          </a:solidFill>
          <a:latin typeface="Calibri" panose="020F0502020204030204" pitchFamily="34" charset="0"/>
        </a:defRPr>
      </a:lvl4pPr>
      <a:lvl5pPr algn="ctr" rtl="0" eaLnBrk="0" fontAlgn="base" hangingPunct="0">
        <a:spcBef>
          <a:spcPct val="0"/>
        </a:spcBef>
        <a:spcAft>
          <a:spcPct val="0"/>
        </a:spcAft>
        <a:defRPr sz="3300">
          <a:solidFill>
            <a:schemeClr val="tx1"/>
          </a:solidFill>
          <a:latin typeface="Calibri" panose="020F0502020204030204" pitchFamily="34" charset="0"/>
        </a:defRPr>
      </a:lvl5pPr>
      <a:lvl6pPr marL="342900" algn="ctr" rtl="0" fontAlgn="base">
        <a:spcBef>
          <a:spcPct val="0"/>
        </a:spcBef>
        <a:spcAft>
          <a:spcPct val="0"/>
        </a:spcAft>
        <a:defRPr sz="3300">
          <a:solidFill>
            <a:schemeClr val="tx1"/>
          </a:solidFill>
          <a:latin typeface="Calibri" panose="020F0502020204030204" pitchFamily="34" charset="0"/>
        </a:defRPr>
      </a:lvl6pPr>
      <a:lvl7pPr marL="685800" algn="ctr" rtl="0" fontAlgn="base">
        <a:spcBef>
          <a:spcPct val="0"/>
        </a:spcBef>
        <a:spcAft>
          <a:spcPct val="0"/>
        </a:spcAft>
        <a:defRPr sz="3300">
          <a:solidFill>
            <a:schemeClr val="tx1"/>
          </a:solidFill>
          <a:latin typeface="Calibri" panose="020F0502020204030204" pitchFamily="34" charset="0"/>
        </a:defRPr>
      </a:lvl7pPr>
      <a:lvl8pPr marL="1028700" algn="ctr" rtl="0" fontAlgn="base">
        <a:spcBef>
          <a:spcPct val="0"/>
        </a:spcBef>
        <a:spcAft>
          <a:spcPct val="0"/>
        </a:spcAft>
        <a:defRPr sz="3300">
          <a:solidFill>
            <a:schemeClr val="tx1"/>
          </a:solidFill>
          <a:latin typeface="Calibri" panose="020F0502020204030204" pitchFamily="34" charset="0"/>
        </a:defRPr>
      </a:lvl8pPr>
      <a:lvl9pPr marL="1371600" algn="ctr" rtl="0" fontAlgn="base">
        <a:spcBef>
          <a:spcPct val="0"/>
        </a:spcBef>
        <a:spcAft>
          <a:spcPct val="0"/>
        </a:spcAft>
        <a:defRPr sz="3300">
          <a:solidFill>
            <a:schemeClr val="tx1"/>
          </a:solidFill>
          <a:latin typeface="Calibri" panose="020F050202020403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hyperlink" Target="mailto:Valerie.Favez@unige.ch" TargetMode="Externa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outlook.office.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gif"/><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hyperlink" Target="https://www.unige.ch/fapse/lesetudes/baccalaureat/psychologie/calendrier-aca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portail.unige.ch/accuei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 name="Shape 355"/>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rPr/>
              <a:t>1</a:t>
            </a:fld>
            <a:endParaRPr/>
          </a:p>
        </p:txBody>
      </p:sp>
      <p:sp>
        <p:nvSpPr>
          <p:cNvPr id="11" name="Shape 351"/>
          <p:cNvSpPr txBox="1">
            <a:spLocks/>
          </p:cNvSpPr>
          <p:nvPr/>
        </p:nvSpPr>
        <p:spPr bwMode="auto">
          <a:xfrm>
            <a:off x="-36513" y="1059298"/>
            <a:ext cx="9169721" cy="270703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n-lt"/>
                <a:ea typeface="+mn-ea"/>
                <a:cs typeface="+mn-cs"/>
                <a:sym typeface="Calibri"/>
              </a:defRPr>
            </a:lvl1pPr>
            <a:lvl2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2pPr>
            <a:lvl3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3pPr>
            <a:lvl4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4pPr>
            <a:lvl5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fr-CH" sz="3600" kern="0" dirty="0">
                <a:latin typeface="Calibri" panose="020F0502020204030204" pitchFamily="34" charset="0"/>
              </a:rPr>
              <a:t>Baccalauréat universitaire en linguistique et psychologie (BULP)</a:t>
            </a:r>
          </a:p>
          <a:p>
            <a:r>
              <a:rPr lang="fr-CH" sz="3600" kern="0" dirty="0">
                <a:latin typeface="Calibri" panose="020F0502020204030204" pitchFamily="34" charset="0"/>
              </a:rPr>
              <a:t>15 septembre 2025</a:t>
            </a:r>
          </a:p>
        </p:txBody>
      </p:sp>
      <p:pic>
        <p:nvPicPr>
          <p:cNvPr id="12" name="Image 2" descr="bandeau_fpse.jpg"/>
          <p:cNvPicPr>
            <a:picLocks noChangeAspect="1"/>
          </p:cNvPicPr>
          <p:nvPr/>
        </p:nvPicPr>
        <p:blipFill>
          <a:blip r:embed="rId2" cstate="print"/>
          <a:srcRect/>
          <a:stretch>
            <a:fillRect/>
          </a:stretch>
        </p:blipFill>
        <p:spPr bwMode="auto">
          <a:xfrm>
            <a:off x="0" y="0"/>
            <a:ext cx="9144000" cy="1079500"/>
          </a:xfrm>
          <a:prstGeom prst="rect">
            <a:avLst/>
          </a:prstGeom>
          <a:noFill/>
          <a:ln w="9525">
            <a:noFill/>
            <a:miter lim="800000"/>
            <a:headEnd/>
            <a:tailEnd/>
          </a:ln>
        </p:spPr>
      </p:pic>
      <p:sp>
        <p:nvSpPr>
          <p:cNvPr id="13" name="Rectangle 12"/>
          <p:cNvSpPr/>
          <p:nvPr/>
        </p:nvSpPr>
        <p:spPr>
          <a:xfrm>
            <a:off x="465513" y="3590984"/>
            <a:ext cx="8212974" cy="1938992"/>
          </a:xfrm>
          <a:prstGeom prst="rect">
            <a:avLst/>
          </a:prstGeom>
        </p:spPr>
        <p:txBody>
          <a:bodyPr wrap="square">
            <a:spAutoFit/>
          </a:bodyPr>
          <a:lstStyle/>
          <a:p>
            <a:pPr eaLnBrk="0" hangingPunct="0"/>
            <a:endParaRPr lang="fr-CH" sz="1200" b="1" dirty="0">
              <a:latin typeface="Calibri" panose="020F0502020204030204" pitchFamily="34" charset="0"/>
            </a:endParaRPr>
          </a:p>
          <a:p>
            <a:pPr eaLnBrk="0" hangingPunct="0"/>
            <a:r>
              <a:rPr lang="fr-CH" sz="2400" dirty="0">
                <a:latin typeface="Calibri" panose="020F0502020204030204" pitchFamily="34" charset="0"/>
              </a:rPr>
              <a:t>Conseillère académique Faculté des Lettres: </a:t>
            </a:r>
            <a:r>
              <a:rPr lang="fr-CH" sz="2400" b="1" dirty="0">
                <a:latin typeface="Calibri" panose="020F0502020204030204" pitchFamily="34" charset="0"/>
              </a:rPr>
              <a:t>Sandra Rubal</a:t>
            </a:r>
          </a:p>
          <a:p>
            <a:pPr eaLnBrk="0" hangingPunct="0"/>
            <a:endParaRPr lang="fr-CH" sz="1200" b="1" dirty="0">
              <a:latin typeface="Calibri" panose="020F0502020204030204" pitchFamily="34" charset="0"/>
            </a:endParaRPr>
          </a:p>
          <a:p>
            <a:pPr eaLnBrk="0" hangingPunct="0"/>
            <a:r>
              <a:rPr lang="fr-CH" sz="2400" dirty="0">
                <a:latin typeface="Calibri" panose="020F0502020204030204" pitchFamily="34" charset="0"/>
              </a:rPr>
              <a:t>Conseillère académique Faculté de psychologie et des sciences de l’éducation: </a:t>
            </a:r>
            <a:r>
              <a:rPr lang="fr-CH" sz="2400" b="1" dirty="0">
                <a:latin typeface="Calibri" panose="020F0502020204030204" pitchFamily="34" charset="0"/>
              </a:rPr>
              <a:t>Valérie Favez</a:t>
            </a:r>
          </a:p>
          <a:p>
            <a:endParaRPr lang="fr-CH" sz="2400" b="1" dirty="0">
              <a:solidFill>
                <a:schemeClr val="bg2">
                  <a:lumMod val="75000"/>
                </a:schemeClr>
              </a:solidFill>
            </a:endParaRPr>
          </a:p>
        </p:txBody>
      </p:sp>
      <p:pic>
        <p:nvPicPr>
          <p:cNvPr id="4" name="Image 3"/>
          <p:cNvPicPr>
            <a:picLocks noChangeAspect="1"/>
          </p:cNvPicPr>
          <p:nvPr/>
        </p:nvPicPr>
        <p:blipFill rotWithShape="1">
          <a:blip r:embed="rId3">
            <a:extLst>
              <a:ext uri="{28A0092B-C50C-407E-A947-70E740481C1C}">
                <a14:useLocalDpi xmlns:a14="http://schemas.microsoft.com/office/drawing/2010/main" val="0"/>
              </a:ext>
            </a:extLst>
          </a:blip>
          <a:srcRect l="1363" r="11437"/>
          <a:stretch/>
        </p:blipFill>
        <p:spPr>
          <a:xfrm>
            <a:off x="-36511" y="-27384"/>
            <a:ext cx="9217024" cy="1196752"/>
          </a:xfrm>
          <a:prstGeom prst="rect">
            <a:avLst/>
          </a:prstGeom>
        </p:spPr>
      </p:pic>
    </p:spTree>
    <p:extLst>
      <p:ext uri="{BB962C8B-B14F-4D97-AF65-F5344CB8AC3E}">
        <p14:creationId xmlns:p14="http://schemas.microsoft.com/office/powerpoint/2010/main" val="353103389"/>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7534" y="5507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EXAMENS</a:t>
            </a:r>
          </a:p>
        </p:txBody>
      </p:sp>
      <p:sp>
        <p:nvSpPr>
          <p:cNvPr id="5" name="Rectangle 11"/>
          <p:cNvSpPr>
            <a:spLocks noChangeArrowheads="1"/>
          </p:cNvSpPr>
          <p:nvPr/>
        </p:nvSpPr>
        <p:spPr bwMode="auto">
          <a:xfrm>
            <a:off x="287208" y="651371"/>
            <a:ext cx="8440779"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fr-FR" sz="2400" dirty="0">
                <a:latin typeface="Calibri" panose="020F0502020204030204" pitchFamily="34" charset="0"/>
              </a:rPr>
              <a:t>La forme de chaque examen est précisée par les enseignants au début de cours.</a:t>
            </a:r>
          </a:p>
          <a:p>
            <a:endParaRPr lang="fr-FR" sz="2400" dirty="0">
              <a:latin typeface="Calibri" panose="020F0502020204030204" pitchFamily="34" charset="0"/>
            </a:endParaRPr>
          </a:p>
          <a:p>
            <a:pPr algn="ctr"/>
            <a:r>
              <a:rPr lang="fr-FR" sz="2400" dirty="0">
                <a:latin typeface="Calibri" panose="020F0502020204030204" pitchFamily="34" charset="0"/>
              </a:rPr>
              <a:t>inscription aux cours = inscription aux examens</a:t>
            </a:r>
          </a:p>
          <a:p>
            <a:endParaRPr lang="fr-FR" sz="2400" dirty="0">
              <a:latin typeface="Calibri" panose="020F0502020204030204" pitchFamily="34" charset="0"/>
            </a:endParaRPr>
          </a:p>
          <a:p>
            <a:r>
              <a:rPr lang="fr-FR" sz="2400" dirty="0">
                <a:latin typeface="Calibri" panose="020F0502020204030204" pitchFamily="34" charset="0"/>
              </a:rPr>
              <a:t>2 tentatives :	</a:t>
            </a:r>
          </a:p>
          <a:p>
            <a:pPr marL="533400" lvl="1" indent="-342900">
              <a:buFont typeface="Arial" panose="020B0604020202020204" pitchFamily="34" charset="0"/>
              <a:buChar char="•"/>
            </a:pPr>
            <a:r>
              <a:rPr lang="fr-FR" sz="2400" dirty="0">
                <a:latin typeface="Calibri" panose="020F0502020204030204" pitchFamily="34" charset="0"/>
              </a:rPr>
              <a:t>à la fin de l’enseignement (session de janvier-février ou mai-juin)</a:t>
            </a:r>
          </a:p>
          <a:p>
            <a:pPr marL="533400" lvl="1" indent="-342900">
              <a:buFont typeface="Arial" panose="020B0604020202020204" pitchFamily="34" charset="0"/>
              <a:buChar char="•"/>
            </a:pPr>
            <a:r>
              <a:rPr lang="fr-FR" sz="2400" dirty="0">
                <a:latin typeface="Calibri" panose="020F0502020204030204" pitchFamily="34" charset="0"/>
              </a:rPr>
              <a:t>à la session de rattrapage (session d’août/septembre)	</a:t>
            </a:r>
          </a:p>
          <a:p>
            <a:pPr marL="533400" lvl="1" indent="-342900">
              <a:buFont typeface="Arial" panose="020B0604020202020204" pitchFamily="34" charset="0"/>
              <a:buChar char="•"/>
            </a:pPr>
            <a:r>
              <a:rPr lang="fr-FR" sz="2400" dirty="0">
                <a:latin typeface="Calibri" panose="020F0502020204030204" pitchFamily="34" charset="0"/>
              </a:rPr>
              <a:t>3 sessions de 3 semaines samedi y compris, l’étudiant n’a pas forcément des examens pendant les trois semaines!</a:t>
            </a:r>
          </a:p>
          <a:p>
            <a:pPr marL="190500" lvl="1">
              <a:buClr>
                <a:srgbClr val="CC9900"/>
              </a:buClr>
              <a:buFont typeface="Wingdings" charset="2"/>
              <a:buNone/>
            </a:pPr>
            <a:endParaRPr lang="fr-FR" sz="2400" dirty="0">
              <a:latin typeface="Calibri" panose="020F0502020204030204" pitchFamily="34" charset="0"/>
            </a:endParaRPr>
          </a:p>
          <a:p>
            <a:pPr marL="190500" lvl="1">
              <a:buClr>
                <a:srgbClr val="BBE0E3"/>
              </a:buClr>
              <a:buFont typeface="Wingdings" charset="2"/>
              <a:buNone/>
            </a:pPr>
            <a:r>
              <a:rPr lang="fr-FR" sz="2400" dirty="0">
                <a:latin typeface="Calibri" panose="020F0502020204030204" pitchFamily="34" charset="0"/>
              </a:rPr>
              <a:t>Impossible de se représenter à un examen déjà acquis ou validé!</a:t>
            </a:r>
          </a:p>
        </p:txBody>
      </p:sp>
      <p:sp>
        <p:nvSpPr>
          <p:cNvPr id="7" name="Rectangle 13"/>
          <p:cNvSpPr>
            <a:spLocks noChangeArrowheads="1"/>
          </p:cNvSpPr>
          <p:nvPr/>
        </p:nvSpPr>
        <p:spPr bwMode="auto">
          <a:xfrm>
            <a:off x="295853" y="5116225"/>
            <a:ext cx="118333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fr-FR" sz="2000" b="1" dirty="0">
                <a:solidFill>
                  <a:srgbClr val="FF3333"/>
                </a:solidFill>
                <a:latin typeface="Tahoma" charset="0"/>
                <a:ea typeface="ＭＳ Ｐゴシック" charset="-128"/>
              </a:rPr>
              <a:t>       </a:t>
            </a:r>
            <a:r>
              <a:rPr lang="fr-FR" b="1" dirty="0">
                <a:solidFill>
                  <a:srgbClr val="FF3333"/>
                </a:solidFill>
                <a:latin typeface="Tahoma" charset="0"/>
                <a:ea typeface="ＭＳ Ｐゴシック" charset="-128"/>
              </a:rPr>
              <a:t>       </a:t>
            </a:r>
            <a:endParaRPr lang="en-US" b="1" dirty="0">
              <a:solidFill>
                <a:srgbClr val="FF3333"/>
              </a:solidFill>
              <a:latin typeface="Tahoma" charset="0"/>
              <a:ea typeface="ＭＳ Ｐゴシック" charset="-128"/>
            </a:endParaRPr>
          </a:p>
        </p:txBody>
      </p:sp>
      <p:pic>
        <p:nvPicPr>
          <p:cNvPr id="12" name="Imag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310561896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ABSENCE AUX EXAMENS</a:t>
            </a:r>
            <a:endParaRPr lang="fr-CH" sz="2200" b="1" dirty="0">
              <a:latin typeface="Calibri" panose="020F0502020204030204" pitchFamily="34" charset="0"/>
            </a:endParaRPr>
          </a:p>
        </p:txBody>
      </p:sp>
      <p:sp>
        <p:nvSpPr>
          <p:cNvPr id="6" name="Rectangle 10"/>
          <p:cNvSpPr>
            <a:spLocks noChangeArrowheads="1"/>
          </p:cNvSpPr>
          <p:nvPr/>
        </p:nvSpPr>
        <p:spPr bwMode="auto">
          <a:xfrm>
            <a:off x="323528" y="1124758"/>
            <a:ext cx="849662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fr-CH" sz="2000" dirty="0">
                <a:latin typeface="Calibri" panose="020F0502020204030204" pitchFamily="34" charset="0"/>
              </a:rPr>
              <a:t>En cas d'impossibilité de se présenter aux examens (maladie, accident), l'étudiant doit remettre </a:t>
            </a:r>
            <a:r>
              <a:rPr lang="fr-CH" sz="2000" dirty="0">
                <a:solidFill>
                  <a:srgbClr val="FF0000"/>
                </a:solidFill>
                <a:latin typeface="Calibri" panose="020F0502020204030204" pitchFamily="34" charset="0"/>
              </a:rPr>
              <a:t>dans les trois jours </a:t>
            </a:r>
            <a:r>
              <a:rPr lang="fr-CH" sz="2000" dirty="0">
                <a:latin typeface="Calibri" panose="020F0502020204030204" pitchFamily="34" charset="0"/>
              </a:rPr>
              <a:t>un certificat médical pertinent, accompagné du </a:t>
            </a:r>
            <a:r>
              <a:rPr lang="fr-CH" sz="2000" dirty="0">
                <a:solidFill>
                  <a:srgbClr val="FF0000"/>
                </a:solidFill>
                <a:latin typeface="Calibri" panose="020F0502020204030204" pitchFamily="34" charset="0"/>
              </a:rPr>
              <a:t>formulaire d’avis d’absence (à retirer auprès du secrétariat </a:t>
            </a:r>
            <a:r>
              <a:rPr lang="fr-CH" sz="2000">
                <a:solidFill>
                  <a:srgbClr val="FF0000"/>
                </a:solidFill>
                <a:latin typeface="Calibri" panose="020F0502020204030204" pitchFamily="34" charset="0"/>
              </a:rPr>
              <a:t>des étudiants)</a:t>
            </a:r>
            <a:r>
              <a:rPr lang="fr-CH" sz="2000">
                <a:latin typeface="Calibri" panose="020F0502020204030204" pitchFamily="34" charset="0"/>
              </a:rPr>
              <a:t> </a:t>
            </a:r>
            <a:r>
              <a:rPr lang="fr-CH" sz="2000" dirty="0">
                <a:latin typeface="Calibri" panose="020F0502020204030204" pitchFamily="34" charset="0"/>
              </a:rPr>
              <a:t>à un examen dûment complété ainsi que d’une lettre d’accompagnement. </a:t>
            </a:r>
          </a:p>
          <a:p>
            <a:endParaRPr lang="fr-CH" sz="1600" dirty="0">
              <a:latin typeface="Calibri" panose="020F0502020204030204" pitchFamily="34" charset="0"/>
            </a:endParaRPr>
          </a:p>
          <a:p>
            <a:r>
              <a:rPr lang="fr-CH" sz="2000" dirty="0">
                <a:latin typeface="Calibri" panose="020F0502020204030204" pitchFamily="34" charset="0"/>
              </a:rPr>
              <a:t>Aux fins d'assurer le respect des exigences réglementaires, la Faculté peut décider de soumettre à l'examen d'un </a:t>
            </a:r>
            <a:r>
              <a:rPr lang="fr-CH" sz="2000" dirty="0">
                <a:solidFill>
                  <a:srgbClr val="FF0000"/>
                </a:solidFill>
                <a:latin typeface="Calibri" panose="020F0502020204030204" pitchFamily="34" charset="0"/>
              </a:rPr>
              <a:t>médecin-conseil</a:t>
            </a:r>
            <a:r>
              <a:rPr lang="fr-CH" sz="2000" dirty="0">
                <a:latin typeface="Calibri" panose="020F0502020204030204" pitchFamily="34" charset="0"/>
              </a:rPr>
              <a:t> les certificats médicaux produits par l'étudiant. L'étudiant qui présente un certificat médical doit indiquer dans le formulaire l'adresse et le numéro de téléphone auquel il peut être atteint en permanence en vue, le cas échéant, d'une visite de contrôle.</a:t>
            </a:r>
            <a:endParaRPr lang="en-US" sz="2000" dirty="0">
              <a:latin typeface="Calibri" panose="020F0502020204030204" pitchFamily="34" charset="0"/>
            </a:endParaRP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1469905485"/>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CONDITIONS DE REUSSITE</a:t>
            </a:r>
            <a:endParaRPr lang="fr-CH" sz="2200" b="1" dirty="0">
              <a:latin typeface="Calibri" panose="020F0502020204030204" pitchFamily="34" charset="0"/>
            </a:endParaRPr>
          </a:p>
        </p:txBody>
      </p:sp>
      <p:sp>
        <p:nvSpPr>
          <p:cNvPr id="5" name="Rectangle 112"/>
          <p:cNvSpPr>
            <a:spLocks noChangeArrowheads="1"/>
          </p:cNvSpPr>
          <p:nvPr/>
        </p:nvSpPr>
        <p:spPr bwMode="auto">
          <a:xfrm>
            <a:off x="228959" y="866696"/>
            <a:ext cx="360868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dirty="0" err="1">
                <a:latin typeface="Calibri" panose="020F0502020204030204" pitchFamily="34" charset="0"/>
              </a:rPr>
              <a:t>Système</a:t>
            </a:r>
            <a:r>
              <a:rPr lang="en-US" sz="2400" dirty="0">
                <a:latin typeface="Calibri" panose="020F0502020204030204" pitchFamily="34" charset="0"/>
              </a:rPr>
              <a:t> de notation : 0-6 </a:t>
            </a:r>
          </a:p>
          <a:p>
            <a:r>
              <a:rPr lang="en-US" sz="2400" dirty="0">
                <a:latin typeface="Calibri" panose="020F0502020204030204" pitchFamily="34" charset="0"/>
              </a:rPr>
              <a:t>Note </a:t>
            </a:r>
            <a:r>
              <a:rPr lang="en-US" sz="2400" dirty="0" err="1">
                <a:latin typeface="Calibri" panose="020F0502020204030204" pitchFamily="34" charset="0"/>
              </a:rPr>
              <a:t>minimale</a:t>
            </a:r>
            <a:r>
              <a:rPr lang="en-US" sz="2400" dirty="0">
                <a:latin typeface="Calibri" panose="020F0502020204030204" pitchFamily="34" charset="0"/>
              </a:rPr>
              <a:t> à </a:t>
            </a:r>
            <a:r>
              <a:rPr lang="en-US" sz="2400" dirty="0" err="1">
                <a:latin typeface="Calibri" panose="020F0502020204030204" pitchFamily="34" charset="0"/>
              </a:rPr>
              <a:t>obtenir</a:t>
            </a:r>
            <a:r>
              <a:rPr lang="en-US" sz="2400" dirty="0">
                <a:latin typeface="Calibri" panose="020F0502020204030204" pitchFamily="34" charset="0"/>
              </a:rPr>
              <a:t> : 4</a:t>
            </a:r>
          </a:p>
          <a:p>
            <a:r>
              <a:rPr lang="en-US" sz="2400" dirty="0">
                <a:latin typeface="Calibri" panose="020F0502020204030204" pitchFamily="34" charset="0"/>
              </a:rPr>
              <a:t>Notes au ¼ de point</a:t>
            </a:r>
          </a:p>
        </p:txBody>
      </p:sp>
      <p:sp>
        <p:nvSpPr>
          <p:cNvPr id="7" name="Rectangle 108"/>
          <p:cNvSpPr>
            <a:spLocks noChangeArrowheads="1"/>
          </p:cNvSpPr>
          <p:nvPr/>
        </p:nvSpPr>
        <p:spPr bwMode="auto">
          <a:xfrm>
            <a:off x="590557" y="2361256"/>
            <a:ext cx="8229600"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panose="020B0604020202020204" pitchFamily="34" charset="0"/>
              <a:buChar char="•"/>
            </a:pPr>
            <a:r>
              <a:rPr lang="fr-FR" sz="2400" dirty="0">
                <a:latin typeface="Calibri" panose="020F0502020204030204" pitchFamily="34" charset="0"/>
              </a:rPr>
              <a:t>crédits attribués si note égale ou supérieure à 4</a:t>
            </a:r>
          </a:p>
          <a:p>
            <a:pPr marL="342900" indent="-342900">
              <a:buFont typeface="Arial" panose="020B0604020202020204" pitchFamily="34" charset="0"/>
              <a:buChar char="•"/>
            </a:pPr>
            <a:r>
              <a:rPr lang="fr-FR" sz="2400" dirty="0">
                <a:latin typeface="Calibri" panose="020F0502020204030204" pitchFamily="34" charset="0"/>
              </a:rPr>
              <a:t>tolérance d’un déficit de 9 crédits avec des notes inférieures à 4 mais égales ou supérieures à 3, la validation ne s’applique pas aux cours de sciences de l’éducation. </a:t>
            </a:r>
          </a:p>
          <a:p>
            <a:pPr marL="342900" indent="-342900">
              <a:buFont typeface="Arial" panose="020B0604020202020204" pitchFamily="34" charset="0"/>
              <a:buChar char="•"/>
            </a:pPr>
            <a:r>
              <a:rPr lang="fr-FR" sz="2400" dirty="0">
                <a:latin typeface="Calibri" panose="020F0502020204030204" pitchFamily="34" charset="0"/>
              </a:rPr>
              <a:t>délai validation: au plus tard une semaine après la publication des notes (s’adresser au secrétariat des étudiants par email)</a:t>
            </a:r>
          </a:p>
          <a:p>
            <a:pPr marL="342900" indent="-342900">
              <a:buFont typeface="Arial" panose="020B0604020202020204" pitchFamily="34" charset="0"/>
              <a:buChar char="•"/>
            </a:pPr>
            <a:r>
              <a:rPr lang="fr-FR" sz="2400" dirty="0">
                <a:latin typeface="Calibri" panose="020F0502020204030204" pitchFamily="34" charset="0"/>
              </a:rPr>
              <a:t>si échec à deux reprises à un cours obligatoire, ou option réinscription pour deux nouvelles tentatives</a:t>
            </a:r>
          </a:p>
          <a:p>
            <a:pPr marL="457200" indent="-457200">
              <a:buFont typeface="Times" charset="0"/>
              <a:buAutoNum type="arabicPeriod"/>
            </a:pPr>
            <a:endParaRPr lang="fr-FR" sz="2000" b="1" dirty="0">
              <a:solidFill>
                <a:srgbClr val="5A4694"/>
              </a:solidFill>
            </a:endParaRPr>
          </a:p>
        </p:txBody>
      </p:sp>
      <p:pic>
        <p:nvPicPr>
          <p:cNvPr id="10" name="Imag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933239332"/>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5"/>
          <p:cNvSpPr>
            <a:spLocks noChangeArrowheads="1"/>
          </p:cNvSpPr>
          <p:nvPr/>
        </p:nvSpPr>
        <p:spPr bwMode="auto">
          <a:xfrm>
            <a:off x="539552" y="1700808"/>
            <a:ext cx="7829028"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rgbClr val="CC9900"/>
              </a:buClr>
            </a:pPr>
            <a:r>
              <a:rPr lang="en-US" sz="5400" dirty="0">
                <a:latin typeface="Calibri" panose="020F0502020204030204" pitchFamily="34" charset="0"/>
              </a:rPr>
              <a:t>Nous </a:t>
            </a:r>
            <a:r>
              <a:rPr lang="en-US" sz="5400" dirty="0" err="1">
                <a:latin typeface="Calibri" panose="020F0502020204030204" pitchFamily="34" charset="0"/>
              </a:rPr>
              <a:t>vous</a:t>
            </a:r>
            <a:r>
              <a:rPr lang="en-US" sz="5400" dirty="0">
                <a:latin typeface="Calibri" panose="020F0502020204030204" pitchFamily="34" charset="0"/>
              </a:rPr>
              <a:t> </a:t>
            </a:r>
            <a:r>
              <a:rPr lang="en-US" sz="5400" dirty="0" err="1">
                <a:latin typeface="Calibri" panose="020F0502020204030204" pitchFamily="34" charset="0"/>
              </a:rPr>
              <a:t>souhaitons</a:t>
            </a:r>
            <a:r>
              <a:rPr lang="en-US" sz="5400" dirty="0">
                <a:latin typeface="Calibri" panose="020F0502020204030204" pitchFamily="34" charset="0"/>
              </a:rPr>
              <a:t> </a:t>
            </a:r>
            <a:r>
              <a:rPr lang="en-US" sz="5400" dirty="0" err="1">
                <a:latin typeface="Calibri" panose="020F0502020204030204" pitchFamily="34" charset="0"/>
              </a:rPr>
              <a:t>une</a:t>
            </a:r>
            <a:r>
              <a:rPr lang="en-US" sz="5400" dirty="0">
                <a:latin typeface="Calibri" panose="020F0502020204030204" pitchFamily="34" charset="0"/>
              </a:rPr>
              <a:t> </a:t>
            </a:r>
            <a:r>
              <a:rPr lang="en-US" sz="5400" dirty="0" err="1">
                <a:latin typeface="Calibri" panose="020F0502020204030204" pitchFamily="34" charset="0"/>
              </a:rPr>
              <a:t>excellente</a:t>
            </a:r>
            <a:r>
              <a:rPr lang="en-US" sz="5400" dirty="0">
                <a:latin typeface="Calibri" panose="020F0502020204030204" pitchFamily="34" charset="0"/>
              </a:rPr>
              <a:t> </a:t>
            </a:r>
            <a:r>
              <a:rPr lang="en-US" sz="5400" dirty="0" err="1">
                <a:latin typeface="Calibri" panose="020F0502020204030204" pitchFamily="34" charset="0"/>
              </a:rPr>
              <a:t>année</a:t>
            </a:r>
            <a:r>
              <a:rPr lang="en-US" sz="5400" dirty="0">
                <a:latin typeface="Calibri" panose="020F0502020204030204" pitchFamily="34" charset="0"/>
              </a:rPr>
              <a:t> </a:t>
            </a:r>
            <a:r>
              <a:rPr lang="en-US" sz="5400" dirty="0" err="1">
                <a:latin typeface="Calibri" panose="020F0502020204030204" pitchFamily="34" charset="0"/>
              </a:rPr>
              <a:t>académique</a:t>
            </a:r>
            <a:r>
              <a:rPr lang="en-US" sz="5400" dirty="0">
                <a:latin typeface="Calibri" panose="020F0502020204030204" pitchFamily="34" charset="0"/>
              </a:rPr>
              <a:t>! </a:t>
            </a:r>
          </a:p>
          <a:p>
            <a:pPr>
              <a:buClr>
                <a:srgbClr val="CC9900"/>
              </a:buClr>
            </a:pPr>
            <a:endParaRPr lang="en-US" b="1" dirty="0">
              <a:solidFill>
                <a:srgbClr val="000000"/>
              </a:solidFill>
              <a:ea typeface="ＭＳ Ｐゴシック" charset="-128"/>
            </a:endParaRPr>
          </a:p>
          <a:p>
            <a:pPr marL="342900" indent="-342900">
              <a:buClr>
                <a:srgbClr val="CC9900"/>
              </a:buClr>
            </a:pPr>
            <a:endParaRPr lang="en-US" b="1" dirty="0">
              <a:solidFill>
                <a:srgbClr val="000000"/>
              </a:solidFill>
              <a:ea typeface="ＭＳ Ｐゴシック" charset="-128"/>
            </a:endParaRPr>
          </a:p>
          <a:p>
            <a:pPr marL="342900" indent="-342900">
              <a:buClr>
                <a:srgbClr val="CC9900"/>
              </a:buClr>
              <a:buFont typeface="Times" charset="0"/>
              <a:buAutoNum type="arabicPeriod"/>
            </a:pPr>
            <a:endParaRPr lang="en-US" b="1" dirty="0">
              <a:solidFill>
                <a:srgbClr val="000000"/>
              </a:solidFill>
              <a:ea typeface="ＭＳ Ｐゴシック" charset="-128"/>
            </a:endParaRPr>
          </a:p>
          <a:p>
            <a:pPr marL="342900" indent="-342900">
              <a:buClr>
                <a:srgbClr val="CC9900"/>
              </a:buClr>
            </a:pPr>
            <a:endParaRPr lang="en-US" dirty="0">
              <a:solidFill>
                <a:srgbClr val="000000"/>
              </a:solidFill>
              <a:ea typeface="ＭＳ Ｐゴシック" charset="-128"/>
            </a:endParaRPr>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3587085355"/>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323528" y="260648"/>
            <a:ext cx="8569325" cy="553998"/>
          </a:xfrm>
          <a:prstGeom prst="rect">
            <a:avLst/>
          </a:prstGeom>
          <a:noFill/>
          <a:ln w="9525">
            <a:noFill/>
            <a:miter lim="800000"/>
            <a:headEnd/>
            <a:tailEnd/>
          </a:ln>
        </p:spPr>
        <p:txBody>
          <a:bodyPr>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fr-CH" sz="30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mn-cs"/>
              </a:rPr>
              <a:t>CONSEILLERE ACADEMIQUE</a:t>
            </a:r>
          </a:p>
        </p:txBody>
      </p:sp>
      <p:sp>
        <p:nvSpPr>
          <p:cNvPr id="3" name="Rectangle 2"/>
          <p:cNvSpPr/>
          <p:nvPr/>
        </p:nvSpPr>
        <p:spPr>
          <a:xfrm>
            <a:off x="611560" y="537647"/>
            <a:ext cx="6803003" cy="5816977"/>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 typeface="Wingdings" charset="2"/>
              <a:buNone/>
              <a:tabLst/>
              <a:defRPr/>
            </a:pPr>
            <a:endParaRPr kumimoji="0" lang="fr-CH" sz="2200" b="1" i="0" u="none" strike="noStrike" kern="1200" cap="none" spc="0" normalizeH="0" baseline="0" noProof="0" dirty="0">
              <a:ln>
                <a:noFill/>
              </a:ln>
              <a:solidFill>
                <a:srgbClr val="5A4694"/>
              </a:solidFill>
              <a:effectLst/>
              <a:uLnTx/>
              <a:uFillTx/>
              <a:latin typeface="Arial" charset="0"/>
              <a:ea typeface="ヒラギノ角ゴ Pro W3"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8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Valérie Favez </a:t>
            </a:r>
            <a:r>
              <a:rPr kumimoji="0" lang="fr-CH" sz="28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hlinkClick r:id="rId2"/>
              </a:rPr>
              <a:t>Valerie.Favez@unige.ch</a:t>
            </a:r>
            <a:r>
              <a:rPr kumimoji="0" lang="fr-CH" sz="28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 </a:t>
            </a:r>
            <a:endParaRPr kumimoji="0" lang="fr-CH" sz="2800" b="0" i="0" u="none" strike="noStrike" kern="1200" cap="none" spc="0" normalizeH="0" baseline="0" noProof="0" dirty="0">
              <a:ln>
                <a:noFill/>
              </a:ln>
              <a:solidFill>
                <a:srgbClr val="FF0000"/>
              </a:solidFill>
              <a:effectLst/>
              <a:uLnTx/>
              <a:uFillTx/>
              <a:latin typeface="Calibri" panose="020F0502020204030204" pitchFamily="34" charset="0"/>
              <a:ea typeface="ヒラギノ角ゴ Pro W3" charset="-128"/>
              <a:cs typeface="ヒラギノ角ゴ Pro W3" charset="-128"/>
            </a:endParaRP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Baccalauréat en psychologie </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Baccalauréat universitaire pluridisciplinaire en linguistique et psychologie (BULP)</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Maîtrise universitaire en logopédie</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Certificats complémentaires en logopédie</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Armée/Protection civile</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0"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24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1" i="0" u="none" strike="noStrike" kern="1200" cap="none" spc="0" normalizeH="0" baseline="0" noProof="0" dirty="0">
                <a:ln>
                  <a:noFill/>
                </a:ln>
                <a:solidFill>
                  <a:prstClr val="black"/>
                </a:solidFill>
                <a:effectLst/>
                <a:uLnTx/>
                <a:uFillTx/>
                <a:latin typeface="Calibri" panose="020F0502020204030204" pitchFamily="34" charset="0"/>
                <a:ea typeface="ヒラギノ角ゴ Pro W3" charset="-128"/>
                <a:cs typeface="ヒラギノ角ゴ Pro W3" charset="-128"/>
              </a:rPr>
              <a:t> </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1800" b="1" i="0" u="none" strike="noStrike" kern="1200" cap="none" spc="0" normalizeH="0" baseline="0" noProof="0" dirty="0">
              <a:ln>
                <a:noFill/>
              </a:ln>
              <a:solidFill>
                <a:srgbClr val="5A4694"/>
              </a:solidFill>
              <a:effectLst/>
              <a:uLnTx/>
              <a:uFillTx/>
              <a:latin typeface="Arial" charset="0"/>
              <a:ea typeface="ヒラギノ角ゴ Pro W3" charset="-128"/>
              <a:cs typeface="+mn-cs"/>
              <a:sym typeface="Wingdings" pitchFamily="2" charset="2"/>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sz="1800" b="1" i="0" u="none" strike="noStrike" kern="1200" cap="none" spc="0" normalizeH="0" baseline="0" noProof="0" dirty="0">
              <a:ln>
                <a:noFill/>
              </a:ln>
              <a:solidFill>
                <a:srgbClr val="5A4694"/>
              </a:solidFill>
              <a:effectLst/>
              <a:uLnTx/>
              <a:uFillTx/>
              <a:latin typeface="Arial" charset="0"/>
              <a:ea typeface="ヒラギノ角ゴ Pro W3" charset="-128"/>
              <a:cs typeface="+mn-cs"/>
              <a:sym typeface="Wingdings" pitchFamily="2" charset="2"/>
            </a:endParaRPr>
          </a:p>
          <a:p>
            <a:pPr marL="0" marR="0" lvl="0" indent="0" algn="l" defTabSz="914400" rtl="0" eaLnBrk="1" fontAlgn="base" latinLnBrk="0" hangingPunct="1">
              <a:lnSpc>
                <a:spcPct val="100000"/>
              </a:lnSpc>
              <a:spcBef>
                <a:spcPct val="0"/>
              </a:spcBef>
              <a:spcAft>
                <a:spcPct val="0"/>
              </a:spcAft>
              <a:buClrTx/>
              <a:buSzTx/>
              <a:buFont typeface="Wingdings" charset="2"/>
              <a:buNone/>
              <a:tabLst/>
              <a:defRPr/>
            </a:pPr>
            <a:endParaRPr kumimoji="0" lang="fr-FR" sz="2200" b="1" i="0" u="none" strike="noStrike" kern="1200" cap="none" spc="0" normalizeH="0" baseline="0" noProof="0" dirty="0">
              <a:ln>
                <a:noFill/>
              </a:ln>
              <a:solidFill>
                <a:srgbClr val="5A4694"/>
              </a:solidFill>
              <a:effectLst/>
              <a:uLnTx/>
              <a:uFillTx/>
              <a:latin typeface="Arial" charset="0"/>
              <a:ea typeface="ヒラギノ角ゴ Pro W3" charset="-128"/>
              <a:cs typeface="+mn-cs"/>
            </a:endParaRPr>
          </a:p>
        </p:txBody>
      </p:sp>
      <p:grpSp>
        <p:nvGrpSpPr>
          <p:cNvPr id="6" name="Groupe 5"/>
          <p:cNvGrpSpPr/>
          <p:nvPr/>
        </p:nvGrpSpPr>
        <p:grpSpPr>
          <a:xfrm>
            <a:off x="323528" y="6079274"/>
            <a:ext cx="8424936" cy="584489"/>
            <a:chOff x="323528" y="6079274"/>
            <a:chExt cx="8424936" cy="584489"/>
          </a:xfrm>
        </p:grpSpPr>
        <p:sp>
          <p:nvSpPr>
            <p:cNvPr id="9" name="ZoneTexte 4"/>
            <p:cNvSpPr txBox="1"/>
            <p:nvPr/>
          </p:nvSpPr>
          <p:spPr>
            <a:xfrm>
              <a:off x="323528" y="6172807"/>
              <a:ext cx="6009670" cy="461665"/>
            </a:xfrm>
            <a:prstGeom prst="rect">
              <a:avLst/>
            </a:prstGeom>
            <a:noFill/>
          </p:spPr>
          <p:txBody>
            <a:bodyPr wrap="square" rtlCol="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1200" b="0" i="0" u="none" strike="noStrike" kern="1200" cap="none" spc="0" normalizeH="0" baseline="0" noProof="0" dirty="0">
                  <a:ln>
                    <a:noFill/>
                  </a:ln>
                  <a:solidFill>
                    <a:prstClr val="white"/>
                  </a:solidFill>
                  <a:effectLst/>
                  <a:uLnTx/>
                  <a:uFillTx/>
                  <a:latin typeface="Arial" pitchFamily="34" charset="0"/>
                  <a:ea typeface="ヒラギノ角ゴ Pro W3" charset="-128"/>
                  <a:cs typeface="Arial" pitchFamily="34" charset="0"/>
                </a:rPr>
                <a:t>FACULTÉ DE PSYCHOLOGIE ET DES SCIENCES DE L’ÉDUCATION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1200" b="1" i="0" u="none" strike="noStrike" kern="1200" cap="none" spc="0" normalizeH="0" baseline="0" noProof="0" dirty="0">
                  <a:ln>
                    <a:noFill/>
                  </a:ln>
                  <a:solidFill>
                    <a:prstClr val="white"/>
                  </a:solidFill>
                  <a:effectLst/>
                  <a:uLnTx/>
                  <a:uFillTx/>
                  <a:latin typeface="Arial" pitchFamily="34" charset="0"/>
                  <a:ea typeface="ヒラギノ角ゴ Pro W3" charset="-128"/>
                  <a:cs typeface="Arial" pitchFamily="34" charset="0"/>
                </a:rPr>
                <a:t>SECTION DE PSYCHOLOGIE</a:t>
              </a: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26531" y="6079274"/>
              <a:ext cx="1621933" cy="584489"/>
            </a:xfrm>
            <a:prstGeom prst="rect">
              <a:avLst/>
            </a:prstGeom>
          </p:spPr>
        </p:pic>
      </p:grpSp>
      <p:pic>
        <p:nvPicPr>
          <p:cNvPr id="8" name="Imag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222731865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1176" y="760264"/>
            <a:ext cx="7776864" cy="769441"/>
          </a:xfrm>
          <a:prstGeom prst="rect">
            <a:avLst/>
          </a:prstGeom>
        </p:spPr>
        <p:txBody>
          <a:bodyPr wrap="square">
            <a:spAutoFit/>
          </a:bodyPr>
          <a:lstStyle/>
          <a:p>
            <a:endParaRPr lang="fr-FR" sz="2200" b="1" dirty="0">
              <a:solidFill>
                <a:srgbClr val="5A4694"/>
              </a:solidFill>
            </a:endParaRPr>
          </a:p>
          <a:p>
            <a:pPr>
              <a:buFont typeface="Wingdings" charset="2"/>
              <a:buNone/>
            </a:pPr>
            <a:endParaRPr lang="fr-FR" sz="2200" b="1" dirty="0">
              <a:solidFill>
                <a:srgbClr val="5A4694"/>
              </a:solidFill>
            </a:endParaRPr>
          </a:p>
        </p:txBody>
      </p:sp>
      <p:sp>
        <p:nvSpPr>
          <p:cNvPr id="8" name="ZoneTexte 8"/>
          <p:cNvSpPr txBox="1">
            <a:spLocks noChangeArrowheads="1"/>
          </p:cNvSpPr>
          <p:nvPr/>
        </p:nvSpPr>
        <p:spPr bwMode="auto">
          <a:xfrm>
            <a:off x="250832" y="329376"/>
            <a:ext cx="8569325" cy="1015663"/>
          </a:xfrm>
          <a:prstGeom prst="rect">
            <a:avLst/>
          </a:prstGeom>
          <a:noFill/>
          <a:ln w="9525">
            <a:noFill/>
            <a:miter lim="800000"/>
            <a:headEnd/>
            <a:tailEnd/>
          </a:ln>
        </p:spPr>
        <p:txBody>
          <a:bodyPr>
            <a:spAutoFit/>
          </a:bodyPr>
          <a:lstStyle/>
          <a:p>
            <a:pPr algn="r"/>
            <a:r>
              <a:rPr lang="fr-CH" sz="3000" b="1" dirty="0">
                <a:latin typeface="+mn-lt"/>
              </a:rPr>
              <a:t>CONSEILLERE ACADEMIQUE</a:t>
            </a:r>
          </a:p>
          <a:p>
            <a:r>
              <a:rPr lang="fr-CH" sz="3000" b="1" dirty="0">
                <a:latin typeface="+mn-lt"/>
              </a:rPr>
              <a:t>		</a:t>
            </a:r>
            <a:endParaRPr lang="fr-CH" sz="2800" b="1" dirty="0">
              <a:solidFill>
                <a:srgbClr val="5A4694"/>
              </a:solidFill>
              <a:latin typeface="Calibri" panose="020F0502020204030204" pitchFamily="34" charset="0"/>
            </a:endParaRPr>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
        <p:nvSpPr>
          <p:cNvPr id="6" name="Rectangle 5">
            <a:extLst>
              <a:ext uri="{FF2B5EF4-FFF2-40B4-BE49-F238E27FC236}">
                <a16:creationId xmlns:a16="http://schemas.microsoft.com/office/drawing/2014/main" id="{525D34FA-B5FA-410F-A3E6-C3A84996182A}"/>
              </a:ext>
            </a:extLst>
          </p:cNvPr>
          <p:cNvSpPr/>
          <p:nvPr/>
        </p:nvSpPr>
        <p:spPr>
          <a:xfrm>
            <a:off x="647062" y="2145996"/>
            <a:ext cx="7776864" cy="1908215"/>
          </a:xfrm>
          <a:prstGeom prst="rect">
            <a:avLst/>
          </a:prstGeom>
        </p:spPr>
        <p:txBody>
          <a:bodyPr wrap="square">
            <a:spAutoFit/>
          </a:bodyPr>
          <a:lstStyle/>
          <a:p>
            <a:pPr>
              <a:buFont typeface="Wingdings" charset="2"/>
              <a:buNone/>
            </a:pPr>
            <a:endParaRPr lang="fr-CH" b="1" dirty="0">
              <a:solidFill>
                <a:srgbClr val="5A4694"/>
              </a:solidFill>
              <a:latin typeface="+mj-lt"/>
            </a:endParaRPr>
          </a:p>
          <a:p>
            <a:pPr marL="457200" indent="-457200">
              <a:buFont typeface="Arial" panose="020B0604020202020204" pitchFamily="34" charset="0"/>
              <a:buChar char="•"/>
            </a:pPr>
            <a:r>
              <a:rPr lang="fr-CH" sz="2000" dirty="0">
                <a:latin typeface="+mn-lt"/>
                <a:cs typeface="ヒラギノ角ゴ Pro W3" charset="-128"/>
              </a:rPr>
              <a:t>aucun mail ne sera lu, traité, transféré jusqu’au 5 octobre, merci de renvoyer votre demande à partir du 6 octobre pour autant qu’elle soit toujours d’actualité</a:t>
            </a:r>
          </a:p>
          <a:p>
            <a:pPr marL="457200" indent="-457200">
              <a:buFont typeface="Arial" panose="020B0604020202020204" pitchFamily="34" charset="0"/>
              <a:buChar char="•"/>
            </a:pPr>
            <a:r>
              <a:rPr lang="fr-CH" sz="2000" dirty="0">
                <a:latin typeface="+mn-lt"/>
              </a:rPr>
              <a:t>durant cette période un accueil est organisé pour répondre à vos questions</a:t>
            </a:r>
            <a:endParaRPr lang="fr-FR" sz="2000" dirty="0">
              <a:latin typeface="+mn-lt"/>
            </a:endParaRPr>
          </a:p>
        </p:txBody>
      </p:sp>
    </p:spTree>
    <p:extLst>
      <p:ext uri="{BB962C8B-B14F-4D97-AF65-F5344CB8AC3E}">
        <p14:creationId xmlns:p14="http://schemas.microsoft.com/office/powerpoint/2010/main" val="79214384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1176" y="760264"/>
            <a:ext cx="7776864" cy="769441"/>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2200" b="1" i="0" u="none" strike="noStrike" kern="1200" cap="none" spc="0" normalizeH="0" baseline="0" noProof="0" dirty="0">
              <a:ln>
                <a:noFill/>
              </a:ln>
              <a:solidFill>
                <a:srgbClr val="5A4694"/>
              </a:solidFill>
              <a:effectLst/>
              <a:uLnTx/>
              <a:uFillTx/>
              <a:latin typeface="Arial" charset="0"/>
              <a:ea typeface="ヒラギノ角ゴ Pro W3" charset="-128"/>
              <a:cs typeface="+mn-cs"/>
            </a:endParaRPr>
          </a:p>
          <a:p>
            <a:pPr marL="0" marR="0" lvl="0" indent="0" algn="l" defTabSz="914400" rtl="0" eaLnBrk="1" fontAlgn="base" latinLnBrk="0" hangingPunct="1">
              <a:lnSpc>
                <a:spcPct val="100000"/>
              </a:lnSpc>
              <a:spcBef>
                <a:spcPct val="0"/>
              </a:spcBef>
              <a:spcAft>
                <a:spcPct val="0"/>
              </a:spcAft>
              <a:buClrTx/>
              <a:buSzTx/>
              <a:buFont typeface="Wingdings" charset="2"/>
              <a:buNone/>
              <a:tabLst/>
              <a:defRPr/>
            </a:pPr>
            <a:endParaRPr kumimoji="0" lang="fr-FR" sz="2200" b="1" i="0" u="none" strike="noStrike" kern="1200" cap="none" spc="0" normalizeH="0" baseline="0" noProof="0" dirty="0">
              <a:ln>
                <a:noFill/>
              </a:ln>
              <a:solidFill>
                <a:srgbClr val="5A4694"/>
              </a:solidFill>
              <a:effectLst/>
              <a:uLnTx/>
              <a:uFillTx/>
              <a:latin typeface="Arial" charset="0"/>
              <a:ea typeface="ヒラギノ角ゴ Pro W3" charset="-128"/>
              <a:cs typeface="+mn-cs"/>
            </a:endParaRPr>
          </a:p>
        </p:txBody>
      </p:sp>
      <p:sp>
        <p:nvSpPr>
          <p:cNvPr id="8" name="ZoneTexte 8"/>
          <p:cNvSpPr txBox="1">
            <a:spLocks noChangeArrowheads="1"/>
          </p:cNvSpPr>
          <p:nvPr/>
        </p:nvSpPr>
        <p:spPr bwMode="auto">
          <a:xfrm>
            <a:off x="467544" y="44624"/>
            <a:ext cx="8569325" cy="1815882"/>
          </a:xfrm>
          <a:prstGeom prst="rect">
            <a:avLst/>
          </a:prstGeom>
          <a:noFill/>
          <a:ln w="9525">
            <a:noFill/>
            <a:miter lim="800000"/>
            <a:headEnd/>
            <a:tailEnd/>
          </a:ln>
        </p:spPr>
        <p:txBody>
          <a:bodyP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CH" sz="3000" b="1" i="0" u="none" strike="noStrike" kern="1200" cap="none" spc="0" normalizeH="0" baseline="0" noProof="0" dirty="0">
                <a:ln>
                  <a:noFill/>
                </a:ln>
                <a:solidFill>
                  <a:srgbClr val="000000"/>
                </a:solidFill>
                <a:effectLst/>
                <a:uLnTx/>
                <a:uFillTx/>
                <a:latin typeface="+mn-lt"/>
                <a:ea typeface="ヒラギノ角ゴ Pro W3" charset="-128"/>
                <a:cs typeface="+mn-cs"/>
              </a:rPr>
              <a:t>CONSEILLERE ACADEMIQUE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3000" b="1" i="0" u="none" strike="noStrike" kern="1200" cap="none" spc="0" normalizeH="0" baseline="0" noProof="0" dirty="0">
                <a:ln>
                  <a:noFill/>
                </a:ln>
                <a:solidFill>
                  <a:srgbClr val="000000"/>
                </a:solidFill>
                <a:effectLst/>
                <a:uLnTx/>
                <a:uFillTx/>
                <a:latin typeface="+mn-lt"/>
                <a:ea typeface="ヒラギノ角ゴ Pro W3" charset="-128"/>
                <a:cs typeface="+mn-cs"/>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fr-CH" sz="2400" b="1"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charset="-128"/>
                <a:cs typeface="+mn-cs"/>
              </a:rPr>
              <a:t>					        </a:t>
            </a:r>
          </a:p>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fr-CH" sz="2800" b="1" i="0" u="none" strike="noStrike" kern="1200" cap="none" spc="0" normalizeH="0" baseline="0" noProof="0" dirty="0">
              <a:ln>
                <a:noFill/>
              </a:ln>
              <a:solidFill>
                <a:srgbClr val="5A4694"/>
              </a:solidFill>
              <a:effectLst/>
              <a:uLnTx/>
              <a:uFillTx/>
              <a:latin typeface="Calibri" panose="020F0502020204030204" pitchFamily="34" charset="0"/>
              <a:ea typeface="ヒラギノ角ゴ Pro W3" charset="-128"/>
              <a:cs typeface="+mn-cs"/>
            </a:endParaRPr>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
        <p:nvSpPr>
          <p:cNvPr id="6" name="Rectangle 5">
            <a:extLst>
              <a:ext uri="{FF2B5EF4-FFF2-40B4-BE49-F238E27FC236}">
                <a16:creationId xmlns:a16="http://schemas.microsoft.com/office/drawing/2014/main" id="{525D34FA-B5FA-410F-A3E6-C3A84996182A}"/>
              </a:ext>
            </a:extLst>
          </p:cNvPr>
          <p:cNvSpPr/>
          <p:nvPr/>
        </p:nvSpPr>
        <p:spPr>
          <a:xfrm>
            <a:off x="683568" y="1560483"/>
            <a:ext cx="7776864" cy="3139321"/>
          </a:xfrm>
          <a:prstGeom prst="rect">
            <a:avLst/>
          </a:prstGeom>
        </p:spPr>
        <p:txBody>
          <a:bodyPr wrap="square">
            <a:spAutoFit/>
          </a:bodyPr>
          <a:lstStyle/>
          <a:p>
            <a:pPr>
              <a:defRPr/>
            </a:pPr>
            <a:r>
              <a:rPr lang="fr-CH" dirty="0">
                <a:solidFill>
                  <a:srgbClr val="000000"/>
                </a:solidFill>
                <a:latin typeface="+mn-lt"/>
                <a:cs typeface="ヒラギノ角ゴ Pro W3" charset="-128"/>
              </a:rPr>
              <a:t>D</a:t>
            </a:r>
            <a:r>
              <a:rPr kumimoji="0" lang="fr-CH" b="0" i="0" u="none" strike="noStrike" kern="1200" cap="none" spc="0" normalizeH="0" baseline="0" noProof="0" dirty="0">
                <a:ln>
                  <a:noFill/>
                </a:ln>
                <a:solidFill>
                  <a:srgbClr val="000000"/>
                </a:solidFill>
                <a:effectLst/>
                <a:uLnTx/>
                <a:uFillTx/>
                <a:latin typeface="+mn-lt"/>
                <a:ea typeface="ヒラギノ角ゴ Pro W3" charset="-128"/>
                <a:cs typeface="ヒラギノ角ゴ Pro W3" charset="-128"/>
              </a:rPr>
              <a:t>u </a:t>
            </a:r>
            <a:r>
              <a:rPr lang="fr-CH" dirty="0">
                <a:solidFill>
                  <a:srgbClr val="000000"/>
                </a:solidFill>
                <a:latin typeface="+mn-lt"/>
                <a:cs typeface="ヒラギノ角ゴ Pro W3" charset="-128"/>
              </a:rPr>
              <a:t>16</a:t>
            </a:r>
            <a:r>
              <a:rPr kumimoji="0" lang="fr-CH" b="0" i="0" u="none" strike="noStrike" kern="1200" cap="none" spc="0" normalizeH="0" baseline="0" noProof="0" dirty="0">
                <a:ln>
                  <a:noFill/>
                </a:ln>
                <a:solidFill>
                  <a:srgbClr val="000000"/>
                </a:solidFill>
                <a:effectLst/>
                <a:uLnTx/>
                <a:uFillTx/>
                <a:latin typeface="+mn-lt"/>
                <a:ea typeface="ヒラギノ角ゴ Pro W3" charset="-128"/>
                <a:cs typeface="ヒラギノ角ゴ Pro W3" charset="-128"/>
              </a:rPr>
              <a:t> septembre au 3 octobre, </a:t>
            </a:r>
            <a:r>
              <a:rPr lang="fr-CH" dirty="0">
                <a:solidFill>
                  <a:prstClr val="black"/>
                </a:solidFill>
                <a:latin typeface="+mn-lt"/>
                <a:cs typeface="ヒラギノ角ゴ Pro W3" charset="-128"/>
              </a:rPr>
              <a:t>Bureau M 3130 (Uni Mail) ou </a:t>
            </a:r>
            <a:r>
              <a:rPr lang="fr-CH" dirty="0">
                <a:solidFill>
                  <a:prstClr val="black"/>
                </a:solidFill>
                <a:latin typeface="+mn-lt"/>
              </a:rPr>
              <a:t>+41 22 37 99015</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CH" b="0" i="0" u="none" strike="noStrike" kern="1200" cap="none" spc="0" normalizeH="0" baseline="0" noProof="0" dirty="0">
              <a:ln>
                <a:noFill/>
              </a:ln>
              <a:solidFill>
                <a:srgbClr val="000000"/>
              </a:solidFill>
              <a:effectLst/>
              <a:uLnTx/>
              <a:uFillTx/>
              <a:latin typeface="+mn-lt"/>
              <a:ea typeface="ヒラギノ角ゴ Pro W3" charset="-128"/>
              <a:cs typeface="ヒラギノ角ゴ Pro W3" charset="-128"/>
            </a:endParaRPr>
          </a:p>
          <a:p>
            <a:pPr marL="342900" lvl="0" indent="-342900">
              <a:buFont typeface="Arial" panose="020B0604020202020204" pitchFamily="34" charset="0"/>
              <a:buChar char="•"/>
              <a:defRPr/>
            </a:pPr>
            <a:r>
              <a:rPr lang="fr-CH" dirty="0">
                <a:solidFill>
                  <a:srgbClr val="000000"/>
                </a:solidFill>
                <a:latin typeface="+mn-lt"/>
                <a:cs typeface="ヒラギノ角ゴ Pro W3" charset="-128"/>
              </a:rPr>
              <a:t>Lundi : 9h30-11h30 présentiel</a:t>
            </a:r>
          </a:p>
          <a:p>
            <a:pPr lvl="0">
              <a:defRPr/>
            </a:pPr>
            <a:endParaRPr lang="fr-CH" dirty="0">
              <a:solidFill>
                <a:srgbClr val="000000"/>
              </a:solidFill>
              <a:latin typeface="+mn-lt"/>
              <a:cs typeface="ヒラギノ角ゴ Pro W3" charset="-128"/>
            </a:endParaRPr>
          </a:p>
          <a:p>
            <a:pPr marL="342900" lvl="0" indent="-342900">
              <a:buFont typeface="Arial" panose="020B0604020202020204" pitchFamily="34" charset="0"/>
              <a:buChar char="•"/>
              <a:defRPr/>
            </a:pPr>
            <a:r>
              <a:rPr lang="fr-CH" dirty="0">
                <a:solidFill>
                  <a:srgbClr val="000000"/>
                </a:solidFill>
                <a:latin typeface="+mn-lt"/>
                <a:cs typeface="ヒラギノ角ゴ Pro W3" charset="-128"/>
              </a:rPr>
              <a:t>Mardi : 10h00-12h00 présentiel, 14h00-16h00 téléphone</a:t>
            </a:r>
          </a:p>
          <a:p>
            <a:pPr lvl="0">
              <a:defRPr/>
            </a:pPr>
            <a:endParaRPr lang="fr-CH" dirty="0">
              <a:solidFill>
                <a:srgbClr val="000000"/>
              </a:solidFill>
              <a:latin typeface="+mn-lt"/>
              <a:cs typeface="ヒラギノ角ゴ Pro W3" charset="-128"/>
            </a:endParaRPr>
          </a:p>
          <a:p>
            <a:pPr marL="342900" lvl="0" indent="-342900">
              <a:buFont typeface="Arial" panose="020B0604020202020204" pitchFamily="34" charset="0"/>
              <a:buChar char="•"/>
              <a:defRPr/>
            </a:pPr>
            <a:r>
              <a:rPr lang="fr-CH" dirty="0">
                <a:solidFill>
                  <a:srgbClr val="000000"/>
                </a:solidFill>
                <a:latin typeface="+mn-lt"/>
                <a:cs typeface="ヒラギノ角ゴ Pro W3" charset="-128"/>
              </a:rPr>
              <a:t>Mercredi : 9h30-11h30 téléphone, 14h00-16h00 présentiel</a:t>
            </a:r>
          </a:p>
          <a:p>
            <a:pPr lvl="0">
              <a:defRPr/>
            </a:pPr>
            <a:endParaRPr lang="fr-CH" dirty="0">
              <a:solidFill>
                <a:srgbClr val="000000"/>
              </a:solidFill>
              <a:latin typeface="+mn-lt"/>
              <a:cs typeface="ヒラギノ角ゴ Pro W3" charset="-128"/>
            </a:endParaRPr>
          </a:p>
          <a:p>
            <a:pPr marL="342900" lvl="0" indent="-342900">
              <a:buFont typeface="Arial" panose="020B0604020202020204" pitchFamily="34" charset="0"/>
              <a:buChar char="•"/>
              <a:defRPr/>
            </a:pPr>
            <a:r>
              <a:rPr lang="fr-CH" dirty="0">
                <a:solidFill>
                  <a:srgbClr val="000000"/>
                </a:solidFill>
                <a:latin typeface="+mn-lt"/>
                <a:cs typeface="ヒラギノ角ゴ Pro W3" charset="-128"/>
              </a:rPr>
              <a:t> Jeudi 9h30-11h30 présentiel, 14h00-16h00 présentiel</a:t>
            </a:r>
          </a:p>
          <a:p>
            <a:pPr marR="0" lvl="0" algn="l" defTabSz="914400" rtl="0" eaLnBrk="1" fontAlgn="base" latinLnBrk="0" hangingPunct="1">
              <a:lnSpc>
                <a:spcPct val="100000"/>
              </a:lnSpc>
              <a:spcBef>
                <a:spcPct val="0"/>
              </a:spcBef>
              <a:spcAft>
                <a:spcPct val="0"/>
              </a:spcAft>
              <a:buClrTx/>
              <a:buSzTx/>
              <a:tabLst/>
              <a:defRPr/>
            </a:pPr>
            <a:endParaRPr kumimoji="0" lang="fr-CH" b="0" i="0" u="none" strike="noStrike" kern="1200" cap="none" spc="0" normalizeH="0" baseline="0" noProof="0" dirty="0">
              <a:ln>
                <a:noFill/>
              </a:ln>
              <a:solidFill>
                <a:srgbClr val="000000"/>
              </a:solidFill>
              <a:effectLst/>
              <a:uLnTx/>
              <a:uFillTx/>
              <a:latin typeface="+mj-lt"/>
              <a:ea typeface="ヒラギノ角ゴ Pro W3" charset="-128"/>
              <a:cs typeface="ヒラギノ角ゴ Pro W3" charset="-128"/>
            </a:endParaRPr>
          </a:p>
        </p:txBody>
      </p:sp>
    </p:spTree>
    <p:extLst>
      <p:ext uri="{BB962C8B-B14F-4D97-AF65-F5344CB8AC3E}">
        <p14:creationId xmlns:p14="http://schemas.microsoft.com/office/powerpoint/2010/main" val="1846851226"/>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04821" y="476672"/>
            <a:ext cx="8734357" cy="5663089"/>
          </a:xfrm>
          <a:prstGeom prst="rect">
            <a:avLst/>
          </a:prstGeom>
          <a:noFill/>
          <a:ln w="9525">
            <a:noFill/>
            <a:miter lim="800000"/>
            <a:headEnd/>
            <a:tailEnd/>
          </a:ln>
        </p:spPr>
        <p:txBody>
          <a:bodyPr wrap="square">
            <a:spAutoFit/>
          </a:bodyPr>
          <a:lstStyle/>
          <a:p>
            <a:endParaRPr lang="fr-CH" sz="2800" dirty="0">
              <a:latin typeface="Calibri" panose="020F0502020204030204" pitchFamily="34" charset="0"/>
            </a:endParaRPr>
          </a:p>
          <a:p>
            <a:r>
              <a:rPr lang="fr-CH" sz="2800" dirty="0">
                <a:latin typeface="+mn-lt"/>
              </a:rPr>
              <a:t>Vous avez toutes et tous reçu une adresse email UNIGE.</a:t>
            </a:r>
          </a:p>
          <a:p>
            <a:r>
              <a:rPr lang="fr-CH" sz="2800" dirty="0">
                <a:latin typeface="+mn-lt"/>
              </a:rPr>
              <a:t>Vous êtes </a:t>
            </a:r>
            <a:r>
              <a:rPr lang="fr-CH" sz="2800" dirty="0" err="1">
                <a:latin typeface="+mn-lt"/>
              </a:rPr>
              <a:t>tenu-es</a:t>
            </a:r>
            <a:r>
              <a:rPr lang="fr-CH" sz="2800" dirty="0">
                <a:latin typeface="+mn-lt"/>
              </a:rPr>
              <a:t> de consulter vos messages, des informations importantes  vous sont communiquées régulièrement. </a:t>
            </a:r>
            <a:r>
              <a:rPr lang="fr-CH" sz="2800" dirty="0">
                <a:latin typeface="+mn-lt"/>
                <a:sym typeface="Wingdings" panose="05000000000000000000" pitchFamily="2" charset="2"/>
              </a:rPr>
              <a:t> </a:t>
            </a:r>
            <a:r>
              <a:rPr lang="fr-CH" sz="2800" dirty="0">
                <a:latin typeface="+mn-lt"/>
                <a:sym typeface="Wingdings" panose="05000000000000000000" pitchFamily="2" charset="2"/>
                <a:hlinkClick r:id="rId2"/>
              </a:rPr>
              <a:t>https://outlook.office.com</a:t>
            </a:r>
            <a:endParaRPr lang="fr-CH" sz="2800" dirty="0">
              <a:latin typeface="+mn-lt"/>
            </a:endParaRPr>
          </a:p>
          <a:p>
            <a:r>
              <a:rPr lang="fr-CH" sz="2800" dirty="0">
                <a:latin typeface="+mn-lt"/>
              </a:rPr>
              <a:t>  </a:t>
            </a:r>
          </a:p>
          <a:p>
            <a:r>
              <a:rPr lang="fr-FR" sz="2800" dirty="0">
                <a:latin typeface="+mn-lt"/>
              </a:rPr>
              <a:t>Nous ne répondons pas aux emails envoyés avec une adresse privée pour des questions de confidentialité</a:t>
            </a:r>
          </a:p>
          <a:p>
            <a:endParaRPr lang="fr-CH" sz="3000" b="1" dirty="0">
              <a:solidFill>
                <a:srgbClr val="5A4694"/>
              </a:solidFill>
            </a:endParaRPr>
          </a:p>
          <a:p>
            <a:pPr algn="r"/>
            <a:endParaRPr lang="fr-CH" sz="3000" b="1" dirty="0">
              <a:solidFill>
                <a:srgbClr val="5A4694"/>
              </a:solidFill>
            </a:endParaRPr>
          </a:p>
          <a:p>
            <a:pPr algn="r"/>
            <a:endParaRPr lang="fr-CH" sz="2200" b="1" dirty="0">
              <a:solidFill>
                <a:srgbClr val="5A4694"/>
              </a:solidFill>
            </a:endParaRPr>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1935946375"/>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Arial" panose="020B0604020202020204" pitchFamily="34" charset="0"/>
                <a:cs typeface="Arial" panose="020B0604020202020204" pitchFamily="34" charset="0"/>
              </a:rPr>
              <a:t>CALENDRIER</a:t>
            </a:r>
            <a:endParaRPr lang="fr-CH" sz="2200" b="1" dirty="0">
              <a:latin typeface="Arial" panose="020B0604020202020204" pitchFamily="34" charset="0"/>
              <a:cs typeface="Arial" panose="020B0604020202020204" pitchFamily="34" charset="0"/>
            </a:endParaRPr>
          </a:p>
        </p:txBody>
      </p:sp>
      <p:sp>
        <p:nvSpPr>
          <p:cNvPr id="3" name="Rectangle 2"/>
          <p:cNvSpPr/>
          <p:nvPr/>
        </p:nvSpPr>
        <p:spPr>
          <a:xfrm>
            <a:off x="255042" y="852259"/>
            <a:ext cx="7776864" cy="430887"/>
          </a:xfrm>
          <a:prstGeom prst="rect">
            <a:avLst/>
          </a:prstGeom>
        </p:spPr>
        <p:txBody>
          <a:bodyPr wrap="square">
            <a:spAutoFit/>
          </a:bodyPr>
          <a:lstStyle/>
          <a:p>
            <a:pPr>
              <a:buFont typeface="Wingdings" charset="2"/>
              <a:buNone/>
            </a:pPr>
            <a:endParaRPr lang="fr-FR" sz="2200" b="1" dirty="0">
              <a:solidFill>
                <a:srgbClr val="5A4694"/>
              </a:solidFill>
            </a:endParaRPr>
          </a:p>
        </p:txBody>
      </p:sp>
      <p:pic>
        <p:nvPicPr>
          <p:cNvPr id="11"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26531" y="6079274"/>
            <a:ext cx="1621933" cy="584489"/>
          </a:xfrm>
          <a:prstGeom prst="rect">
            <a:avLst/>
          </a:prstGeom>
        </p:spPr>
      </p:pic>
      <p:pic>
        <p:nvPicPr>
          <p:cNvPr id="12" name="Imag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
        <p:nvSpPr>
          <p:cNvPr id="4" name="ZoneTexte 3">
            <a:extLst>
              <a:ext uri="{FF2B5EF4-FFF2-40B4-BE49-F238E27FC236}">
                <a16:creationId xmlns:a16="http://schemas.microsoft.com/office/drawing/2014/main" id="{63BEDF20-754B-BD0F-D103-9A98A4C558C7}"/>
              </a:ext>
            </a:extLst>
          </p:cNvPr>
          <p:cNvSpPr txBox="1"/>
          <p:nvPr/>
        </p:nvSpPr>
        <p:spPr>
          <a:xfrm>
            <a:off x="269274" y="1276945"/>
            <a:ext cx="8532440" cy="369332"/>
          </a:xfrm>
          <a:prstGeom prst="rect">
            <a:avLst/>
          </a:prstGeom>
          <a:noFill/>
        </p:spPr>
        <p:txBody>
          <a:bodyPr wrap="square">
            <a:spAutoFit/>
          </a:bodyPr>
          <a:lstStyle/>
          <a:p>
            <a:r>
              <a:rPr lang="fr-CH" dirty="0">
                <a:hlinkClick r:id="rId4"/>
              </a:rPr>
              <a:t>https://www.unige.ch/fapse/lesetudes/baccalaureat/psychologie/calendrier-acad</a:t>
            </a:r>
            <a:r>
              <a:rPr lang="fr-CH" dirty="0"/>
              <a:t> </a:t>
            </a:r>
          </a:p>
        </p:txBody>
      </p:sp>
      <p:pic>
        <p:nvPicPr>
          <p:cNvPr id="6" name="Image 5" descr="Une image contenant texte, Police, nombre, capture d’écran&#10;&#10;Le contenu généré par l’IA peut être incorrect.">
            <a:extLst>
              <a:ext uri="{FF2B5EF4-FFF2-40B4-BE49-F238E27FC236}">
                <a16:creationId xmlns:a16="http://schemas.microsoft.com/office/drawing/2014/main" id="{98F7ED2E-A899-97B2-C5F7-DBC54B83647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99792" y="2708920"/>
            <a:ext cx="4125242" cy="1836161"/>
          </a:xfrm>
          <a:prstGeom prst="rect">
            <a:avLst/>
          </a:prstGeom>
        </p:spPr>
      </p:pic>
    </p:spTree>
    <p:extLst>
      <p:ext uri="{BB962C8B-B14F-4D97-AF65-F5344CB8AC3E}">
        <p14:creationId xmlns:p14="http://schemas.microsoft.com/office/powerpoint/2010/main" val="2979813610"/>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6" name="Picture 2" descr="http://www.unige.ch/presse/charte/logos_unige/Faculte/lettres/lettres70.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79" y="0"/>
            <a:ext cx="1881135" cy="922963"/>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graphicFrame>
        <p:nvGraphicFramePr>
          <p:cNvPr id="2" name="Tableau 1">
            <a:extLst>
              <a:ext uri="{FF2B5EF4-FFF2-40B4-BE49-F238E27FC236}">
                <a16:creationId xmlns:a16="http://schemas.microsoft.com/office/drawing/2014/main" id="{7EDBB677-87E2-5531-F29E-99F3EBE89702}"/>
              </a:ext>
            </a:extLst>
          </p:cNvPr>
          <p:cNvGraphicFramePr>
            <a:graphicFrameLocks noGrp="1"/>
          </p:cNvGraphicFramePr>
          <p:nvPr>
            <p:extLst>
              <p:ext uri="{D42A27DB-BD31-4B8C-83A1-F6EECF244321}">
                <p14:modId xmlns:p14="http://schemas.microsoft.com/office/powerpoint/2010/main" val="2299330995"/>
              </p:ext>
            </p:extLst>
          </p:nvPr>
        </p:nvGraphicFramePr>
        <p:xfrm>
          <a:off x="1403648" y="2283846"/>
          <a:ext cx="5895975" cy="1181100"/>
        </p:xfrm>
        <a:graphic>
          <a:graphicData uri="http://schemas.openxmlformats.org/drawingml/2006/table">
            <a:tbl>
              <a:tblPr firstRow="1" firstCol="1" lastRow="1" lastCol="1" bandRow="1" bandCol="1"/>
              <a:tblGrid>
                <a:gridCol w="1099303">
                  <a:extLst>
                    <a:ext uri="{9D8B030D-6E8A-4147-A177-3AD203B41FA5}">
                      <a16:colId xmlns:a16="http://schemas.microsoft.com/office/drawing/2014/main" val="434301050"/>
                    </a:ext>
                  </a:extLst>
                </a:gridCol>
                <a:gridCol w="1425729">
                  <a:extLst>
                    <a:ext uri="{9D8B030D-6E8A-4147-A177-3AD203B41FA5}">
                      <a16:colId xmlns:a16="http://schemas.microsoft.com/office/drawing/2014/main" val="3587707542"/>
                    </a:ext>
                  </a:extLst>
                </a:gridCol>
                <a:gridCol w="1024365">
                  <a:extLst>
                    <a:ext uri="{9D8B030D-6E8A-4147-A177-3AD203B41FA5}">
                      <a16:colId xmlns:a16="http://schemas.microsoft.com/office/drawing/2014/main" val="88339170"/>
                    </a:ext>
                  </a:extLst>
                </a:gridCol>
                <a:gridCol w="1328563">
                  <a:extLst>
                    <a:ext uri="{9D8B030D-6E8A-4147-A177-3AD203B41FA5}">
                      <a16:colId xmlns:a16="http://schemas.microsoft.com/office/drawing/2014/main" val="1438021803"/>
                    </a:ext>
                  </a:extLst>
                </a:gridCol>
                <a:gridCol w="1018015">
                  <a:extLst>
                    <a:ext uri="{9D8B030D-6E8A-4147-A177-3AD203B41FA5}">
                      <a16:colId xmlns:a16="http://schemas.microsoft.com/office/drawing/2014/main" val="806815615"/>
                    </a:ext>
                  </a:extLst>
                </a:gridCol>
              </a:tblGrid>
              <a:tr h="150495">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R="18415" algn="ctr">
                        <a:buNone/>
                      </a:pPr>
                      <a:r>
                        <a:rPr lang="fr-FR" sz="1100" b="1">
                          <a:effectLst/>
                          <a:latin typeface="Calibri" panose="020F0502020204030204" pitchFamily="34" charset="0"/>
                          <a:ea typeface="Calibri" panose="020F0502020204030204" pitchFamily="34" charset="0"/>
                          <a:cs typeface="Arial" panose="020B0604020202020204" pitchFamily="34" charset="0"/>
                        </a:rPr>
                        <a:t>Faculté</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R="86995" algn="ctr">
                        <a:buNone/>
                      </a:pPr>
                      <a:r>
                        <a:rPr lang="fr-FR" sz="1100" b="1">
                          <a:effectLst/>
                          <a:latin typeface="Calibri" panose="020F0502020204030204" pitchFamily="34" charset="0"/>
                          <a:ea typeface="Calibri" panose="020F0502020204030204" pitchFamily="34" charset="0"/>
                          <a:cs typeface="Arial" panose="020B0604020202020204" pitchFamily="34" charset="0"/>
                        </a:rPr>
                        <a:t>Crédits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Faculté</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Crédits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81469916"/>
                  </a:ext>
                </a:extLst>
              </a:tr>
              <a:tr h="202565">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R="19050" algn="ctr">
                        <a:buNone/>
                      </a:pPr>
                      <a:r>
                        <a:rPr lang="fr-FR" sz="1100" b="1">
                          <a:effectLst/>
                          <a:latin typeface="Calibri" panose="020F0502020204030204" pitchFamily="34" charset="0"/>
                          <a:ea typeface="Calibri" panose="020F0502020204030204" pitchFamily="34" charset="0"/>
                          <a:cs typeface="Arial" panose="020B0604020202020204" pitchFamily="34" charset="0"/>
                        </a:rPr>
                        <a:t>Lettres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FPSE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11364803"/>
                  </a:ext>
                </a:extLst>
              </a:tr>
              <a:tr h="271780">
                <a:tc>
                  <a:txBody>
                    <a:bodyPr/>
                    <a:lstStyle/>
                    <a:p>
                      <a:pPr>
                        <a:buNone/>
                      </a:pPr>
                      <a:r>
                        <a:rPr lang="fr-FR" sz="1100" b="1">
                          <a:solidFill>
                            <a:srgbClr val="000000"/>
                          </a:solidFill>
                          <a:effectLst/>
                          <a:latin typeface="Calibri" panose="020F0502020204030204" pitchFamily="34" charset="0"/>
                          <a:ea typeface="Calibri" panose="020F0502020204030204" pitchFamily="34" charset="0"/>
                          <a:cs typeface="Arial" panose="020B0604020202020204" pitchFamily="34" charset="0"/>
                        </a:rPr>
                        <a:t>Branches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buNone/>
                      </a:pPr>
                      <a:r>
                        <a:rPr lang="fr-FR" sz="1100">
                          <a:solidFill>
                            <a:srgbClr val="000000"/>
                          </a:solidFill>
                          <a:effectLst/>
                          <a:latin typeface="Calibri" panose="020F0502020204030204" pitchFamily="34" charset="0"/>
                          <a:ea typeface="Calibri" panose="020F0502020204030204" pitchFamily="34" charset="0"/>
                          <a:cs typeface="Arial" panose="020B0604020202020204" pitchFamily="34" charset="0"/>
                        </a:rPr>
                        <a:t>Linguistique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buNone/>
                      </a:pPr>
                      <a:r>
                        <a:rPr lang="fr-FR" sz="1100">
                          <a:solidFill>
                            <a:srgbClr val="000000"/>
                          </a:solidFill>
                          <a:effectLst/>
                          <a:latin typeface="Calibri" panose="020F0502020204030204" pitchFamily="34" charset="0"/>
                          <a:ea typeface="Calibri" panose="020F0502020204030204" pitchFamily="34" charset="0"/>
                          <a:cs typeface="Arial" panose="020B0604020202020204" pitchFamily="34" charset="0"/>
                        </a:rPr>
                        <a:t>84</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buNone/>
                      </a:pPr>
                      <a:r>
                        <a:rPr lang="fr-FR" sz="1100">
                          <a:solidFill>
                            <a:srgbClr val="000000"/>
                          </a:solidFill>
                          <a:effectLst/>
                          <a:latin typeface="Calibri" panose="020F0502020204030204" pitchFamily="34" charset="0"/>
                          <a:ea typeface="Calibri" panose="020F0502020204030204" pitchFamily="34" charset="0"/>
                          <a:cs typeface="Arial" panose="020B0604020202020204" pitchFamily="34" charset="0"/>
                        </a:rPr>
                        <a:t>Psychologie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a:buNone/>
                      </a:pPr>
                      <a:r>
                        <a:rPr lang="fr-FR" sz="1100">
                          <a:solidFill>
                            <a:srgbClr val="000000"/>
                          </a:solidFill>
                          <a:effectLst/>
                          <a:latin typeface="Calibri" panose="020F0502020204030204" pitchFamily="34" charset="0"/>
                          <a:ea typeface="Calibri" panose="020F0502020204030204" pitchFamily="34" charset="0"/>
                          <a:cs typeface="Arial" panose="020B0604020202020204" pitchFamily="34" charset="0"/>
                        </a:rPr>
                        <a:t>87</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w="1270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377748478"/>
                  </a:ext>
                </a:extLst>
              </a:tr>
              <a:tr h="343535">
                <a:tc>
                  <a:txBody>
                    <a:bodyPr/>
                    <a:lstStyle/>
                    <a:p>
                      <a:pPr>
                        <a:buNone/>
                      </a:pPr>
                      <a:r>
                        <a:rPr lang="fr-FR" sz="1100" b="1">
                          <a:effectLst/>
                          <a:latin typeface="Calibri" panose="020F0502020204030204" pitchFamily="34" charset="0"/>
                          <a:ea typeface="Calibri" panose="020F0502020204030204" pitchFamily="34" charset="0"/>
                          <a:cs typeface="Arial" panose="020B0604020202020204" pitchFamily="34" charset="0"/>
                        </a:rPr>
                        <a:t>15</a:t>
                      </a:r>
                      <a:r>
                        <a:rPr lang="fr-FR" sz="700" b="1">
                          <a:effectLst/>
                          <a:latin typeface="Calibri" panose="020F0502020204030204" pitchFamily="34" charset="0"/>
                          <a:ea typeface="Calibri" panose="020F0502020204030204" pitchFamily="34" charset="0"/>
                          <a:cs typeface="Arial" panose="020B0604020202020204" pitchFamily="34" charset="0"/>
                        </a:rPr>
                        <a:t>e</a:t>
                      </a:r>
                      <a:r>
                        <a:rPr lang="fr-FR" sz="700" b="1" spc="60">
                          <a:effectLst/>
                          <a:latin typeface="Calibri" panose="020F0502020204030204" pitchFamily="34" charset="0"/>
                          <a:ea typeface="Calibri" panose="020F0502020204030204" pitchFamily="34" charset="0"/>
                          <a:cs typeface="Arial" panose="020B0604020202020204" pitchFamily="34" charset="0"/>
                        </a:rPr>
                        <a:t> </a:t>
                      </a:r>
                      <a:r>
                        <a:rPr lang="fr-FR" sz="1100" b="1">
                          <a:effectLst/>
                          <a:latin typeface="Calibri" panose="020F0502020204030204" pitchFamily="34" charset="0"/>
                          <a:ea typeface="Calibri" panose="020F0502020204030204" pitchFamily="34" charset="0"/>
                          <a:cs typeface="Arial" panose="020B0604020202020204" pitchFamily="34" charset="0"/>
                        </a:rPr>
                        <a:t>module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noFill/>
                  </a:tcPr>
                </a:tc>
                <a:tc>
                  <a:txBody>
                    <a:bodyPr/>
                    <a:lstStyle/>
                    <a:p>
                      <a:pPr marR="234315" algn="ctr">
                        <a:buNone/>
                      </a:pPr>
                      <a:r>
                        <a:rPr lang="fr-FR" sz="1100">
                          <a:effectLst/>
                          <a:latin typeface="Calibri" panose="020F0502020204030204" pitchFamily="34" charset="0"/>
                          <a:ea typeface="Calibri" panose="020F0502020204030204" pitchFamily="34" charset="0"/>
                          <a:cs typeface="Arial" panose="020B0604020202020204" pitchFamily="34" charset="0"/>
                        </a:rPr>
                        <a:t>Français Langue Etrangère</a:t>
                      </a:r>
                      <a:r>
                        <a:rPr lang="fr-FR" sz="1100" spc="-35">
                          <a:effectLst/>
                          <a:latin typeface="Calibri" panose="020F0502020204030204" pitchFamily="34" charset="0"/>
                          <a:ea typeface="Calibri" panose="020F0502020204030204" pitchFamily="34" charset="0"/>
                          <a:cs typeface="Arial" panose="020B0604020202020204" pitchFamily="34" charset="0"/>
                        </a:rPr>
                        <a:t> </a:t>
                      </a:r>
                      <a:r>
                        <a:rPr lang="fr-FR" sz="1100">
                          <a:effectLst/>
                          <a:latin typeface="Calibri" panose="020F0502020204030204" pitchFamily="34" charset="0"/>
                          <a:ea typeface="Calibri" panose="020F0502020204030204" pitchFamily="34" charset="0"/>
                          <a:cs typeface="Arial" panose="020B0604020202020204" pitchFamily="34" charset="0"/>
                        </a:rPr>
                        <a:t>(FLE)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noFill/>
                  </a:tcPr>
                </a:tc>
                <a:tc>
                  <a:txBody>
                    <a:bodyPr/>
                    <a:lstStyle/>
                    <a:p>
                      <a:pPr marR="88900" algn="ctr">
                        <a:buNone/>
                      </a:pPr>
                      <a:r>
                        <a:rPr lang="fr-FR" sz="1100">
                          <a:effectLst/>
                          <a:latin typeface="Calibri" panose="020F0502020204030204" pitchFamily="34" charset="0"/>
                          <a:ea typeface="Calibri" panose="020F0502020204030204" pitchFamily="34" charset="0"/>
                          <a:cs typeface="Arial" panose="020B0604020202020204" pitchFamily="34" charset="0"/>
                        </a:rPr>
                        <a:t>6</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noFill/>
                  </a:tcPr>
                </a:tc>
                <a:tc>
                  <a:txBody>
                    <a:bodyPr/>
                    <a:lstStyle/>
                    <a:p>
                      <a:pPr marR="306070" algn="ctr">
                        <a:buNone/>
                      </a:pPr>
                      <a:r>
                        <a:rPr lang="fr-FR" sz="1100">
                          <a:effectLst/>
                          <a:latin typeface="Calibri" panose="020F0502020204030204" pitchFamily="34" charset="0"/>
                          <a:ea typeface="Cambria" panose="02040503050406030204" pitchFamily="18" charset="0"/>
                          <a:cs typeface="Arial" panose="020B0604020202020204" pitchFamily="34" charset="0"/>
                        </a:rPr>
                        <a:t>Sciences de l’éducation</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noFill/>
                  </a:tcPr>
                </a:tc>
                <a:tc>
                  <a:txBody>
                    <a:bodyPr/>
                    <a:lstStyle/>
                    <a:p>
                      <a:pPr algn="ctr">
                        <a:buNone/>
                      </a:pPr>
                      <a:r>
                        <a:rPr lang="fr-FR" sz="1100">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noFill/>
                  </a:tcPr>
                </a:tc>
                <a:extLst>
                  <a:ext uri="{0D108BD9-81ED-4DB2-BD59-A6C34878D82A}">
                    <a16:rowId xmlns:a16="http://schemas.microsoft.com/office/drawing/2014/main" val="3983294691"/>
                  </a:ext>
                </a:extLst>
              </a:tr>
              <a:tr h="195580">
                <a:tc>
                  <a:txBody>
                    <a:bodyPr/>
                    <a:lstStyle/>
                    <a:p>
                      <a:pPr>
                        <a:buNone/>
                      </a:pPr>
                      <a:r>
                        <a:rPr lang="fr-FR" sz="1100" b="1">
                          <a:solidFill>
                            <a:srgbClr val="000000"/>
                          </a:solidFill>
                          <a:effectLst/>
                          <a:latin typeface="Calibri" panose="020F0502020204030204" pitchFamily="34" charset="0"/>
                          <a:ea typeface="Calibri" panose="020F0502020204030204" pitchFamily="34" charset="0"/>
                          <a:cs typeface="Arial" panose="020B0604020202020204" pitchFamily="34" charset="0"/>
                        </a:rPr>
                        <a:t>Total</a:t>
                      </a:r>
                      <a:r>
                        <a:rPr lang="fr-FR" sz="1100" b="1" spc="-1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fr-FR" sz="1100" b="1">
                          <a:solidFill>
                            <a:srgbClr val="000000"/>
                          </a:solidFill>
                          <a:effectLst/>
                          <a:latin typeface="Calibri" panose="020F0502020204030204" pitchFamily="34" charset="0"/>
                          <a:ea typeface="Calibri" panose="020F0502020204030204" pitchFamily="34" charset="0"/>
                          <a:cs typeface="Arial" panose="020B0604020202020204" pitchFamily="34" charset="0"/>
                        </a:rPr>
                        <a:t>crédits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R="59690" algn="ctr">
                        <a:buNone/>
                      </a:pPr>
                      <a:r>
                        <a:rPr lang="fr-FR" sz="1100">
                          <a:solidFill>
                            <a:srgbClr val="000000"/>
                          </a:solidFill>
                          <a:effectLst/>
                          <a:latin typeface="Calibri" panose="020F0502020204030204" pitchFamily="34" charset="0"/>
                          <a:ea typeface="Calibri" panose="020F0502020204030204" pitchFamily="34" charset="0"/>
                          <a:cs typeface="Arial" panose="020B0604020202020204" pitchFamily="34" charset="0"/>
                        </a:rPr>
                        <a:t>90</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R="5080" algn="ctr">
                        <a:buNone/>
                      </a:pPr>
                      <a:r>
                        <a:rPr lang="fr-FR" sz="1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90</a:t>
                      </a:r>
                      <a:endParaRPr lang="fr-CH"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80088868"/>
                  </a:ext>
                </a:extLst>
              </a:tr>
            </a:tbl>
          </a:graphicData>
        </a:graphic>
      </p:graphicFrame>
    </p:spTree>
    <p:extLst>
      <p:ext uri="{BB962C8B-B14F-4D97-AF65-F5344CB8AC3E}">
        <p14:creationId xmlns:p14="http://schemas.microsoft.com/office/powerpoint/2010/main" val="3484992510"/>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PLAN D’ETUDES</a:t>
            </a:r>
          </a:p>
        </p:txBody>
      </p:sp>
      <p:pic>
        <p:nvPicPr>
          <p:cNvPr id="6" name="Picture 2" descr="http://www.unige.ch/presse/charte/logos_unige/Faculte/lettres/lettres70.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779" y="0"/>
            <a:ext cx="1881135" cy="922963"/>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rot="19676839">
            <a:off x="101685" y="1045087"/>
            <a:ext cx="3248516" cy="1200329"/>
          </a:xfrm>
          <a:prstGeom prst="rect">
            <a:avLst/>
          </a:prstGeom>
          <a:noFill/>
        </p:spPr>
        <p:txBody>
          <a:bodyPr wrap="square" rtlCol="0">
            <a:spAutoFit/>
          </a:bodyPr>
          <a:lstStyle/>
          <a:p>
            <a:r>
              <a:rPr lang="fr-CH" dirty="0">
                <a:solidFill>
                  <a:srgbClr val="FF0000"/>
                </a:solidFill>
                <a:latin typeface="Calibri" panose="020F0502020204030204" pitchFamily="34" charset="0"/>
              </a:rPr>
              <a:t>Attention: Ne pas valider les notes des prérequis, sous peine de ne pas pouvoir postuler à la MUL</a:t>
            </a: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graphicFrame>
        <p:nvGraphicFramePr>
          <p:cNvPr id="2" name="Tableau 1">
            <a:extLst>
              <a:ext uri="{FF2B5EF4-FFF2-40B4-BE49-F238E27FC236}">
                <a16:creationId xmlns:a16="http://schemas.microsoft.com/office/drawing/2014/main" id="{085B01C3-7983-1F5E-FC8E-E5B0C2AE7192}"/>
              </a:ext>
            </a:extLst>
          </p:cNvPr>
          <p:cNvGraphicFramePr>
            <a:graphicFrameLocks noGrp="1"/>
          </p:cNvGraphicFramePr>
          <p:nvPr>
            <p:extLst>
              <p:ext uri="{D42A27DB-BD31-4B8C-83A1-F6EECF244321}">
                <p14:modId xmlns:p14="http://schemas.microsoft.com/office/powerpoint/2010/main" val="3829097936"/>
              </p:ext>
            </p:extLst>
          </p:nvPr>
        </p:nvGraphicFramePr>
        <p:xfrm>
          <a:off x="2096854" y="799952"/>
          <a:ext cx="6048671" cy="4876168"/>
        </p:xfrm>
        <a:graphic>
          <a:graphicData uri="http://schemas.openxmlformats.org/drawingml/2006/table">
            <a:tbl>
              <a:tblPr firstRow="1" firstCol="1" lastRow="1" lastCol="1" bandRow="1" bandCol="1"/>
              <a:tblGrid>
                <a:gridCol w="530341">
                  <a:extLst>
                    <a:ext uri="{9D8B030D-6E8A-4147-A177-3AD203B41FA5}">
                      <a16:colId xmlns:a16="http://schemas.microsoft.com/office/drawing/2014/main" val="70653444"/>
                    </a:ext>
                  </a:extLst>
                </a:gridCol>
                <a:gridCol w="1849213">
                  <a:extLst>
                    <a:ext uri="{9D8B030D-6E8A-4147-A177-3AD203B41FA5}">
                      <a16:colId xmlns:a16="http://schemas.microsoft.com/office/drawing/2014/main" val="596025911"/>
                    </a:ext>
                  </a:extLst>
                </a:gridCol>
                <a:gridCol w="1849213">
                  <a:extLst>
                    <a:ext uri="{9D8B030D-6E8A-4147-A177-3AD203B41FA5}">
                      <a16:colId xmlns:a16="http://schemas.microsoft.com/office/drawing/2014/main" val="654793613"/>
                    </a:ext>
                  </a:extLst>
                </a:gridCol>
                <a:gridCol w="764807">
                  <a:extLst>
                    <a:ext uri="{9D8B030D-6E8A-4147-A177-3AD203B41FA5}">
                      <a16:colId xmlns:a16="http://schemas.microsoft.com/office/drawing/2014/main" val="4152999875"/>
                    </a:ext>
                  </a:extLst>
                </a:gridCol>
                <a:gridCol w="601651">
                  <a:extLst>
                    <a:ext uri="{9D8B030D-6E8A-4147-A177-3AD203B41FA5}">
                      <a16:colId xmlns:a16="http://schemas.microsoft.com/office/drawing/2014/main" val="1535244720"/>
                    </a:ext>
                  </a:extLst>
                </a:gridCol>
                <a:gridCol w="453446">
                  <a:extLst>
                    <a:ext uri="{9D8B030D-6E8A-4147-A177-3AD203B41FA5}">
                      <a16:colId xmlns:a16="http://schemas.microsoft.com/office/drawing/2014/main" val="2434334850"/>
                    </a:ext>
                  </a:extLst>
                </a:gridCol>
              </a:tblGrid>
              <a:tr h="312613">
                <a:tc>
                  <a:txBody>
                    <a:bodyPr/>
                    <a:lstStyle/>
                    <a:p>
                      <a:pPr algn="ctr">
                        <a:spcBef>
                          <a:spcPts val="70"/>
                        </a:spcBef>
                        <a:buNone/>
                      </a:pPr>
                      <a:r>
                        <a:rPr lang="fr-FR" sz="1100" b="1">
                          <a:effectLst/>
                          <a:latin typeface="Calibri" panose="020F0502020204030204" pitchFamily="34" charset="0"/>
                          <a:ea typeface="Calibri" panose="020F0502020204030204" pitchFamily="34" charset="0"/>
                          <a:cs typeface="Arial" panose="020B0604020202020204" pitchFamily="34" charset="0"/>
                        </a:rPr>
                        <a:t>Domaine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Code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100" b="1">
                          <a:effectLst/>
                          <a:latin typeface="Calibri" panose="020F0502020204030204" pitchFamily="34" charset="0"/>
                          <a:ea typeface="Calibri" panose="020F0502020204030204" pitchFamily="34" charset="0"/>
                          <a:cs typeface="Arial" panose="020B0604020202020204" pitchFamily="34" charset="0"/>
                        </a:rPr>
                        <a:t>Intitulé</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ECTS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Total</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100" b="1">
                          <a:effectLst/>
                          <a:latin typeface="Calibri" panose="020F0502020204030204" pitchFamily="34" charset="0"/>
                          <a:ea typeface="Calibri" panose="020F0502020204030204" pitchFamily="34" charset="0"/>
                          <a:cs typeface="Arial" panose="020B0604020202020204" pitchFamily="34" charset="0"/>
                        </a:rPr>
                        <a:t>Enseignants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193660"/>
                  </a:ext>
                </a:extLst>
              </a:tr>
              <a:tr h="426291">
                <a:tc rowSpan="8">
                  <a:txBody>
                    <a:bodyPr/>
                    <a:lstStyle/>
                    <a:p>
                      <a:pPr algn="ctr">
                        <a:buNone/>
                      </a:pPr>
                      <a:r>
                        <a:rPr lang="fr-FR" sz="1000" b="1" spc="-5">
                          <a:effectLst/>
                          <a:latin typeface="Calibri" panose="020F0502020204030204" pitchFamily="34" charset="0"/>
                          <a:ea typeface="Calibri" panose="020F0502020204030204" pitchFamily="34" charset="0"/>
                          <a:cs typeface="Arial" panose="020B0604020202020204" pitchFamily="34" charset="0"/>
                        </a:rPr>
                        <a:t>P</a:t>
                      </a:r>
                      <a:r>
                        <a:rPr lang="fr-FR" sz="1000" b="1">
                          <a:effectLst/>
                          <a:latin typeface="Calibri" panose="020F0502020204030204" pitchFamily="34" charset="0"/>
                          <a:ea typeface="Calibri" panose="020F0502020204030204" pitchFamily="34" charset="0"/>
                          <a:cs typeface="Arial" panose="020B0604020202020204" pitchFamily="34" charset="0"/>
                        </a:rPr>
                        <a:t>s</a:t>
                      </a:r>
                      <a:r>
                        <a:rPr lang="fr-FR" sz="1000" b="1" spc="5">
                          <a:effectLst/>
                          <a:latin typeface="Calibri" panose="020F0502020204030204" pitchFamily="34" charset="0"/>
                          <a:ea typeface="Calibri" panose="020F0502020204030204" pitchFamily="34" charset="0"/>
                          <a:cs typeface="Arial" panose="020B0604020202020204" pitchFamily="34" charset="0"/>
                        </a:rPr>
                        <a:t>y</a:t>
                      </a:r>
                      <a:r>
                        <a:rPr lang="fr-FR" sz="1000" b="1">
                          <a:effectLst/>
                          <a:latin typeface="Calibri" panose="020F0502020204030204" pitchFamily="34" charset="0"/>
                          <a:ea typeface="Calibri" panose="020F0502020204030204" pitchFamily="34" charset="0"/>
                          <a:cs typeface="Arial" panose="020B0604020202020204" pitchFamily="34" charset="0"/>
                        </a:rPr>
                        <a:t>cholinguistique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p>
                      <a:pPr algn="ctr">
                        <a:buNone/>
                      </a:pPr>
                      <a:r>
                        <a:rPr lang="fr-FR" sz="1000">
                          <a:effectLst/>
                          <a:latin typeface="Calibri" panose="020F0502020204030204" pitchFamily="34" charset="0"/>
                          <a:ea typeface="Calibri" panose="020F0502020204030204" pitchFamily="34" charset="0"/>
                          <a:cs typeface="Arial" panose="020B0604020202020204" pitchFamily="34" charset="0"/>
                        </a:rPr>
                        <a:t>(33</a:t>
                      </a:r>
                      <a:r>
                        <a:rPr lang="fr-FR" sz="1000" spc="-5">
                          <a:effectLst/>
                          <a:latin typeface="Calibri" panose="020F0502020204030204" pitchFamily="34" charset="0"/>
                          <a:ea typeface="Calibri" panose="020F0502020204030204" pitchFamily="34" charset="0"/>
                          <a:cs typeface="Arial" panose="020B0604020202020204" pitchFamily="34" charset="0"/>
                        </a:rPr>
                        <a:t> E</a:t>
                      </a:r>
                      <a:r>
                        <a:rPr lang="fr-FR" sz="1000">
                          <a:effectLst/>
                          <a:latin typeface="Calibri" panose="020F0502020204030204" pitchFamily="34" charset="0"/>
                          <a:ea typeface="Calibri" panose="020F0502020204030204" pitchFamily="34" charset="0"/>
                          <a:cs typeface="Arial" panose="020B0604020202020204" pitchFamily="34" charset="0"/>
                        </a:rPr>
                        <a:t>C</a:t>
                      </a:r>
                      <a:r>
                        <a:rPr lang="fr-FR" sz="1000" spc="15">
                          <a:effectLst/>
                          <a:latin typeface="Calibri" panose="020F0502020204030204" pitchFamily="34" charset="0"/>
                          <a:ea typeface="Calibri" panose="020F0502020204030204" pitchFamily="34" charset="0"/>
                          <a:cs typeface="Arial" panose="020B0604020202020204" pitchFamily="34" charset="0"/>
                        </a:rPr>
                        <a:t>T</a:t>
                      </a:r>
                      <a:r>
                        <a:rPr lang="fr-FR" sz="1000">
                          <a:effectLst/>
                          <a:latin typeface="Calibri" panose="020F0502020204030204" pitchFamily="34" charset="0"/>
                          <a:ea typeface="Calibri" panose="020F0502020204030204" pitchFamily="34" charset="0"/>
                          <a:cs typeface="Arial" panose="020B0604020202020204" pitchFamily="34" charset="0"/>
                        </a:rPr>
                        <a:t>S</a:t>
                      </a:r>
                      <a:r>
                        <a:rPr lang="fr-FR" sz="1000" spc="-5">
                          <a:effectLst/>
                          <a:latin typeface="Calibri" panose="020F0502020204030204" pitchFamily="34" charset="0"/>
                          <a:ea typeface="Calibri" panose="020F0502020204030204" pitchFamily="34" charset="0"/>
                          <a:cs typeface="Arial" panose="020B0604020202020204" pitchFamily="34" charset="0"/>
                        </a:rPr>
                        <a:t> </a:t>
                      </a:r>
                      <a:r>
                        <a:rPr lang="fr-FR" sz="1000" spc="5">
                          <a:effectLst/>
                          <a:latin typeface="Calibri" panose="020F0502020204030204" pitchFamily="34" charset="0"/>
                          <a:ea typeface="Calibri" panose="020F0502020204030204" pitchFamily="34" charset="0"/>
                          <a:cs typeface="Arial" panose="020B0604020202020204" pitchFamily="34" charset="0"/>
                        </a:rPr>
                        <a:t>o</a:t>
                      </a:r>
                      <a:r>
                        <a:rPr lang="fr-FR" sz="1000">
                          <a:effectLst/>
                          <a:latin typeface="Calibri" panose="020F0502020204030204" pitchFamily="34" charset="0"/>
                          <a:ea typeface="Calibri" panose="020F0502020204030204" pitchFamily="34" charset="0"/>
                          <a:cs typeface="Arial" panose="020B0604020202020204" pitchFamily="34" charset="0"/>
                        </a:rPr>
                        <a:t>bl</a:t>
                      </a:r>
                      <a:r>
                        <a:rPr lang="fr-FR" sz="1000" spc="-5">
                          <a:effectLst/>
                          <a:latin typeface="Calibri" panose="020F0502020204030204" pitchFamily="34" charset="0"/>
                          <a:ea typeface="Calibri" panose="020F0502020204030204" pitchFamily="34" charset="0"/>
                          <a:cs typeface="Arial" panose="020B0604020202020204" pitchFamily="34" charset="0"/>
                        </a:rPr>
                        <a:t>i</a:t>
                      </a:r>
                      <a:r>
                        <a:rPr lang="fr-FR" sz="1000">
                          <a:effectLst/>
                          <a:latin typeface="Calibri" panose="020F0502020204030204" pitchFamily="34" charset="0"/>
                          <a:ea typeface="Calibri" panose="020F0502020204030204" pitchFamily="34" charset="0"/>
                          <a:cs typeface="Arial" panose="020B0604020202020204" pitchFamily="34" charset="0"/>
                        </a:rPr>
                        <a:t>g</a:t>
                      </a:r>
                      <a:r>
                        <a:rPr lang="fr-FR" sz="1000" spc="5">
                          <a:effectLst/>
                          <a:latin typeface="Calibri" panose="020F0502020204030204" pitchFamily="34" charset="0"/>
                          <a:ea typeface="Calibri" panose="020F0502020204030204" pitchFamily="34" charset="0"/>
                          <a:cs typeface="Arial" panose="020B0604020202020204" pitchFamily="34" charset="0"/>
                        </a:rPr>
                        <a:t>a</a:t>
                      </a:r>
                      <a:r>
                        <a:rPr lang="fr-FR" sz="1000">
                          <a:effectLst/>
                          <a:latin typeface="Calibri" panose="020F0502020204030204" pitchFamily="34" charset="0"/>
                          <a:ea typeface="Calibri" panose="020F0502020204030204" pitchFamily="34" charset="0"/>
                          <a:cs typeface="Arial" panose="020B0604020202020204" pitchFamily="34" charset="0"/>
                        </a:rPr>
                        <a:t>to</a:t>
                      </a:r>
                      <a:r>
                        <a:rPr lang="fr-FR" sz="1000" spc="-10">
                          <a:effectLst/>
                          <a:latin typeface="Calibri" panose="020F0502020204030204" pitchFamily="34" charset="0"/>
                          <a:ea typeface="Calibri" panose="020F0502020204030204" pitchFamily="34" charset="0"/>
                          <a:cs typeface="Arial" panose="020B0604020202020204" pitchFamily="34" charset="0"/>
                        </a:rPr>
                        <a:t>i</a:t>
                      </a:r>
                      <a:r>
                        <a:rPr lang="fr-FR" sz="1000" spc="15">
                          <a:effectLst/>
                          <a:latin typeface="Calibri" panose="020F0502020204030204" pitchFamily="34" charset="0"/>
                          <a:ea typeface="Calibri" panose="020F0502020204030204" pitchFamily="34" charset="0"/>
                          <a:cs typeface="Arial" panose="020B0604020202020204" pitchFamily="34" charset="0"/>
                        </a:rPr>
                        <a:t>r</a:t>
                      </a:r>
                      <a:r>
                        <a:rPr lang="fr-FR" sz="1000">
                          <a:effectLst/>
                          <a:latin typeface="Calibri" panose="020F0502020204030204" pitchFamily="34" charset="0"/>
                          <a:ea typeface="Calibri" panose="020F0502020204030204" pitchFamily="34" charset="0"/>
                          <a:cs typeface="Arial" panose="020B0604020202020204" pitchFamily="34" charset="0"/>
                        </a:rPr>
                        <a:t>es)</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fr-FR" sz="1000">
                          <a:solidFill>
                            <a:srgbClr val="E36C0A"/>
                          </a:solidFill>
                          <a:effectLst/>
                          <a:latin typeface="Calibri" panose="020F0502020204030204" pitchFamily="34" charset="0"/>
                          <a:ea typeface="Calibri" panose="020F0502020204030204" pitchFamily="34" charset="0"/>
                          <a:cs typeface="Arial" panose="020B0604020202020204" pitchFamily="34" charset="0"/>
                        </a:rPr>
                        <a:t>7111C</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E36C0A"/>
                          </a:solidFill>
                          <a:effectLst/>
                          <a:latin typeface="Calibri" panose="020F0502020204030204" pitchFamily="34" charset="0"/>
                          <a:ea typeface="Calibri" panose="020F0502020204030204" pitchFamily="34" charset="0"/>
                          <a:cs typeface="Arial" panose="020B0604020202020204" pitchFamily="34" charset="0"/>
                        </a:rPr>
                        <a:t>Introduction à la psychologie du langage (B1)</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E36C0A"/>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8">
                  <a:txBody>
                    <a:bodyPr/>
                    <a:lstStyle/>
                    <a:p>
                      <a:pPr algn="ctr">
                        <a:buNone/>
                      </a:pPr>
                      <a:r>
                        <a:rPr lang="fr-FR" sz="1000" b="1">
                          <a:effectLst/>
                          <a:latin typeface="Calibri" panose="020F0502020204030204" pitchFamily="34" charset="0"/>
                          <a:ea typeface="Calibri" panose="020F0502020204030204" pitchFamily="34" charset="0"/>
                          <a:cs typeface="Arial" panose="020B0604020202020204" pitchFamily="34" charset="0"/>
                        </a:rPr>
                        <a:t>33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fr-FR" sz="1000">
                          <a:solidFill>
                            <a:srgbClr val="E36C0A"/>
                          </a:solidFill>
                          <a:effectLst/>
                          <a:latin typeface="Calibri" panose="020F0502020204030204" pitchFamily="34" charset="0"/>
                          <a:ea typeface="Calibri" panose="020F0502020204030204" pitchFamily="34" charset="0"/>
                          <a:cs typeface="Arial" panose="020B0604020202020204" pitchFamily="34" charset="0"/>
                        </a:rPr>
                        <a:t>M. Laganaro</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330055"/>
                  </a:ext>
                </a:extLst>
              </a:tr>
              <a:tr h="426291">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7414G</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7030A0"/>
                          </a:solidFill>
                          <a:effectLst/>
                          <a:latin typeface="Calibri" panose="020F0502020204030204" pitchFamily="34" charset="0"/>
                          <a:ea typeface="Arial" panose="020B0604020202020204" pitchFamily="34" charset="0"/>
                          <a:cs typeface="Arial" panose="020B0604020202020204" pitchFamily="34" charset="0"/>
                        </a:rPr>
                        <a:t>Introduction aux troubles de la parole, du langage et de la communication </a:t>
                      </a: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(B2)</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J. Franco</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9786767"/>
                  </a:ext>
                </a:extLst>
              </a:tr>
              <a:tr h="710485">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72118</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Psycholinguistique de</a:t>
                      </a:r>
                      <a:r>
                        <a:rPr lang="fr-FR" sz="1000" spc="-35">
                          <a:solidFill>
                            <a:srgbClr val="7030A0"/>
                          </a:solidFill>
                          <a:effectLst/>
                          <a:latin typeface="Calibri" panose="020F0502020204030204" pitchFamily="34" charset="0"/>
                          <a:ea typeface="Calibri" panose="020F0502020204030204" pitchFamily="34" charset="0"/>
                          <a:cs typeface="Arial" panose="020B0604020202020204" pitchFamily="34" charset="0"/>
                        </a:rPr>
                        <a:t> </a:t>
                      </a: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l'adulte (B2)</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M. Lancheros Pompeyo</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9033143"/>
                  </a:ext>
                </a:extLst>
              </a:tr>
              <a:tr h="284194">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72122</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Acquisition du langage oral(B2)</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J.</a:t>
                      </a:r>
                      <a:r>
                        <a:rPr lang="fr-FR" sz="1000" spc="-25">
                          <a:solidFill>
                            <a:srgbClr val="7030A0"/>
                          </a:solidFill>
                          <a:effectLst/>
                          <a:latin typeface="Calibri" panose="020F0502020204030204" pitchFamily="34" charset="0"/>
                          <a:ea typeface="Calibri" panose="020F0502020204030204" pitchFamily="34" charset="0"/>
                          <a:cs typeface="Arial" panose="020B0604020202020204" pitchFamily="34" charset="0"/>
                        </a:rPr>
                        <a:t> </a:t>
                      </a: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Franck</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39052199"/>
                  </a:ext>
                </a:extLst>
              </a:tr>
              <a:tr h="624090">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7417R</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Langage écrit : Processus et acquisition de la lecture et production écrite (B2)</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6</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L. Ordonez Magro</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3973679"/>
                  </a:ext>
                </a:extLst>
              </a:tr>
              <a:tr h="426291">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74174</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Bases anatomo-physiologiques</a:t>
                      </a:r>
                      <a:r>
                        <a:rPr lang="fr-FR" sz="1000" spc="-45">
                          <a:solidFill>
                            <a:srgbClr val="7030A0"/>
                          </a:solidFill>
                          <a:effectLst/>
                          <a:latin typeface="Calibri" panose="020F0502020204030204" pitchFamily="34" charset="0"/>
                          <a:ea typeface="Calibri" panose="020F0502020204030204" pitchFamily="34" charset="0"/>
                          <a:cs typeface="Arial" panose="020B0604020202020204" pitchFamily="34" charset="0"/>
                        </a:rPr>
                        <a:t> </a:t>
                      </a: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de l'audiophonologie (B2/B3)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I.</a:t>
                      </a:r>
                      <a:r>
                        <a:rPr lang="fr-FR" sz="1000" spc="-30">
                          <a:solidFill>
                            <a:srgbClr val="7030A0"/>
                          </a:solidFill>
                          <a:effectLst/>
                          <a:latin typeface="Calibri" panose="020F0502020204030204" pitchFamily="34" charset="0"/>
                          <a:ea typeface="Calibri" panose="020F0502020204030204" pitchFamily="34" charset="0"/>
                          <a:cs typeface="Arial" panose="020B0604020202020204" pitchFamily="34" charset="0"/>
                        </a:rPr>
                        <a:t> </a:t>
                      </a:r>
                      <a:r>
                        <a:rPr lang="fr-FR" sz="1000">
                          <a:solidFill>
                            <a:srgbClr val="7030A0"/>
                          </a:solidFill>
                          <a:effectLst/>
                          <a:latin typeface="Calibri" panose="020F0502020204030204" pitchFamily="34" charset="0"/>
                          <a:ea typeface="Calibri" panose="020F0502020204030204" pitchFamily="34" charset="0"/>
                          <a:cs typeface="Arial" panose="020B0604020202020204" pitchFamily="34" charset="0"/>
                        </a:rPr>
                        <a:t>Leuchter</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2087361"/>
                  </a:ext>
                </a:extLst>
              </a:tr>
              <a:tr h="284194">
                <a:tc vMerge="1">
                  <a:txBody>
                    <a:bodyPr/>
                    <a:lstStyle/>
                    <a:p>
                      <a:endParaRPr lang="fr-CH"/>
                    </a:p>
                  </a:txBody>
                  <a:tcPr/>
                </a:tc>
                <a:tc>
                  <a:txBody>
                    <a:bodyPr/>
                    <a:lstStyle/>
                    <a:p>
                      <a:pP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74302</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TP Analyse de la parole et du langage (B3)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G. Python</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7889014"/>
                  </a:ext>
                </a:extLst>
              </a:tr>
              <a:tr h="341622">
                <a:tc vMerge="1">
                  <a:txBody>
                    <a:bodyPr/>
                    <a:lstStyle/>
                    <a:p>
                      <a:endParaRPr lang="fr-CH"/>
                    </a:p>
                  </a:txBody>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74183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TP Approche expérimentale du langage (B3)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fr-CH"/>
                    </a:p>
                  </a:txBody>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J. Franck</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7428678"/>
                  </a:ext>
                </a:extLst>
              </a:tr>
              <a:tr h="426291">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75415</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Troubles du langage et de la communication chez l’enfant (B3)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H. Delage</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67751108"/>
                  </a:ext>
                </a:extLst>
              </a:tr>
              <a:tr h="426291">
                <a:tc>
                  <a:txBody>
                    <a:bodyPr/>
                    <a:lstStyle/>
                    <a:p>
                      <a:pPr>
                        <a:buNone/>
                      </a:pPr>
                      <a:r>
                        <a:rPr lang="fr-FR" sz="1100">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7417T</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90170">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Les troubles des apprentissages chez l’enfant (B3)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3</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fr-FR" sz="1000">
                          <a:solidFill>
                            <a:srgbClr val="0070C0"/>
                          </a:solidFill>
                          <a:effectLst/>
                          <a:latin typeface="Calibri" panose="020F0502020204030204" pitchFamily="34" charset="0"/>
                          <a:ea typeface="Calibri" panose="020F0502020204030204" pitchFamily="34" charset="0"/>
                          <a:cs typeface="Arial" panose="020B0604020202020204" pitchFamily="34" charset="0"/>
                        </a:rPr>
                        <a:t> </a:t>
                      </a:r>
                      <a:endParaRPr lang="fr-CH"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fr-FR" sz="10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L. Attout</a:t>
                      </a:r>
                      <a:endParaRPr lang="fr-CH"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0613717"/>
                  </a:ext>
                </a:extLst>
              </a:tr>
            </a:tbl>
          </a:graphicData>
        </a:graphic>
      </p:graphicFrame>
    </p:spTree>
    <p:extLst>
      <p:ext uri="{BB962C8B-B14F-4D97-AF65-F5344CB8AC3E}">
        <p14:creationId xmlns:p14="http://schemas.microsoft.com/office/powerpoint/2010/main" val="1366011027"/>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ZoneTexte 8"/>
          <p:cNvSpPr txBox="1">
            <a:spLocks noChangeArrowheads="1"/>
          </p:cNvSpPr>
          <p:nvPr/>
        </p:nvSpPr>
        <p:spPr bwMode="auto">
          <a:xfrm>
            <a:off x="250832" y="274583"/>
            <a:ext cx="8569325" cy="553998"/>
          </a:xfrm>
          <a:prstGeom prst="rect">
            <a:avLst/>
          </a:prstGeom>
          <a:noFill/>
          <a:ln w="9525">
            <a:noFill/>
            <a:miter lim="800000"/>
            <a:headEnd/>
            <a:tailEnd/>
          </a:ln>
        </p:spPr>
        <p:txBody>
          <a:bodyPr>
            <a:spAutoFit/>
          </a:bodyPr>
          <a:lstStyle/>
          <a:p>
            <a:pPr algn="r"/>
            <a:r>
              <a:rPr lang="fr-CH" sz="3000" b="1" dirty="0">
                <a:latin typeface="Calibri" panose="020F0502020204030204" pitchFamily="34" charset="0"/>
              </a:rPr>
              <a:t>INSCRIPTION AUX COURS</a:t>
            </a:r>
          </a:p>
        </p:txBody>
      </p:sp>
      <p:sp>
        <p:nvSpPr>
          <p:cNvPr id="5" name="Rectangle 17"/>
          <p:cNvSpPr>
            <a:spLocks noChangeArrowheads="1"/>
          </p:cNvSpPr>
          <p:nvPr/>
        </p:nvSpPr>
        <p:spPr bwMode="auto">
          <a:xfrm>
            <a:off x="223298" y="854183"/>
            <a:ext cx="8713656"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dirty="0">
                <a:latin typeface="Calibri" panose="020F0502020204030204" pitchFamily="34" charset="0"/>
              </a:rPr>
              <a:t>Démarche :</a:t>
            </a:r>
          </a:p>
          <a:p>
            <a:r>
              <a:rPr lang="en-US" sz="2400" dirty="0">
                <a:latin typeface="Calibri" panose="020F0502020204030204" pitchFamily="34" charset="0"/>
              </a:rPr>
              <a:t>Le </a:t>
            </a:r>
            <a:r>
              <a:rPr lang="en-US" sz="2400" dirty="0" err="1">
                <a:latin typeface="Calibri" panose="020F0502020204030204" pitchFamily="34" charset="0"/>
              </a:rPr>
              <a:t>secrétariat</a:t>
            </a:r>
            <a:r>
              <a:rPr lang="en-US" sz="2400" dirty="0">
                <a:latin typeface="Calibri" panose="020F0502020204030204" pitchFamily="34" charset="0"/>
              </a:rPr>
              <a:t> </a:t>
            </a:r>
            <a:r>
              <a:rPr lang="en-US" sz="2400" dirty="0" err="1">
                <a:latin typeface="Calibri" panose="020F0502020204030204" pitchFamily="34" charset="0"/>
              </a:rPr>
              <a:t>inscrit</a:t>
            </a:r>
            <a:r>
              <a:rPr lang="en-US" sz="2400" dirty="0">
                <a:latin typeface="Calibri" panose="020F0502020204030204" pitchFamily="34" charset="0"/>
              </a:rPr>
              <a:t> </a:t>
            </a:r>
            <a:r>
              <a:rPr lang="en-US" sz="2400" dirty="0" err="1">
                <a:latin typeface="Calibri" panose="020F0502020204030204" pitchFamily="34" charset="0"/>
              </a:rPr>
              <a:t>tous</a:t>
            </a:r>
            <a:r>
              <a:rPr lang="en-US" sz="2400" dirty="0">
                <a:latin typeface="Calibri" panose="020F0502020204030204" pitchFamily="34" charset="0"/>
              </a:rPr>
              <a:t> les </a:t>
            </a:r>
            <a:r>
              <a:rPr lang="en-US" sz="2400" dirty="0" err="1">
                <a:latin typeface="Calibri" panose="020F0502020204030204" pitchFamily="34" charset="0"/>
              </a:rPr>
              <a:t>cours</a:t>
            </a:r>
            <a:r>
              <a:rPr lang="en-US" sz="2400" dirty="0">
                <a:latin typeface="Calibri" panose="020F0502020204030204" pitchFamily="34" charset="0"/>
              </a:rPr>
              <a:t> </a:t>
            </a:r>
            <a:r>
              <a:rPr lang="en-US" sz="2400" dirty="0" err="1">
                <a:latin typeface="Calibri" panose="020F0502020204030204" pitchFamily="34" charset="0"/>
              </a:rPr>
              <a:t>obligatoires</a:t>
            </a:r>
            <a:r>
              <a:rPr lang="en-US" sz="2400" dirty="0">
                <a:latin typeface="Calibri" panose="020F0502020204030204" pitchFamily="34" charset="0"/>
              </a:rPr>
              <a:t>.</a:t>
            </a:r>
          </a:p>
          <a:p>
            <a:r>
              <a:rPr lang="en-US" sz="2400" dirty="0" err="1">
                <a:latin typeface="Calibri" panose="020F0502020204030204" pitchFamily="34" charset="0"/>
              </a:rPr>
              <a:t>L’inscription</a:t>
            </a:r>
            <a:r>
              <a:rPr lang="en-US" sz="2400" dirty="0">
                <a:latin typeface="Calibri" panose="020F0502020204030204" pitchFamily="34" charset="0"/>
              </a:rPr>
              <a:t> aux </a:t>
            </a:r>
            <a:r>
              <a:rPr lang="en-US" sz="2400" dirty="0" err="1">
                <a:latin typeface="Calibri" panose="020F0502020204030204" pitchFamily="34" charset="0"/>
              </a:rPr>
              <a:t>cours</a:t>
            </a:r>
            <a:r>
              <a:rPr lang="en-US" sz="2400" dirty="0">
                <a:latin typeface="Calibri" panose="020F0502020204030204" pitchFamily="34" charset="0"/>
              </a:rPr>
              <a:t> à option et </a:t>
            </a:r>
            <a:r>
              <a:rPr lang="en-US" sz="2400" dirty="0" err="1">
                <a:latin typeface="Calibri" panose="020F0502020204030204" pitchFamily="34" charset="0"/>
              </a:rPr>
              <a:t>libres</a:t>
            </a:r>
            <a:r>
              <a:rPr lang="en-US" sz="2400" dirty="0">
                <a:latin typeface="Calibri" panose="020F0502020204030204" pitchFamily="34" charset="0"/>
              </a:rPr>
              <a:t> se fait </a:t>
            </a:r>
            <a:r>
              <a:rPr lang="en-US" sz="2400" dirty="0" err="1">
                <a:latin typeface="Calibri" panose="020F0502020204030204" pitchFamily="34" charset="0"/>
              </a:rPr>
              <a:t>en</a:t>
            </a:r>
            <a:r>
              <a:rPr lang="en-US" sz="2400" dirty="0">
                <a:latin typeface="Calibri" panose="020F0502020204030204" pitchFamily="34" charset="0"/>
              </a:rPr>
              <a:t> </a:t>
            </a:r>
            <a:r>
              <a:rPr lang="en-US" sz="2400" dirty="0" err="1">
                <a:latin typeface="Calibri" panose="020F0502020204030204" pitchFamily="34" charset="0"/>
              </a:rPr>
              <a:t>ligne</a:t>
            </a:r>
            <a:r>
              <a:rPr lang="en-US" sz="2400" dirty="0">
                <a:latin typeface="Calibri" panose="020F0502020204030204" pitchFamily="34" charset="0"/>
              </a:rPr>
              <a:t> dans </a:t>
            </a:r>
            <a:r>
              <a:rPr lang="fr-FR" sz="2400" dirty="0">
                <a:latin typeface="Calibri" panose="020F0502020204030204" pitchFamily="34" charset="0"/>
              </a:rPr>
              <a:t>Portail.Unige.ch: </a:t>
            </a:r>
            <a:r>
              <a:rPr lang="fr-FR" sz="2400" dirty="0">
                <a:latin typeface="Calibri" panose="020F0502020204030204" pitchFamily="34" charset="0"/>
                <a:hlinkClick r:id="rId2"/>
              </a:rPr>
              <a:t>https://portail.unige.ch/accueil</a:t>
            </a:r>
            <a:endParaRPr lang="fr-FR" sz="2400" dirty="0">
              <a:latin typeface="Calibri" panose="020F0502020204030204" pitchFamily="34" charset="0"/>
            </a:endParaRPr>
          </a:p>
          <a:p>
            <a:r>
              <a:rPr lang="fr-FR" sz="2400" dirty="0">
                <a:latin typeface="Calibri" panose="020F0502020204030204" pitchFamily="34" charset="0"/>
              </a:rPr>
              <a:t>ET NON DANS MOODLE !!!!</a:t>
            </a:r>
          </a:p>
          <a:p>
            <a:endParaRPr lang="fr-FR" sz="2400" dirty="0">
              <a:latin typeface="Calibri" panose="020F0502020204030204" pitchFamily="34" charset="0"/>
            </a:endParaRPr>
          </a:p>
          <a:p>
            <a:r>
              <a:rPr lang="fr-FR" sz="2400" dirty="0">
                <a:latin typeface="Calibri" panose="020F0502020204030204" pitchFamily="34" charset="0"/>
              </a:rPr>
              <a:t>Principe :</a:t>
            </a:r>
          </a:p>
          <a:p>
            <a:r>
              <a:rPr lang="fr-FR" sz="2400" dirty="0">
                <a:latin typeface="Calibri" panose="020F0502020204030204" pitchFamily="34" charset="0"/>
              </a:rPr>
              <a:t>L’inscription à un enseignement ne peut pas être annulée après la clôture des inscriptions, l’</a:t>
            </a:r>
            <a:r>
              <a:rPr lang="fr-FR" sz="2400" dirty="0" err="1">
                <a:latin typeface="Calibri" panose="020F0502020204030204" pitchFamily="34" charset="0"/>
              </a:rPr>
              <a:t>étudiant-e</a:t>
            </a:r>
            <a:r>
              <a:rPr lang="fr-FR" sz="2400" dirty="0">
                <a:latin typeface="Calibri" panose="020F0502020204030204" pitchFamily="34" charset="0"/>
              </a:rPr>
              <a:t> est donc obligatoirement </a:t>
            </a:r>
            <a:r>
              <a:rPr lang="fr-FR" sz="2400" dirty="0" err="1">
                <a:latin typeface="Calibri" panose="020F0502020204030204" pitchFamily="34" charset="0"/>
              </a:rPr>
              <a:t>soumis-e</a:t>
            </a:r>
            <a:r>
              <a:rPr lang="fr-FR" sz="2400" dirty="0">
                <a:latin typeface="Calibri" panose="020F0502020204030204" pitchFamily="34" charset="0"/>
              </a:rPr>
              <a:t> à l’évaluation à la fin du semestre correspondant.</a:t>
            </a:r>
          </a:p>
          <a:p>
            <a:endParaRPr lang="en-US" sz="2400" dirty="0">
              <a:latin typeface="Calibri" panose="020F0502020204030204" pitchFamily="34" charset="0"/>
            </a:endParaRPr>
          </a:p>
          <a:p>
            <a:r>
              <a:rPr lang="en-US" sz="2400" dirty="0" err="1">
                <a:latin typeface="Calibri" panose="020F0502020204030204" pitchFamily="34" charset="0"/>
              </a:rPr>
              <a:t>Délai</a:t>
            </a:r>
            <a:r>
              <a:rPr lang="en-US" sz="2400" dirty="0">
                <a:latin typeface="Calibri" panose="020F0502020204030204" pitchFamily="34" charset="0"/>
              </a:rPr>
              <a:t> à respecter pour les inscriptions:</a:t>
            </a:r>
          </a:p>
          <a:p>
            <a:r>
              <a:rPr lang="en-US" sz="2400" dirty="0">
                <a:latin typeface="Calibri" panose="020F0502020204030204" pitchFamily="34" charset="0"/>
                <a:ea typeface="ＭＳ Ｐゴシック" charset="-128"/>
              </a:rPr>
              <a:t>6 </a:t>
            </a:r>
            <a:r>
              <a:rPr lang="en-US" sz="2400" dirty="0" err="1">
                <a:latin typeface="Calibri" panose="020F0502020204030204" pitchFamily="34" charset="0"/>
                <a:ea typeface="ＭＳ Ｐゴシック" charset="-128"/>
              </a:rPr>
              <a:t>octobre</a:t>
            </a:r>
            <a:r>
              <a:rPr lang="en-US" sz="2400" dirty="0">
                <a:latin typeface="Calibri" panose="020F0502020204030204" pitchFamily="34" charset="0"/>
                <a:ea typeface="ＭＳ Ｐゴシック" charset="-128"/>
              </a:rPr>
              <a:t> à 20h !!!</a:t>
            </a:r>
          </a:p>
          <a:p>
            <a:endParaRPr lang="fr-FR" sz="2200" b="1" dirty="0">
              <a:solidFill>
                <a:srgbClr val="FF0000"/>
              </a:solidFill>
            </a:endParaRPr>
          </a:p>
          <a:p>
            <a:pPr algn="ctr"/>
            <a:endParaRPr lang="en-US" sz="2000" b="1" dirty="0">
              <a:solidFill>
                <a:srgbClr val="000000"/>
              </a:solidFill>
              <a:ea typeface="ＭＳ Ｐゴシック" charset="-128"/>
            </a:endParaRPr>
          </a:p>
        </p:txBody>
      </p:sp>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778500"/>
            <a:ext cx="9144000" cy="1079500"/>
          </a:xfrm>
          <a:prstGeom prst="rect">
            <a:avLst/>
          </a:prstGeom>
        </p:spPr>
      </p:pic>
    </p:spTree>
    <p:extLst>
      <p:ext uri="{BB962C8B-B14F-4D97-AF65-F5344CB8AC3E}">
        <p14:creationId xmlns:p14="http://schemas.microsoft.com/office/powerpoint/2010/main" val="826200238"/>
      </p:ext>
    </p:extLst>
  </p:cSld>
  <p:clrMapOvr>
    <a:masterClrMapping/>
  </p:clrMapOvr>
  <p:transition spd="slow">
    <p:wipe/>
  </p:transition>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onception personnalisé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6384</TotalTime>
  <Words>878</Words>
  <Application>Microsoft Office PowerPoint</Application>
  <PresentationFormat>Affichage à l'écran (4:3)</PresentationFormat>
  <Paragraphs>167</Paragraphs>
  <Slides>13</Slides>
  <Notes>0</Notes>
  <HiddenSlides>0</HiddenSlides>
  <MMClips>0</MMClips>
  <ScaleCrop>false</ScaleCrop>
  <HeadingPairs>
    <vt:vector size="6" baseType="variant">
      <vt:variant>
        <vt:lpstr>Polices utilisées</vt:lpstr>
      </vt:variant>
      <vt:variant>
        <vt:i4>6</vt:i4>
      </vt:variant>
      <vt:variant>
        <vt:lpstr>Thème</vt:lpstr>
      </vt:variant>
      <vt:variant>
        <vt:i4>4</vt:i4>
      </vt:variant>
      <vt:variant>
        <vt:lpstr>Titres des diapositives</vt:lpstr>
      </vt:variant>
      <vt:variant>
        <vt:i4>13</vt:i4>
      </vt:variant>
    </vt:vector>
  </HeadingPairs>
  <TitlesOfParts>
    <vt:vector size="23" baseType="lpstr">
      <vt:lpstr>MS PGothic</vt:lpstr>
      <vt:lpstr>Arial</vt:lpstr>
      <vt:lpstr>Calibri</vt:lpstr>
      <vt:lpstr>Tahoma</vt:lpstr>
      <vt:lpstr>Times</vt:lpstr>
      <vt:lpstr>Wingdings</vt:lpstr>
      <vt:lpstr>Modèle par défaut</vt:lpstr>
      <vt:lpstr>1_Conception personnalisée</vt:lpstr>
      <vt:lpstr>2_Conception personnalisée</vt:lpstr>
      <vt:lpstr>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UNIGE</dc:creator>
  <cp:lastModifiedBy>Valérie Favez</cp:lastModifiedBy>
  <cp:revision>495</cp:revision>
  <cp:lastPrinted>2019-09-13T08:57:50Z</cp:lastPrinted>
  <dcterms:created xsi:type="dcterms:W3CDTF">2010-10-25T12:31:31Z</dcterms:created>
  <dcterms:modified xsi:type="dcterms:W3CDTF">2025-09-02T15:37:31Z</dcterms:modified>
</cp:coreProperties>
</file>