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310" r:id="rId4"/>
    <p:sldId id="257" r:id="rId5"/>
    <p:sldId id="258" r:id="rId6"/>
    <p:sldId id="259" r:id="rId7"/>
    <p:sldId id="261" r:id="rId8"/>
    <p:sldId id="263" r:id="rId9"/>
    <p:sldId id="272" r:id="rId10"/>
    <p:sldId id="287" r:id="rId11"/>
    <p:sldId id="311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320" r:id="rId24"/>
    <p:sldId id="299" r:id="rId25"/>
    <p:sldId id="301" r:id="rId26"/>
    <p:sldId id="317" r:id="rId27"/>
    <p:sldId id="318" r:id="rId28"/>
    <p:sldId id="312" r:id="rId29"/>
    <p:sldId id="305" r:id="rId30"/>
    <p:sldId id="306" r:id="rId31"/>
    <p:sldId id="304" r:id="rId32"/>
    <p:sldId id="307" r:id="rId33"/>
    <p:sldId id="313" r:id="rId34"/>
    <p:sldId id="319" r:id="rId35"/>
    <p:sldId id="314" r:id="rId36"/>
    <p:sldId id="321" r:id="rId37"/>
    <p:sldId id="322" r:id="rId38"/>
    <p:sldId id="323" r:id="rId39"/>
    <p:sldId id="315" r:id="rId40"/>
    <p:sldId id="31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AFFE-725E-67C9-8A2C-5E6DFE562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B2840-EC8F-39D7-7CC2-0EFA12CDE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2154D-8913-B72F-0600-B1A49B8F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87F5-9EB7-483C-A26C-FC62F9432FC7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2C6EE-4504-44BC-0630-9DEC7BEAB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29F55-EAC8-3894-17AF-6C6C0384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DC56-4CD9-45B4-BDD1-F4C5A8DC20C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67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726C7-C847-7648-5018-861CBB9B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E5933-711D-FC87-58F5-26333649E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922A0-7B5C-5FF2-BCE3-60705586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87F5-9EB7-483C-A26C-FC62F9432FC7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24846-5928-EF93-0E35-3F111C864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14AE4-66B6-D2A8-2B68-40DD1346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DC56-4CD9-45B4-BDD1-F4C5A8DC20C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70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8DE49F-F48F-B709-5E27-6D8341CA3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9D1E0-4D85-F55D-D4BE-A097A0EA3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4D547-1BF3-5BC8-F7C1-DD57C9A8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87F5-9EB7-483C-A26C-FC62F9432FC7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372B3-9512-E347-F249-AA4E40DA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484BA-6125-5424-6E4F-C1DA3DB7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DC56-4CD9-45B4-BDD1-F4C5A8DC20C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3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BDDAE-EEB4-C441-905C-E8362DC9B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8D426-B185-3F5C-858B-C221E7C90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6753E-F60B-44A2-6AE2-B381F9405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87F5-9EB7-483C-A26C-FC62F9432FC7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00982-56C2-5986-6669-2C1BD5EB7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BC869-F237-1F86-843D-9DBE8258C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DC56-4CD9-45B4-BDD1-F4C5A8DC20C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92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DFB2-3DC5-A21E-3335-189C0655E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1D7D6-45CA-E7B2-ADEE-120CC0DD8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6EE13-23B1-81D9-3245-92DD4647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87F5-9EB7-483C-A26C-FC62F9432FC7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6DB50-F32F-3636-F8FA-9AA83951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510E8-EF08-CB40-DAE3-84622CF9C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DC56-4CD9-45B4-BDD1-F4C5A8DC20C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84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4154-3724-65CC-D82C-3BF755260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85971-AE0B-A911-B2DB-C4A219A6F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9639C-0C30-951D-0A66-385B8D0E7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002F2-2552-BA86-3EBB-32F42638D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87F5-9EB7-483C-A26C-FC62F9432FC7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D123B-D039-92F3-702D-60DA95CE9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689F5-93A4-1C09-8C3F-6C1F0998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DC56-4CD9-45B4-BDD1-F4C5A8DC20C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77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87811-0E29-E18E-116E-DF0ACF869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0F414-F5BD-1649-5457-A54B0EE45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990D2-B88B-7547-14AE-AFE73B6CE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F80704-A444-0098-21F3-5E314D3CC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70A8AB-96B2-6C6F-484D-EF5D38173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392218-1CF1-4088-6A51-AC0BB87E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87F5-9EB7-483C-A26C-FC62F9432FC7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B2118-D96A-01C4-9580-B5E702E8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3C0337-8D0D-4D13-50A0-FA99B7AB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DC56-4CD9-45B4-BDD1-F4C5A8DC20C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03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F524D-E464-D012-4F30-FF136B2E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B2E948-4C15-B1A8-AE9D-5245722B9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87F5-9EB7-483C-A26C-FC62F9432FC7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DAED0-1651-889A-5DAE-F128268CF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53A41-9B65-707B-4B9F-EE4C51BB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DC56-4CD9-45B4-BDD1-F4C5A8DC20C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4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517655-0D7F-A4D9-A597-9215DDE4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87F5-9EB7-483C-A26C-FC62F9432FC7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0752E-406D-191C-1121-DED61DD4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02C90-E5AA-9DCA-8F5F-3FDFA67B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DC56-4CD9-45B4-BDD1-F4C5A8DC20C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0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B56C5-BF17-56CA-BE8F-68DD29E1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66DCE-34D5-97B8-4602-D2C5CC285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B25F1-C2A6-9095-DD93-F1F4A13AA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1EACA-7AD8-C37E-B338-FC8E5D5D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87F5-9EB7-483C-A26C-FC62F9432FC7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52547-9359-A40A-6285-46D16AD3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52C2-CEFA-1DD6-A918-6F2CFB24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DC56-4CD9-45B4-BDD1-F4C5A8DC20C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03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2DE2-2927-15B0-4E26-D747E617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6E1E9-CE83-C70C-6B52-9376189EE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B990A-0247-FF25-F7E0-CFC14E969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AFD86-D2C4-8608-C9BF-15D81331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87F5-9EB7-483C-A26C-FC62F9432FC7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AE1F0-0C7F-68CB-A95D-7704F30F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3F35E-9D4E-EC78-40B7-815C85C69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DC56-4CD9-45B4-BDD1-F4C5A8DC20C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78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266DDC-7632-126C-9DDC-4132954E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FE339-A550-FD05-104C-8DCE8FC94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89CDE-8836-9656-2A56-AE5DC0FC6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387F5-9EB7-483C-A26C-FC62F9432FC7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D103E-90DC-AFFF-BB52-2140BF1A6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F06C9-B6A4-5A24-FD2C-DA3419551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9DC56-4CD9-45B4-BDD1-F4C5A8DC20C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23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A485D-0F69-606F-1159-2148F98E3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348" y="561181"/>
            <a:ext cx="4572000" cy="3043665"/>
          </a:xfrm>
        </p:spPr>
        <p:txBody>
          <a:bodyPr anchor="t">
            <a:normAutofit/>
          </a:bodyPr>
          <a:lstStyle/>
          <a:p>
            <a:r>
              <a:rPr lang="en-US" sz="4800" dirty="0"/>
              <a:t>Experience-driven readings and the grammar of Control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191FA-9C91-203E-B7E0-D8DB3AA3D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348" y="3899338"/>
            <a:ext cx="4572000" cy="13848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j-lt"/>
              </a:rPr>
              <a:t>Denis Delfitto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(University</a:t>
            </a:r>
            <a:r>
              <a:rPr lang="en-GB" dirty="0">
                <a:latin typeface="+mj-lt"/>
              </a:rPr>
              <a:t> of Verona)</a:t>
            </a:r>
          </a:p>
          <a:p>
            <a:r>
              <a:rPr lang="en-GB" dirty="0">
                <a:latin typeface="+mj-lt"/>
              </a:rPr>
              <a:t>Joint work with Gaetano Fiorin 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(University of Trieste)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8887E-BBB6-D235-B221-97338E6E0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48" y="561181"/>
            <a:ext cx="6932206" cy="57356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85F479-AD04-DA03-6E2D-CDEDEE28A7AC}"/>
              </a:ext>
            </a:extLst>
          </p:cNvPr>
          <p:cNvSpPr txBox="1"/>
          <p:nvPr/>
        </p:nvSpPr>
        <p:spPr>
          <a:xfrm>
            <a:off x="5265706" y="6296817"/>
            <a:ext cx="6625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 err="1">
                <a:effectLst/>
              </a:rPr>
              <a:t>Måleri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allegorisk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bild</a:t>
            </a:r>
            <a:r>
              <a:rPr lang="en-US" sz="1100" b="0" i="0" dirty="0">
                <a:effectLst/>
              </a:rPr>
              <a:t>. </a:t>
            </a:r>
            <a:r>
              <a:rPr lang="en-US" sz="1100" b="0" i="0" dirty="0" err="1">
                <a:effectLst/>
              </a:rPr>
              <a:t>Nosce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te</a:t>
            </a:r>
            <a:r>
              <a:rPr lang="en-US" sz="1100" b="0" i="0" dirty="0">
                <a:effectLst/>
              </a:rPr>
              <a:t> ipsum. </a:t>
            </a:r>
            <a:r>
              <a:rPr lang="en-US" sz="1100" b="1" i="0" dirty="0" err="1">
                <a:effectLst/>
              </a:rPr>
              <a:t>Nyckelord</a:t>
            </a:r>
            <a:r>
              <a:rPr lang="en-US" sz="1100" b="0" i="0" dirty="0">
                <a:effectLst/>
              </a:rPr>
              <a:t>: Stork, 1600-tal, </a:t>
            </a:r>
            <a:r>
              <a:rPr lang="en-US" sz="1100" b="0" i="0" dirty="0" err="1">
                <a:effectLst/>
              </a:rPr>
              <a:t>Allegori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Exteriör</a:t>
            </a:r>
            <a:r>
              <a:rPr lang="en-US" sz="1100" b="0" i="0" dirty="0">
                <a:effectLst/>
              </a:rPr>
              <a:t>, Folk, </a:t>
            </a:r>
            <a:r>
              <a:rPr lang="en-US" sz="1100" b="0" i="0" dirty="0" err="1">
                <a:effectLst/>
              </a:rPr>
              <a:t>Fåglar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Föremålsbild</a:t>
            </a:r>
            <a:endParaRPr lang="en-NL" sz="11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DD92A78-F6FC-3DB0-EEFE-408BF60DF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4" y="5346949"/>
            <a:ext cx="997157" cy="10125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1D88762-10C5-FD48-CAF7-9B6FC88D060A}"/>
              </a:ext>
            </a:extLst>
          </p:cNvPr>
          <p:cNvSpPr txBox="1"/>
          <p:nvPr/>
        </p:nvSpPr>
        <p:spPr>
          <a:xfrm>
            <a:off x="1665514" y="5609968"/>
            <a:ext cx="2960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Università degli Studi di Verona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7CB3F37-E2C8-410D-050D-3E4361DE5C1A}"/>
              </a:ext>
            </a:extLst>
          </p:cNvPr>
          <p:cNvSpPr txBox="1"/>
          <p:nvPr/>
        </p:nvSpPr>
        <p:spPr>
          <a:xfrm>
            <a:off x="1445742" y="3300248"/>
            <a:ext cx="312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Genève, </a:t>
            </a:r>
            <a:r>
              <a:rPr lang="it-IT" dirty="0" err="1"/>
              <a:t>February</a:t>
            </a:r>
            <a:r>
              <a:rPr lang="it-IT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2095484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06B83-1D86-4208-4ADE-E785DE47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Intermediate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E6987-E897-E039-D686-C86C7372B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Control structures provide crucial evidence for a peculiar form of </a:t>
            </a:r>
            <a:r>
              <a:rPr lang="en-GB" i="1" dirty="0"/>
              <a:t>de se</a:t>
            </a:r>
            <a:r>
              <a:rPr lang="en-GB" dirty="0"/>
              <a:t> that is specifically </a:t>
            </a:r>
            <a:r>
              <a:rPr lang="en-GB" u="sng" dirty="0"/>
              <a:t>first-personal</a:t>
            </a:r>
          </a:p>
          <a:p>
            <a:pPr marL="0" indent="0">
              <a:buNone/>
            </a:pPr>
            <a:r>
              <a:rPr lang="en-GB" dirty="0"/>
              <a:t>Their semantics can be properly understood only once we are ready to accept that: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Conscious experiences and experiencers are a legitimate part of the ontology of natural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/>
              <a:t>De se </a:t>
            </a:r>
            <a:r>
              <a:rPr lang="en-GB" dirty="0"/>
              <a:t>interpretations and implicit </a:t>
            </a:r>
            <a:r>
              <a:rPr lang="en-GB" i="1" dirty="0"/>
              <a:t>de se </a:t>
            </a:r>
            <a:r>
              <a:rPr lang="en-GB" dirty="0"/>
              <a:t>interpretations must be carefully taken apart from each other</a:t>
            </a:r>
            <a:endParaRPr lang="en-GB" i="1" dirty="0"/>
          </a:p>
          <a:p>
            <a:pPr marL="0" indent="0">
              <a:buNone/>
            </a:pPr>
            <a:r>
              <a:rPr lang="en-GB" b="1" dirty="0"/>
              <a:t>Phenomena such as partial control interact in an interesting way with </a:t>
            </a:r>
            <a:r>
              <a:rPr lang="en-GB" b="1" i="1" dirty="0"/>
              <a:t>de se </a:t>
            </a:r>
            <a:r>
              <a:rPr lang="en-GB" b="1" dirty="0"/>
              <a:t>varieties</a:t>
            </a:r>
          </a:p>
        </p:txBody>
      </p:sp>
    </p:spTree>
    <p:extLst>
      <p:ext uri="{BB962C8B-B14F-4D97-AF65-F5344CB8AC3E}">
        <p14:creationId xmlns:p14="http://schemas.microsoft.com/office/powerpoint/2010/main" val="2110140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761AD-C172-F1D5-8AC0-4299B01BE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37C23-4044-14D3-76AC-704673C78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348" y="561181"/>
            <a:ext cx="5782224" cy="4820116"/>
          </a:xfrm>
        </p:spPr>
        <p:txBody>
          <a:bodyPr anchor="t">
            <a:normAutofit/>
          </a:bodyPr>
          <a:lstStyle/>
          <a:p>
            <a:r>
              <a:rPr lang="it-IT" sz="5400" b="1" dirty="0"/>
              <a:t>PART II</a:t>
            </a:r>
            <a:r>
              <a:rPr lang="it-IT" sz="5400" dirty="0"/>
              <a:t> </a:t>
            </a:r>
            <a:br>
              <a:rPr lang="it-IT" sz="5400" dirty="0"/>
            </a:br>
            <a:br>
              <a:rPr lang="it-IT" sz="5400" dirty="0"/>
            </a:br>
            <a:r>
              <a:rPr lang="it-IT" sz="5400" dirty="0"/>
              <a:t>A </a:t>
            </a:r>
            <a:r>
              <a:rPr lang="it-IT" sz="5400" i="1" dirty="0" err="1"/>
              <a:t>simpler</a:t>
            </a:r>
            <a:r>
              <a:rPr lang="it-IT" sz="5400" i="1" dirty="0"/>
              <a:t> </a:t>
            </a:r>
            <a:r>
              <a:rPr lang="it-IT" sz="5400" i="1" dirty="0" err="1"/>
              <a:t>syntax</a:t>
            </a:r>
            <a:r>
              <a:rPr lang="it-IT" sz="5400" i="1" dirty="0"/>
              <a:t> </a:t>
            </a:r>
            <a:r>
              <a:rPr lang="it-IT" sz="5400" dirty="0"/>
              <a:t>of control: </a:t>
            </a:r>
            <a:r>
              <a:rPr lang="en-US" sz="5400" dirty="0"/>
              <a:t>no PRO, no movement, </a:t>
            </a:r>
            <a:r>
              <a:rPr lang="it-IT" sz="5400" dirty="0"/>
              <a:t>no Form-Copy</a:t>
            </a:r>
            <a:endParaRPr lang="en-GB" sz="5400" baseline="-25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08268-ADB6-64AE-279B-5835B8CFE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78" y="561181"/>
            <a:ext cx="5529976" cy="57356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D7D811-3EF2-18B1-D992-8406D39290D3}"/>
              </a:ext>
            </a:extLst>
          </p:cNvPr>
          <p:cNvSpPr txBox="1"/>
          <p:nvPr/>
        </p:nvSpPr>
        <p:spPr>
          <a:xfrm>
            <a:off x="5265706" y="6296817"/>
            <a:ext cx="6625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 err="1">
                <a:effectLst/>
              </a:rPr>
              <a:t>Måleri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allegorisk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bild</a:t>
            </a:r>
            <a:r>
              <a:rPr lang="en-US" sz="1100" b="0" i="0" dirty="0">
                <a:effectLst/>
              </a:rPr>
              <a:t>. </a:t>
            </a:r>
            <a:r>
              <a:rPr lang="en-US" sz="1100" b="0" i="0" dirty="0" err="1">
                <a:effectLst/>
              </a:rPr>
              <a:t>Nosce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te</a:t>
            </a:r>
            <a:r>
              <a:rPr lang="en-US" sz="1100" b="0" i="0" dirty="0">
                <a:effectLst/>
              </a:rPr>
              <a:t> ipsum. </a:t>
            </a:r>
            <a:r>
              <a:rPr lang="en-US" sz="1100" b="1" i="0" dirty="0" err="1">
                <a:effectLst/>
              </a:rPr>
              <a:t>Nyckelord</a:t>
            </a:r>
            <a:r>
              <a:rPr lang="en-US" sz="1100" b="0" i="0" dirty="0">
                <a:effectLst/>
              </a:rPr>
              <a:t>: Stork, 1600-tal, </a:t>
            </a:r>
            <a:r>
              <a:rPr lang="en-US" sz="1100" b="0" i="0" dirty="0" err="1">
                <a:effectLst/>
              </a:rPr>
              <a:t>Allegori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Exteriör</a:t>
            </a:r>
            <a:r>
              <a:rPr lang="en-US" sz="1100" b="0" i="0" dirty="0">
                <a:effectLst/>
              </a:rPr>
              <a:t>, Folk, </a:t>
            </a:r>
            <a:r>
              <a:rPr lang="en-US" sz="1100" b="0" i="0" dirty="0" err="1">
                <a:effectLst/>
              </a:rPr>
              <a:t>Fåglar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Föremålsbild</a:t>
            </a:r>
            <a:endParaRPr lang="en-NL" sz="1100" dirty="0"/>
          </a:p>
        </p:txBody>
      </p:sp>
    </p:spTree>
    <p:extLst>
      <p:ext uri="{BB962C8B-B14F-4D97-AF65-F5344CB8AC3E}">
        <p14:creationId xmlns:p14="http://schemas.microsoft.com/office/powerpoint/2010/main" val="1071259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B3C0C1-2FEC-5871-BF43-E7EB4E50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Coming to grips with Control:</a:t>
            </a:r>
            <a:br>
              <a:rPr lang="it-IT" b="1" dirty="0"/>
            </a:br>
            <a:r>
              <a:rPr lang="it-IT" b="1" dirty="0"/>
              <a:t>The </a:t>
            </a:r>
            <a:r>
              <a:rPr lang="it-IT" b="1" dirty="0" err="1"/>
              <a:t>Classical</a:t>
            </a:r>
            <a:r>
              <a:rPr lang="it-IT" b="1" dirty="0"/>
              <a:t> Puzzle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8951D2-E799-42B7-5C15-3FCF7F578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600" dirty="0" err="1"/>
              <a:t>Sentences</a:t>
            </a:r>
            <a:r>
              <a:rPr lang="it-IT" sz="3600" dirty="0"/>
              <a:t> like </a:t>
            </a:r>
            <a:r>
              <a:rPr lang="it-IT" sz="3600" i="1" dirty="0"/>
              <a:t>John </a:t>
            </a:r>
            <a:r>
              <a:rPr lang="it-IT" sz="3600" i="1" dirty="0" err="1"/>
              <a:t>wants</a:t>
            </a:r>
            <a:r>
              <a:rPr lang="it-IT" sz="3600" i="1" dirty="0"/>
              <a:t> to </a:t>
            </a:r>
            <a:r>
              <a:rPr lang="it-IT" sz="3600" i="1" dirty="0" err="1"/>
              <a:t>leave</a:t>
            </a:r>
            <a:r>
              <a:rPr lang="it-IT" sz="3600" dirty="0"/>
              <a:t> </a:t>
            </a:r>
            <a:r>
              <a:rPr lang="it-IT" sz="3600" dirty="0" err="1"/>
              <a:t>raise</a:t>
            </a:r>
            <a:r>
              <a:rPr lang="it-IT" sz="3600" dirty="0"/>
              <a:t> a </a:t>
            </a:r>
            <a:r>
              <a:rPr lang="it-IT" sz="3600" dirty="0" err="1"/>
              <a:t>familiar</a:t>
            </a:r>
            <a:r>
              <a:rPr lang="it-IT" sz="3600" dirty="0"/>
              <a:t> puzzle:</a:t>
            </a:r>
            <a:br>
              <a:rPr lang="it-IT" sz="3600" dirty="0"/>
            </a:br>
            <a:r>
              <a:rPr lang="it-IT" sz="3600" dirty="0"/>
              <a:t>• the embedded predicate </a:t>
            </a:r>
            <a:r>
              <a:rPr lang="it-IT" sz="3600" dirty="0" err="1"/>
              <a:t>introduces</a:t>
            </a:r>
            <a:r>
              <a:rPr lang="it-IT" sz="3600" dirty="0"/>
              <a:t> an </a:t>
            </a:r>
            <a:r>
              <a:rPr lang="it-IT" sz="3600" dirty="0" err="1"/>
              <a:t>external</a:t>
            </a:r>
            <a:r>
              <a:rPr lang="it-IT" sz="3600" dirty="0"/>
              <a:t> </a:t>
            </a:r>
            <a:r>
              <a:rPr lang="it-IT" sz="3600" dirty="0" err="1"/>
              <a:t>θ-role</a:t>
            </a:r>
            <a:br>
              <a:rPr lang="it-IT" sz="3600" dirty="0"/>
            </a:br>
            <a:r>
              <a:rPr lang="it-IT" sz="3600" dirty="0"/>
              <a:t>• no </a:t>
            </a:r>
            <a:r>
              <a:rPr lang="it-IT" sz="3600" dirty="0" err="1"/>
              <a:t>overt</a:t>
            </a:r>
            <a:r>
              <a:rPr lang="it-IT" sz="3600" dirty="0"/>
              <a:t> </a:t>
            </a:r>
            <a:r>
              <a:rPr lang="it-IT" sz="3600" dirty="0" err="1"/>
              <a:t>subject</a:t>
            </a:r>
            <a:r>
              <a:rPr lang="it-IT" sz="3600" dirty="0"/>
              <a:t> </a:t>
            </a:r>
            <a:r>
              <a:rPr lang="it-IT" sz="3600" dirty="0" err="1"/>
              <a:t>is</a:t>
            </a:r>
            <a:r>
              <a:rPr lang="it-IT" sz="3600" dirty="0"/>
              <a:t> </a:t>
            </a:r>
            <a:r>
              <a:rPr lang="it-IT" sz="3600" dirty="0" err="1"/>
              <a:t>projected</a:t>
            </a:r>
            <a:br>
              <a:rPr lang="it-IT" sz="3600" dirty="0"/>
            </a:br>
            <a:r>
              <a:rPr lang="it-IT" sz="3600" dirty="0"/>
              <a:t>• </a:t>
            </a:r>
            <a:r>
              <a:rPr lang="it-IT" sz="3600" dirty="0" err="1"/>
              <a:t>yet</a:t>
            </a:r>
            <a:r>
              <a:rPr lang="it-IT" sz="3600" dirty="0"/>
              <a:t> </a:t>
            </a:r>
            <a:r>
              <a:rPr lang="it-IT" sz="3600" dirty="0" err="1"/>
              <a:t>interpretation</a:t>
            </a:r>
            <a:r>
              <a:rPr lang="it-IT" sz="3600" dirty="0"/>
              <a:t> </a:t>
            </a:r>
            <a:r>
              <a:rPr lang="it-IT" sz="3600" dirty="0" err="1"/>
              <a:t>is</a:t>
            </a:r>
            <a:r>
              <a:rPr lang="it-IT" sz="3600" dirty="0"/>
              <a:t> precise and </a:t>
            </a:r>
            <a:r>
              <a:rPr lang="it-IT" sz="3600" dirty="0" err="1"/>
              <a:t>constrained</a:t>
            </a:r>
            <a:endParaRPr lang="it-IT" sz="3600" dirty="0"/>
          </a:p>
          <a:p>
            <a:r>
              <a:rPr lang="it-IT" sz="3600" b="1" dirty="0" err="1"/>
              <a:t>Why</a:t>
            </a:r>
            <a:r>
              <a:rPr lang="it-IT" sz="3600" b="1" dirty="0"/>
              <a:t> </a:t>
            </a:r>
            <a:r>
              <a:rPr lang="it-IT" sz="3600" b="1" dirty="0" err="1"/>
              <a:t>does</a:t>
            </a:r>
            <a:r>
              <a:rPr lang="it-IT" sz="3600" b="1" dirty="0"/>
              <a:t> the </a:t>
            </a:r>
            <a:r>
              <a:rPr lang="it-IT" sz="3600" b="1" dirty="0" err="1"/>
              <a:t>structure</a:t>
            </a:r>
            <a:r>
              <a:rPr lang="it-IT" sz="3600" b="1" dirty="0"/>
              <a:t> converge </a:t>
            </a:r>
            <a:r>
              <a:rPr lang="it-IT" sz="3600" b="1" dirty="0" err="1"/>
              <a:t>at</a:t>
            </a:r>
            <a:r>
              <a:rPr lang="it-IT" sz="3600" b="1" dirty="0"/>
              <a:t> </a:t>
            </a:r>
            <a:r>
              <a:rPr lang="it-IT" sz="3600" b="1" dirty="0" err="1"/>
              <a:t>all</a:t>
            </a:r>
            <a:r>
              <a:rPr lang="it-IT" sz="3600" b="1" dirty="0"/>
              <a:t>?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5820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133E9D-F1CD-6CE0-A5FD-D9B175B1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Standard </a:t>
            </a:r>
            <a:r>
              <a:rPr lang="it-IT" b="1" dirty="0" err="1"/>
              <a:t>Approaches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AB2247-1D1E-566F-7A1E-0B2137A5E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600" dirty="0"/>
              <a:t>Three </a:t>
            </a:r>
            <a:r>
              <a:rPr lang="it-IT" sz="3600" dirty="0" err="1"/>
              <a:t>dominant</a:t>
            </a:r>
            <a:r>
              <a:rPr lang="it-IT" sz="3600" dirty="0"/>
              <a:t> </a:t>
            </a:r>
            <a:r>
              <a:rPr lang="it-IT" sz="3600" dirty="0" err="1"/>
              <a:t>traditions</a:t>
            </a:r>
            <a:r>
              <a:rPr lang="it-IT" sz="3600" dirty="0"/>
              <a:t>:</a:t>
            </a:r>
            <a:br>
              <a:rPr lang="it-IT" sz="3600" dirty="0"/>
            </a:br>
            <a:r>
              <a:rPr lang="it-IT" sz="3600" dirty="0"/>
              <a:t>• PRO-</a:t>
            </a:r>
            <a:r>
              <a:rPr lang="it-IT" sz="3600" dirty="0" err="1"/>
              <a:t>based</a:t>
            </a:r>
            <a:r>
              <a:rPr lang="it-IT" sz="3600" dirty="0"/>
              <a:t> theories (GB, </a:t>
            </a:r>
            <a:r>
              <a:rPr lang="it-IT" sz="3600" dirty="0" err="1"/>
              <a:t>Minimalism</a:t>
            </a:r>
            <a:r>
              <a:rPr lang="it-IT" sz="3600" dirty="0"/>
              <a:t>) </a:t>
            </a:r>
            <a:r>
              <a:rPr lang="it-IT" sz="3600" dirty="0">
                <a:sym typeface="Symbol" pitchFamily="2" charset="2"/>
              </a:rPr>
              <a:t></a:t>
            </a:r>
            <a:r>
              <a:rPr lang="it-IT" sz="3600" dirty="0"/>
              <a:t> Chomsky</a:t>
            </a:r>
            <a:br>
              <a:rPr lang="it-IT" sz="3600" dirty="0"/>
            </a:br>
            <a:r>
              <a:rPr lang="it-IT" sz="3600" dirty="0"/>
              <a:t>• </a:t>
            </a:r>
            <a:r>
              <a:rPr lang="it-IT" sz="3600" dirty="0" err="1"/>
              <a:t>Movement</a:t>
            </a:r>
            <a:r>
              <a:rPr lang="it-IT" sz="3600" dirty="0"/>
              <a:t> / Form-Copy </a:t>
            </a:r>
            <a:r>
              <a:rPr lang="it-IT" sz="3600" dirty="0" err="1"/>
              <a:t>approaches</a:t>
            </a:r>
            <a:r>
              <a:rPr lang="it-IT" sz="3600" dirty="0"/>
              <a:t> </a:t>
            </a:r>
            <a:r>
              <a:rPr lang="it-IT" sz="3600" dirty="0">
                <a:sym typeface="Symbol" pitchFamily="2" charset="2"/>
              </a:rPr>
              <a:t></a:t>
            </a:r>
            <a:r>
              <a:rPr lang="it-IT" sz="3600" dirty="0"/>
              <a:t> </a:t>
            </a:r>
            <a:r>
              <a:rPr lang="it-IT" sz="3600" dirty="0" err="1"/>
              <a:t>Hornstein</a:t>
            </a:r>
            <a:r>
              <a:rPr lang="it-IT" sz="3600" dirty="0"/>
              <a:t>, Manzini</a:t>
            </a:r>
            <a:br>
              <a:rPr lang="it-IT" sz="3600" dirty="0"/>
            </a:br>
            <a:r>
              <a:rPr lang="it-IT" sz="3600" dirty="0"/>
              <a:t>• </a:t>
            </a:r>
            <a:r>
              <a:rPr lang="it-IT" sz="3600" dirty="0" err="1"/>
              <a:t>Logophoric</a:t>
            </a:r>
            <a:r>
              <a:rPr lang="it-IT" sz="3600" dirty="0"/>
              <a:t> </a:t>
            </a:r>
            <a:r>
              <a:rPr lang="it-IT" sz="3600" dirty="0" err="1"/>
              <a:t>binding</a:t>
            </a:r>
            <a:r>
              <a:rPr lang="it-IT" sz="3600" dirty="0"/>
              <a:t> (</a:t>
            </a:r>
            <a:r>
              <a:rPr lang="it-IT" sz="3600" dirty="0" err="1"/>
              <a:t>Landau’s</a:t>
            </a:r>
            <a:r>
              <a:rPr lang="it-IT" sz="3600" dirty="0"/>
              <a:t> Two-</a:t>
            </a:r>
            <a:r>
              <a:rPr lang="it-IT" sz="3600" dirty="0" err="1"/>
              <a:t>Tiered</a:t>
            </a:r>
            <a:r>
              <a:rPr lang="it-IT" sz="3600" dirty="0"/>
              <a:t> Theory of Control)</a:t>
            </a:r>
          </a:p>
          <a:p>
            <a:r>
              <a:rPr lang="it-IT" sz="3600" b="1" dirty="0" err="1"/>
              <a:t>Shared</a:t>
            </a:r>
            <a:r>
              <a:rPr lang="it-IT" sz="3600" b="1" dirty="0"/>
              <a:t> </a:t>
            </a:r>
            <a:r>
              <a:rPr lang="it-IT" sz="3600" b="1" dirty="0" err="1"/>
              <a:t>assumption</a:t>
            </a:r>
            <a:r>
              <a:rPr lang="it-IT" sz="3600" b="1" dirty="0"/>
              <a:t>: Control </a:t>
            </a:r>
            <a:r>
              <a:rPr lang="it-IT" sz="3600" b="1" dirty="0" err="1"/>
              <a:t>is</a:t>
            </a:r>
            <a:r>
              <a:rPr lang="it-IT" sz="3600" b="1" dirty="0"/>
              <a:t> a </a:t>
            </a:r>
            <a:r>
              <a:rPr lang="it-IT" sz="3600" b="1" dirty="0" err="1"/>
              <a:t>syntactic</a:t>
            </a:r>
            <a:r>
              <a:rPr lang="it-IT" sz="3600" b="1" dirty="0"/>
              <a:t> </a:t>
            </a:r>
            <a:r>
              <a:rPr lang="it-IT" sz="3600" b="1" dirty="0" err="1"/>
              <a:t>dependency</a:t>
            </a:r>
            <a:endParaRPr lang="it-IT" sz="36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283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CDECFC-543F-C241-FC5F-BDBB15998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 </a:t>
            </a:r>
            <a:r>
              <a:rPr lang="it-IT" b="1" dirty="0" err="1"/>
              <a:t>Shared</a:t>
            </a:r>
            <a:r>
              <a:rPr lang="it-IT" b="1" dirty="0"/>
              <a:t> Cost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BD7C38-9D37-7A30-4024-E782C8C22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4000" dirty="0" err="1"/>
              <a:t>Across</a:t>
            </a:r>
            <a:r>
              <a:rPr lang="it-IT" sz="4000" dirty="0"/>
              <a:t> </a:t>
            </a:r>
            <a:r>
              <a:rPr lang="it-IT" sz="4000" dirty="0" err="1"/>
              <a:t>approaches</a:t>
            </a:r>
            <a:r>
              <a:rPr lang="it-IT" sz="4000" dirty="0"/>
              <a:t>:</a:t>
            </a:r>
            <a:br>
              <a:rPr lang="it-IT" sz="4000" dirty="0"/>
            </a:br>
            <a:r>
              <a:rPr lang="it-IT" sz="4000" dirty="0"/>
              <a:t>• </a:t>
            </a:r>
            <a:r>
              <a:rPr lang="it-IT" sz="4000" dirty="0" err="1"/>
              <a:t>reference</a:t>
            </a:r>
            <a:r>
              <a:rPr lang="it-IT" sz="4000" dirty="0"/>
              <a:t> transmission </a:t>
            </a:r>
            <a:r>
              <a:rPr lang="it-IT" sz="4000" dirty="0" err="1"/>
              <a:t>across</a:t>
            </a:r>
            <a:r>
              <a:rPr lang="it-IT" sz="4000" dirty="0"/>
              <a:t> </a:t>
            </a:r>
            <a:r>
              <a:rPr lang="it-IT" sz="4000" dirty="0" err="1"/>
              <a:t>clauses</a:t>
            </a:r>
            <a:r>
              <a:rPr lang="it-IT" sz="4000" dirty="0"/>
              <a:t> (Chomsky, Landau)</a:t>
            </a:r>
            <a:br>
              <a:rPr lang="it-IT" sz="4000" dirty="0"/>
            </a:br>
            <a:r>
              <a:rPr lang="it-IT" sz="4000" dirty="0"/>
              <a:t>• special </a:t>
            </a:r>
            <a:r>
              <a:rPr lang="it-IT" sz="4000" dirty="0" err="1"/>
              <a:t>machinery</a:t>
            </a:r>
            <a:r>
              <a:rPr lang="it-IT" sz="4000" dirty="0"/>
              <a:t> for </a:t>
            </a:r>
            <a:r>
              <a:rPr lang="it-IT" sz="4000" dirty="0" err="1"/>
              <a:t>partial</a:t>
            </a:r>
            <a:r>
              <a:rPr lang="it-IT" sz="4000" dirty="0"/>
              <a:t> control (</a:t>
            </a:r>
            <a:r>
              <a:rPr lang="it-IT" sz="4000" dirty="0" err="1"/>
              <a:t>all</a:t>
            </a:r>
            <a:r>
              <a:rPr lang="it-IT" sz="4000" dirty="0"/>
              <a:t> </a:t>
            </a:r>
            <a:r>
              <a:rPr lang="it-IT" sz="4000" dirty="0" err="1"/>
              <a:t>approaches</a:t>
            </a:r>
            <a:r>
              <a:rPr lang="it-IT" sz="4000" dirty="0"/>
              <a:t>)</a:t>
            </a:r>
          </a:p>
          <a:p>
            <a:r>
              <a:rPr lang="it-IT" sz="4000" b="1" dirty="0"/>
              <a:t>Control </a:t>
            </a:r>
            <a:r>
              <a:rPr lang="it-IT" sz="4000" b="1" dirty="0" err="1"/>
              <a:t>is</a:t>
            </a:r>
            <a:r>
              <a:rPr lang="it-IT" sz="4000" b="1" dirty="0"/>
              <a:t> </a:t>
            </a:r>
            <a:r>
              <a:rPr lang="it-IT" sz="4000" b="1" dirty="0" err="1"/>
              <a:t>described</a:t>
            </a:r>
            <a:r>
              <a:rPr lang="it-IT" sz="4000" b="1" dirty="0"/>
              <a:t>, </a:t>
            </a:r>
            <a:r>
              <a:rPr lang="it-IT" sz="4000" b="1" dirty="0" err="1"/>
              <a:t>not</a:t>
            </a:r>
            <a:r>
              <a:rPr lang="it-IT" sz="4000" b="1" dirty="0"/>
              <a:t> </a:t>
            </a:r>
            <a:r>
              <a:rPr lang="it-IT" sz="4000" b="1" dirty="0" err="1"/>
              <a:t>explained</a:t>
            </a:r>
            <a:r>
              <a:rPr lang="it-IT" sz="4000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2067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E2FB3D-24F5-CB23-C751-90BFB6ACD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Perspective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ED2700-C010-F8B3-1ECA-D0FD2FD6D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3600" dirty="0"/>
          </a:p>
          <a:p>
            <a:r>
              <a:rPr lang="it-IT" sz="3600" dirty="0"/>
              <a:t>We propose a shift in </a:t>
            </a:r>
            <a:r>
              <a:rPr lang="it-IT" sz="3600" dirty="0" err="1"/>
              <a:t>perspective</a:t>
            </a:r>
            <a:r>
              <a:rPr lang="it-IT" sz="3600" dirty="0"/>
              <a:t>:</a:t>
            </a:r>
            <a:br>
              <a:rPr lang="it-IT" sz="3600" dirty="0"/>
            </a:br>
            <a:r>
              <a:rPr lang="it-IT" sz="3600" dirty="0"/>
              <a:t>• Control </a:t>
            </a:r>
            <a:r>
              <a:rPr lang="it-IT" sz="3600" dirty="0" err="1"/>
              <a:t>is</a:t>
            </a:r>
            <a:r>
              <a:rPr lang="it-IT" sz="3600" dirty="0"/>
              <a:t> </a:t>
            </a:r>
            <a:r>
              <a:rPr lang="it-IT" sz="3600" dirty="0" err="1"/>
              <a:t>not</a:t>
            </a:r>
            <a:r>
              <a:rPr lang="it-IT" sz="3600" dirty="0"/>
              <a:t> a </a:t>
            </a:r>
            <a:r>
              <a:rPr lang="it-IT" sz="3600" dirty="0" err="1"/>
              <a:t>syntactic</a:t>
            </a:r>
            <a:r>
              <a:rPr lang="it-IT" sz="3600" dirty="0"/>
              <a:t> </a:t>
            </a:r>
            <a:r>
              <a:rPr lang="it-IT" sz="3600" dirty="0" err="1"/>
              <a:t>dependency</a:t>
            </a:r>
            <a:br>
              <a:rPr lang="it-IT" sz="3600" dirty="0"/>
            </a:br>
            <a:r>
              <a:rPr lang="it-IT" sz="3600" dirty="0"/>
              <a:t>• Control </a:t>
            </a:r>
            <a:r>
              <a:rPr lang="it-IT" sz="3600" dirty="0" err="1"/>
              <a:t>is</a:t>
            </a:r>
            <a:r>
              <a:rPr lang="it-IT" sz="3600" dirty="0"/>
              <a:t> a </a:t>
            </a:r>
            <a:r>
              <a:rPr lang="it-IT" sz="3600" b="1" dirty="0"/>
              <a:t>Transfer/Interface </a:t>
            </a:r>
            <a:r>
              <a:rPr lang="it-IT" sz="3600" dirty="0" err="1"/>
              <a:t>condition</a:t>
            </a:r>
            <a:br>
              <a:rPr lang="it-IT" sz="3600" dirty="0"/>
            </a:br>
            <a:r>
              <a:rPr lang="it-IT" sz="3600" dirty="0"/>
              <a:t>• </a:t>
            </a:r>
            <a:r>
              <a:rPr lang="it-IT" sz="3600" dirty="0" err="1"/>
              <a:t>Grammar</a:t>
            </a:r>
            <a:r>
              <a:rPr lang="it-IT" sz="3600" dirty="0"/>
              <a:t> </a:t>
            </a:r>
            <a:r>
              <a:rPr lang="it-IT" sz="3600" dirty="0" err="1"/>
              <a:t>reacts</a:t>
            </a:r>
            <a:r>
              <a:rPr lang="it-IT" sz="3600" dirty="0"/>
              <a:t> to a </a:t>
            </a:r>
            <a:r>
              <a:rPr lang="it-IT" sz="3600" dirty="0" err="1"/>
              <a:t>potential</a:t>
            </a:r>
            <a:r>
              <a:rPr lang="it-IT" sz="3600" dirty="0"/>
              <a:t> </a:t>
            </a:r>
            <a:r>
              <a:rPr lang="it-IT" sz="3600" dirty="0" err="1"/>
              <a:t>interpretive</a:t>
            </a:r>
            <a:r>
              <a:rPr lang="it-IT" sz="3600" dirty="0"/>
              <a:t> </a:t>
            </a:r>
            <a:r>
              <a:rPr lang="it-IT" sz="3600" dirty="0" err="1"/>
              <a:t>failure</a:t>
            </a:r>
            <a:endParaRPr lang="it-IT" sz="3600" dirty="0"/>
          </a:p>
          <a:p>
            <a:r>
              <a:rPr lang="it-IT" sz="3600" dirty="0"/>
              <a:t>Key </a:t>
            </a:r>
            <a:r>
              <a:rPr lang="it-IT" sz="3600" dirty="0" err="1"/>
              <a:t>question</a:t>
            </a:r>
            <a:r>
              <a:rPr lang="it-IT" sz="3600" dirty="0"/>
              <a:t>: </a:t>
            </a:r>
            <a:r>
              <a:rPr lang="it-IT" sz="3600" b="1" i="1" dirty="0"/>
              <a:t>How </a:t>
            </a:r>
            <a:r>
              <a:rPr lang="it-IT" sz="3600" b="1" i="1" dirty="0" err="1"/>
              <a:t>is</a:t>
            </a:r>
            <a:r>
              <a:rPr lang="it-IT" sz="3600" b="1" i="1" dirty="0"/>
              <a:t> </a:t>
            </a:r>
            <a:r>
              <a:rPr lang="it-IT" sz="3600" b="1" i="1" dirty="0" err="1"/>
              <a:t>this</a:t>
            </a:r>
            <a:r>
              <a:rPr lang="it-IT" sz="3600" b="1" i="1" dirty="0"/>
              <a:t> Transfer </a:t>
            </a:r>
            <a:r>
              <a:rPr lang="it-IT" sz="3600" b="1" i="1" dirty="0" err="1"/>
              <a:t>Condition</a:t>
            </a:r>
            <a:r>
              <a:rPr lang="it-IT" sz="3600" b="1" i="1" dirty="0"/>
              <a:t> </a:t>
            </a:r>
            <a:r>
              <a:rPr lang="it-IT" sz="3600" b="1" i="1" dirty="0" err="1"/>
              <a:t>exactly</a:t>
            </a:r>
            <a:r>
              <a:rPr lang="it-IT" sz="3600" b="1" i="1" dirty="0"/>
              <a:t> </a:t>
            </a:r>
            <a:r>
              <a:rPr lang="it-IT" sz="3600" b="1" i="1" dirty="0" err="1"/>
              <a:t>defined</a:t>
            </a:r>
            <a:r>
              <a:rPr lang="it-IT" sz="3600" b="1" i="1" dirty="0"/>
              <a:t>?</a:t>
            </a:r>
            <a:endParaRPr lang="it-IT" sz="3600" b="1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5272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9583D-B1C6-1BCA-2C80-A29FB007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theta-</a:t>
            </a:r>
            <a:r>
              <a:rPr lang="it-IT" dirty="0" err="1"/>
              <a:t>violation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the Trigger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042A75-E810-C717-8EE7-2842F4971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600" b="1" dirty="0"/>
              <a:t>John </a:t>
            </a:r>
            <a:r>
              <a:rPr lang="it-IT" sz="3600" b="1" dirty="0" err="1"/>
              <a:t>wants</a:t>
            </a:r>
            <a:r>
              <a:rPr lang="it-IT" sz="3600" b="1" dirty="0"/>
              <a:t> to </a:t>
            </a:r>
            <a:r>
              <a:rPr lang="it-IT" sz="3600" b="1" dirty="0" err="1"/>
              <a:t>leave</a:t>
            </a:r>
            <a:r>
              <a:rPr lang="it-IT" sz="3600" b="1" dirty="0"/>
              <a:t>/</a:t>
            </a:r>
            <a:r>
              <a:rPr lang="it-IT" sz="3600" b="1" dirty="0" err="1"/>
              <a:t>jump</a:t>
            </a:r>
            <a:r>
              <a:rPr lang="it-IT" sz="3600" b="1" dirty="0"/>
              <a:t>/</a:t>
            </a:r>
            <a:r>
              <a:rPr lang="it-IT" sz="3600" b="1" dirty="0" err="1"/>
              <a:t>kiss</a:t>
            </a:r>
            <a:endParaRPr lang="it-IT" sz="3600" dirty="0"/>
          </a:p>
          <a:p>
            <a:r>
              <a:rPr lang="it-IT" sz="3600" dirty="0"/>
              <a:t>Embedded </a:t>
            </a:r>
            <a:r>
              <a:rPr lang="it-IT" sz="3600" dirty="0" err="1"/>
              <a:t>infinitives</a:t>
            </a:r>
            <a:r>
              <a:rPr lang="it-IT" sz="3600" dirty="0"/>
              <a:t> introduce </a:t>
            </a:r>
            <a:r>
              <a:rPr lang="it-IT" sz="3600" dirty="0" err="1"/>
              <a:t>θ-roles</a:t>
            </a:r>
            <a:r>
              <a:rPr lang="it-IT" sz="3600" dirty="0"/>
              <a:t>:</a:t>
            </a:r>
            <a:br>
              <a:rPr lang="it-IT" sz="3600" dirty="0"/>
            </a:br>
            <a:r>
              <a:rPr lang="it-IT" sz="3600" dirty="0"/>
              <a:t>• </a:t>
            </a:r>
            <a:r>
              <a:rPr lang="it-IT" sz="3600" i="1" dirty="0" err="1"/>
              <a:t>leave</a:t>
            </a:r>
            <a:r>
              <a:rPr lang="it-IT" sz="3600" dirty="0"/>
              <a:t>, </a:t>
            </a:r>
            <a:r>
              <a:rPr lang="it-IT" sz="3600" i="1" dirty="0" err="1"/>
              <a:t>jump</a:t>
            </a:r>
            <a:r>
              <a:rPr lang="it-IT" sz="3600" dirty="0"/>
              <a:t>, </a:t>
            </a:r>
            <a:r>
              <a:rPr lang="it-IT" sz="3600" i="1" dirty="0" err="1"/>
              <a:t>kiss</a:t>
            </a:r>
            <a:r>
              <a:rPr lang="it-IT" sz="3600" dirty="0"/>
              <a:t> → </a:t>
            </a:r>
            <a:r>
              <a:rPr lang="it-IT" sz="3600" dirty="0" err="1"/>
              <a:t>external</a:t>
            </a:r>
            <a:r>
              <a:rPr lang="it-IT" sz="3600" dirty="0"/>
              <a:t> agent </a:t>
            </a:r>
            <a:r>
              <a:rPr lang="it-IT" sz="3600" dirty="0" err="1"/>
              <a:t>role</a:t>
            </a:r>
            <a:endParaRPr lang="it-IT" sz="3600" dirty="0"/>
          </a:p>
          <a:p>
            <a:r>
              <a:rPr lang="it-IT" sz="3600" dirty="0" err="1"/>
              <a:t>If</a:t>
            </a:r>
            <a:r>
              <a:rPr lang="it-IT" sz="3600" dirty="0"/>
              <a:t> </a:t>
            </a:r>
            <a:r>
              <a:rPr lang="it-IT" sz="3600" dirty="0" err="1"/>
              <a:t>that</a:t>
            </a:r>
            <a:r>
              <a:rPr lang="it-IT" sz="3600" dirty="0"/>
              <a:t> </a:t>
            </a:r>
            <a:r>
              <a:rPr lang="it-IT" sz="3600" dirty="0" err="1"/>
              <a:t>role</a:t>
            </a:r>
            <a:r>
              <a:rPr lang="it-IT" sz="3600" dirty="0"/>
              <a:t> </a:t>
            </a:r>
            <a:r>
              <a:rPr lang="it-IT" sz="3600" dirty="0" err="1"/>
              <a:t>is</a:t>
            </a:r>
            <a:r>
              <a:rPr lang="it-IT" sz="3600" dirty="0"/>
              <a:t> </a:t>
            </a:r>
            <a:r>
              <a:rPr lang="it-IT" sz="3600" dirty="0" err="1"/>
              <a:t>not</a:t>
            </a:r>
            <a:r>
              <a:rPr lang="it-IT" sz="3600" dirty="0"/>
              <a:t> </a:t>
            </a:r>
            <a:r>
              <a:rPr lang="it-IT" sz="3600" dirty="0" err="1"/>
              <a:t>discharged</a:t>
            </a:r>
            <a:r>
              <a:rPr lang="it-IT" sz="3600" dirty="0"/>
              <a:t>, </a:t>
            </a:r>
            <a:r>
              <a:rPr lang="it-IT" sz="3600" dirty="0" err="1"/>
              <a:t>interpretation</a:t>
            </a:r>
            <a:r>
              <a:rPr lang="it-IT" sz="3600" dirty="0"/>
              <a:t> crashes.</a:t>
            </a:r>
            <a:br>
              <a:rPr lang="it-IT" sz="3600" dirty="0"/>
            </a:br>
            <a:r>
              <a:rPr lang="it-IT" sz="3600" b="1" dirty="0"/>
              <a:t>The embedded predicate must </a:t>
            </a:r>
            <a:r>
              <a:rPr lang="it-IT" sz="3600" b="1" dirty="0" err="1"/>
              <a:t>syntactically</a:t>
            </a:r>
            <a:r>
              <a:rPr lang="it-IT" sz="3600" b="1" dirty="0"/>
              <a:t> </a:t>
            </a:r>
            <a:r>
              <a:rPr lang="it-IT" sz="3600" b="1" dirty="0" err="1"/>
              <a:t>discharge</a:t>
            </a:r>
            <a:r>
              <a:rPr lang="it-IT" sz="3600" b="1" dirty="0"/>
              <a:t> the event </a:t>
            </a:r>
            <a:r>
              <a:rPr lang="it-IT" sz="3600" b="1" dirty="0" err="1"/>
              <a:t>participants</a:t>
            </a:r>
            <a:r>
              <a:rPr lang="it-IT" sz="3600" b="1" dirty="0"/>
              <a:t> </a:t>
            </a:r>
            <a:r>
              <a:rPr lang="it-IT" sz="3600" b="1" dirty="0" err="1"/>
              <a:t>it</a:t>
            </a:r>
            <a:r>
              <a:rPr lang="it-IT" sz="3600" b="1" dirty="0"/>
              <a:t> </a:t>
            </a:r>
            <a:r>
              <a:rPr lang="it-IT" sz="3600" b="1" dirty="0" err="1"/>
              <a:t>encodes</a:t>
            </a:r>
            <a:r>
              <a:rPr lang="it-IT" sz="3600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7638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044A4D-5F59-EAD6-5D83-DFA29F1E5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Events vs. </a:t>
            </a:r>
            <a:r>
              <a:rPr lang="it-IT" b="1" dirty="0" err="1"/>
              <a:t>Experiences</a:t>
            </a:r>
            <a:r>
              <a:rPr lang="it-IT" b="1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4DFAC7-519C-35F6-448F-2E1252A4E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600" dirty="0" err="1"/>
              <a:t>Crucial</a:t>
            </a:r>
            <a:r>
              <a:rPr lang="it-IT" sz="3600" dirty="0"/>
              <a:t> </a:t>
            </a:r>
            <a:r>
              <a:rPr lang="it-IT" sz="3600" dirty="0" err="1"/>
              <a:t>distinction</a:t>
            </a:r>
            <a:r>
              <a:rPr lang="it-IT" sz="3600" dirty="0"/>
              <a:t>:</a:t>
            </a:r>
            <a:br>
              <a:rPr lang="it-IT" sz="3600" dirty="0"/>
            </a:br>
            <a:r>
              <a:rPr lang="it-IT" sz="3600" dirty="0"/>
              <a:t>• Event </a:t>
            </a:r>
            <a:r>
              <a:rPr lang="it-IT" sz="3600" dirty="0" err="1"/>
              <a:t>predicates</a:t>
            </a:r>
            <a:r>
              <a:rPr lang="it-IT" sz="3600" dirty="0"/>
              <a:t> (</a:t>
            </a:r>
            <a:r>
              <a:rPr lang="it-IT" sz="3600" i="1" dirty="0" err="1"/>
              <a:t>leave</a:t>
            </a:r>
            <a:r>
              <a:rPr lang="it-IT" sz="3600" dirty="0"/>
              <a:t>) </a:t>
            </a:r>
            <a:r>
              <a:rPr lang="it-IT" sz="3600" dirty="0" err="1"/>
              <a:t>describe</a:t>
            </a:r>
            <a:r>
              <a:rPr lang="it-IT" sz="3600" dirty="0"/>
              <a:t> </a:t>
            </a:r>
            <a:r>
              <a:rPr lang="it-IT" sz="3600" dirty="0" err="1"/>
              <a:t>physical</a:t>
            </a:r>
            <a:r>
              <a:rPr lang="it-IT" sz="3600" dirty="0"/>
              <a:t> </a:t>
            </a:r>
            <a:r>
              <a:rPr lang="it-IT" sz="3600" dirty="0" err="1"/>
              <a:t>occurrences</a:t>
            </a:r>
            <a:br>
              <a:rPr lang="it-IT" sz="3600" dirty="0"/>
            </a:br>
            <a:r>
              <a:rPr lang="it-IT" sz="3600" dirty="0"/>
              <a:t>• Experience </a:t>
            </a:r>
            <a:r>
              <a:rPr lang="it-IT" sz="3600" dirty="0" err="1"/>
              <a:t>predicates</a:t>
            </a:r>
            <a:r>
              <a:rPr lang="it-IT" sz="3600" dirty="0"/>
              <a:t> (</a:t>
            </a:r>
            <a:r>
              <a:rPr lang="it-IT" sz="3600" i="1" dirty="0" err="1"/>
              <a:t>want</a:t>
            </a:r>
            <a:r>
              <a:rPr lang="it-IT" sz="3600" dirty="0"/>
              <a:t>) </a:t>
            </a:r>
            <a:r>
              <a:rPr lang="it-IT" sz="3600" dirty="0" err="1"/>
              <a:t>describe</a:t>
            </a:r>
            <a:r>
              <a:rPr lang="it-IT" sz="3600" dirty="0"/>
              <a:t> </a:t>
            </a:r>
            <a:r>
              <a:rPr lang="it-IT" sz="3600" dirty="0" err="1"/>
              <a:t>lived</a:t>
            </a:r>
            <a:r>
              <a:rPr lang="it-IT" sz="3600" dirty="0"/>
              <a:t> </a:t>
            </a:r>
            <a:r>
              <a:rPr lang="it-IT" sz="3600" dirty="0" err="1"/>
              <a:t>states</a:t>
            </a:r>
            <a:endParaRPr lang="it-IT" sz="3600" dirty="0"/>
          </a:p>
          <a:p>
            <a:pPr marL="0" indent="0">
              <a:buNone/>
            </a:pPr>
            <a:r>
              <a:rPr lang="it-IT" sz="3600" dirty="0"/>
              <a:t>The </a:t>
            </a:r>
            <a:r>
              <a:rPr lang="it-IT" sz="3600" dirty="0" err="1"/>
              <a:t>external</a:t>
            </a:r>
            <a:r>
              <a:rPr lang="it-IT" sz="3600" dirty="0"/>
              <a:t> </a:t>
            </a:r>
            <a:r>
              <a:rPr lang="it-IT" sz="3600" dirty="0" err="1"/>
              <a:t>argument</a:t>
            </a:r>
            <a:r>
              <a:rPr lang="it-IT" sz="3600" dirty="0"/>
              <a:t> of an event-</a:t>
            </a:r>
            <a:r>
              <a:rPr lang="it-IT" sz="3600" dirty="0" err="1"/>
              <a:t>referring</a:t>
            </a:r>
            <a:r>
              <a:rPr lang="it-IT" sz="3600" dirty="0"/>
              <a:t> predicate </a:t>
            </a:r>
            <a:r>
              <a:rPr lang="it-IT" sz="3600" dirty="0" err="1"/>
              <a:t>is</a:t>
            </a:r>
            <a:r>
              <a:rPr lang="it-IT" sz="3600" dirty="0"/>
              <a:t> an AGENT [+</a:t>
            </a:r>
            <a:r>
              <a:rPr lang="it-IT" sz="3600" dirty="0" err="1"/>
              <a:t>m+c</a:t>
            </a:r>
            <a:r>
              <a:rPr lang="it-IT" sz="3600" dirty="0"/>
              <a:t>] (Reinhart). </a:t>
            </a:r>
            <a:r>
              <a:rPr lang="it-IT" sz="3600" dirty="0" err="1"/>
              <a:t>There</a:t>
            </a:r>
            <a:r>
              <a:rPr lang="it-IT" sz="3600" dirty="0"/>
              <a:t> </a:t>
            </a:r>
            <a:r>
              <a:rPr lang="it-IT" sz="3600" dirty="0" err="1"/>
              <a:t>is</a:t>
            </a:r>
            <a:r>
              <a:rPr lang="it-IT" sz="3600" dirty="0"/>
              <a:t> </a:t>
            </a:r>
            <a:r>
              <a:rPr lang="it-IT" sz="3600" dirty="0" err="1"/>
              <a:t>not</a:t>
            </a:r>
            <a:r>
              <a:rPr lang="it-IT" sz="3600" dirty="0"/>
              <a:t> </a:t>
            </a:r>
            <a:r>
              <a:rPr lang="it-IT" sz="3600" dirty="0" err="1"/>
              <a:t>only</a:t>
            </a:r>
            <a:r>
              <a:rPr lang="it-IT" sz="3600" dirty="0"/>
              <a:t> a </a:t>
            </a:r>
            <a:r>
              <a:rPr lang="it-IT" sz="3600" dirty="0" err="1"/>
              <a:t>mental</a:t>
            </a:r>
            <a:r>
              <a:rPr lang="it-IT" sz="3600" dirty="0"/>
              <a:t> state component, </a:t>
            </a:r>
            <a:r>
              <a:rPr lang="it-IT" sz="3600" dirty="0" err="1"/>
              <a:t>there</a:t>
            </a:r>
            <a:r>
              <a:rPr lang="it-IT" sz="3600" dirty="0"/>
              <a:t> </a:t>
            </a:r>
            <a:r>
              <a:rPr lang="it-IT" sz="3600" dirty="0" err="1"/>
              <a:t>is</a:t>
            </a:r>
            <a:r>
              <a:rPr lang="it-IT" sz="3600" dirty="0"/>
              <a:t> </a:t>
            </a:r>
            <a:r>
              <a:rPr lang="it-IT" sz="3600" dirty="0" err="1"/>
              <a:t>also</a:t>
            </a:r>
            <a:r>
              <a:rPr lang="it-IT" sz="3600" dirty="0"/>
              <a:t>, </a:t>
            </a:r>
            <a:r>
              <a:rPr lang="it-IT" sz="3600" dirty="0" err="1"/>
              <a:t>crucially</a:t>
            </a:r>
            <a:r>
              <a:rPr lang="it-IT" sz="3600" dirty="0"/>
              <a:t>, a </a:t>
            </a:r>
            <a:r>
              <a:rPr lang="it-IT" sz="3600" dirty="0" err="1"/>
              <a:t>physical</a:t>
            </a:r>
            <a:r>
              <a:rPr lang="it-IT" sz="3600" dirty="0"/>
              <a:t> </a:t>
            </a:r>
            <a:r>
              <a:rPr lang="it-IT" sz="3600" dirty="0" err="1"/>
              <a:t>causality</a:t>
            </a:r>
            <a:r>
              <a:rPr lang="it-IT" sz="3600" dirty="0"/>
              <a:t> component</a:t>
            </a:r>
          </a:p>
        </p:txBody>
      </p:sp>
    </p:spTree>
    <p:extLst>
      <p:ext uri="{BB962C8B-B14F-4D97-AF65-F5344CB8AC3E}">
        <p14:creationId xmlns:p14="http://schemas.microsoft.com/office/powerpoint/2010/main" val="2062062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4D0D30-AB5A-DE80-48E9-D6E0359CE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The core </a:t>
            </a:r>
            <a:r>
              <a:rPr lang="it-IT" b="1" dirty="0" err="1"/>
              <a:t>tension</a:t>
            </a:r>
            <a:r>
              <a:rPr lang="it-IT" b="1" dirty="0"/>
              <a:t>: The first </a:t>
            </a:r>
            <a:r>
              <a:rPr lang="it-IT" b="1" dirty="0" err="1"/>
              <a:t>categorial</a:t>
            </a:r>
            <a:r>
              <a:rPr lang="it-IT" b="1" dirty="0"/>
              <a:t> re-</a:t>
            </a:r>
            <a:r>
              <a:rPr lang="it-IT" b="1" dirty="0" err="1"/>
              <a:t>typing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604E77-DEB4-DFD1-D119-996D8329D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i="1" dirty="0"/>
              <a:t>(i) John </a:t>
            </a:r>
            <a:r>
              <a:rPr lang="it-IT" i="1" dirty="0" err="1"/>
              <a:t>wants</a:t>
            </a:r>
            <a:r>
              <a:rPr lang="it-IT" i="1" dirty="0"/>
              <a:t> to </a:t>
            </a:r>
            <a:r>
              <a:rPr lang="it-IT" i="1" dirty="0" err="1"/>
              <a:t>jump</a:t>
            </a:r>
            <a:r>
              <a:rPr lang="it-IT" dirty="0"/>
              <a:t> combines:</a:t>
            </a:r>
            <a:br>
              <a:rPr lang="it-IT" dirty="0"/>
            </a:br>
            <a:r>
              <a:rPr lang="it-IT" dirty="0"/>
              <a:t>• an </a:t>
            </a:r>
            <a:r>
              <a:rPr lang="it-IT" dirty="0" err="1"/>
              <a:t>experiential</a:t>
            </a:r>
            <a:r>
              <a:rPr lang="it-IT" dirty="0"/>
              <a:t> predicate (</a:t>
            </a:r>
            <a:r>
              <a:rPr lang="it-IT" i="1" dirty="0" err="1"/>
              <a:t>want</a:t>
            </a:r>
            <a:r>
              <a:rPr lang="it-IT" dirty="0"/>
              <a:t>)</a:t>
            </a:r>
            <a:br>
              <a:rPr lang="it-IT" dirty="0"/>
            </a:br>
            <a:r>
              <a:rPr lang="it-IT" dirty="0"/>
              <a:t>• an </a:t>
            </a:r>
            <a:r>
              <a:rPr lang="it-IT" dirty="0" err="1"/>
              <a:t>eventive</a:t>
            </a:r>
            <a:r>
              <a:rPr lang="it-IT" dirty="0"/>
              <a:t> predicate (</a:t>
            </a:r>
            <a:r>
              <a:rPr lang="it-IT" i="1" dirty="0" err="1"/>
              <a:t>jump</a:t>
            </a:r>
            <a:r>
              <a:rPr lang="it-IT" dirty="0"/>
              <a:t>)</a:t>
            </a:r>
          </a:p>
          <a:p>
            <a:r>
              <a:rPr lang="it-IT" dirty="0"/>
              <a:t>The embedded event must be made </a:t>
            </a:r>
            <a:r>
              <a:rPr lang="it-IT" dirty="0" err="1"/>
              <a:t>compatible</a:t>
            </a:r>
            <a:r>
              <a:rPr lang="it-IT" dirty="0"/>
              <a:t> with </a:t>
            </a:r>
            <a:r>
              <a:rPr lang="it-IT" dirty="0" err="1"/>
              <a:t>experience</a:t>
            </a:r>
            <a:r>
              <a:rPr lang="it-IT" dirty="0"/>
              <a:t>.</a:t>
            </a:r>
          </a:p>
          <a:p>
            <a:r>
              <a:rPr lang="it-IT" dirty="0"/>
              <a:t>John </a:t>
            </a:r>
            <a:r>
              <a:rPr lang="it-IT" dirty="0" err="1"/>
              <a:t>has</a:t>
            </a:r>
            <a:r>
              <a:rPr lang="it-IT" dirty="0"/>
              <a:t> the desire of jumping. </a:t>
            </a:r>
            <a:r>
              <a:rPr lang="it-IT" dirty="0" err="1"/>
              <a:t>This</a:t>
            </a:r>
            <a:r>
              <a:rPr lang="it-IT" dirty="0"/>
              <a:t> desire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en-US" dirty="0"/>
              <a:t>first-personal experience whose content must be interpretable as lived through by a subject of experience.</a:t>
            </a:r>
            <a:r>
              <a:rPr lang="it-IT" dirty="0"/>
              <a:t> But </a:t>
            </a:r>
            <a:r>
              <a:rPr lang="en-US" i="1" dirty="0"/>
              <a:t>jump</a:t>
            </a:r>
            <a:r>
              <a:rPr lang="en-US" dirty="0"/>
              <a:t> remains an agentive event predicate. What changes is the ontological status of the eventuality it denotes: under </a:t>
            </a:r>
            <a:r>
              <a:rPr lang="en-US" i="1" dirty="0" err="1"/>
              <a:t>volere</a:t>
            </a:r>
            <a:r>
              <a:rPr lang="en-US" dirty="0"/>
              <a:t>, the event is required to be construed as an experience/event.</a:t>
            </a:r>
            <a:r>
              <a:rPr lang="it-IT" dirty="0"/>
              <a:t> </a:t>
            </a:r>
            <a:r>
              <a:rPr lang="it-IT" dirty="0" err="1"/>
              <a:t>Lexically</a:t>
            </a:r>
            <a:r>
              <a:rPr lang="it-IT" dirty="0"/>
              <a:t>, </a:t>
            </a:r>
            <a:r>
              <a:rPr lang="it-IT" i="1" dirty="0" err="1"/>
              <a:t>jump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agentive. </a:t>
            </a:r>
            <a:r>
              <a:rPr lang="it-IT" b="1" dirty="0" err="1"/>
              <a:t>Syntactically</a:t>
            </a:r>
            <a:r>
              <a:rPr lang="it-IT" b="1" dirty="0"/>
              <a:t>, </a:t>
            </a:r>
            <a:r>
              <a:rPr lang="it-IT" b="1" dirty="0" err="1"/>
              <a:t>it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construed</a:t>
            </a:r>
            <a:r>
              <a:rPr lang="it-IT" b="1" dirty="0"/>
              <a:t> (re-</a:t>
            </a:r>
            <a:r>
              <a:rPr lang="it-IT" b="1" dirty="0" err="1"/>
              <a:t>typed</a:t>
            </a:r>
            <a:r>
              <a:rPr lang="it-IT" b="1" dirty="0"/>
              <a:t>) </a:t>
            </a:r>
            <a:r>
              <a:rPr lang="it-IT" b="1" dirty="0" err="1"/>
              <a:t>as</a:t>
            </a:r>
            <a:r>
              <a:rPr lang="it-IT" b="1" dirty="0"/>
              <a:t> an </a:t>
            </a:r>
            <a:r>
              <a:rPr lang="it-IT" b="1" dirty="0" err="1"/>
              <a:t>experience</a:t>
            </a:r>
            <a:r>
              <a:rPr lang="it-IT" dirty="0"/>
              <a:t>. </a:t>
            </a:r>
            <a:r>
              <a:rPr lang="it-IT" dirty="0" err="1"/>
              <a:t>Notice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for (i) to be </a:t>
            </a:r>
            <a:r>
              <a:rPr lang="it-IT" dirty="0" err="1"/>
              <a:t>true</a:t>
            </a:r>
            <a:r>
              <a:rPr lang="it-IT" dirty="0"/>
              <a:t>, no </a:t>
            </a:r>
            <a:r>
              <a:rPr lang="it-IT" dirty="0" err="1"/>
              <a:t>actual</a:t>
            </a:r>
            <a:r>
              <a:rPr lang="it-IT" dirty="0"/>
              <a:t> jumping </a:t>
            </a:r>
            <a:r>
              <a:rPr lang="it-IT" dirty="0" err="1"/>
              <a:t>needs</a:t>
            </a:r>
            <a:r>
              <a:rPr lang="it-IT" dirty="0"/>
              <a:t> to take place.</a:t>
            </a:r>
          </a:p>
        </p:txBody>
      </p:sp>
    </p:spTree>
    <p:extLst>
      <p:ext uri="{BB962C8B-B14F-4D97-AF65-F5344CB8AC3E}">
        <p14:creationId xmlns:p14="http://schemas.microsoft.com/office/powerpoint/2010/main" val="600727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878B3D-8CC7-244A-B461-CAEF676F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/>
              <a:t>Agentive </a:t>
            </a:r>
            <a:r>
              <a:rPr lang="it-IT" sz="4000" b="1" dirty="0" err="1"/>
              <a:t>predicates</a:t>
            </a:r>
            <a:r>
              <a:rPr lang="it-IT" sz="4000" b="1" dirty="0"/>
              <a:t> [+</a:t>
            </a:r>
            <a:r>
              <a:rPr lang="it-IT" sz="4000" b="1" dirty="0" err="1"/>
              <a:t>m+c</a:t>
            </a:r>
            <a:r>
              <a:rPr lang="it-IT" sz="4000" b="1" dirty="0"/>
              <a:t>]: </a:t>
            </a:r>
            <a:br>
              <a:rPr lang="it-IT" sz="4000" b="1" dirty="0"/>
            </a:br>
            <a:r>
              <a:rPr lang="it-IT" sz="4000" b="1" dirty="0" err="1"/>
              <a:t>Complements</a:t>
            </a:r>
            <a:r>
              <a:rPr lang="it-IT" sz="4000" b="1" dirty="0"/>
              <a:t> are events, </a:t>
            </a:r>
            <a:r>
              <a:rPr lang="it-IT" sz="4000" b="1" dirty="0" err="1"/>
              <a:t>not</a:t>
            </a:r>
            <a:r>
              <a:rPr lang="it-IT" sz="4000" b="1" dirty="0"/>
              <a:t> </a:t>
            </a:r>
            <a:r>
              <a:rPr lang="it-IT" sz="4000" b="1" dirty="0" err="1"/>
              <a:t>experiences</a:t>
            </a:r>
            <a:endParaRPr lang="it-IT" sz="40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A818F2-BF45-93B2-AC16-43B0EA3E9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i="1" dirty="0"/>
              <a:t>(ii) John </a:t>
            </a:r>
            <a:r>
              <a:rPr lang="it-IT" i="1" dirty="0" err="1"/>
              <a:t>tried</a:t>
            </a:r>
            <a:r>
              <a:rPr lang="it-IT" i="1" dirty="0"/>
              <a:t>/</a:t>
            </a:r>
            <a:r>
              <a:rPr lang="it-IT" i="1" dirty="0" err="1"/>
              <a:t>dared</a:t>
            </a:r>
            <a:r>
              <a:rPr lang="it-IT" i="1" dirty="0"/>
              <a:t> to </a:t>
            </a:r>
            <a:r>
              <a:rPr lang="it-IT" i="1" dirty="0" err="1"/>
              <a:t>jump</a:t>
            </a:r>
            <a:r>
              <a:rPr lang="it-IT" dirty="0"/>
              <a:t> combines:</a:t>
            </a:r>
            <a:br>
              <a:rPr lang="it-IT" dirty="0"/>
            </a:br>
            <a:r>
              <a:rPr lang="it-IT" dirty="0"/>
              <a:t>• an agentive predicate (</a:t>
            </a:r>
            <a:r>
              <a:rPr lang="it-IT" i="1" dirty="0" err="1"/>
              <a:t>try</a:t>
            </a:r>
            <a:r>
              <a:rPr lang="it-IT" dirty="0"/>
              <a:t>)</a:t>
            </a:r>
            <a:br>
              <a:rPr lang="it-IT" dirty="0"/>
            </a:br>
            <a:r>
              <a:rPr lang="it-IT" dirty="0"/>
              <a:t>• an </a:t>
            </a:r>
            <a:r>
              <a:rPr lang="it-IT" dirty="0" err="1"/>
              <a:t>eventive</a:t>
            </a:r>
            <a:r>
              <a:rPr lang="it-IT" dirty="0"/>
              <a:t> predicate (</a:t>
            </a:r>
            <a:r>
              <a:rPr lang="it-IT" i="1" dirty="0" err="1"/>
              <a:t>jump</a:t>
            </a:r>
            <a:r>
              <a:rPr lang="it-IT" dirty="0"/>
              <a:t>)</a:t>
            </a:r>
          </a:p>
          <a:p>
            <a:r>
              <a:rPr lang="it-IT" b="1" dirty="0" err="1"/>
              <a:t>Try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agentive: (i) the </a:t>
            </a:r>
            <a:r>
              <a:rPr lang="it-IT" dirty="0" err="1"/>
              <a:t>fact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John </a:t>
            </a:r>
            <a:r>
              <a:rPr lang="it-IT" dirty="0" err="1"/>
              <a:t>tried</a:t>
            </a:r>
            <a:r>
              <a:rPr lang="it-IT" dirty="0"/>
              <a:t> to </a:t>
            </a:r>
            <a:r>
              <a:rPr lang="it-IT" dirty="0" err="1"/>
              <a:t>jump</a:t>
            </a:r>
            <a:r>
              <a:rPr lang="it-IT" dirty="0"/>
              <a:t> </a:t>
            </a:r>
            <a:r>
              <a:rPr lang="it-IT" dirty="0" err="1"/>
              <a:t>entails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John </a:t>
            </a:r>
            <a:r>
              <a:rPr lang="it-IT" dirty="0" err="1"/>
              <a:t>intended</a:t>
            </a:r>
            <a:r>
              <a:rPr lang="it-IT" dirty="0"/>
              <a:t> to </a:t>
            </a:r>
            <a:r>
              <a:rPr lang="it-IT" dirty="0" err="1"/>
              <a:t>jump</a:t>
            </a:r>
            <a:r>
              <a:rPr lang="it-IT" dirty="0"/>
              <a:t> (+m); (ii) the event of jumping must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started</a:t>
            </a:r>
            <a:r>
              <a:rPr lang="it-IT" dirty="0"/>
              <a:t> </a:t>
            </a:r>
            <a:r>
              <a:rPr lang="it-IT" dirty="0" err="1"/>
              <a:t>being</a:t>
            </a:r>
            <a:r>
              <a:rPr lang="it-IT" dirty="0"/>
              <a:t> </a:t>
            </a:r>
            <a:r>
              <a:rPr lang="it-IT" dirty="0" err="1"/>
              <a:t>realized</a:t>
            </a:r>
            <a:r>
              <a:rPr lang="it-IT" dirty="0"/>
              <a:t> to some degree (+c) (Grano, Pearson). </a:t>
            </a:r>
            <a:r>
              <a:rPr lang="it-IT" dirty="0" err="1"/>
              <a:t>Notice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in </a:t>
            </a:r>
            <a:r>
              <a:rPr lang="it-IT" dirty="0" err="1"/>
              <a:t>order</a:t>
            </a:r>
            <a:r>
              <a:rPr lang="it-IT" dirty="0"/>
              <a:t> for (ii) to be </a:t>
            </a:r>
            <a:r>
              <a:rPr lang="it-IT" dirty="0" err="1"/>
              <a:t>true</a:t>
            </a:r>
            <a:r>
              <a:rPr lang="it-IT" dirty="0"/>
              <a:t>,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least</a:t>
            </a:r>
            <a:r>
              <a:rPr lang="it-IT" dirty="0"/>
              <a:t> a part of the jumping event must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taken</a:t>
            </a:r>
            <a:r>
              <a:rPr lang="it-IT" dirty="0"/>
              <a:t> place. </a:t>
            </a:r>
            <a:r>
              <a:rPr lang="it-IT" dirty="0" err="1"/>
              <a:t>It</a:t>
            </a:r>
            <a:r>
              <a:rPr lang="it-IT" dirty="0"/>
              <a:t> follows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external</a:t>
            </a:r>
            <a:r>
              <a:rPr lang="it-IT" dirty="0"/>
              <a:t> </a:t>
            </a:r>
            <a:r>
              <a:rPr lang="it-IT" dirty="0" err="1"/>
              <a:t>argument</a:t>
            </a:r>
            <a:r>
              <a:rPr lang="it-IT" dirty="0"/>
              <a:t> of </a:t>
            </a:r>
            <a:r>
              <a:rPr lang="it-IT" dirty="0" err="1"/>
              <a:t>jump</a:t>
            </a:r>
            <a:r>
              <a:rPr lang="it-IT" dirty="0"/>
              <a:t> in (ii) </a:t>
            </a:r>
            <a:r>
              <a:rPr lang="it-IT" dirty="0" err="1"/>
              <a:t>is</a:t>
            </a:r>
            <a:r>
              <a:rPr lang="it-IT" dirty="0"/>
              <a:t> an AGENT, </a:t>
            </a:r>
            <a:r>
              <a:rPr lang="it-IT" dirty="0" err="1"/>
              <a:t>not</a:t>
            </a:r>
            <a:r>
              <a:rPr lang="it-IT" dirty="0"/>
              <a:t> an </a:t>
            </a:r>
            <a:r>
              <a:rPr lang="it-IT" dirty="0" err="1"/>
              <a:t>experiencer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451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71744-7D65-E6A9-0C2C-4FCDF5400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047B4-C55C-A779-A3F0-811E38215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348" y="561181"/>
            <a:ext cx="7180100" cy="1866709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PART I</a:t>
            </a:r>
            <a:r>
              <a:rPr lang="en-GB" sz="4000" dirty="0"/>
              <a:t>:</a:t>
            </a:r>
            <a:br>
              <a:rPr lang="en-GB" sz="4000" dirty="0"/>
            </a:br>
            <a:r>
              <a:rPr lang="en-GB" sz="4000" dirty="0"/>
              <a:t>Control and </a:t>
            </a:r>
            <a:r>
              <a:rPr lang="en-GB" sz="4000" dirty="0" err="1"/>
              <a:t>variaties</a:t>
            </a:r>
            <a:r>
              <a:rPr lang="en-GB" sz="4000" dirty="0"/>
              <a:t> of </a:t>
            </a:r>
            <a:r>
              <a:rPr lang="en-GB" sz="4000" i="1" dirty="0"/>
              <a:t>de se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8A9148-6DEA-2514-060F-88009BAF4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347" y="2081048"/>
            <a:ext cx="6927853" cy="2501462"/>
          </a:xfrm>
        </p:spPr>
        <p:txBody>
          <a:bodyPr>
            <a:noAutofit/>
          </a:bodyPr>
          <a:lstStyle/>
          <a:p>
            <a:r>
              <a:rPr lang="it-IT" sz="4000" b="1" dirty="0">
                <a:latin typeface="+mj-lt"/>
              </a:rPr>
              <a:t>PART II</a:t>
            </a:r>
            <a:r>
              <a:rPr lang="it-IT" sz="4000" dirty="0">
                <a:latin typeface="+mj-lt"/>
              </a:rPr>
              <a:t>: </a:t>
            </a:r>
          </a:p>
          <a:p>
            <a:r>
              <a:rPr lang="it-IT" sz="4000" dirty="0">
                <a:latin typeface="+mj-lt"/>
              </a:rPr>
              <a:t>A </a:t>
            </a:r>
            <a:r>
              <a:rPr lang="it-IT" sz="4000" i="1" dirty="0" err="1">
                <a:latin typeface="+mj-lt"/>
              </a:rPr>
              <a:t>simpler</a:t>
            </a:r>
            <a:r>
              <a:rPr lang="it-IT" sz="4000" i="1" dirty="0">
                <a:latin typeface="+mj-lt"/>
              </a:rPr>
              <a:t> </a:t>
            </a:r>
            <a:r>
              <a:rPr lang="it-IT" sz="4000" i="1" dirty="0" err="1">
                <a:latin typeface="+mj-lt"/>
              </a:rPr>
              <a:t>syntax</a:t>
            </a:r>
            <a:r>
              <a:rPr lang="it-IT" sz="4000" i="1" dirty="0">
                <a:latin typeface="+mj-lt"/>
              </a:rPr>
              <a:t> </a:t>
            </a:r>
            <a:r>
              <a:rPr lang="it-IT" sz="4000" dirty="0">
                <a:latin typeface="+mj-lt"/>
              </a:rPr>
              <a:t>of control: </a:t>
            </a:r>
          </a:p>
          <a:p>
            <a:r>
              <a:rPr lang="en-US" sz="3200" dirty="0">
                <a:latin typeface="+mj-lt"/>
              </a:rPr>
              <a:t>no PRO, no movement, </a:t>
            </a:r>
            <a:r>
              <a:rPr lang="it-IT" sz="3200" dirty="0">
                <a:latin typeface="+mj-lt"/>
              </a:rPr>
              <a:t>no Form-Copy</a:t>
            </a:r>
            <a:endParaRPr lang="en-GB" sz="3200" baseline="-250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1DA6E-AC15-BB51-5EA0-5C39FA836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985" y="561181"/>
            <a:ext cx="3777567" cy="57356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4EE12F-99A2-626B-EE08-295E677DBE5D}"/>
              </a:ext>
            </a:extLst>
          </p:cNvPr>
          <p:cNvSpPr txBox="1"/>
          <p:nvPr/>
        </p:nvSpPr>
        <p:spPr>
          <a:xfrm>
            <a:off x="5265706" y="6296817"/>
            <a:ext cx="6625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 err="1">
                <a:effectLst/>
              </a:rPr>
              <a:t>Måleri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allegorisk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bild</a:t>
            </a:r>
            <a:r>
              <a:rPr lang="en-US" sz="1100" b="0" i="0" dirty="0">
                <a:effectLst/>
              </a:rPr>
              <a:t>. </a:t>
            </a:r>
            <a:r>
              <a:rPr lang="en-US" sz="1100" b="0" i="0" dirty="0" err="1">
                <a:effectLst/>
              </a:rPr>
              <a:t>Nosce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te</a:t>
            </a:r>
            <a:r>
              <a:rPr lang="en-US" sz="1100" b="0" i="0" dirty="0">
                <a:effectLst/>
              </a:rPr>
              <a:t> ipsum. </a:t>
            </a:r>
            <a:r>
              <a:rPr lang="en-US" sz="1100" b="1" i="0" dirty="0" err="1">
                <a:effectLst/>
              </a:rPr>
              <a:t>Nyckelord</a:t>
            </a:r>
            <a:r>
              <a:rPr lang="en-US" sz="1100" b="0" i="0" dirty="0">
                <a:effectLst/>
              </a:rPr>
              <a:t>: Stork, 1600-tal, </a:t>
            </a:r>
            <a:r>
              <a:rPr lang="en-US" sz="1100" b="0" i="0" dirty="0" err="1">
                <a:effectLst/>
              </a:rPr>
              <a:t>Allegori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Exteriör</a:t>
            </a:r>
            <a:r>
              <a:rPr lang="en-US" sz="1100" b="0" i="0" dirty="0">
                <a:effectLst/>
              </a:rPr>
              <a:t>, Folk, </a:t>
            </a:r>
            <a:r>
              <a:rPr lang="en-US" sz="1100" b="0" i="0" dirty="0" err="1">
                <a:effectLst/>
              </a:rPr>
              <a:t>Fåglar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Föremålsbild</a:t>
            </a:r>
            <a:endParaRPr lang="en-NL" sz="11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823189E-01B6-6754-3D3E-5CE3A938CDF6}"/>
              </a:ext>
            </a:extLst>
          </p:cNvPr>
          <p:cNvSpPr txBox="1"/>
          <p:nvPr/>
        </p:nvSpPr>
        <p:spPr>
          <a:xfrm>
            <a:off x="809297" y="4687614"/>
            <a:ext cx="6505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atin typeface="+mj-lt"/>
              </a:rPr>
              <a:t>PART III</a:t>
            </a:r>
            <a:r>
              <a:rPr lang="it-IT" sz="4000" dirty="0">
                <a:latin typeface="+mj-lt"/>
              </a:rPr>
              <a:t>: </a:t>
            </a:r>
          </a:p>
          <a:p>
            <a:r>
              <a:rPr lang="it-IT" sz="4000" dirty="0">
                <a:latin typeface="+mj-lt"/>
              </a:rPr>
              <a:t>Debunking </a:t>
            </a:r>
            <a:r>
              <a:rPr lang="it-IT" sz="4000" dirty="0" err="1">
                <a:latin typeface="+mj-lt"/>
              </a:rPr>
              <a:t>Partial</a:t>
            </a:r>
            <a:r>
              <a:rPr lang="it-IT" sz="4000" dirty="0">
                <a:latin typeface="+mj-lt"/>
              </a:rPr>
              <a:t> Control</a:t>
            </a:r>
          </a:p>
        </p:txBody>
      </p:sp>
    </p:spTree>
    <p:extLst>
      <p:ext uri="{BB962C8B-B14F-4D97-AF65-F5344CB8AC3E}">
        <p14:creationId xmlns:p14="http://schemas.microsoft.com/office/powerpoint/2010/main" val="357333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6944EF-0F90-4336-13C4-BAD5BEC3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Charnavel’s</a:t>
            </a:r>
            <a:r>
              <a:rPr lang="it-IT" b="1" dirty="0"/>
              <a:t> Insight: The </a:t>
            </a:r>
            <a:r>
              <a:rPr lang="it-IT" b="1" dirty="0" err="1"/>
              <a:t>role</a:t>
            </a:r>
            <a:r>
              <a:rPr lang="it-IT" b="1" dirty="0"/>
              <a:t> of </a:t>
            </a:r>
            <a:r>
              <a:rPr lang="it-IT" b="1" dirty="0" err="1"/>
              <a:t>Op</a:t>
            </a:r>
            <a:r>
              <a:rPr lang="it-IT" b="1" baseline="-25000" dirty="0" err="1"/>
              <a:t>Log</a:t>
            </a:r>
            <a:endParaRPr lang="it-IT" baseline="-25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C1095F-31AB-5FAB-F75A-C641E577D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600" dirty="0" err="1"/>
              <a:t>Charnavel</a:t>
            </a:r>
            <a:r>
              <a:rPr lang="it-IT" sz="3600" dirty="0"/>
              <a:t> (2019): licensing </a:t>
            </a:r>
            <a:r>
              <a:rPr lang="it-IT" sz="3600" b="1" dirty="0" err="1"/>
              <a:t>exempt</a:t>
            </a:r>
            <a:r>
              <a:rPr lang="it-IT" sz="3600" b="1" dirty="0"/>
              <a:t> </a:t>
            </a:r>
            <a:r>
              <a:rPr lang="it-IT" sz="3600" b="1" dirty="0" err="1"/>
              <a:t>anaphors</a:t>
            </a:r>
            <a:endParaRPr lang="it-IT" sz="3600" b="1" dirty="0"/>
          </a:p>
          <a:p>
            <a:pPr marL="0" indent="0">
              <a:buNone/>
            </a:pPr>
            <a:br>
              <a:rPr lang="it-IT" sz="3600" dirty="0"/>
            </a:br>
            <a:r>
              <a:rPr lang="it-IT" sz="3600" dirty="0"/>
              <a:t>• </a:t>
            </a:r>
            <a:r>
              <a:rPr lang="it-IT" sz="3600" dirty="0" err="1"/>
              <a:t>logophoricity</a:t>
            </a:r>
            <a:r>
              <a:rPr lang="it-IT" sz="3600" dirty="0"/>
              <a:t> </a:t>
            </a:r>
            <a:r>
              <a:rPr lang="it-IT" sz="3600" dirty="0" err="1"/>
              <a:t>licenses</a:t>
            </a:r>
            <a:r>
              <a:rPr lang="it-IT" sz="3600" dirty="0"/>
              <a:t> </a:t>
            </a:r>
            <a:r>
              <a:rPr lang="it-IT" sz="3600" b="1" dirty="0" err="1"/>
              <a:t>local</a:t>
            </a:r>
            <a:r>
              <a:rPr lang="it-IT" sz="3600" b="1" dirty="0"/>
              <a:t> </a:t>
            </a:r>
            <a:r>
              <a:rPr lang="it-IT" sz="3600" b="1" dirty="0" err="1"/>
              <a:t>structure</a:t>
            </a:r>
            <a:br>
              <a:rPr lang="it-IT" sz="3600" dirty="0"/>
            </a:br>
            <a:r>
              <a:rPr lang="it-IT" sz="3600" dirty="0"/>
              <a:t>• </a:t>
            </a:r>
            <a:r>
              <a:rPr lang="it-IT" sz="3600" dirty="0" err="1"/>
              <a:t>only</a:t>
            </a:r>
            <a:r>
              <a:rPr lang="it-IT" sz="3600" dirty="0"/>
              <a:t> </a:t>
            </a:r>
            <a:r>
              <a:rPr lang="it-IT" sz="3600" dirty="0" err="1"/>
              <a:t>when</a:t>
            </a:r>
            <a:r>
              <a:rPr lang="it-IT" sz="3600" dirty="0"/>
              <a:t> an </a:t>
            </a:r>
            <a:r>
              <a:rPr lang="it-IT" sz="3600" dirty="0" err="1"/>
              <a:t>interface</a:t>
            </a:r>
            <a:r>
              <a:rPr lang="it-IT" sz="3600" dirty="0"/>
              <a:t> </a:t>
            </a:r>
            <a:r>
              <a:rPr lang="it-IT" sz="3600" dirty="0" err="1"/>
              <a:t>violation</a:t>
            </a:r>
            <a:r>
              <a:rPr lang="it-IT" sz="3600" dirty="0"/>
              <a:t> </a:t>
            </a:r>
            <a:r>
              <a:rPr lang="it-IT" sz="3600" dirty="0" err="1"/>
              <a:t>would</a:t>
            </a:r>
            <a:r>
              <a:rPr lang="it-IT" sz="3600" dirty="0"/>
              <a:t> </a:t>
            </a:r>
            <a:r>
              <a:rPr lang="it-IT" sz="3600" dirty="0" err="1"/>
              <a:t>arise</a:t>
            </a:r>
            <a:br>
              <a:rPr lang="it-IT" sz="3600" dirty="0"/>
            </a:br>
            <a:r>
              <a:rPr lang="it-IT" sz="3600" dirty="0"/>
              <a:t>• OP</a:t>
            </a:r>
            <a:r>
              <a:rPr lang="it-IT" sz="3600" baseline="-25000" dirty="0"/>
              <a:t>LOG</a:t>
            </a:r>
            <a:r>
              <a:rPr lang="it-IT" sz="3600" dirty="0"/>
              <a:t> </a:t>
            </a:r>
            <a:r>
              <a:rPr lang="it-IT" sz="3600" dirty="0" err="1"/>
              <a:t>introduced</a:t>
            </a:r>
            <a:r>
              <a:rPr lang="it-IT" sz="3600" dirty="0"/>
              <a:t> to </a:t>
            </a:r>
            <a:r>
              <a:rPr lang="it-IT" sz="3600" dirty="0" err="1"/>
              <a:t>repair</a:t>
            </a:r>
            <a:r>
              <a:rPr lang="it-IT" sz="3600" dirty="0"/>
              <a:t> </a:t>
            </a:r>
            <a:r>
              <a:rPr lang="it-IT" sz="3600" dirty="0" err="1"/>
              <a:t>Condition</a:t>
            </a:r>
            <a:r>
              <a:rPr lang="it-IT" sz="3600" dirty="0"/>
              <a:t> A of BT</a:t>
            </a:r>
          </a:p>
          <a:p>
            <a:pPr marL="0" indent="0">
              <a:buNone/>
            </a:pPr>
            <a:endParaRPr lang="it-IT" sz="3600" dirty="0"/>
          </a:p>
          <a:p>
            <a:r>
              <a:rPr lang="it-IT" sz="3600" dirty="0"/>
              <a:t>Key idea: </a:t>
            </a:r>
            <a:r>
              <a:rPr lang="it-IT" sz="3600" b="1" dirty="0" err="1"/>
              <a:t>logophoricity</a:t>
            </a:r>
            <a:r>
              <a:rPr lang="it-IT" sz="3600" b="1" dirty="0"/>
              <a:t> acts </a:t>
            </a:r>
            <a:r>
              <a:rPr lang="it-IT" sz="3600" b="1" dirty="0" err="1"/>
              <a:t>as</a:t>
            </a:r>
            <a:r>
              <a:rPr lang="it-IT" sz="3600" b="1" dirty="0"/>
              <a:t> a licensing </a:t>
            </a:r>
            <a:r>
              <a:rPr lang="it-IT" sz="3600" b="1" dirty="0" err="1"/>
              <a:t>resource</a:t>
            </a:r>
            <a:endParaRPr lang="it-IT" sz="36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9256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555C6D-387E-1E10-93DA-0628D9708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83" y="344105"/>
            <a:ext cx="10515600" cy="1325563"/>
          </a:xfrm>
        </p:spPr>
        <p:txBody>
          <a:bodyPr/>
          <a:lstStyle/>
          <a:p>
            <a:r>
              <a:rPr lang="it-IT" b="1" dirty="0" err="1"/>
              <a:t>Extending</a:t>
            </a:r>
            <a:r>
              <a:rPr lang="it-IT" b="1" dirty="0"/>
              <a:t> </a:t>
            </a:r>
            <a:r>
              <a:rPr lang="it-IT" b="1" dirty="0" err="1"/>
              <a:t>Op</a:t>
            </a:r>
            <a:r>
              <a:rPr lang="it-IT" b="1" baseline="-25000" dirty="0" err="1"/>
              <a:t>Log</a:t>
            </a:r>
            <a:r>
              <a:rPr lang="it-IT" b="1" dirty="0"/>
              <a:t> to Control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F65A57-A2F2-7239-B0A5-D05E50B4B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600" dirty="0"/>
              <a:t>We </a:t>
            </a:r>
            <a:r>
              <a:rPr lang="it-IT" sz="3600" dirty="0" err="1"/>
              <a:t>generalize</a:t>
            </a:r>
            <a:r>
              <a:rPr lang="it-IT" sz="3600" dirty="0"/>
              <a:t> </a:t>
            </a:r>
            <a:r>
              <a:rPr lang="it-IT" sz="3600" dirty="0" err="1"/>
              <a:t>Charnavel’s</a:t>
            </a:r>
            <a:r>
              <a:rPr lang="it-IT" sz="3600" dirty="0"/>
              <a:t> </a:t>
            </a:r>
            <a:r>
              <a:rPr lang="it-IT" sz="3600" dirty="0" err="1"/>
              <a:t>logic</a:t>
            </a:r>
            <a:r>
              <a:rPr lang="it-IT" sz="3600" dirty="0"/>
              <a:t>:</a:t>
            </a:r>
          </a:p>
          <a:p>
            <a:pPr marL="0" indent="0">
              <a:buNone/>
            </a:pPr>
            <a:br>
              <a:rPr lang="it-IT" sz="3600" dirty="0"/>
            </a:br>
            <a:r>
              <a:rPr lang="it-IT" sz="3600" dirty="0"/>
              <a:t>• OP</a:t>
            </a:r>
            <a:r>
              <a:rPr lang="it-IT" sz="3600" baseline="-25000" dirty="0"/>
              <a:t>LOG</a:t>
            </a:r>
            <a:r>
              <a:rPr lang="it-IT" sz="3600" dirty="0"/>
              <a:t> can </a:t>
            </a:r>
            <a:r>
              <a:rPr lang="it-IT" sz="3600" dirty="0" err="1"/>
              <a:t>repair</a:t>
            </a:r>
            <a:r>
              <a:rPr lang="it-IT" sz="3600" dirty="0"/>
              <a:t> theta-</a:t>
            </a:r>
            <a:r>
              <a:rPr lang="it-IT" sz="3600" dirty="0" err="1"/>
              <a:t>violations</a:t>
            </a:r>
            <a:br>
              <a:rPr lang="it-IT" sz="3600" dirty="0"/>
            </a:br>
            <a:r>
              <a:rPr lang="it-IT" sz="3600" dirty="0"/>
              <a:t>• </a:t>
            </a:r>
            <a:r>
              <a:rPr lang="it-IT" sz="3600" dirty="0" err="1"/>
              <a:t>not</a:t>
            </a:r>
            <a:r>
              <a:rPr lang="it-IT" sz="3600" dirty="0"/>
              <a:t> </a:t>
            </a:r>
            <a:r>
              <a:rPr lang="it-IT" sz="3600" dirty="0" err="1"/>
              <a:t>only</a:t>
            </a:r>
            <a:r>
              <a:rPr lang="it-IT" sz="3600" dirty="0"/>
              <a:t> </a:t>
            </a:r>
            <a:r>
              <a:rPr lang="it-IT" sz="3600" dirty="0" err="1"/>
              <a:t>binding-theoretic</a:t>
            </a:r>
            <a:r>
              <a:rPr lang="it-IT" sz="3600" dirty="0"/>
              <a:t> </a:t>
            </a:r>
            <a:r>
              <a:rPr lang="it-IT" sz="3600" dirty="0" err="1"/>
              <a:t>ones</a:t>
            </a:r>
            <a:br>
              <a:rPr lang="it-IT" sz="3600" dirty="0"/>
            </a:br>
            <a:r>
              <a:rPr lang="it-IT" sz="3600" dirty="0"/>
              <a:t>• </a:t>
            </a:r>
            <a:r>
              <a:rPr lang="it-IT" sz="3600" dirty="0" err="1"/>
              <a:t>same</a:t>
            </a:r>
            <a:r>
              <a:rPr lang="it-IT" sz="3600" dirty="0"/>
              <a:t> </a:t>
            </a:r>
            <a:r>
              <a:rPr lang="it-IT" sz="3600" dirty="0" err="1"/>
              <a:t>grammatical</a:t>
            </a:r>
            <a:r>
              <a:rPr lang="it-IT" sz="3600" dirty="0"/>
              <a:t> </a:t>
            </a:r>
            <a:r>
              <a:rPr lang="it-IT" sz="3600" dirty="0" err="1"/>
              <a:t>object</a:t>
            </a:r>
            <a:r>
              <a:rPr lang="it-IT" sz="3600" dirty="0"/>
              <a:t>, new domain</a:t>
            </a:r>
          </a:p>
          <a:p>
            <a:pPr marL="0" indent="0">
              <a:buNone/>
            </a:pPr>
            <a:endParaRPr lang="it-IT" sz="3600" dirty="0"/>
          </a:p>
          <a:p>
            <a:r>
              <a:rPr lang="it-IT" sz="3600" b="1" dirty="0"/>
              <a:t>Control </a:t>
            </a:r>
            <a:r>
              <a:rPr lang="it-IT" sz="3600" dirty="0"/>
              <a:t>= </a:t>
            </a:r>
            <a:r>
              <a:rPr lang="it-IT" sz="3600" dirty="0" err="1"/>
              <a:t>θ-role</a:t>
            </a:r>
            <a:r>
              <a:rPr lang="it-IT" sz="3600" dirty="0"/>
              <a:t> </a:t>
            </a:r>
            <a:r>
              <a:rPr lang="it-IT" sz="3600" dirty="0" err="1"/>
              <a:t>repair</a:t>
            </a:r>
            <a:r>
              <a:rPr lang="it-IT" sz="3600" dirty="0"/>
              <a:t> under </a:t>
            </a:r>
            <a:r>
              <a:rPr lang="it-IT" sz="3600" dirty="0" err="1"/>
              <a:t>logophoric</a:t>
            </a:r>
            <a:r>
              <a:rPr lang="it-IT" sz="3600" dirty="0"/>
              <a:t> licensing.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4695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64028C-9EBD-1DEA-8D67-AB8F750B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The </a:t>
            </a:r>
            <a:r>
              <a:rPr lang="it-IT" b="1" dirty="0" err="1"/>
              <a:t>syntax</a:t>
            </a:r>
            <a:r>
              <a:rPr lang="it-IT" b="1" dirty="0"/>
              <a:t> and </a:t>
            </a:r>
            <a:r>
              <a:rPr lang="it-IT" b="1" dirty="0" err="1"/>
              <a:t>semantics</a:t>
            </a:r>
            <a:r>
              <a:rPr lang="it-IT" b="1" dirty="0"/>
              <a:t> of </a:t>
            </a:r>
            <a:r>
              <a:rPr lang="it-IT" b="1" dirty="0" err="1"/>
              <a:t>Op</a:t>
            </a:r>
            <a:r>
              <a:rPr lang="it-IT" b="1" baseline="-25000" dirty="0" err="1"/>
              <a:t>Log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816BA9-8024-2674-7208-0C5423212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“I assume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relevant</a:t>
            </a:r>
            <a:r>
              <a:rPr lang="it-IT" dirty="0"/>
              <a:t> </a:t>
            </a:r>
            <a:r>
              <a:rPr lang="it-IT" dirty="0" err="1"/>
              <a:t>logophoric</a:t>
            </a:r>
            <a:r>
              <a:rPr lang="it-IT" dirty="0"/>
              <a:t> center in a </a:t>
            </a:r>
            <a:r>
              <a:rPr lang="it-IT" dirty="0" err="1"/>
              <a:t>given</a:t>
            </a:r>
            <a:r>
              <a:rPr lang="it-IT" dirty="0"/>
              <a:t> </a:t>
            </a:r>
            <a:r>
              <a:rPr lang="it-IT" dirty="0" err="1"/>
              <a:t>spellout</a:t>
            </a:r>
            <a:r>
              <a:rPr lang="it-IT" dirty="0"/>
              <a:t> domain can be </a:t>
            </a:r>
            <a:r>
              <a:rPr lang="it-IT" dirty="0" err="1"/>
              <a:t>referenced</a:t>
            </a:r>
            <a:r>
              <a:rPr lang="it-IT" dirty="0"/>
              <a:t> in the </a:t>
            </a:r>
            <a:r>
              <a:rPr lang="it-IT" dirty="0" err="1"/>
              <a:t>syntax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silent</a:t>
            </a:r>
            <a:r>
              <a:rPr lang="it-IT" dirty="0"/>
              <a:t> </a:t>
            </a:r>
            <a:r>
              <a:rPr lang="it-IT" dirty="0" err="1"/>
              <a:t>logophoric</a:t>
            </a:r>
            <a:r>
              <a:rPr lang="it-IT" dirty="0"/>
              <a:t> </a:t>
            </a:r>
            <a:r>
              <a:rPr lang="it-IT" dirty="0" err="1"/>
              <a:t>pronoun</a:t>
            </a:r>
            <a:r>
              <a:rPr lang="it-IT" dirty="0"/>
              <a:t> </a:t>
            </a:r>
            <a:r>
              <a:rPr lang="it-IT" dirty="0" err="1"/>
              <a:t>pro</a:t>
            </a:r>
            <a:r>
              <a:rPr lang="it-IT" baseline="-25000" dirty="0" err="1"/>
              <a:t>log</a:t>
            </a:r>
            <a:r>
              <a:rPr lang="it-IT" dirty="0"/>
              <a:t> </a:t>
            </a:r>
            <a:r>
              <a:rPr lang="it-IT" dirty="0" err="1"/>
              <a:t>subject</a:t>
            </a:r>
            <a:r>
              <a:rPr lang="it-IT" dirty="0"/>
              <a:t> of a </a:t>
            </a:r>
            <a:r>
              <a:rPr lang="it-IT" dirty="0" err="1"/>
              <a:t>logophoric</a:t>
            </a:r>
            <a:r>
              <a:rPr lang="it-IT" dirty="0"/>
              <a:t> operator </a:t>
            </a:r>
            <a:r>
              <a:rPr lang="it-IT" dirty="0" err="1"/>
              <a:t>op</a:t>
            </a:r>
            <a:r>
              <a:rPr lang="it-IT" baseline="-25000" dirty="0" err="1"/>
              <a:t>log</a:t>
            </a:r>
            <a:r>
              <a:rPr lang="it-IT" dirty="0"/>
              <a:t> </a:t>
            </a:r>
            <a:r>
              <a:rPr lang="it-IT" dirty="0" err="1"/>
              <a:t>heading</a:t>
            </a:r>
            <a:r>
              <a:rPr lang="it-IT" dirty="0"/>
              <a:t> a </a:t>
            </a:r>
            <a:r>
              <a:rPr lang="it-IT" dirty="0" err="1"/>
              <a:t>logophoric</a:t>
            </a:r>
            <a:r>
              <a:rPr lang="it-IT" dirty="0"/>
              <a:t> </a:t>
            </a:r>
            <a:r>
              <a:rPr lang="it-IT" dirty="0" err="1"/>
              <a:t>projection</a:t>
            </a:r>
            <a:r>
              <a:rPr lang="it-IT" dirty="0"/>
              <a:t> </a:t>
            </a:r>
            <a:r>
              <a:rPr lang="it-IT" dirty="0" err="1"/>
              <a:t>LogP</a:t>
            </a:r>
            <a:r>
              <a:rPr lang="it-IT" dirty="0"/>
              <a:t> in the </a:t>
            </a:r>
            <a:r>
              <a:rPr lang="it-IT" dirty="0" err="1"/>
              <a:t>left</a:t>
            </a:r>
            <a:r>
              <a:rPr lang="it-IT" dirty="0"/>
              <a:t> </a:t>
            </a:r>
            <a:r>
              <a:rPr lang="it-IT" dirty="0" err="1"/>
              <a:t>periphery</a:t>
            </a:r>
            <a:r>
              <a:rPr lang="it-IT" dirty="0"/>
              <a:t> of the domain” (</a:t>
            </a:r>
            <a:r>
              <a:rPr lang="it-IT" dirty="0" err="1"/>
              <a:t>Charnavel</a:t>
            </a:r>
            <a:r>
              <a:rPr lang="it-IT" dirty="0"/>
              <a:t> 2019).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OP_Log</a:t>
            </a:r>
            <a:r>
              <a:rPr lang="it-IT" dirty="0"/>
              <a:t> = </a:t>
            </a:r>
            <a:r>
              <a:rPr lang="it-IT" dirty="0">
                <a:sym typeface="Symbol" pitchFamily="2" charset="2"/>
              </a:rPr>
              <a:t></a:t>
            </a:r>
            <a:r>
              <a:rPr lang="it-IT" dirty="0"/>
              <a:t>.</a:t>
            </a:r>
            <a:r>
              <a:rPr lang="it-IT" dirty="0">
                <a:sym typeface="Symbol" pitchFamily="2" charset="2"/>
              </a:rPr>
              <a:t></a:t>
            </a:r>
            <a:r>
              <a:rPr lang="it-IT" dirty="0"/>
              <a:t>x. </a:t>
            </a:r>
            <a:r>
              <a:rPr lang="it-IT" dirty="0">
                <a:sym typeface="Symbol" pitchFamily="2" charset="2"/>
              </a:rPr>
              <a:t></a:t>
            </a:r>
            <a:r>
              <a:rPr lang="it-IT" dirty="0"/>
              <a:t> from </a:t>
            </a:r>
            <a:r>
              <a:rPr lang="it-IT" dirty="0" err="1"/>
              <a:t>x's</a:t>
            </a:r>
            <a:r>
              <a:rPr lang="it-IT" dirty="0"/>
              <a:t> first-personal </a:t>
            </a:r>
            <a:r>
              <a:rPr lang="it-IT" dirty="0" err="1"/>
              <a:t>perspective</a:t>
            </a:r>
            <a:r>
              <a:rPr lang="it-IT" dirty="0"/>
              <a:t> (</a:t>
            </a:r>
            <a:r>
              <a:rPr lang="it-IT" dirty="0" err="1"/>
              <a:t>Charnavel</a:t>
            </a:r>
            <a:r>
              <a:rPr lang="it-IT" dirty="0"/>
              <a:t>)</a:t>
            </a:r>
          </a:p>
          <a:p>
            <a:pPr marL="0" indent="0">
              <a:buNone/>
            </a:pPr>
            <a:br>
              <a:rPr lang="it-IT" dirty="0"/>
            </a:br>
            <a:r>
              <a:rPr lang="it-IT" dirty="0"/>
              <a:t>OP_LOG </a:t>
            </a:r>
            <a:r>
              <a:rPr lang="it-IT" dirty="0" err="1"/>
              <a:t>denotes</a:t>
            </a:r>
            <a:r>
              <a:rPr lang="it-IT" dirty="0"/>
              <a:t> </a:t>
            </a:r>
            <a:r>
              <a:rPr lang="it-IT" b="1" dirty="0"/>
              <a:t>SELF(c) </a:t>
            </a:r>
            <a:r>
              <a:rPr lang="it-IT" dirty="0"/>
              <a:t>(</a:t>
            </a:r>
            <a:r>
              <a:rPr lang="it-IT" dirty="0" err="1"/>
              <a:t>present</a:t>
            </a:r>
            <a:r>
              <a:rPr lang="it-IT" dirty="0"/>
              <a:t> </a:t>
            </a:r>
            <a:r>
              <a:rPr lang="it-IT" dirty="0" err="1"/>
              <a:t>proposal</a:t>
            </a:r>
            <a:r>
              <a:rPr lang="it-IT" dirty="0"/>
              <a:t>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The SELF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i="1" dirty="0"/>
              <a:t>minimal </a:t>
            </a:r>
            <a:r>
              <a:rPr lang="it-IT" i="1" dirty="0" err="1"/>
              <a:t>experiencer</a:t>
            </a:r>
            <a:r>
              <a:rPr lang="it-IT" dirty="0"/>
              <a:t>, </a:t>
            </a:r>
            <a:r>
              <a:rPr lang="it-IT" dirty="0" err="1"/>
              <a:t>i.e.the</a:t>
            </a:r>
            <a:r>
              <a:rPr lang="it-IT" dirty="0"/>
              <a:t> </a:t>
            </a:r>
            <a:r>
              <a:rPr lang="it-IT" dirty="0" err="1"/>
              <a:t>entity</a:t>
            </a:r>
            <a:r>
              <a:rPr lang="it-IT" dirty="0"/>
              <a:t> </a:t>
            </a:r>
            <a:r>
              <a:rPr lang="it-IT" dirty="0" err="1"/>
              <a:t>involved</a:t>
            </a:r>
            <a:r>
              <a:rPr lang="it-IT" dirty="0"/>
              <a:t> in the minimal degree of </a:t>
            </a:r>
            <a:r>
              <a:rPr lang="it-IT" dirty="0" err="1"/>
              <a:t>awareness</a:t>
            </a:r>
            <a:r>
              <a:rPr lang="it-IT" dirty="0"/>
              <a:t>/</a:t>
            </a:r>
            <a:r>
              <a:rPr lang="it-IT" dirty="0" err="1"/>
              <a:t>agentivity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gives</a:t>
            </a:r>
            <a:r>
              <a:rPr lang="it-IT" dirty="0"/>
              <a:t> rise to a </a:t>
            </a:r>
            <a:r>
              <a:rPr lang="it-IT" i="1" dirty="0" err="1"/>
              <a:t>lived</a:t>
            </a:r>
            <a:r>
              <a:rPr lang="it-IT" i="1" dirty="0"/>
              <a:t> </a:t>
            </a:r>
            <a:r>
              <a:rPr lang="it-IT" i="1" dirty="0" err="1"/>
              <a:t>experience</a:t>
            </a:r>
            <a:r>
              <a:rPr lang="it-IT" i="1" dirty="0"/>
              <a:t> </a:t>
            </a:r>
            <a:r>
              <a:rPr lang="it-IT" dirty="0"/>
              <a:t>(Gallagher 2000)</a:t>
            </a:r>
          </a:p>
        </p:txBody>
      </p:sp>
    </p:spTree>
    <p:extLst>
      <p:ext uri="{BB962C8B-B14F-4D97-AF65-F5344CB8AC3E}">
        <p14:creationId xmlns:p14="http://schemas.microsoft.com/office/powerpoint/2010/main" val="3102173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81D9CF-6CDB-41CD-29C2-883A8D451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Feature-</a:t>
            </a:r>
            <a:r>
              <a:rPr lang="it-IT" b="1" dirty="0" err="1"/>
              <a:t>driven</a:t>
            </a:r>
            <a:r>
              <a:rPr lang="it-IT" b="1" dirty="0"/>
              <a:t> </a:t>
            </a:r>
            <a:r>
              <a:rPr lang="it-IT" b="1" dirty="0" err="1"/>
              <a:t>interpretations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3A5AF6-6794-538E-F116-43B57E9E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2632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[+m] </a:t>
            </a:r>
            <a:r>
              <a:rPr lang="it-IT" dirty="0" err="1"/>
              <a:t>predicates</a:t>
            </a:r>
            <a:r>
              <a:rPr lang="it-IT" dirty="0"/>
              <a:t> introduce a </a:t>
            </a:r>
            <a:r>
              <a:rPr lang="it-IT" dirty="0" err="1"/>
              <a:t>formal</a:t>
            </a:r>
            <a:r>
              <a:rPr lang="it-IT" dirty="0"/>
              <a:t> feature, [LOG], </a:t>
            </a:r>
            <a:r>
              <a:rPr lang="it-IT" dirty="0" err="1"/>
              <a:t>encoding</a:t>
            </a:r>
            <a:r>
              <a:rPr lang="it-IT" dirty="0"/>
              <a:t> the </a:t>
            </a:r>
            <a:r>
              <a:rPr lang="it-IT" dirty="0" err="1"/>
              <a:t>requirement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embedded </a:t>
            </a:r>
            <a:r>
              <a:rPr lang="it-IT" dirty="0" err="1"/>
              <a:t>clause</a:t>
            </a:r>
            <a:r>
              <a:rPr lang="it-IT" dirty="0"/>
              <a:t> be </a:t>
            </a:r>
            <a:r>
              <a:rPr lang="it-IT" dirty="0" err="1"/>
              <a:t>interpreted</a:t>
            </a:r>
            <a:r>
              <a:rPr lang="it-IT" dirty="0"/>
              <a:t> relative to a </a:t>
            </a:r>
            <a:r>
              <a:rPr lang="it-IT" dirty="0" err="1"/>
              <a:t>perspectival</a:t>
            </a:r>
            <a:r>
              <a:rPr lang="it-IT" dirty="0"/>
              <a:t> center. [LOG] </a:t>
            </a:r>
            <a:r>
              <a:rPr lang="it-IT" dirty="0" err="1"/>
              <a:t>signals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embedded domain must </a:t>
            </a:r>
            <a:r>
              <a:rPr lang="it-IT" dirty="0" err="1"/>
              <a:t>contain</a:t>
            </a:r>
            <a:r>
              <a:rPr lang="it-IT" dirty="0"/>
              <a:t> an </a:t>
            </a:r>
            <a:r>
              <a:rPr lang="it-IT" dirty="0" err="1"/>
              <a:t>argumental</a:t>
            </a:r>
            <a:r>
              <a:rPr lang="it-IT" dirty="0"/>
              <a:t> </a:t>
            </a:r>
            <a:r>
              <a:rPr lang="it-IT" dirty="0" err="1"/>
              <a:t>element</a:t>
            </a:r>
            <a:r>
              <a:rPr lang="it-IT" dirty="0"/>
              <a:t> </a:t>
            </a:r>
            <a:r>
              <a:rPr lang="it-IT" dirty="0" err="1"/>
              <a:t>capable</a:t>
            </a:r>
            <a:r>
              <a:rPr lang="it-IT" dirty="0"/>
              <a:t> of </a:t>
            </a:r>
            <a:r>
              <a:rPr lang="it-IT" dirty="0" err="1"/>
              <a:t>denoting</a:t>
            </a:r>
            <a:r>
              <a:rPr lang="it-IT" dirty="0"/>
              <a:t> the SELF of a </a:t>
            </a:r>
            <a:r>
              <a:rPr lang="it-IT" dirty="0" err="1"/>
              <a:t>context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The [LOG] feature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inherited</a:t>
            </a:r>
            <a:r>
              <a:rPr lang="it-IT" dirty="0"/>
              <a:t> by the embedded </a:t>
            </a:r>
            <a:r>
              <a:rPr lang="it-IT" dirty="0" err="1"/>
              <a:t>phase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an </a:t>
            </a:r>
            <a:r>
              <a:rPr lang="it-IT" dirty="0" err="1"/>
              <a:t>unchecked</a:t>
            </a:r>
            <a:r>
              <a:rPr lang="it-IT" dirty="0"/>
              <a:t> feature. </a:t>
            </a:r>
            <a:r>
              <a:rPr lang="it-IT" dirty="0" err="1"/>
              <a:t>OP</a:t>
            </a:r>
            <a:r>
              <a:rPr lang="it-IT" baseline="-25000" dirty="0" err="1"/>
              <a:t>log</a:t>
            </a:r>
            <a:r>
              <a:rPr lang="it-IT" dirty="0"/>
              <a:t> </a:t>
            </a:r>
            <a:r>
              <a:rPr lang="it-IT" dirty="0" err="1"/>
              <a:t>acs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the </a:t>
            </a:r>
            <a:r>
              <a:rPr lang="it-IT" dirty="0" err="1"/>
              <a:t>checker</a:t>
            </a:r>
            <a:r>
              <a:rPr lang="it-IT" dirty="0"/>
              <a:t> of [</a:t>
            </a:r>
            <a:r>
              <a:rPr lang="it-IT" i="1" dirty="0" err="1"/>
              <a:t>u</a:t>
            </a:r>
            <a:r>
              <a:rPr lang="it-IT" dirty="0" err="1"/>
              <a:t>LOG</a:t>
            </a:r>
            <a:r>
              <a:rPr lang="it-IT" dirty="0"/>
              <a:t>]:</a:t>
            </a:r>
          </a:p>
          <a:p>
            <a:pPr lvl="0"/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i="1" dirty="0" err="1"/>
              <a:t>values</a:t>
            </a:r>
            <a:r>
              <a:rPr lang="it-IT" dirty="0"/>
              <a:t> the [LOG] feature </a:t>
            </a:r>
            <a:r>
              <a:rPr lang="it-IT" dirty="0" err="1"/>
              <a:t>inherited</a:t>
            </a:r>
            <a:r>
              <a:rPr lang="it-IT" dirty="0"/>
              <a:t> from the </a:t>
            </a:r>
            <a:r>
              <a:rPr lang="it-IT" dirty="0" err="1"/>
              <a:t>matrix</a:t>
            </a:r>
            <a:r>
              <a:rPr lang="it-IT" dirty="0"/>
              <a:t> predicate.</a:t>
            </a:r>
          </a:p>
          <a:p>
            <a:pPr lvl="0"/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satisfies</a:t>
            </a:r>
            <a:r>
              <a:rPr lang="it-IT" dirty="0"/>
              <a:t> the </a:t>
            </a:r>
            <a:r>
              <a:rPr lang="it-IT" dirty="0" err="1"/>
              <a:t>θ-criterion</a:t>
            </a:r>
            <a:r>
              <a:rPr lang="it-IT" dirty="0"/>
              <a:t> by </a:t>
            </a:r>
            <a:r>
              <a:rPr lang="it-IT" dirty="0" err="1"/>
              <a:t>occupying</a:t>
            </a:r>
            <a:r>
              <a:rPr lang="it-IT" dirty="0"/>
              <a:t> the </a:t>
            </a:r>
            <a:r>
              <a:rPr lang="it-IT" dirty="0" err="1"/>
              <a:t>external</a:t>
            </a:r>
            <a:r>
              <a:rPr lang="it-IT" dirty="0"/>
              <a:t> </a:t>
            </a:r>
            <a:r>
              <a:rPr lang="it-IT" dirty="0" err="1"/>
              <a:t>argument</a:t>
            </a:r>
            <a:r>
              <a:rPr lang="it-IT" dirty="0"/>
              <a:t> position of the embedded predicate.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3525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4F8662-8F81-99E9-156D-4CD19A13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Contexts</a:t>
            </a:r>
            <a:r>
              <a:rPr lang="it-IT" b="1" dirty="0"/>
              <a:t> and SELF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E89391-0CF4-1865-BFF6-86399B6D3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We </a:t>
            </a:r>
            <a:r>
              <a:rPr lang="it-IT" dirty="0" err="1"/>
              <a:t>want</a:t>
            </a:r>
            <a:r>
              <a:rPr lang="it-IT" dirty="0"/>
              <a:t> to </a:t>
            </a:r>
            <a:r>
              <a:rPr lang="it-IT" dirty="0" err="1"/>
              <a:t>keep</a:t>
            </a:r>
            <a:r>
              <a:rPr lang="it-IT" dirty="0"/>
              <a:t> the </a:t>
            </a:r>
            <a:r>
              <a:rPr lang="it-IT" dirty="0" err="1"/>
              <a:t>basic</a:t>
            </a:r>
            <a:r>
              <a:rPr lang="it-IT" dirty="0"/>
              <a:t> insight in the </a:t>
            </a:r>
            <a:r>
              <a:rPr lang="it-IT" i="1" dirty="0" err="1"/>
              <a:t>centered</a:t>
            </a:r>
            <a:r>
              <a:rPr lang="it-IT" i="1" dirty="0"/>
              <a:t> worlds </a:t>
            </a:r>
            <a:r>
              <a:rPr lang="it-IT" dirty="0" err="1"/>
              <a:t>approach</a:t>
            </a:r>
            <a:r>
              <a:rPr lang="it-IT" dirty="0"/>
              <a:t>, </a:t>
            </a:r>
            <a:r>
              <a:rPr lang="it-IT" dirty="0" err="1"/>
              <a:t>concerning</a:t>
            </a:r>
            <a:r>
              <a:rPr lang="it-IT" dirty="0"/>
              <a:t> the </a:t>
            </a:r>
            <a:r>
              <a:rPr lang="it-IT" dirty="0" err="1"/>
              <a:t>presence</a:t>
            </a:r>
            <a:r>
              <a:rPr lang="it-IT" dirty="0"/>
              <a:t> of a center of </a:t>
            </a:r>
            <a:r>
              <a:rPr lang="it-IT" dirty="0" err="1"/>
              <a:t>consciousness</a:t>
            </a:r>
            <a:r>
              <a:rPr lang="it-IT" dirty="0"/>
              <a:t>, to </a:t>
            </a:r>
            <a:r>
              <a:rPr lang="it-IT" dirty="0" err="1"/>
              <a:t>guarantee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propositions</a:t>
            </a:r>
            <a:r>
              <a:rPr lang="it-IT" dirty="0"/>
              <a:t> be </a:t>
            </a:r>
            <a:r>
              <a:rPr lang="it-IT" dirty="0" err="1"/>
              <a:t>evaluated</a:t>
            </a:r>
            <a:r>
              <a:rPr lang="it-IT" dirty="0"/>
              <a:t> with </a:t>
            </a:r>
            <a:r>
              <a:rPr lang="it-IT" dirty="0" err="1"/>
              <a:t>respect</a:t>
            </a:r>
            <a:r>
              <a:rPr lang="it-IT" dirty="0"/>
              <a:t> to the </a:t>
            </a:r>
            <a:r>
              <a:rPr lang="it-IT" dirty="0" err="1"/>
              <a:t>logophoric</a:t>
            </a:r>
            <a:r>
              <a:rPr lang="it-IT" dirty="0"/>
              <a:t> </a:t>
            </a:r>
            <a:r>
              <a:rPr lang="it-IT" dirty="0" err="1"/>
              <a:t>center’s</a:t>
            </a:r>
            <a:r>
              <a:rPr lang="it-IT" dirty="0"/>
              <a:t> </a:t>
            </a:r>
            <a:r>
              <a:rPr lang="it-IT" dirty="0" err="1"/>
              <a:t>perspective</a:t>
            </a:r>
            <a:r>
              <a:rPr lang="it-IT" dirty="0"/>
              <a:t>; cf. Quine, Lewis, </a:t>
            </a:r>
            <a:r>
              <a:rPr lang="it-IT" dirty="0" err="1"/>
              <a:t>Schlenker</a:t>
            </a:r>
            <a:r>
              <a:rPr lang="it-IT" dirty="0"/>
              <a:t>, Pearson, etc.</a:t>
            </a:r>
          </a:p>
          <a:p>
            <a:r>
              <a:rPr lang="it-IT" dirty="0"/>
              <a:t>We </a:t>
            </a:r>
            <a:r>
              <a:rPr lang="it-IT" dirty="0" err="1"/>
              <a:t>enrich</a:t>
            </a:r>
            <a:r>
              <a:rPr lang="it-IT" dirty="0"/>
              <a:t> </a:t>
            </a:r>
            <a:r>
              <a:rPr lang="it-IT" dirty="0" err="1"/>
              <a:t>contexts</a:t>
            </a:r>
            <a:r>
              <a:rPr lang="it-IT" dirty="0"/>
              <a:t> </a:t>
            </a:r>
            <a:r>
              <a:rPr lang="it-IT" dirty="0" err="1"/>
              <a:t>minimally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/>
              <a:t>c = ⟨world, time, speaker, </a:t>
            </a:r>
            <a:r>
              <a:rPr lang="it-IT" dirty="0" err="1"/>
              <a:t>addressee</a:t>
            </a:r>
            <a:r>
              <a:rPr lang="it-IT" dirty="0"/>
              <a:t>, </a:t>
            </a:r>
            <a:r>
              <a:rPr lang="it-IT" b="1" dirty="0"/>
              <a:t>self</a:t>
            </a:r>
            <a:r>
              <a:rPr lang="it-IT" dirty="0"/>
              <a:t>⟩</a:t>
            </a:r>
          </a:p>
          <a:p>
            <a:r>
              <a:rPr lang="it-IT" dirty="0" err="1"/>
              <a:t>Predicates</a:t>
            </a:r>
            <a:r>
              <a:rPr lang="it-IT" dirty="0"/>
              <a:t> of </a:t>
            </a:r>
            <a:r>
              <a:rPr lang="it-IT" dirty="0" err="1"/>
              <a:t>experience</a:t>
            </a:r>
            <a:r>
              <a:rPr lang="it-IT" dirty="0"/>
              <a:t> (+m) </a:t>
            </a:r>
            <a:r>
              <a:rPr lang="it-IT" dirty="0" err="1"/>
              <a:t>quantify</a:t>
            </a:r>
            <a:r>
              <a:rPr lang="it-IT" dirty="0"/>
              <a:t> over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contexts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>SELF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i="1" dirty="0"/>
              <a:t>minimal </a:t>
            </a:r>
            <a:r>
              <a:rPr lang="it-IT" i="1" dirty="0" err="1"/>
              <a:t>experiencer</a:t>
            </a:r>
            <a:r>
              <a:rPr lang="it-IT" i="1" dirty="0"/>
              <a:t> </a:t>
            </a:r>
            <a:r>
              <a:rPr lang="it-IT" dirty="0"/>
              <a:t>in </a:t>
            </a:r>
            <a:r>
              <a:rPr lang="it-IT" dirty="0" err="1"/>
              <a:t>context</a:t>
            </a:r>
            <a:r>
              <a:rPr lang="it-IT" dirty="0"/>
              <a:t> c.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corresponds</a:t>
            </a:r>
            <a:r>
              <a:rPr lang="it-IT" dirty="0"/>
              <a:t> to the </a:t>
            </a:r>
            <a:r>
              <a:rPr lang="it-IT" dirty="0" err="1"/>
              <a:t>logophoric</a:t>
            </a:r>
            <a:r>
              <a:rPr lang="it-IT" dirty="0"/>
              <a:t> center in </a:t>
            </a:r>
            <a:r>
              <a:rPr lang="it-IT" dirty="0" err="1"/>
              <a:t>Charnavel’s</a:t>
            </a:r>
            <a:r>
              <a:rPr lang="it-IT" dirty="0"/>
              <a:t> </a:t>
            </a:r>
            <a:r>
              <a:rPr lang="it-IT" dirty="0" err="1"/>
              <a:t>approach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7621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AF4BED-6355-73B3-9A9B-069BCA69E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Agentive </a:t>
            </a:r>
            <a:r>
              <a:rPr lang="it-IT" b="1" dirty="0" err="1"/>
              <a:t>predicates</a:t>
            </a:r>
            <a:r>
              <a:rPr lang="it-IT" b="1" dirty="0"/>
              <a:t>: </a:t>
            </a:r>
            <a:br>
              <a:rPr lang="it-IT" b="1" dirty="0"/>
            </a:br>
            <a:r>
              <a:rPr lang="it-IT" b="1" dirty="0"/>
              <a:t>Second </a:t>
            </a:r>
            <a:r>
              <a:rPr lang="it-IT" b="1" dirty="0" err="1"/>
              <a:t>categorial</a:t>
            </a:r>
            <a:r>
              <a:rPr lang="it-IT" b="1" dirty="0"/>
              <a:t> re-</a:t>
            </a:r>
            <a:r>
              <a:rPr lang="it-IT" b="1" dirty="0" err="1"/>
              <a:t>typing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0A89CE-6C19-7D61-7111-32960FBD6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err="1"/>
              <a:t>Remember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in (ii) </a:t>
            </a:r>
            <a:r>
              <a:rPr lang="it-IT" i="1" dirty="0"/>
              <a:t>John </a:t>
            </a:r>
            <a:r>
              <a:rPr lang="it-IT" i="1" dirty="0" err="1"/>
              <a:t>tries</a:t>
            </a:r>
            <a:r>
              <a:rPr lang="it-IT" i="1" dirty="0"/>
              <a:t> to </a:t>
            </a:r>
            <a:r>
              <a:rPr lang="it-IT" i="1" dirty="0" err="1"/>
              <a:t>jump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dirty="0"/>
              <a:t>• </a:t>
            </a:r>
            <a:r>
              <a:rPr lang="it-IT" i="1" dirty="0" err="1"/>
              <a:t>try</a:t>
            </a:r>
            <a:r>
              <a:rPr lang="it-IT" dirty="0"/>
              <a:t> </a:t>
            </a:r>
            <a:r>
              <a:rPr lang="it-IT" dirty="0" err="1"/>
              <a:t>introduces</a:t>
            </a:r>
            <a:r>
              <a:rPr lang="it-IT" dirty="0"/>
              <a:t> a jumping event e</a:t>
            </a:r>
          </a:p>
          <a:p>
            <a:pPr marL="0" indent="0">
              <a:buNone/>
            </a:pPr>
            <a:r>
              <a:rPr lang="it-IT" dirty="0"/>
              <a:t>• </a:t>
            </a:r>
            <a:r>
              <a:rPr lang="it-IT" dirty="0" err="1"/>
              <a:t>OP</a:t>
            </a:r>
            <a:r>
              <a:rPr lang="it-IT" baseline="-25000" dirty="0" err="1"/>
              <a:t>Log</a:t>
            </a:r>
            <a:r>
              <a:rPr lang="it-IT" dirty="0"/>
              <a:t> = SELF(c′)</a:t>
            </a:r>
          </a:p>
          <a:p>
            <a:pPr marL="0" indent="0">
              <a:buNone/>
            </a:pPr>
            <a:r>
              <a:rPr lang="it-IT" dirty="0"/>
              <a:t>The </a:t>
            </a:r>
            <a:r>
              <a:rPr lang="it-IT" dirty="0" err="1"/>
              <a:t>insertion</a:t>
            </a:r>
            <a:r>
              <a:rPr lang="it-IT" dirty="0"/>
              <a:t> of </a:t>
            </a:r>
            <a:r>
              <a:rPr lang="it-IT" dirty="0" err="1"/>
              <a:t>OP</a:t>
            </a:r>
            <a:r>
              <a:rPr lang="it-IT" baseline="-25000" dirty="0" err="1"/>
              <a:t>Log</a:t>
            </a:r>
            <a:r>
              <a:rPr lang="it-IT" baseline="-25000" dirty="0"/>
              <a:t> </a:t>
            </a:r>
            <a:r>
              <a:rPr lang="it-IT" dirty="0" err="1"/>
              <a:t>circumvents</a:t>
            </a:r>
            <a:r>
              <a:rPr lang="it-IT" dirty="0"/>
              <a:t> a theta-</a:t>
            </a:r>
            <a:r>
              <a:rPr lang="it-IT" dirty="0" err="1"/>
              <a:t>violation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 err="1"/>
              <a:t>However</a:t>
            </a:r>
            <a:r>
              <a:rPr lang="it-IT" dirty="0"/>
              <a:t>, the minimal </a:t>
            </a:r>
            <a:r>
              <a:rPr lang="it-IT" dirty="0" err="1"/>
              <a:t>experiencer</a:t>
            </a:r>
            <a:r>
              <a:rPr lang="it-IT" dirty="0"/>
              <a:t> SELF </a:t>
            </a:r>
            <a:r>
              <a:rPr lang="it-IT" dirty="0" err="1"/>
              <a:t>cannot</a:t>
            </a:r>
            <a:r>
              <a:rPr lang="it-IT" dirty="0"/>
              <a:t> </a:t>
            </a:r>
            <a:r>
              <a:rPr lang="it-IT" dirty="0" err="1"/>
              <a:t>discharge</a:t>
            </a:r>
            <a:r>
              <a:rPr lang="it-IT" dirty="0"/>
              <a:t> the agentive </a:t>
            </a:r>
            <a:r>
              <a:rPr lang="it-IT" dirty="0" err="1"/>
              <a:t>external</a:t>
            </a:r>
            <a:r>
              <a:rPr lang="it-IT" dirty="0"/>
              <a:t> </a:t>
            </a:r>
            <a:r>
              <a:rPr lang="it-IT" dirty="0" err="1"/>
              <a:t>argument</a:t>
            </a:r>
            <a:r>
              <a:rPr lang="it-IT" dirty="0"/>
              <a:t> of </a:t>
            </a:r>
            <a:r>
              <a:rPr lang="it-IT" i="1" dirty="0" err="1"/>
              <a:t>jump</a:t>
            </a:r>
            <a:r>
              <a:rPr lang="it-IT" dirty="0"/>
              <a:t> (</a:t>
            </a:r>
            <a:r>
              <a:rPr lang="it-IT" dirty="0" err="1"/>
              <a:t>remember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jumping in (ii) must be </a:t>
            </a:r>
            <a:r>
              <a:rPr lang="it-IT" dirty="0" err="1"/>
              <a:t>represented</a:t>
            </a:r>
            <a:r>
              <a:rPr lang="it-IT" dirty="0"/>
              <a:t> ALSO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b="1" dirty="0"/>
              <a:t>(sub)event</a:t>
            </a:r>
            <a:r>
              <a:rPr lang="it-IT" dirty="0"/>
              <a:t>, </a:t>
            </a:r>
            <a:r>
              <a:rPr lang="it-IT" dirty="0" err="1"/>
              <a:t>not</a:t>
            </a:r>
            <a:r>
              <a:rPr lang="it-IT" dirty="0"/>
              <a:t> ONLY </a:t>
            </a:r>
            <a:r>
              <a:rPr lang="it-IT" dirty="0" err="1"/>
              <a:t>as</a:t>
            </a:r>
            <a:r>
              <a:rPr lang="it-IT" dirty="0"/>
              <a:t> an </a:t>
            </a:r>
            <a:r>
              <a:rPr lang="it-IT" b="1" dirty="0" err="1"/>
              <a:t>experience</a:t>
            </a:r>
            <a:r>
              <a:rPr lang="it-IT" dirty="0"/>
              <a:t>).</a:t>
            </a:r>
          </a:p>
          <a:p>
            <a:pPr marL="0" indent="0">
              <a:buNone/>
            </a:pP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means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SELF(c′)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coerced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b="1" dirty="0"/>
              <a:t>container-of-SELF(c’) </a:t>
            </a:r>
            <a:r>
              <a:rPr lang="it-IT" dirty="0"/>
              <a:t>(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John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brings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the jumping, </a:t>
            </a:r>
            <a:r>
              <a:rPr lang="it-IT" dirty="0" err="1"/>
              <a:t>not</a:t>
            </a:r>
            <a:r>
              <a:rPr lang="it-IT" dirty="0"/>
              <a:t> the minimal </a:t>
            </a:r>
            <a:r>
              <a:rPr lang="it-IT" dirty="0" err="1"/>
              <a:t>experiencer</a:t>
            </a:r>
            <a:r>
              <a:rPr lang="it-IT" dirty="0"/>
              <a:t>).</a:t>
            </a:r>
          </a:p>
          <a:p>
            <a:pPr marL="0" indent="0">
              <a:buNone/>
            </a:pP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natural</a:t>
            </a:r>
            <a:r>
              <a:rPr lang="it-IT" dirty="0"/>
              <a:t> step to be </a:t>
            </a:r>
            <a:r>
              <a:rPr lang="it-IT" dirty="0" err="1"/>
              <a:t>taken</a:t>
            </a:r>
            <a:r>
              <a:rPr lang="it-IT" dirty="0"/>
              <a:t>, </a:t>
            </a:r>
            <a:r>
              <a:rPr lang="it-IT" dirty="0" err="1"/>
              <a:t>since</a:t>
            </a:r>
            <a:r>
              <a:rPr lang="it-IT" dirty="0"/>
              <a:t> </a:t>
            </a:r>
            <a:r>
              <a:rPr lang="it-IT" dirty="0" err="1"/>
              <a:t>logophoric</a:t>
            </a:r>
            <a:r>
              <a:rPr lang="it-IT" dirty="0"/>
              <a:t> centers are </a:t>
            </a:r>
            <a:r>
              <a:rPr lang="it-IT" dirty="0" err="1"/>
              <a:t>syntactically</a:t>
            </a:r>
            <a:r>
              <a:rPr lang="it-IT" dirty="0"/>
              <a:t> </a:t>
            </a:r>
            <a:r>
              <a:rPr lang="it-IT" dirty="0" err="1"/>
              <a:t>represented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containers-of-SELF</a:t>
            </a:r>
            <a:br>
              <a:rPr lang="it-IT" dirty="0"/>
            </a:b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4316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2634C2-4AF8-492F-F118-81FFBDBD9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TRY vs. WANT: some </a:t>
            </a:r>
            <a:r>
              <a:rPr lang="it-IT" b="1" dirty="0" err="1"/>
              <a:t>qualifications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48FA41-C235-E4A7-BFB7-4A062119B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u="sng" dirty="0"/>
              <a:t>The </a:t>
            </a:r>
            <a:r>
              <a:rPr lang="it-IT" b="1" u="sng" dirty="0" err="1"/>
              <a:t>problem</a:t>
            </a:r>
            <a:r>
              <a:rPr lang="it-IT" dirty="0"/>
              <a:t>: </a:t>
            </a:r>
            <a:r>
              <a:rPr lang="en-US" dirty="0"/>
              <a:t>Intuitively, </a:t>
            </a:r>
            <a:r>
              <a:rPr lang="en-US" b="1" dirty="0"/>
              <a:t>trying</a:t>
            </a:r>
            <a:r>
              <a:rPr lang="en-US" dirty="0"/>
              <a:t> involves conscious intention, effort, bodily awareness, and thus experience. If control complements of </a:t>
            </a:r>
            <a:r>
              <a:rPr lang="en-US" b="1" i="1" dirty="0"/>
              <a:t>want</a:t>
            </a:r>
            <a:r>
              <a:rPr lang="en-US" dirty="0"/>
              <a:t> require </a:t>
            </a:r>
            <a:r>
              <a:rPr lang="en-US" dirty="0" err="1"/>
              <a:t>experientialization</a:t>
            </a:r>
            <a:r>
              <a:rPr lang="en-US" dirty="0"/>
              <a:t> of the embedded event, why should </a:t>
            </a:r>
            <a:r>
              <a:rPr lang="en-US" b="1" i="1" dirty="0"/>
              <a:t>try - </a:t>
            </a:r>
            <a:r>
              <a:rPr lang="en-US" dirty="0"/>
              <a:t>which is manifestly intentional and experiential - fail to license the same mechanism?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b="1" u="sng" dirty="0"/>
              <a:t>The </a:t>
            </a:r>
            <a:r>
              <a:rPr lang="it-IT" b="1" u="sng" dirty="0" err="1"/>
              <a:t>answer</a:t>
            </a:r>
            <a:r>
              <a:rPr lang="it-IT" dirty="0"/>
              <a:t>: </a:t>
            </a:r>
            <a:r>
              <a:rPr lang="it-IT" dirty="0" err="1"/>
              <a:t>Representing</a:t>
            </a:r>
            <a:r>
              <a:rPr lang="it-IT" dirty="0"/>
              <a:t> an event </a:t>
            </a:r>
            <a:r>
              <a:rPr lang="it-IT" b="1" dirty="0"/>
              <a:t>with a </a:t>
            </a:r>
            <a:r>
              <a:rPr lang="it-IT" b="1" dirty="0" err="1"/>
              <a:t>mental</a:t>
            </a:r>
            <a:r>
              <a:rPr lang="it-IT" b="1" dirty="0"/>
              <a:t> state correlate </a:t>
            </a:r>
            <a:r>
              <a:rPr lang="it-IT" dirty="0"/>
              <a:t>(TRY) IS NOT </a:t>
            </a:r>
            <a:r>
              <a:rPr lang="it-IT" dirty="0" err="1"/>
              <a:t>equivalent</a:t>
            </a:r>
            <a:r>
              <a:rPr lang="it-IT" dirty="0"/>
              <a:t> to an </a:t>
            </a:r>
            <a:r>
              <a:rPr lang="it-IT" dirty="0" err="1"/>
              <a:t>exclusively</a:t>
            </a:r>
            <a:r>
              <a:rPr lang="it-IT" dirty="0"/>
              <a:t> </a:t>
            </a:r>
            <a:r>
              <a:rPr lang="it-IT" dirty="0" err="1"/>
              <a:t>experiential</a:t>
            </a:r>
            <a:r>
              <a:rPr lang="it-IT" dirty="0"/>
              <a:t> </a:t>
            </a:r>
            <a:r>
              <a:rPr lang="it-IT" dirty="0" err="1"/>
              <a:t>representation</a:t>
            </a:r>
            <a:r>
              <a:rPr lang="it-IT" dirty="0"/>
              <a:t> of the embedded </a:t>
            </a:r>
            <a:r>
              <a:rPr lang="it-IT" dirty="0" err="1"/>
              <a:t>eventuality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en-US" dirty="0"/>
              <a:t>The empirical evidence strongly suggests that these two notions come apart in grammar.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3056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AAAC9E-61E3-EB43-00A0-C697AB6CA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TRY vs. WANT: some </a:t>
            </a:r>
            <a:r>
              <a:rPr lang="it-IT" b="1" dirty="0" err="1"/>
              <a:t>qualifications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3DF717-2E0A-08DC-3006-B8D7DBAEE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LcParenBoth"/>
            </a:pPr>
            <a:r>
              <a:rPr lang="en-US" i="1" dirty="0"/>
              <a:t>I remember/imagine lifting the box</a:t>
            </a:r>
            <a:r>
              <a:rPr lang="en-US" dirty="0"/>
              <a:t> </a:t>
            </a:r>
            <a:r>
              <a:rPr lang="it-IT" dirty="0"/>
              <a:t> </a:t>
            </a:r>
          </a:p>
          <a:p>
            <a:pPr marL="571500" indent="-571500">
              <a:buAutoNum type="romanLcParenBoth"/>
            </a:pPr>
            <a:r>
              <a:rPr lang="it-IT" i="1" dirty="0"/>
              <a:t>I </a:t>
            </a:r>
            <a:r>
              <a:rPr lang="it-IT" i="1" dirty="0" err="1"/>
              <a:t>want</a:t>
            </a:r>
            <a:r>
              <a:rPr lang="it-IT" i="1" dirty="0"/>
              <a:t> to lift the box</a:t>
            </a:r>
          </a:p>
          <a:p>
            <a:pPr marL="0" indent="0">
              <a:buNone/>
            </a:pPr>
            <a:r>
              <a:rPr lang="en-US" dirty="0"/>
              <a:t>Misidentification of the experiencer is sharply degraded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i="1" dirty="0"/>
              <a:t>(iii) </a:t>
            </a:r>
            <a:r>
              <a:rPr lang="en-US" i="1" dirty="0"/>
              <a:t>I tried to lift the box</a:t>
            </a:r>
          </a:p>
          <a:p>
            <a:pPr marL="0" indent="0">
              <a:buNone/>
            </a:pPr>
            <a:r>
              <a:rPr lang="en-US" dirty="0"/>
              <a:t>Scenarios involving phantom limb effect, prosthetic embodiment, or Rubber Hand illusion, readily allow misidentification of the agent without contradiction</a:t>
            </a:r>
            <a:r>
              <a:rPr lang="it-IT" dirty="0"/>
              <a:t> (no IEM!)</a:t>
            </a:r>
          </a:p>
          <a:p>
            <a:pPr marL="0" indent="0">
              <a:buNone/>
            </a:pPr>
            <a:r>
              <a:rPr lang="it-IT" i="1" dirty="0"/>
              <a:t>(iv) He </a:t>
            </a:r>
            <a:r>
              <a:rPr lang="it-IT" i="1" dirty="0" err="1"/>
              <a:t>wanted</a:t>
            </a:r>
            <a:r>
              <a:rPr lang="it-IT" i="1" dirty="0"/>
              <a:t> to </a:t>
            </a:r>
            <a:r>
              <a:rPr lang="it-IT" i="1" dirty="0" err="1"/>
              <a:t>kiss</a:t>
            </a:r>
            <a:r>
              <a:rPr lang="it-IT" i="1" dirty="0"/>
              <a:t> (</a:t>
            </a:r>
            <a:r>
              <a:rPr lang="it-IT" i="1" dirty="0" err="1"/>
              <a:t>reciprocal</a:t>
            </a:r>
            <a:r>
              <a:rPr lang="it-IT" i="1" dirty="0"/>
              <a:t> reading)</a:t>
            </a:r>
          </a:p>
          <a:p>
            <a:pPr marL="0" indent="0">
              <a:buNone/>
            </a:pPr>
            <a:r>
              <a:rPr lang="it-IT" i="1" dirty="0"/>
              <a:t>(v) He </a:t>
            </a:r>
            <a:r>
              <a:rPr lang="it-IT" i="1" dirty="0" err="1"/>
              <a:t>tried</a:t>
            </a:r>
            <a:r>
              <a:rPr lang="it-IT" i="1" dirty="0"/>
              <a:t> to </a:t>
            </a:r>
            <a:r>
              <a:rPr lang="it-IT" i="1" dirty="0" err="1"/>
              <a:t>kiss</a:t>
            </a:r>
            <a:r>
              <a:rPr lang="it-IT" i="1" dirty="0"/>
              <a:t> (no </a:t>
            </a:r>
            <a:r>
              <a:rPr lang="it-IT" i="1" dirty="0" err="1"/>
              <a:t>reciprocal</a:t>
            </a:r>
            <a:r>
              <a:rPr lang="it-IT" i="1" dirty="0"/>
              <a:t> reading)</a:t>
            </a:r>
          </a:p>
        </p:txBody>
      </p:sp>
    </p:spTree>
    <p:extLst>
      <p:ext uri="{BB962C8B-B14F-4D97-AF65-F5344CB8AC3E}">
        <p14:creationId xmlns:p14="http://schemas.microsoft.com/office/powerpoint/2010/main" val="2778011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F664B-9B9D-34F8-6310-6E935410D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53D35-DD17-1C53-29BB-0B3C1F7C3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347" y="561181"/>
            <a:ext cx="5918859" cy="4651950"/>
          </a:xfrm>
        </p:spPr>
        <p:txBody>
          <a:bodyPr anchor="t">
            <a:normAutofit/>
          </a:bodyPr>
          <a:lstStyle/>
          <a:p>
            <a:br>
              <a:rPr lang="it-IT" sz="5400" b="1" dirty="0"/>
            </a:br>
            <a:r>
              <a:rPr lang="it-IT" sz="5400" b="1" dirty="0"/>
              <a:t>PART III</a:t>
            </a:r>
            <a:br>
              <a:rPr lang="it-IT" sz="5400" b="1" dirty="0"/>
            </a:br>
            <a:br>
              <a:rPr lang="it-IT" sz="5400" dirty="0"/>
            </a:br>
            <a:r>
              <a:rPr lang="it-IT" sz="5400" dirty="0"/>
              <a:t>Debunking </a:t>
            </a:r>
            <a:r>
              <a:rPr lang="it-IT" sz="5400" dirty="0" err="1"/>
              <a:t>Partial</a:t>
            </a:r>
            <a:r>
              <a:rPr lang="it-IT" sz="5400" dirty="0"/>
              <a:t> Control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F9C12-8014-5128-792D-17C5409B6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06" y="561181"/>
            <a:ext cx="5280547" cy="57356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D02A6B-3790-DB7C-B71F-AD9C53E61527}"/>
              </a:ext>
            </a:extLst>
          </p:cNvPr>
          <p:cNvSpPr txBox="1"/>
          <p:nvPr/>
        </p:nvSpPr>
        <p:spPr>
          <a:xfrm>
            <a:off x="5265706" y="6296817"/>
            <a:ext cx="6625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 err="1">
                <a:effectLst/>
              </a:rPr>
              <a:t>Måleri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allegorisk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bild</a:t>
            </a:r>
            <a:r>
              <a:rPr lang="en-US" sz="1100" b="0" i="0" dirty="0">
                <a:effectLst/>
              </a:rPr>
              <a:t>. </a:t>
            </a:r>
            <a:r>
              <a:rPr lang="en-US" sz="1100" b="0" i="0" dirty="0" err="1">
                <a:effectLst/>
              </a:rPr>
              <a:t>Nosce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te</a:t>
            </a:r>
            <a:r>
              <a:rPr lang="en-US" sz="1100" b="0" i="0" dirty="0">
                <a:effectLst/>
              </a:rPr>
              <a:t> ipsum. </a:t>
            </a:r>
            <a:r>
              <a:rPr lang="en-US" sz="1100" b="1" i="0" dirty="0" err="1">
                <a:effectLst/>
              </a:rPr>
              <a:t>Nyckelord</a:t>
            </a:r>
            <a:r>
              <a:rPr lang="en-US" sz="1100" b="0" i="0" dirty="0">
                <a:effectLst/>
              </a:rPr>
              <a:t>: Stork, 1600-tal, </a:t>
            </a:r>
            <a:r>
              <a:rPr lang="en-US" sz="1100" b="0" i="0" dirty="0" err="1">
                <a:effectLst/>
              </a:rPr>
              <a:t>Allegori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Exteriör</a:t>
            </a:r>
            <a:r>
              <a:rPr lang="en-US" sz="1100" b="0" i="0" dirty="0">
                <a:effectLst/>
              </a:rPr>
              <a:t>, Folk, </a:t>
            </a:r>
            <a:r>
              <a:rPr lang="en-US" sz="1100" b="0" i="0" dirty="0" err="1">
                <a:effectLst/>
              </a:rPr>
              <a:t>Fåglar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Föremålsbild</a:t>
            </a:r>
            <a:endParaRPr lang="en-NL" sz="1100" dirty="0"/>
          </a:p>
        </p:txBody>
      </p:sp>
    </p:spTree>
    <p:extLst>
      <p:ext uri="{BB962C8B-B14F-4D97-AF65-F5344CB8AC3E}">
        <p14:creationId xmlns:p14="http://schemas.microsoft.com/office/powerpoint/2010/main" val="3408213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C27644-9B9A-3C0C-A006-E8348360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Partial</a:t>
            </a:r>
            <a:r>
              <a:rPr lang="it-IT" b="1" dirty="0"/>
              <a:t> Control: Some </a:t>
            </a:r>
            <a:r>
              <a:rPr lang="it-IT" b="1" dirty="0" err="1"/>
              <a:t>examples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1E54A0-CF69-2F6A-8ABE-8675B8F27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Roberta wants to gather in the hall</a:t>
            </a:r>
          </a:p>
          <a:p>
            <a:pPr marL="0" indent="0">
              <a:buNone/>
            </a:pPr>
            <a:r>
              <a:rPr lang="en-US" dirty="0"/>
              <a:t>(ii) Roberta expects to go on vacation together</a:t>
            </a:r>
          </a:p>
          <a:p>
            <a:pPr marL="0" indent="0">
              <a:buNone/>
            </a:pPr>
            <a:r>
              <a:rPr lang="en-US" dirty="0"/>
              <a:t>(iii) Roberta remembers working on the problem as a team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(iv) *</a:t>
            </a:r>
            <a:r>
              <a:rPr lang="en-US" dirty="0"/>
              <a:t>Roberta tries to gather in the hall</a:t>
            </a:r>
          </a:p>
          <a:p>
            <a:pPr marL="0" indent="0">
              <a:buNone/>
            </a:pPr>
            <a:r>
              <a:rPr lang="en-US" dirty="0"/>
              <a:t>(v) *Roberta manages to go on vacation together </a:t>
            </a:r>
          </a:p>
          <a:p>
            <a:pPr marL="0" indent="0">
              <a:buNone/>
            </a:pPr>
            <a:r>
              <a:rPr lang="en-US" dirty="0"/>
              <a:t>(vi) *Roberta dares to work on the problem as a team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53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6E19D-66C4-B73A-2E89-0D8B68048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2473A-3C1C-4B64-0956-AA2BE042D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348" y="561181"/>
            <a:ext cx="5529976" cy="4651950"/>
          </a:xfrm>
        </p:spPr>
        <p:txBody>
          <a:bodyPr anchor="t">
            <a:normAutofit/>
          </a:bodyPr>
          <a:lstStyle/>
          <a:p>
            <a:r>
              <a:rPr lang="en-GB" sz="5400" b="1" dirty="0"/>
              <a:t>PART I</a:t>
            </a:r>
            <a:br>
              <a:rPr lang="en-GB" sz="5400" dirty="0"/>
            </a:br>
            <a:br>
              <a:rPr lang="en-GB" sz="5400" dirty="0"/>
            </a:br>
            <a:r>
              <a:rPr lang="en-GB" sz="5400" dirty="0"/>
              <a:t>Control and </a:t>
            </a:r>
            <a:r>
              <a:rPr lang="en-GB" sz="5400" dirty="0" err="1"/>
              <a:t>variaties</a:t>
            </a:r>
            <a:r>
              <a:rPr lang="en-GB" sz="5400" dirty="0"/>
              <a:t> of </a:t>
            </a:r>
            <a:r>
              <a:rPr lang="en-GB" sz="5400" i="1" dirty="0"/>
              <a:t>de se </a:t>
            </a:r>
            <a:endParaRPr lang="en-GB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2A6D4-90BE-64AA-8B62-568D8E520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72" y="561181"/>
            <a:ext cx="5721982" cy="57356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D74019-1767-5D0F-F695-482ABA826DDC}"/>
              </a:ext>
            </a:extLst>
          </p:cNvPr>
          <p:cNvSpPr txBox="1"/>
          <p:nvPr/>
        </p:nvSpPr>
        <p:spPr>
          <a:xfrm>
            <a:off x="5265706" y="6296817"/>
            <a:ext cx="6625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 err="1">
                <a:effectLst/>
              </a:rPr>
              <a:t>Måleri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allegorisk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bild</a:t>
            </a:r>
            <a:r>
              <a:rPr lang="en-US" sz="1100" b="0" i="0" dirty="0">
                <a:effectLst/>
              </a:rPr>
              <a:t>. </a:t>
            </a:r>
            <a:r>
              <a:rPr lang="en-US" sz="1100" b="0" i="0" dirty="0" err="1">
                <a:effectLst/>
              </a:rPr>
              <a:t>Nosce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te</a:t>
            </a:r>
            <a:r>
              <a:rPr lang="en-US" sz="1100" b="0" i="0" dirty="0">
                <a:effectLst/>
              </a:rPr>
              <a:t> ipsum. </a:t>
            </a:r>
            <a:r>
              <a:rPr lang="en-US" sz="1100" b="1" i="0" dirty="0" err="1">
                <a:effectLst/>
              </a:rPr>
              <a:t>Nyckelord</a:t>
            </a:r>
            <a:r>
              <a:rPr lang="en-US" sz="1100" b="0" i="0" dirty="0">
                <a:effectLst/>
              </a:rPr>
              <a:t>: Stork, 1600-tal, </a:t>
            </a:r>
            <a:r>
              <a:rPr lang="en-US" sz="1100" b="0" i="0" dirty="0" err="1">
                <a:effectLst/>
              </a:rPr>
              <a:t>Allegori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Exteriör</a:t>
            </a:r>
            <a:r>
              <a:rPr lang="en-US" sz="1100" b="0" i="0" dirty="0">
                <a:effectLst/>
              </a:rPr>
              <a:t>, Folk, </a:t>
            </a:r>
            <a:r>
              <a:rPr lang="en-US" sz="1100" b="0" i="0" dirty="0" err="1">
                <a:effectLst/>
              </a:rPr>
              <a:t>Fåglar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Föremålsbild</a:t>
            </a:r>
            <a:endParaRPr lang="en-NL" sz="1100" dirty="0"/>
          </a:p>
        </p:txBody>
      </p:sp>
    </p:spTree>
    <p:extLst>
      <p:ext uri="{BB962C8B-B14F-4D97-AF65-F5344CB8AC3E}">
        <p14:creationId xmlns:p14="http://schemas.microsoft.com/office/powerpoint/2010/main" val="3226625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CB2F1C-1690-71F3-FFF2-DD36B1692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Partial</a:t>
            </a:r>
            <a:r>
              <a:rPr lang="it-IT" b="1" dirty="0"/>
              <a:t> Control </a:t>
            </a:r>
            <a:r>
              <a:rPr lang="it-IT" b="1" dirty="0" err="1"/>
              <a:t>does</a:t>
            </a:r>
            <a:r>
              <a:rPr lang="it-IT" b="1" dirty="0"/>
              <a:t> </a:t>
            </a:r>
            <a:r>
              <a:rPr lang="it-IT" b="1" dirty="0" err="1"/>
              <a:t>not</a:t>
            </a:r>
            <a:r>
              <a:rPr lang="it-IT" b="1" dirty="0"/>
              <a:t> </a:t>
            </a:r>
            <a:r>
              <a:rPr lang="it-IT" b="1" dirty="0" err="1"/>
              <a:t>require</a:t>
            </a:r>
            <a:r>
              <a:rPr lang="it-IT" b="1" dirty="0"/>
              <a:t> </a:t>
            </a:r>
            <a:r>
              <a:rPr lang="it-IT" b="1" dirty="0" err="1"/>
              <a:t>simultaneity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28778E-84A3-499B-8C91-D506774BD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Landau (2000): the availability of future-oriented and past-oriented interpretations is intimately connected with the availability of PC.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Yesterday, John hoped/decided/planned/was eager/was ready to go 	to the movies tomorrow</a:t>
            </a:r>
          </a:p>
          <a:p>
            <a:pPr marL="0" indent="0">
              <a:buNone/>
            </a:pPr>
            <a:r>
              <a:rPr lang="en-US" dirty="0"/>
              <a:t>(ii) Tomorrow, John will remember/regret going to the movies 	yesterday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(iii) Yesterday, John dared/tried to go to the movies (*tomorrow)</a:t>
            </a:r>
          </a:p>
          <a:p>
            <a:pPr marL="0" indent="0">
              <a:buNone/>
            </a:pPr>
            <a:r>
              <a:rPr lang="en-US" dirty="0"/>
              <a:t>(iv) Today, John dares to go to the movies (*yesterday)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6540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9D21D3-06CA-8B4C-6D16-1A4632A40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Partial</a:t>
            </a:r>
            <a:r>
              <a:rPr lang="it-IT" b="1" dirty="0"/>
              <a:t> Control: The </a:t>
            </a:r>
            <a:r>
              <a:rPr lang="it-IT" b="1" dirty="0" err="1"/>
              <a:t>basic</a:t>
            </a:r>
            <a:r>
              <a:rPr lang="it-IT" b="1" dirty="0"/>
              <a:t> insight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9719BB-B48D-BAD2-7A36-FD82E2C6F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Because</a:t>
            </a:r>
            <a:r>
              <a:rPr lang="it-IT" dirty="0"/>
              <a:t> OP</a:t>
            </a:r>
            <a:r>
              <a:rPr lang="it-IT" baseline="-25000" dirty="0"/>
              <a:t>LOG</a:t>
            </a:r>
            <a:r>
              <a:rPr lang="it-IT" dirty="0"/>
              <a:t>:</a:t>
            </a:r>
          </a:p>
          <a:p>
            <a:pPr marL="0" indent="0">
              <a:buNone/>
            </a:pPr>
            <a:br>
              <a:rPr lang="it-IT" dirty="0"/>
            </a:br>
            <a:r>
              <a:rPr lang="it-IT" dirty="0"/>
              <a:t>• </a:t>
            </a:r>
            <a:r>
              <a:rPr lang="it-IT" dirty="0" err="1"/>
              <a:t>satisfies</a:t>
            </a:r>
            <a:r>
              <a:rPr lang="it-IT" dirty="0"/>
              <a:t> </a:t>
            </a:r>
            <a:r>
              <a:rPr lang="it-IT" dirty="0" err="1"/>
              <a:t>θ</a:t>
            </a:r>
            <a:r>
              <a:rPr lang="it-IT" dirty="0"/>
              <a:t>-theory</a:t>
            </a:r>
            <a:br>
              <a:rPr lang="it-IT" dirty="0"/>
            </a:br>
            <a:r>
              <a:rPr lang="it-IT" dirty="0"/>
              <a:t>• </a:t>
            </a:r>
            <a:r>
              <a:rPr lang="it-IT" dirty="0" err="1"/>
              <a:t>discharges</a:t>
            </a:r>
            <a:r>
              <a:rPr lang="it-IT" dirty="0"/>
              <a:t> the </a:t>
            </a:r>
            <a:r>
              <a:rPr lang="it-IT" dirty="0" err="1"/>
              <a:t>external</a:t>
            </a:r>
            <a:r>
              <a:rPr lang="it-IT" dirty="0"/>
              <a:t> </a:t>
            </a:r>
            <a:r>
              <a:rPr lang="it-IT" dirty="0" err="1"/>
              <a:t>argument</a:t>
            </a:r>
            <a:r>
              <a:rPr lang="it-IT" dirty="0"/>
              <a:t> of the embedded predicate </a:t>
            </a:r>
            <a:r>
              <a:rPr lang="it-IT" dirty="0" err="1"/>
              <a:t>P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SELF</a:t>
            </a:r>
            <a:br>
              <a:rPr lang="it-IT" dirty="0"/>
            </a:br>
            <a:r>
              <a:rPr lang="it-IT" dirty="0"/>
              <a:t>• </a:t>
            </a:r>
            <a:r>
              <a:rPr lang="it-IT" dirty="0" err="1"/>
              <a:t>does</a:t>
            </a:r>
            <a:r>
              <a:rPr lang="it-IT" dirty="0"/>
              <a:t> </a:t>
            </a:r>
            <a:r>
              <a:rPr lang="it-IT" b="1" dirty="0" err="1"/>
              <a:t>not</a:t>
            </a:r>
            <a:r>
              <a:rPr lang="it-IT" dirty="0"/>
              <a:t> </a:t>
            </a:r>
            <a:r>
              <a:rPr lang="it-IT" dirty="0" err="1"/>
              <a:t>discharge</a:t>
            </a:r>
            <a:r>
              <a:rPr lang="it-IT" dirty="0"/>
              <a:t> the agent </a:t>
            </a:r>
            <a:r>
              <a:rPr lang="it-IT" dirty="0" err="1"/>
              <a:t>role</a:t>
            </a:r>
            <a:r>
              <a:rPr lang="it-IT" dirty="0"/>
              <a:t> </a:t>
            </a:r>
            <a:r>
              <a:rPr lang="it-IT" dirty="0" err="1"/>
              <a:t>lexically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with </a:t>
            </a:r>
            <a:r>
              <a:rPr lang="it-IT" dirty="0" err="1"/>
              <a:t>P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The event-</a:t>
            </a:r>
            <a:r>
              <a:rPr lang="it-IT" dirty="0" err="1"/>
              <a:t>driven</a:t>
            </a:r>
            <a:r>
              <a:rPr lang="it-IT" dirty="0"/>
              <a:t> agentive </a:t>
            </a:r>
            <a:r>
              <a:rPr lang="it-IT" dirty="0" err="1"/>
              <a:t>interpretation</a:t>
            </a:r>
            <a:r>
              <a:rPr lang="it-IT" dirty="0"/>
              <a:t> </a:t>
            </a:r>
            <a:r>
              <a:rPr lang="it-IT" dirty="0" err="1"/>
              <a:t>remains</a:t>
            </a:r>
            <a:r>
              <a:rPr lang="it-IT" dirty="0"/>
              <a:t> </a:t>
            </a:r>
            <a:r>
              <a:rPr lang="it-IT" dirty="0" err="1"/>
              <a:t>available</a:t>
            </a:r>
            <a:r>
              <a:rPr lang="it-IT" dirty="0"/>
              <a:t> → </a:t>
            </a:r>
            <a:r>
              <a:rPr lang="it-IT" dirty="0" err="1"/>
              <a:t>pragmatic</a:t>
            </a:r>
            <a:r>
              <a:rPr lang="it-IT" dirty="0"/>
              <a:t> </a:t>
            </a:r>
            <a:r>
              <a:rPr lang="it-IT" dirty="0" err="1"/>
              <a:t>enrichment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8447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8D15DD-E9D9-2648-E358-04242818A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Exemplification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C9A71D-D6EB-80BE-E8B7-EFD018417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309"/>
            <a:ext cx="10515600" cy="4337653"/>
          </a:xfrm>
        </p:spPr>
        <p:txBody>
          <a:bodyPr>
            <a:normAutofit fontScale="70000" lnSpcReduction="20000"/>
          </a:bodyPr>
          <a:lstStyle/>
          <a:p>
            <a:endParaRPr lang="it-IT" sz="4100" i="1" dirty="0"/>
          </a:p>
          <a:p>
            <a:r>
              <a:rPr lang="it-IT" sz="4100" i="1" dirty="0"/>
              <a:t>John </a:t>
            </a:r>
            <a:r>
              <a:rPr lang="it-IT" sz="4100" i="1" dirty="0" err="1"/>
              <a:t>decided</a:t>
            </a:r>
            <a:r>
              <a:rPr lang="it-IT" sz="4100" i="1" dirty="0"/>
              <a:t> to </a:t>
            </a:r>
            <a:r>
              <a:rPr lang="it-IT" sz="4100" i="1" dirty="0" err="1"/>
              <a:t>meet</a:t>
            </a:r>
            <a:r>
              <a:rPr lang="it-IT" sz="4100" i="1" dirty="0"/>
              <a:t> </a:t>
            </a:r>
            <a:r>
              <a:rPr lang="it-IT" sz="4100" i="1" dirty="0" err="1"/>
              <a:t>at</a:t>
            </a:r>
            <a:r>
              <a:rPr lang="it-IT" sz="4100" i="1" dirty="0"/>
              <a:t> </a:t>
            </a:r>
            <a:r>
              <a:rPr lang="it-IT" sz="4100" i="1" dirty="0" err="1"/>
              <a:t>noon</a:t>
            </a:r>
            <a:endParaRPr lang="it-IT" sz="4100" i="1" dirty="0"/>
          </a:p>
          <a:p>
            <a:pPr marL="0" indent="0">
              <a:buNone/>
            </a:pPr>
            <a:br>
              <a:rPr lang="it-IT" sz="3600" dirty="0"/>
            </a:br>
            <a:r>
              <a:rPr lang="it-IT" sz="3800" dirty="0"/>
              <a:t>• OP</a:t>
            </a:r>
            <a:r>
              <a:rPr lang="it-IT" sz="3800" baseline="-25000" dirty="0"/>
              <a:t>LOG</a:t>
            </a:r>
            <a:r>
              <a:rPr lang="it-IT" sz="3800" dirty="0"/>
              <a:t> = SELF(c)</a:t>
            </a:r>
            <a:br>
              <a:rPr lang="it-IT" sz="3800" dirty="0"/>
            </a:br>
            <a:r>
              <a:rPr lang="it-IT" sz="3800" dirty="0"/>
              <a:t>• </a:t>
            </a:r>
            <a:r>
              <a:rPr lang="it-IT" sz="3800" dirty="0" err="1"/>
              <a:t>describes</a:t>
            </a:r>
            <a:r>
              <a:rPr lang="it-IT" sz="3800" dirty="0"/>
              <a:t> a </a:t>
            </a:r>
            <a:r>
              <a:rPr lang="it-IT" sz="3800" dirty="0" err="1"/>
              <a:t>mental</a:t>
            </a:r>
            <a:r>
              <a:rPr lang="it-IT" sz="3800" dirty="0"/>
              <a:t> state of decision-making </a:t>
            </a:r>
            <a:r>
              <a:rPr lang="it-IT" sz="3800" dirty="0" err="1"/>
              <a:t>whose</a:t>
            </a:r>
            <a:r>
              <a:rPr lang="it-IT" sz="3800" dirty="0"/>
              <a:t> </a:t>
            </a:r>
            <a:r>
              <a:rPr lang="it-IT" sz="3800" dirty="0" err="1"/>
              <a:t>content</a:t>
            </a:r>
            <a:r>
              <a:rPr lang="it-IT" sz="3800" dirty="0"/>
              <a:t> (the meeting) </a:t>
            </a:r>
            <a:r>
              <a:rPr lang="it-IT" sz="3800" dirty="0" err="1"/>
              <a:t>is</a:t>
            </a:r>
            <a:r>
              <a:rPr lang="it-IT" sz="3800" dirty="0"/>
              <a:t> </a:t>
            </a:r>
            <a:r>
              <a:rPr lang="it-IT" sz="3800" dirty="0" err="1"/>
              <a:t>experienced</a:t>
            </a:r>
            <a:r>
              <a:rPr lang="it-IT" sz="3800" dirty="0"/>
              <a:t> by the SELF </a:t>
            </a:r>
            <a:r>
              <a:rPr lang="it-IT" sz="3800" dirty="0" err="1"/>
              <a:t>associated</a:t>
            </a:r>
            <a:r>
              <a:rPr lang="it-IT" sz="3800" dirty="0"/>
              <a:t> with the center of </a:t>
            </a:r>
            <a:r>
              <a:rPr lang="it-IT" sz="3800" dirty="0" err="1"/>
              <a:t>consciousness</a:t>
            </a:r>
            <a:br>
              <a:rPr lang="it-IT" sz="3800" dirty="0"/>
            </a:br>
            <a:r>
              <a:rPr lang="it-IT" sz="3800" dirty="0"/>
              <a:t>• the </a:t>
            </a:r>
            <a:r>
              <a:rPr lang="it-IT" sz="3800" dirty="0" err="1"/>
              <a:t>plurality</a:t>
            </a:r>
            <a:r>
              <a:rPr lang="it-IT" sz="3800" dirty="0"/>
              <a:t> of the embedded </a:t>
            </a:r>
            <a:r>
              <a:rPr lang="it-IT" sz="3800" dirty="0" err="1"/>
              <a:t>subject</a:t>
            </a:r>
            <a:r>
              <a:rPr lang="it-IT" sz="3800" dirty="0"/>
              <a:t> </a:t>
            </a:r>
            <a:r>
              <a:rPr lang="it-IT" sz="3800" dirty="0" err="1"/>
              <a:t>is</a:t>
            </a:r>
            <a:r>
              <a:rPr lang="it-IT" sz="3800" dirty="0"/>
              <a:t> a </a:t>
            </a:r>
            <a:r>
              <a:rPr lang="it-IT" sz="3800" dirty="0" err="1"/>
              <a:t>result</a:t>
            </a:r>
            <a:r>
              <a:rPr lang="it-IT" sz="3800" dirty="0"/>
              <a:t> of </a:t>
            </a:r>
            <a:r>
              <a:rPr lang="it-IT" sz="3800" dirty="0" err="1"/>
              <a:t>how</a:t>
            </a:r>
            <a:r>
              <a:rPr lang="it-IT" sz="3800" dirty="0"/>
              <a:t> the event of meeting (</a:t>
            </a:r>
            <a:r>
              <a:rPr lang="it-IT" sz="3800" dirty="0" err="1"/>
              <a:t>not</a:t>
            </a:r>
            <a:r>
              <a:rPr lang="it-IT" sz="3800" dirty="0"/>
              <a:t> the </a:t>
            </a:r>
            <a:r>
              <a:rPr lang="it-IT" sz="3800" dirty="0" err="1"/>
              <a:t>experience</a:t>
            </a:r>
            <a:r>
              <a:rPr lang="it-IT" sz="3800" dirty="0"/>
              <a:t> of meeting) </a:t>
            </a:r>
            <a:r>
              <a:rPr lang="it-IT" sz="3800" dirty="0" err="1"/>
              <a:t>is</a:t>
            </a:r>
            <a:r>
              <a:rPr lang="it-IT" sz="3800" dirty="0"/>
              <a:t> </a:t>
            </a:r>
            <a:r>
              <a:rPr lang="it-IT" sz="3800" dirty="0" err="1"/>
              <a:t>represented</a:t>
            </a:r>
            <a:r>
              <a:rPr lang="it-IT" sz="3800" dirty="0"/>
              <a:t> in the </a:t>
            </a:r>
            <a:r>
              <a:rPr lang="it-IT" sz="3800" dirty="0" err="1"/>
              <a:t>pragmatics</a:t>
            </a:r>
            <a:endParaRPr lang="it-IT" sz="3800" dirty="0"/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sz="3200" dirty="0"/>
          </a:p>
          <a:p>
            <a:r>
              <a:rPr lang="it-IT" sz="4600" dirty="0"/>
              <a:t>No special </a:t>
            </a:r>
            <a:r>
              <a:rPr lang="it-IT" sz="4600" dirty="0" err="1"/>
              <a:t>syntax</a:t>
            </a:r>
            <a:r>
              <a:rPr lang="it-IT" sz="4600" dirty="0"/>
              <a:t>, no </a:t>
            </a:r>
            <a:r>
              <a:rPr lang="it-IT" sz="4600" dirty="0" err="1"/>
              <a:t>plural</a:t>
            </a:r>
            <a:r>
              <a:rPr lang="it-IT" sz="4600" dirty="0"/>
              <a:t> </a:t>
            </a:r>
            <a:r>
              <a:rPr lang="it-IT" sz="4600" dirty="0" err="1"/>
              <a:t>variables</a:t>
            </a:r>
            <a:r>
              <a:rPr lang="it-IT" sz="4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8590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971F76-673B-2D0D-5DEC-A55C03652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Why</a:t>
            </a:r>
            <a:r>
              <a:rPr lang="it-IT" b="1" dirty="0"/>
              <a:t> </a:t>
            </a:r>
            <a:r>
              <a:rPr lang="it-IT" b="1" i="1" dirty="0"/>
              <a:t>Believe</a:t>
            </a:r>
            <a:r>
              <a:rPr lang="it-IT" b="1" dirty="0"/>
              <a:t> </a:t>
            </a:r>
            <a:r>
              <a:rPr lang="it-IT" b="1" dirty="0" err="1"/>
              <a:t>Fails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73A134-49F2-E2B5-7C62-5A732DC63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(i)	*John </a:t>
            </a:r>
            <a:r>
              <a:rPr lang="it-IT" dirty="0" err="1"/>
              <a:t>believes</a:t>
            </a:r>
            <a:r>
              <a:rPr lang="it-IT" dirty="0"/>
              <a:t> to </a:t>
            </a:r>
            <a:r>
              <a:rPr lang="it-IT" dirty="0" err="1"/>
              <a:t>jump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(ii)	John </a:t>
            </a:r>
            <a:r>
              <a:rPr lang="it-IT" dirty="0" err="1"/>
              <a:t>believes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pictures of </a:t>
            </a:r>
            <a:r>
              <a:rPr lang="it-IT" dirty="0" err="1"/>
              <a:t>himself</a:t>
            </a:r>
            <a:r>
              <a:rPr lang="it-IT" dirty="0"/>
              <a:t> are </a:t>
            </a:r>
            <a:r>
              <a:rPr lang="it-IT" dirty="0" err="1"/>
              <a:t>available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Predicates</a:t>
            </a:r>
            <a:r>
              <a:rPr lang="it-IT" dirty="0"/>
              <a:t> of </a:t>
            </a:r>
            <a:r>
              <a:rPr lang="it-IT" dirty="0" err="1"/>
              <a:t>belief</a:t>
            </a:r>
            <a:r>
              <a:rPr lang="it-IT" dirty="0"/>
              <a:t> </a:t>
            </a:r>
            <a:r>
              <a:rPr lang="it-IT" dirty="0" err="1"/>
              <a:t>differ</a:t>
            </a:r>
            <a:r>
              <a:rPr lang="it-IT" dirty="0"/>
              <a:t> from </a:t>
            </a:r>
            <a:r>
              <a:rPr lang="it-IT" dirty="0" err="1"/>
              <a:t>experiential</a:t>
            </a:r>
            <a:r>
              <a:rPr lang="it-IT" dirty="0"/>
              <a:t> </a:t>
            </a:r>
            <a:r>
              <a:rPr lang="it-IT" dirty="0" err="1"/>
              <a:t>attitude</a:t>
            </a:r>
            <a:r>
              <a:rPr lang="it-IT" dirty="0"/>
              <a:t> </a:t>
            </a:r>
            <a:r>
              <a:rPr lang="it-IT" dirty="0" err="1"/>
              <a:t>predicates</a:t>
            </a:r>
            <a:r>
              <a:rPr lang="it-IT" dirty="0"/>
              <a:t> in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do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select</a:t>
            </a:r>
            <a:r>
              <a:rPr lang="it-IT" dirty="0"/>
              <a:t> or </a:t>
            </a:r>
            <a:r>
              <a:rPr lang="it-IT" dirty="0" err="1"/>
              <a:t>retype</a:t>
            </a:r>
            <a:r>
              <a:rPr lang="it-IT" dirty="0"/>
              <a:t> event </a:t>
            </a:r>
            <a:r>
              <a:rPr lang="it-IT" dirty="0" err="1"/>
              <a:t>variables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experience</a:t>
            </a:r>
            <a:r>
              <a:rPr lang="it-IT" dirty="0"/>
              <a:t>-events. </a:t>
            </a:r>
            <a:r>
              <a:rPr lang="it-IT" dirty="0" err="1"/>
              <a:t>Instead</a:t>
            </a:r>
            <a:r>
              <a:rPr lang="it-IT" dirty="0"/>
              <a:t>, </a:t>
            </a:r>
            <a:r>
              <a:rPr lang="it-IT" dirty="0" err="1"/>
              <a:t>they</a:t>
            </a:r>
            <a:r>
              <a:rPr lang="it-IT" dirty="0"/>
              <a:t> introduce </a:t>
            </a:r>
            <a:r>
              <a:rPr lang="it-IT" b="1" dirty="0" err="1"/>
              <a:t>representational</a:t>
            </a:r>
            <a:r>
              <a:rPr lang="it-IT" b="1" dirty="0"/>
              <a:t> </a:t>
            </a:r>
            <a:r>
              <a:rPr lang="it-IT" b="1" dirty="0" err="1"/>
              <a:t>states</a:t>
            </a:r>
            <a:r>
              <a:rPr lang="it-IT" b="1" dirty="0"/>
              <a:t> </a:t>
            </a:r>
            <a:r>
              <a:rPr lang="it-IT" dirty="0" err="1"/>
              <a:t>whose</a:t>
            </a:r>
            <a:r>
              <a:rPr lang="it-IT" dirty="0"/>
              <a:t> </a:t>
            </a:r>
            <a:r>
              <a:rPr lang="it-IT" dirty="0" err="1"/>
              <a:t>content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describe</a:t>
            </a:r>
            <a:r>
              <a:rPr lang="it-IT" dirty="0"/>
              <a:t> events </a:t>
            </a:r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requiring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experiential</a:t>
            </a:r>
            <a:r>
              <a:rPr lang="it-IT" dirty="0"/>
              <a:t> </a:t>
            </a:r>
            <a:r>
              <a:rPr lang="it-IT" dirty="0" err="1"/>
              <a:t>instantiation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 err="1"/>
              <a:t>Belief</a:t>
            </a:r>
            <a:r>
              <a:rPr lang="it-IT" dirty="0"/>
              <a:t> </a:t>
            </a:r>
            <a:r>
              <a:rPr lang="it-IT" dirty="0" err="1"/>
              <a:t>predicates</a:t>
            </a:r>
            <a:r>
              <a:rPr lang="it-IT" dirty="0"/>
              <a:t> </a:t>
            </a:r>
            <a:r>
              <a:rPr lang="it-IT" dirty="0" err="1"/>
              <a:t>license</a:t>
            </a:r>
            <a:r>
              <a:rPr lang="it-IT" dirty="0"/>
              <a:t> the </a:t>
            </a:r>
            <a:r>
              <a:rPr lang="it-IT" dirty="0" err="1"/>
              <a:t>insertion</a:t>
            </a:r>
            <a:r>
              <a:rPr lang="it-IT" dirty="0"/>
              <a:t> of a </a:t>
            </a:r>
            <a:r>
              <a:rPr lang="it-IT" dirty="0" err="1"/>
              <a:t>logophoric</a:t>
            </a:r>
            <a:r>
              <a:rPr lang="it-IT" dirty="0"/>
              <a:t> </a:t>
            </a:r>
            <a:r>
              <a:rPr lang="it-IT" dirty="0" err="1"/>
              <a:t>argument</a:t>
            </a:r>
            <a:r>
              <a:rPr lang="it-IT" dirty="0"/>
              <a:t> to </a:t>
            </a:r>
            <a:r>
              <a:rPr lang="it-IT" dirty="0" err="1"/>
              <a:t>repair</a:t>
            </a:r>
            <a:r>
              <a:rPr lang="it-IT" dirty="0"/>
              <a:t> </a:t>
            </a:r>
            <a:r>
              <a:rPr lang="it-IT" dirty="0" err="1"/>
              <a:t>binding-theoretic</a:t>
            </a:r>
            <a:r>
              <a:rPr lang="it-IT" dirty="0"/>
              <a:t> </a:t>
            </a:r>
            <a:r>
              <a:rPr lang="it-IT" dirty="0" err="1"/>
              <a:t>violations</a:t>
            </a:r>
            <a:r>
              <a:rPr lang="it-IT" dirty="0"/>
              <a:t>, </a:t>
            </a:r>
            <a:r>
              <a:rPr lang="it-IT" dirty="0" err="1"/>
              <a:t>as</a:t>
            </a:r>
            <a:r>
              <a:rPr lang="it-IT" dirty="0"/>
              <a:t> in </a:t>
            </a:r>
            <a:r>
              <a:rPr lang="it-IT" i="1" dirty="0" err="1"/>
              <a:t>exempt</a:t>
            </a:r>
            <a:r>
              <a:rPr lang="it-IT" i="1" dirty="0"/>
              <a:t> </a:t>
            </a:r>
            <a:r>
              <a:rPr lang="it-IT" i="1" dirty="0" err="1"/>
              <a:t>anaphora</a:t>
            </a:r>
            <a:r>
              <a:rPr lang="it-IT" dirty="0"/>
              <a:t>. In English, </a:t>
            </a:r>
            <a:r>
              <a:rPr lang="it-IT" dirty="0" err="1"/>
              <a:t>they</a:t>
            </a:r>
            <a:r>
              <a:rPr lang="it-IT" dirty="0"/>
              <a:t> do </a:t>
            </a:r>
            <a:r>
              <a:rPr lang="it-IT" dirty="0" err="1"/>
              <a:t>not</a:t>
            </a:r>
            <a:r>
              <a:rPr lang="it-IT" dirty="0"/>
              <a:t>, </a:t>
            </a:r>
            <a:r>
              <a:rPr lang="it-IT" dirty="0" err="1"/>
              <a:t>however</a:t>
            </a:r>
            <a:r>
              <a:rPr lang="it-IT" dirty="0"/>
              <a:t>, </a:t>
            </a:r>
            <a:r>
              <a:rPr lang="it-IT" dirty="0" err="1"/>
              <a:t>select</a:t>
            </a:r>
            <a:r>
              <a:rPr lang="it-IT" dirty="0"/>
              <a:t> </a:t>
            </a:r>
            <a:r>
              <a:rPr lang="it-IT" dirty="0" err="1"/>
              <a:t>experiential</a:t>
            </a:r>
            <a:r>
              <a:rPr lang="it-IT" dirty="0"/>
              <a:t> </a:t>
            </a:r>
            <a:r>
              <a:rPr lang="it-IT" dirty="0" err="1"/>
              <a:t>eventualities</a:t>
            </a:r>
            <a:r>
              <a:rPr lang="it-IT" dirty="0"/>
              <a:t>.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result</a:t>
            </a:r>
            <a:r>
              <a:rPr lang="it-IT" dirty="0"/>
              <a:t>, </a:t>
            </a:r>
            <a:r>
              <a:rPr lang="it-IT" dirty="0" err="1"/>
              <a:t>belief</a:t>
            </a:r>
            <a:r>
              <a:rPr lang="it-IT" dirty="0"/>
              <a:t> </a:t>
            </a:r>
            <a:r>
              <a:rPr lang="it-IT" dirty="0" err="1"/>
              <a:t>predicates</a:t>
            </a:r>
            <a:r>
              <a:rPr lang="it-IT" dirty="0"/>
              <a:t> </a:t>
            </a:r>
            <a:r>
              <a:rPr lang="it-IT" dirty="0" err="1"/>
              <a:t>license</a:t>
            </a:r>
            <a:r>
              <a:rPr lang="it-IT" dirty="0"/>
              <a:t> OP</a:t>
            </a:r>
            <a:r>
              <a:rPr lang="it-IT" baseline="-25000" dirty="0"/>
              <a:t>LOG</a:t>
            </a:r>
            <a:r>
              <a:rPr lang="it-IT" dirty="0"/>
              <a:t> for </a:t>
            </a:r>
            <a:r>
              <a:rPr lang="it-IT" dirty="0" err="1"/>
              <a:t>binding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for control. </a:t>
            </a:r>
          </a:p>
        </p:txBody>
      </p:sp>
    </p:spTree>
    <p:extLst>
      <p:ext uri="{BB962C8B-B14F-4D97-AF65-F5344CB8AC3E}">
        <p14:creationId xmlns:p14="http://schemas.microsoft.com/office/powerpoint/2010/main" val="987660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616358-39FD-9EDC-8577-8D61377E0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Intensionality</a:t>
            </a:r>
            <a:r>
              <a:rPr lang="it-IT" b="1" dirty="0"/>
              <a:t> vs. </a:t>
            </a:r>
            <a:r>
              <a:rPr lang="it-IT" b="1" dirty="0" err="1"/>
              <a:t>Experientialization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D87CA0-04BB-4FBF-EA72-B492373D2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5382"/>
          </a:xfrm>
        </p:spPr>
        <p:txBody>
          <a:bodyPr>
            <a:normAutofit lnSpcReduction="10000"/>
          </a:bodyPr>
          <a:lstStyle/>
          <a:p>
            <a:pPr marL="571500" indent="-571500">
              <a:buAutoNum type="romanLcParenBoth"/>
            </a:pPr>
            <a:r>
              <a:rPr lang="it-IT" i="1" dirty="0"/>
              <a:t>John </a:t>
            </a:r>
            <a:r>
              <a:rPr lang="it-IT" i="1" dirty="0" err="1"/>
              <a:t>wanted</a:t>
            </a:r>
            <a:r>
              <a:rPr lang="it-IT" i="1" dirty="0"/>
              <a:t> to </a:t>
            </a:r>
            <a:r>
              <a:rPr lang="it-IT" i="1" dirty="0" err="1"/>
              <a:t>jump</a:t>
            </a:r>
            <a:endParaRPr lang="it-IT" i="1" dirty="0"/>
          </a:p>
          <a:p>
            <a:pPr marL="571500" indent="-571500">
              <a:buAutoNum type="romanLcParenBoth"/>
            </a:pPr>
            <a:r>
              <a:rPr lang="it-IT" i="1" dirty="0"/>
              <a:t>John </a:t>
            </a:r>
            <a:r>
              <a:rPr lang="it-IT" i="1" dirty="0" err="1"/>
              <a:t>wanted</a:t>
            </a:r>
            <a:r>
              <a:rPr lang="it-IT" i="1" dirty="0"/>
              <a:t> </a:t>
            </a:r>
            <a:r>
              <a:rPr lang="it-IT" i="1" dirty="0" err="1"/>
              <a:t>that</a:t>
            </a:r>
            <a:r>
              <a:rPr lang="it-IT" i="1" dirty="0"/>
              <a:t> Mary </a:t>
            </a:r>
            <a:r>
              <a:rPr lang="it-IT" i="1" dirty="0" err="1"/>
              <a:t>jumped</a:t>
            </a:r>
            <a:endParaRPr lang="it-IT" i="1" dirty="0"/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r>
              <a:rPr lang="en-US" dirty="0"/>
              <a:t>The contrast between </a:t>
            </a:r>
            <a:r>
              <a:rPr lang="en-US" i="1" dirty="0"/>
              <a:t>want</a:t>
            </a:r>
            <a:r>
              <a:rPr lang="en-US" dirty="0"/>
              <a:t> with infinitival complements and </a:t>
            </a:r>
            <a:r>
              <a:rPr lang="en-US" i="1" dirty="0"/>
              <a:t>want</a:t>
            </a:r>
            <a:r>
              <a:rPr lang="en-US" dirty="0"/>
              <a:t> with finite complements underscores that </a:t>
            </a:r>
            <a:r>
              <a:rPr lang="en-US" b="1" dirty="0" err="1"/>
              <a:t>intensionality</a:t>
            </a:r>
            <a:r>
              <a:rPr lang="en-US" dirty="0"/>
              <a:t> alone cannot account for control. Finite complements of </a:t>
            </a:r>
            <a:r>
              <a:rPr lang="en-US" i="1" dirty="0"/>
              <a:t>want</a:t>
            </a:r>
            <a:r>
              <a:rPr lang="en-US" dirty="0"/>
              <a:t> exclude realization of the embedded event in the actual world just as infinitival control complements do, yet they do not trigger </a:t>
            </a:r>
            <a:r>
              <a:rPr lang="en-US" b="1" dirty="0"/>
              <a:t>obligatory de se readings</a:t>
            </a:r>
            <a:r>
              <a:rPr lang="en-US" dirty="0"/>
              <a:t>. This demonstrates that what distinguishes control is not </a:t>
            </a:r>
            <a:r>
              <a:rPr lang="en-US" dirty="0" err="1"/>
              <a:t>intensionality</a:t>
            </a:r>
            <a:r>
              <a:rPr lang="en-US" dirty="0"/>
              <a:t>, but a grammatical requirement that the embedded eventuality be </a:t>
            </a:r>
            <a:r>
              <a:rPr lang="en-US" b="1" dirty="0" err="1"/>
              <a:t>experientialized</a:t>
            </a:r>
            <a:r>
              <a:rPr lang="en-US" dirty="0"/>
              <a:t> (i.e. represented as accessible only from the subject’s first-person perspective).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3950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A93FD7-34C1-C6F2-B5F1-F441226D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The </a:t>
            </a:r>
            <a:r>
              <a:rPr lang="it-IT" b="1" i="1" dirty="0"/>
              <a:t>Kiss</a:t>
            </a:r>
            <a:r>
              <a:rPr lang="it-IT" b="1" dirty="0"/>
              <a:t> </a:t>
            </a:r>
            <a:r>
              <a:rPr lang="it-IT" b="1" dirty="0" err="1"/>
              <a:t>Diagnostic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6CDEB1-8B0E-5AE2-13E6-EDAAEF32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200" i="1" dirty="0"/>
              <a:t>John </a:t>
            </a:r>
            <a:r>
              <a:rPr lang="it-IT" sz="3200" i="1" dirty="0" err="1"/>
              <a:t>had</a:t>
            </a:r>
            <a:r>
              <a:rPr lang="it-IT" sz="3200" i="1" dirty="0"/>
              <a:t> </a:t>
            </a:r>
            <a:r>
              <a:rPr lang="it-IT" sz="3200" i="1" dirty="0" err="1"/>
              <a:t>been</a:t>
            </a:r>
            <a:r>
              <a:rPr lang="it-IT" sz="3200" i="1" dirty="0"/>
              <a:t> seeing Mary for a long time. </a:t>
            </a:r>
            <a:r>
              <a:rPr lang="it-IT" sz="3200" i="1" dirty="0" err="1"/>
              <a:t>Eventually</a:t>
            </a:r>
            <a:r>
              <a:rPr lang="it-IT" sz="3200" i="1" dirty="0"/>
              <a:t> . . .</a:t>
            </a:r>
            <a:endParaRPr lang="it-IT" sz="3200" dirty="0"/>
          </a:p>
          <a:p>
            <a:pPr marL="0" indent="0">
              <a:lnSpc>
                <a:spcPct val="100000"/>
              </a:lnSpc>
              <a:buNone/>
            </a:pPr>
            <a:r>
              <a:rPr lang="it-IT" sz="3200" i="1" dirty="0" err="1"/>
              <a:t>They</a:t>
            </a:r>
            <a:r>
              <a:rPr lang="it-IT" sz="3200" i="1" dirty="0"/>
              <a:t> </a:t>
            </a:r>
            <a:r>
              <a:rPr lang="it-IT" sz="3200" i="1" dirty="0" err="1"/>
              <a:t>kissed</a:t>
            </a:r>
            <a:br>
              <a:rPr lang="it-IT" sz="3200" dirty="0"/>
            </a:br>
            <a:r>
              <a:rPr lang="it-IT" sz="3200" dirty="0"/>
              <a:t>• </a:t>
            </a:r>
            <a:r>
              <a:rPr lang="it-IT" sz="3200" dirty="0" err="1"/>
              <a:t>reciprocal</a:t>
            </a:r>
            <a:r>
              <a:rPr lang="it-IT" sz="3200" dirty="0"/>
              <a:t> reading via </a:t>
            </a:r>
            <a:r>
              <a:rPr lang="it-IT" sz="3200" dirty="0" err="1"/>
              <a:t>lexical</a:t>
            </a:r>
            <a:r>
              <a:rPr lang="it-IT" sz="3200" dirty="0"/>
              <a:t> </a:t>
            </a:r>
            <a:r>
              <a:rPr lang="it-IT" sz="3200" dirty="0" err="1"/>
              <a:t>semantics</a:t>
            </a:r>
            <a:endParaRPr lang="it-IT" sz="3200" dirty="0"/>
          </a:p>
          <a:p>
            <a:pPr marL="0" indent="0">
              <a:lnSpc>
                <a:spcPct val="100000"/>
              </a:lnSpc>
              <a:buNone/>
            </a:pPr>
            <a:r>
              <a:rPr lang="it-IT" sz="3200" i="1" dirty="0"/>
              <a:t>*He </a:t>
            </a:r>
            <a:r>
              <a:rPr lang="it-IT" sz="3200" i="1" dirty="0" err="1"/>
              <a:t>kissed</a:t>
            </a:r>
            <a:br>
              <a:rPr lang="it-IT" sz="3200" dirty="0"/>
            </a:br>
            <a:r>
              <a:rPr lang="it-IT" sz="3200" dirty="0"/>
              <a:t>• </a:t>
            </a:r>
            <a:r>
              <a:rPr lang="it-IT" sz="3200" dirty="0" err="1"/>
              <a:t>ungrammatical</a:t>
            </a:r>
            <a:r>
              <a:rPr lang="it-IT" sz="3200" dirty="0"/>
              <a:t> (the </a:t>
            </a:r>
            <a:r>
              <a:rPr lang="it-IT" sz="3200" dirty="0" err="1"/>
              <a:t>singular</a:t>
            </a:r>
            <a:r>
              <a:rPr lang="it-IT" sz="3200" dirty="0"/>
              <a:t> </a:t>
            </a:r>
            <a:r>
              <a:rPr lang="it-IT" sz="3200" dirty="0" err="1"/>
              <a:t>excludes</a:t>
            </a:r>
            <a:r>
              <a:rPr lang="it-IT" sz="3200" dirty="0"/>
              <a:t> </a:t>
            </a:r>
            <a:r>
              <a:rPr lang="it-IT" sz="3200" dirty="0" err="1"/>
              <a:t>reciprocity</a:t>
            </a:r>
            <a:r>
              <a:rPr lang="it-IT" sz="320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3200" i="1" dirty="0"/>
              <a:t>He </a:t>
            </a:r>
            <a:r>
              <a:rPr lang="it-IT" sz="3200" i="1" dirty="0" err="1"/>
              <a:t>wanted</a:t>
            </a:r>
            <a:r>
              <a:rPr lang="it-IT" sz="3200" i="1" dirty="0"/>
              <a:t> to </a:t>
            </a:r>
            <a:r>
              <a:rPr lang="it-IT" sz="3200" i="1" dirty="0" err="1"/>
              <a:t>kiss</a:t>
            </a:r>
            <a:br>
              <a:rPr lang="it-IT" sz="3200" dirty="0"/>
            </a:br>
            <a:r>
              <a:rPr lang="it-IT" sz="3200" dirty="0"/>
              <a:t>• </a:t>
            </a:r>
            <a:r>
              <a:rPr lang="it-IT" sz="3200" dirty="0" err="1"/>
              <a:t>grammatical</a:t>
            </a:r>
            <a:r>
              <a:rPr lang="it-IT" sz="3200" dirty="0"/>
              <a:t> with a </a:t>
            </a:r>
            <a:r>
              <a:rPr lang="it-IT" sz="3200" dirty="0" err="1"/>
              <a:t>reciprocal</a:t>
            </a:r>
            <a:r>
              <a:rPr lang="it-IT" sz="3200" dirty="0"/>
              <a:t> reading</a:t>
            </a:r>
          </a:p>
          <a:p>
            <a:pPr marL="0" indent="0">
              <a:lnSpc>
                <a:spcPct val="100000"/>
              </a:lnSpc>
              <a:buNone/>
            </a:pPr>
            <a:endParaRPr lang="it-IT" dirty="0"/>
          </a:p>
          <a:p>
            <a:pPr marL="0" indent="0">
              <a:lnSpc>
                <a:spcPct val="100000"/>
              </a:lnSpc>
              <a:buNone/>
            </a:pPr>
            <a:r>
              <a:rPr lang="it-IT" sz="3200" b="1" dirty="0" err="1"/>
              <a:t>Singular</a:t>
            </a:r>
            <a:r>
              <a:rPr lang="it-IT" sz="3200" b="1" dirty="0"/>
              <a:t> </a:t>
            </a:r>
            <a:r>
              <a:rPr lang="it-IT" sz="3200" b="1" dirty="0" err="1"/>
              <a:t>subject</a:t>
            </a:r>
            <a:r>
              <a:rPr lang="it-IT" sz="3200" b="1" dirty="0"/>
              <a:t> + </a:t>
            </a:r>
            <a:r>
              <a:rPr lang="it-IT" sz="3200" b="1" dirty="0" err="1"/>
              <a:t>reciprocity</a:t>
            </a:r>
            <a:r>
              <a:rPr lang="it-IT" sz="3200" b="1" dirty="0"/>
              <a:t> → </a:t>
            </a:r>
            <a:r>
              <a:rPr lang="it-IT" sz="3200" b="1" dirty="0" err="1"/>
              <a:t>requires</a:t>
            </a:r>
            <a:r>
              <a:rPr lang="it-IT" sz="3200" b="1" dirty="0"/>
              <a:t> </a:t>
            </a:r>
            <a:r>
              <a:rPr lang="it-IT" sz="3200" b="1" dirty="0" err="1"/>
              <a:t>experientialization</a:t>
            </a:r>
            <a:r>
              <a:rPr lang="it-IT" sz="3200" b="1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1920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9C14F7-2D51-D9F9-8C76-5D49387F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Summary</a:t>
            </a:r>
            <a:r>
              <a:rPr lang="it-IT" b="1" dirty="0"/>
              <a:t>: The </a:t>
            </a:r>
            <a:r>
              <a:rPr lang="it-IT" b="1" dirty="0" err="1"/>
              <a:t>logic</a:t>
            </a:r>
            <a:r>
              <a:rPr lang="it-IT" b="1" dirty="0"/>
              <a:t> of the </a:t>
            </a:r>
            <a:r>
              <a:rPr lang="it-IT" b="1" dirty="0" err="1"/>
              <a:t>proposal</a:t>
            </a:r>
            <a:r>
              <a:rPr lang="it-IT" b="1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A42E70-E898-0649-B625-88DD1BE99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z="3200" dirty="0"/>
              <a:t>Non-finite embedded predicate: </a:t>
            </a:r>
            <a:r>
              <a:rPr lang="it-IT" sz="3200" dirty="0" err="1"/>
              <a:t>external</a:t>
            </a:r>
            <a:r>
              <a:rPr lang="it-IT" sz="3200" dirty="0"/>
              <a:t> </a:t>
            </a:r>
            <a:r>
              <a:rPr lang="it-IT" sz="3200" dirty="0" err="1"/>
              <a:t>θ</a:t>
            </a:r>
            <a:r>
              <a:rPr lang="it-IT" sz="3200" dirty="0"/>
              <a:t> </a:t>
            </a:r>
            <a:r>
              <a:rPr lang="it-IT" sz="3200" dirty="0" err="1"/>
              <a:t>role</a:t>
            </a:r>
            <a:r>
              <a:rPr lang="it-IT" sz="3200" dirty="0"/>
              <a:t> </a:t>
            </a:r>
            <a:r>
              <a:rPr lang="it-IT" sz="3200" dirty="0" err="1"/>
              <a:t>not</a:t>
            </a:r>
            <a:r>
              <a:rPr lang="it-IT" sz="3200" dirty="0"/>
              <a:t> </a:t>
            </a:r>
            <a:r>
              <a:rPr lang="it-IT" sz="3200" dirty="0" err="1"/>
              <a:t>overtly</a:t>
            </a:r>
            <a:r>
              <a:rPr lang="it-IT" sz="3200" dirty="0"/>
              <a:t> </a:t>
            </a:r>
            <a:r>
              <a:rPr lang="it-IT" sz="3200" dirty="0" err="1"/>
              <a:t>discharged</a:t>
            </a:r>
            <a:r>
              <a:rPr lang="it-IT" sz="3200" dirty="0"/>
              <a:t>.</a:t>
            </a:r>
          </a:p>
          <a:p>
            <a:pPr lvl="0"/>
            <a:r>
              <a:rPr lang="it-IT" sz="3200" dirty="0"/>
              <a:t>Transfer risk: </a:t>
            </a:r>
            <a:r>
              <a:rPr lang="it-IT" sz="3200" dirty="0" err="1"/>
              <a:t>unresolved</a:t>
            </a:r>
            <a:r>
              <a:rPr lang="it-IT" sz="3200" dirty="0"/>
              <a:t> </a:t>
            </a:r>
            <a:r>
              <a:rPr lang="it-IT" sz="3200" dirty="0" err="1"/>
              <a:t>argumenthood</a:t>
            </a:r>
            <a:r>
              <a:rPr lang="it-IT" sz="3200" dirty="0"/>
              <a:t> </a:t>
            </a:r>
            <a:r>
              <a:rPr lang="it-IT" sz="3200" dirty="0" err="1"/>
              <a:t>would</a:t>
            </a:r>
            <a:r>
              <a:rPr lang="it-IT" sz="3200" dirty="0"/>
              <a:t> </a:t>
            </a:r>
            <a:r>
              <a:rPr lang="it-IT" sz="3200" dirty="0" err="1"/>
              <a:t>block</a:t>
            </a:r>
            <a:r>
              <a:rPr lang="it-IT" sz="3200" dirty="0"/>
              <a:t> </a:t>
            </a:r>
            <a:r>
              <a:rPr lang="it-IT" sz="3200" dirty="0" err="1"/>
              <a:t>interpretation</a:t>
            </a:r>
            <a:r>
              <a:rPr lang="it-IT" sz="3200" dirty="0"/>
              <a:t>.</a:t>
            </a:r>
          </a:p>
          <a:p>
            <a:pPr lvl="0"/>
            <a:r>
              <a:rPr lang="it-IT" sz="3200" dirty="0" err="1"/>
              <a:t>Repair</a:t>
            </a:r>
            <a:r>
              <a:rPr lang="it-IT" sz="3200" dirty="0"/>
              <a:t>: embedded [</a:t>
            </a:r>
            <a:r>
              <a:rPr lang="it-IT" sz="3200" dirty="0" err="1"/>
              <a:t>uLOG</a:t>
            </a:r>
            <a:r>
              <a:rPr lang="it-IT" sz="3200" dirty="0"/>
              <a:t>] </a:t>
            </a:r>
            <a:r>
              <a:rPr lang="it-IT" sz="3200" dirty="0" err="1"/>
              <a:t>is</a:t>
            </a:r>
            <a:r>
              <a:rPr lang="it-IT" sz="3200" dirty="0"/>
              <a:t> </a:t>
            </a:r>
            <a:r>
              <a:rPr lang="it-IT" sz="3200" dirty="0" err="1"/>
              <a:t>activated</a:t>
            </a:r>
            <a:r>
              <a:rPr lang="it-IT" sz="3200" dirty="0"/>
              <a:t>; OP_LOG </a:t>
            </a:r>
            <a:r>
              <a:rPr lang="it-IT" sz="3200" dirty="0" err="1"/>
              <a:t>values</a:t>
            </a:r>
            <a:r>
              <a:rPr lang="it-IT" sz="3200" dirty="0"/>
              <a:t> </a:t>
            </a:r>
            <a:r>
              <a:rPr lang="it-IT" sz="3200" dirty="0" err="1"/>
              <a:t>it</a:t>
            </a:r>
            <a:r>
              <a:rPr lang="it-IT" sz="3200" dirty="0"/>
              <a:t>.</a:t>
            </a:r>
          </a:p>
          <a:p>
            <a:pPr lvl="0"/>
            <a:r>
              <a:rPr lang="it-IT" sz="3200" dirty="0" err="1"/>
              <a:t>Effect</a:t>
            </a:r>
            <a:r>
              <a:rPr lang="it-IT" sz="3200" dirty="0"/>
              <a:t>: event </a:t>
            </a:r>
            <a:r>
              <a:rPr lang="it-IT" sz="3200" dirty="0" err="1"/>
              <a:t>is</a:t>
            </a:r>
            <a:r>
              <a:rPr lang="it-IT" sz="3200" dirty="0"/>
              <a:t> </a:t>
            </a:r>
            <a:r>
              <a:rPr lang="it-IT" sz="3200" dirty="0" err="1"/>
              <a:t>typed</a:t>
            </a:r>
            <a:r>
              <a:rPr lang="it-IT" sz="3200" dirty="0"/>
              <a:t> </a:t>
            </a:r>
            <a:r>
              <a:rPr lang="it-IT" sz="3200" dirty="0" err="1"/>
              <a:t>as</a:t>
            </a:r>
            <a:r>
              <a:rPr lang="it-IT" sz="3200" dirty="0"/>
              <a:t> </a:t>
            </a:r>
            <a:r>
              <a:rPr lang="it-IT" sz="3200" dirty="0" err="1"/>
              <a:t>experienced</a:t>
            </a:r>
            <a:r>
              <a:rPr lang="it-IT" sz="3200" dirty="0"/>
              <a:t> (SELF-</a:t>
            </a:r>
            <a:r>
              <a:rPr lang="it-IT" sz="3200" dirty="0" err="1"/>
              <a:t>anchored</a:t>
            </a:r>
            <a:r>
              <a:rPr lang="it-IT" sz="3200" dirty="0"/>
              <a:t>).</a:t>
            </a:r>
          </a:p>
          <a:p>
            <a:pPr lvl="0"/>
            <a:r>
              <a:rPr lang="it-IT" sz="3200" dirty="0" err="1"/>
              <a:t>Consequence</a:t>
            </a:r>
            <a:r>
              <a:rPr lang="it-IT" sz="3200" dirty="0"/>
              <a:t>: </a:t>
            </a:r>
            <a:r>
              <a:rPr lang="it-IT" sz="3200" dirty="0" err="1"/>
              <a:t>lexical</a:t>
            </a:r>
            <a:r>
              <a:rPr lang="it-IT" sz="3200" dirty="0"/>
              <a:t> </a:t>
            </a:r>
            <a:r>
              <a:rPr lang="it-IT" sz="3200" dirty="0" err="1"/>
              <a:t>agentivity</a:t>
            </a:r>
            <a:r>
              <a:rPr lang="it-IT" sz="3200" dirty="0"/>
              <a:t> </a:t>
            </a:r>
            <a:r>
              <a:rPr lang="it-IT" sz="3200" dirty="0" err="1"/>
              <a:t>remains</a:t>
            </a:r>
            <a:r>
              <a:rPr lang="it-IT" sz="3200" dirty="0"/>
              <a:t> </a:t>
            </a:r>
            <a:r>
              <a:rPr lang="it-IT" sz="3200" dirty="0" err="1"/>
              <a:t>available</a:t>
            </a:r>
            <a:r>
              <a:rPr lang="it-IT" sz="3200" dirty="0"/>
              <a:t> for </a:t>
            </a:r>
            <a:r>
              <a:rPr lang="it-IT" sz="3200" dirty="0" err="1"/>
              <a:t>later</a:t>
            </a:r>
            <a:r>
              <a:rPr lang="it-IT" sz="3200" dirty="0"/>
              <a:t> </a:t>
            </a:r>
            <a:r>
              <a:rPr lang="it-IT" sz="3200" dirty="0" err="1"/>
              <a:t>pragmatic</a:t>
            </a:r>
            <a:r>
              <a:rPr lang="it-IT" sz="3200" dirty="0"/>
              <a:t> </a:t>
            </a:r>
            <a:r>
              <a:rPr lang="it-IT" sz="3200" dirty="0" err="1"/>
              <a:t>enrichment</a:t>
            </a:r>
            <a:r>
              <a:rPr lang="it-IT" sz="3200" dirty="0"/>
              <a:t> (</a:t>
            </a:r>
            <a:r>
              <a:rPr lang="it-IT" sz="3200" dirty="0" err="1"/>
              <a:t>Partial</a:t>
            </a:r>
            <a:r>
              <a:rPr lang="it-IT" sz="3200" dirty="0"/>
              <a:t> Control).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3723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88A5A-391B-F66C-C8A1-347AF9863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E9CA05-8935-4F41-55FD-046593F2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The </a:t>
            </a:r>
            <a:r>
              <a:rPr lang="it-IT" b="1" dirty="0" err="1"/>
              <a:t>division</a:t>
            </a:r>
            <a:r>
              <a:rPr lang="it-IT" b="1" dirty="0"/>
              <a:t> of </a:t>
            </a:r>
            <a:r>
              <a:rPr lang="it-IT" b="1" dirty="0" err="1"/>
              <a:t>labor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8B651C-E91A-8AAF-6609-2E63650B5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sz="4800" b="1" dirty="0"/>
          </a:p>
          <a:p>
            <a:pPr marL="0" indent="0" algn="ctr">
              <a:buNone/>
            </a:pPr>
            <a:r>
              <a:rPr lang="it-IT" sz="4800" dirty="0" err="1"/>
              <a:t>Plural</a:t>
            </a:r>
            <a:r>
              <a:rPr lang="it-IT" sz="4800" dirty="0"/>
              <a:t>/agentive </a:t>
            </a:r>
            <a:r>
              <a:rPr lang="it-IT" sz="4800" dirty="0" err="1"/>
              <a:t>enrichment</a:t>
            </a:r>
            <a:r>
              <a:rPr lang="it-IT" sz="4800" dirty="0"/>
              <a:t> </a:t>
            </a:r>
            <a:r>
              <a:rPr lang="it-IT" sz="4800" dirty="0" err="1"/>
              <a:t>is</a:t>
            </a:r>
            <a:r>
              <a:rPr lang="it-IT" sz="4800" dirty="0"/>
              <a:t> post-</a:t>
            </a:r>
            <a:r>
              <a:rPr lang="it-IT" sz="4800" dirty="0" err="1"/>
              <a:t>compositional</a:t>
            </a:r>
            <a:r>
              <a:rPr lang="it-IT" sz="4800" dirty="0"/>
              <a:t>: </a:t>
            </a:r>
            <a:r>
              <a:rPr lang="it-IT" sz="4800" dirty="0" err="1"/>
              <a:t>grammar</a:t>
            </a:r>
            <a:r>
              <a:rPr lang="it-IT" sz="4800" dirty="0"/>
              <a:t> </a:t>
            </a:r>
            <a:r>
              <a:rPr lang="it-IT" sz="4800" dirty="0" err="1"/>
              <a:t>provides</a:t>
            </a:r>
            <a:r>
              <a:rPr lang="it-IT" sz="4800" dirty="0"/>
              <a:t> </a:t>
            </a:r>
            <a:r>
              <a:rPr lang="it-IT" sz="4800" dirty="0" err="1"/>
              <a:t>experiential</a:t>
            </a:r>
            <a:r>
              <a:rPr lang="it-IT" sz="4800" dirty="0"/>
              <a:t> </a:t>
            </a:r>
            <a:r>
              <a:rPr lang="it-IT" sz="4800" dirty="0" err="1"/>
              <a:t>anchoring</a:t>
            </a:r>
            <a:r>
              <a:rPr lang="it-IT" sz="4800" dirty="0"/>
              <a:t>; </a:t>
            </a:r>
            <a:r>
              <a:rPr lang="it-IT" sz="4800" dirty="0" err="1"/>
              <a:t>pragmatics</a:t>
            </a:r>
            <a:r>
              <a:rPr lang="it-IT" sz="4800" dirty="0"/>
              <a:t> </a:t>
            </a:r>
            <a:r>
              <a:rPr lang="it-IT" sz="4800" dirty="0" err="1"/>
              <a:t>expands</a:t>
            </a:r>
            <a:r>
              <a:rPr lang="it-IT" sz="4800" dirty="0"/>
              <a:t> event </a:t>
            </a:r>
            <a:r>
              <a:rPr lang="it-IT" sz="4800" dirty="0" err="1"/>
              <a:t>participation</a:t>
            </a:r>
            <a:endParaRPr lang="it-IT" sz="48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3669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B10543-FA49-5258-2CDD-D6F7A003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The nature of Control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D43833-74EC-3BE3-2333-8EDD6F689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Control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a </a:t>
            </a:r>
            <a:r>
              <a:rPr lang="it-IT" dirty="0" err="1"/>
              <a:t>dependency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subjects</a:t>
            </a:r>
            <a:r>
              <a:rPr lang="it-IT" dirty="0"/>
              <a:t>; </a:t>
            </a:r>
            <a:r>
              <a:rPr lang="it-IT" b="1" dirty="0" err="1"/>
              <a:t>it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an </a:t>
            </a:r>
            <a:r>
              <a:rPr lang="it-IT" b="1" dirty="0" err="1"/>
              <a:t>interface</a:t>
            </a:r>
            <a:r>
              <a:rPr lang="it-IT" b="1" dirty="0"/>
              <a:t> </a:t>
            </a:r>
            <a:r>
              <a:rPr lang="it-IT" b="1" dirty="0" err="1"/>
              <a:t>repair</a:t>
            </a:r>
            <a:r>
              <a:rPr lang="it-IT" b="1" dirty="0"/>
              <a:t> strategy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 err="1"/>
              <a:t>When</a:t>
            </a:r>
            <a:r>
              <a:rPr lang="it-IT" dirty="0"/>
              <a:t> a non-finite embedded predicate </a:t>
            </a:r>
            <a:r>
              <a:rPr lang="it-IT" dirty="0" err="1"/>
              <a:t>leaves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external</a:t>
            </a:r>
            <a:r>
              <a:rPr lang="it-IT" dirty="0"/>
              <a:t> </a:t>
            </a:r>
            <a:r>
              <a:rPr lang="it-IT" dirty="0" err="1"/>
              <a:t>role</a:t>
            </a:r>
            <a:r>
              <a:rPr lang="it-IT" dirty="0"/>
              <a:t> </a:t>
            </a:r>
            <a:r>
              <a:rPr lang="it-IT" dirty="0" err="1"/>
              <a:t>unrealized</a:t>
            </a:r>
            <a:r>
              <a:rPr lang="it-IT" dirty="0"/>
              <a:t>, Transfer </a:t>
            </a:r>
            <a:r>
              <a:rPr lang="it-IT" dirty="0" err="1"/>
              <a:t>fails</a:t>
            </a:r>
            <a:r>
              <a:rPr lang="it-IT" dirty="0"/>
              <a:t>. </a:t>
            </a:r>
            <a:r>
              <a:rPr lang="it-IT" dirty="0" err="1"/>
              <a:t>If</a:t>
            </a:r>
            <a:r>
              <a:rPr lang="it-IT" dirty="0"/>
              <a:t> the </a:t>
            </a:r>
            <a:r>
              <a:rPr lang="it-IT" dirty="0" err="1"/>
              <a:t>matrix</a:t>
            </a:r>
            <a:r>
              <a:rPr lang="it-IT" dirty="0"/>
              <a:t> predicate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endowed</a:t>
            </a:r>
            <a:r>
              <a:rPr lang="it-IT" dirty="0"/>
              <a:t> with +m, the </a:t>
            </a:r>
            <a:r>
              <a:rPr lang="it-IT" dirty="0" err="1"/>
              <a:t>grammar</a:t>
            </a:r>
            <a:r>
              <a:rPr lang="it-IT" dirty="0"/>
              <a:t> can </a:t>
            </a:r>
            <a:r>
              <a:rPr lang="it-IT" dirty="0" err="1"/>
              <a:t>retype</a:t>
            </a:r>
            <a:r>
              <a:rPr lang="it-IT" dirty="0"/>
              <a:t> the embedded </a:t>
            </a:r>
            <a:r>
              <a:rPr lang="it-IT" dirty="0" err="1"/>
              <a:t>eventuality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an </a:t>
            </a:r>
            <a:r>
              <a:rPr lang="it-IT" dirty="0" err="1"/>
              <a:t>experience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In the case of agent </a:t>
            </a:r>
            <a:r>
              <a:rPr lang="it-IT" dirty="0" err="1"/>
              <a:t>suppression</a:t>
            </a:r>
            <a:r>
              <a:rPr lang="it-IT" dirty="0"/>
              <a:t>, </a:t>
            </a:r>
            <a:r>
              <a:rPr lang="it-IT" dirty="0" err="1"/>
              <a:t>grammar</a:t>
            </a:r>
            <a:r>
              <a:rPr lang="it-IT" dirty="0"/>
              <a:t> </a:t>
            </a:r>
            <a:r>
              <a:rPr lang="it-IT" dirty="0" err="1"/>
              <a:t>inserts</a:t>
            </a:r>
            <a:r>
              <a:rPr lang="it-IT" dirty="0"/>
              <a:t> </a:t>
            </a:r>
            <a:r>
              <a:rPr lang="it-IT" b="1" dirty="0"/>
              <a:t>OP_LOG/SELF </a:t>
            </a:r>
            <a:r>
              <a:rPr lang="it-IT" dirty="0"/>
              <a:t>in </a:t>
            </a:r>
            <a:r>
              <a:rPr lang="it-IT" dirty="0" err="1"/>
              <a:t>syntax</a:t>
            </a:r>
            <a:r>
              <a:rPr lang="it-IT" dirty="0"/>
              <a:t>: </a:t>
            </a:r>
            <a:r>
              <a:rPr lang="it-IT" dirty="0" err="1"/>
              <a:t>this</a:t>
            </a:r>
            <a:r>
              <a:rPr lang="it-IT" dirty="0"/>
              <a:t> yields </a:t>
            </a:r>
            <a:r>
              <a:rPr lang="it-IT" dirty="0" err="1"/>
              <a:t>experientialization</a:t>
            </a:r>
            <a:r>
              <a:rPr lang="it-IT" dirty="0"/>
              <a:t> and IEM. With +</a:t>
            </a:r>
            <a:r>
              <a:rPr lang="it-IT" dirty="0" err="1"/>
              <a:t>m+c</a:t>
            </a:r>
            <a:r>
              <a:rPr lang="it-IT" dirty="0"/>
              <a:t> </a:t>
            </a:r>
            <a:r>
              <a:rPr lang="it-IT" dirty="0" err="1"/>
              <a:t>predicates</a:t>
            </a:r>
            <a:r>
              <a:rPr lang="it-IT" dirty="0"/>
              <a:t> like TRY, </a:t>
            </a:r>
            <a:r>
              <a:rPr lang="it-IT" dirty="0" err="1"/>
              <a:t>active</a:t>
            </a:r>
            <a:r>
              <a:rPr lang="it-IT" dirty="0"/>
              <a:t> </a:t>
            </a:r>
            <a:r>
              <a:rPr lang="it-IT" dirty="0" err="1"/>
              <a:t>causation</a:t>
            </a:r>
            <a:r>
              <a:rPr lang="it-IT" dirty="0"/>
              <a:t> </a:t>
            </a:r>
            <a:r>
              <a:rPr lang="it-IT" dirty="0" err="1"/>
              <a:t>preserves</a:t>
            </a:r>
            <a:r>
              <a:rPr lang="it-IT" dirty="0"/>
              <a:t> agentive </a:t>
            </a:r>
            <a:r>
              <a:rPr lang="it-IT" dirty="0" err="1"/>
              <a:t>structure</a:t>
            </a:r>
            <a:r>
              <a:rPr lang="it-IT" dirty="0"/>
              <a:t>: </a:t>
            </a:r>
            <a:r>
              <a:rPr lang="it-IT" b="1" dirty="0"/>
              <a:t>SELF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re-</a:t>
            </a:r>
            <a:r>
              <a:rPr lang="it-IT" dirty="0" err="1"/>
              <a:t>typed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b="1" dirty="0"/>
              <a:t>container-of-SELF </a:t>
            </a:r>
            <a:r>
              <a:rPr lang="it-IT" dirty="0"/>
              <a:t>(de se </a:t>
            </a:r>
            <a:r>
              <a:rPr lang="it-IT" dirty="0" err="1"/>
              <a:t>without</a:t>
            </a:r>
            <a:r>
              <a:rPr lang="it-IT" dirty="0"/>
              <a:t> IEM). </a:t>
            </a:r>
          </a:p>
          <a:p>
            <a:pPr lvl="0"/>
            <a:r>
              <a:rPr lang="it-IT" dirty="0" err="1"/>
              <a:t>One-line</a:t>
            </a:r>
            <a:r>
              <a:rPr lang="it-IT" dirty="0"/>
              <a:t> </a:t>
            </a:r>
            <a:r>
              <a:rPr lang="it-IT" dirty="0" err="1"/>
              <a:t>thesis</a:t>
            </a:r>
            <a:r>
              <a:rPr lang="it-IT" dirty="0"/>
              <a:t> </a:t>
            </a:r>
            <a:r>
              <a:rPr lang="it-IT" dirty="0" err="1"/>
              <a:t>version</a:t>
            </a:r>
            <a:r>
              <a:rPr lang="it-IT" dirty="0"/>
              <a:t>:</a:t>
            </a:r>
          </a:p>
          <a:p>
            <a:pPr lvl="0"/>
            <a:r>
              <a:rPr lang="it-IT" b="1" dirty="0"/>
              <a:t>Control = </a:t>
            </a:r>
            <a:r>
              <a:rPr lang="it-IT" b="1" dirty="0" err="1"/>
              <a:t>pre</a:t>
            </a:r>
            <a:r>
              <a:rPr lang="it-IT" b="1" dirty="0"/>
              <a:t>-Transfer </a:t>
            </a:r>
            <a:r>
              <a:rPr lang="it-IT" b="1" dirty="0" err="1"/>
              <a:t>experiential</a:t>
            </a:r>
            <a:r>
              <a:rPr lang="it-IT" b="1" dirty="0"/>
              <a:t> </a:t>
            </a:r>
            <a:r>
              <a:rPr lang="it-IT" b="1" dirty="0" err="1"/>
              <a:t>repair</a:t>
            </a:r>
            <a:r>
              <a:rPr lang="it-IT" b="1" dirty="0"/>
              <a:t> of an </a:t>
            </a:r>
            <a:r>
              <a:rPr lang="it-IT" b="1" dirty="0" err="1"/>
              <a:t>unrealized</a:t>
            </a:r>
            <a:r>
              <a:rPr lang="it-IT" b="1" dirty="0"/>
              <a:t> </a:t>
            </a:r>
            <a:r>
              <a:rPr lang="it-IT" b="1" dirty="0" err="1"/>
              <a:t>external</a:t>
            </a:r>
            <a:r>
              <a:rPr lang="it-IT" b="1" dirty="0"/>
              <a:t> </a:t>
            </a:r>
            <a:r>
              <a:rPr lang="it-IT" b="1" dirty="0" err="1"/>
              <a:t>argument</a:t>
            </a:r>
            <a:r>
              <a:rPr lang="it-IT" b="1" dirty="0"/>
              <a:t>, with IEM and PC </a:t>
            </a:r>
            <a:r>
              <a:rPr lang="it-IT" b="1" dirty="0" err="1"/>
              <a:t>only</a:t>
            </a:r>
            <a:r>
              <a:rPr lang="it-IT" b="1" dirty="0"/>
              <a:t> </a:t>
            </a:r>
            <a:r>
              <a:rPr lang="it-IT" b="1" dirty="0" err="1"/>
              <a:t>when</a:t>
            </a:r>
            <a:r>
              <a:rPr lang="it-IT" b="1" dirty="0"/>
              <a:t> SELF </a:t>
            </a:r>
            <a:r>
              <a:rPr lang="it-IT" b="1" dirty="0" err="1"/>
              <a:t>fully</a:t>
            </a:r>
            <a:r>
              <a:rPr lang="it-IT" b="1" dirty="0"/>
              <a:t> </a:t>
            </a:r>
            <a:r>
              <a:rPr lang="it-IT" b="1" dirty="0" err="1"/>
              <a:t>replaces</a:t>
            </a:r>
            <a:r>
              <a:rPr lang="it-IT" b="1" dirty="0"/>
              <a:t> </a:t>
            </a:r>
            <a:r>
              <a:rPr lang="it-IT" b="1" dirty="0" err="1"/>
              <a:t>agentivity</a:t>
            </a:r>
            <a:r>
              <a:rPr lang="it-IT" b="1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7242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6BC864-B39D-824C-E0B3-D62C3D42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What</a:t>
            </a:r>
            <a:r>
              <a:rPr lang="it-IT" b="1" dirty="0"/>
              <a:t> we </a:t>
            </a:r>
            <a:r>
              <a:rPr lang="it-IT" b="1" dirty="0" err="1"/>
              <a:t>could</a:t>
            </a:r>
            <a:r>
              <a:rPr lang="it-IT" b="1" dirty="0"/>
              <a:t> </a:t>
            </a:r>
            <a:r>
              <a:rPr lang="it-IT" b="1" dirty="0" err="1"/>
              <a:t>get</a:t>
            </a:r>
            <a:r>
              <a:rPr lang="it-IT" b="1" dirty="0"/>
              <a:t> </a:t>
            </a:r>
            <a:r>
              <a:rPr lang="it-IT" b="1" dirty="0" err="1"/>
              <a:t>rid</a:t>
            </a:r>
            <a:r>
              <a:rPr lang="it-IT" b="1" dirty="0"/>
              <a:t> of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3645C4-9A28-0CD0-B326-3D81AE901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• </a:t>
            </a:r>
            <a:r>
              <a:rPr lang="it-IT" sz="3600" dirty="0"/>
              <a:t>No PRO</a:t>
            </a:r>
            <a:br>
              <a:rPr lang="it-IT" sz="3600" dirty="0"/>
            </a:br>
            <a:r>
              <a:rPr lang="it-IT" sz="3600" dirty="0"/>
              <a:t>• No </a:t>
            </a:r>
            <a:r>
              <a:rPr lang="it-IT" sz="3600" dirty="0" err="1"/>
              <a:t>movement</a:t>
            </a:r>
            <a:br>
              <a:rPr lang="it-IT" sz="3600" dirty="0"/>
            </a:br>
            <a:r>
              <a:rPr lang="it-IT" sz="3600" dirty="0"/>
              <a:t>• </a:t>
            </a:r>
            <a:r>
              <a:rPr lang="it-IT" sz="3600"/>
              <a:t>No Form-Copy</a:t>
            </a:r>
            <a:br>
              <a:rPr lang="it-IT" sz="3600" dirty="0"/>
            </a:br>
            <a:r>
              <a:rPr lang="it-IT" sz="3600" dirty="0"/>
              <a:t>• No “</a:t>
            </a:r>
            <a:r>
              <a:rPr lang="it-IT" sz="3600" dirty="0" err="1"/>
              <a:t>want</a:t>
            </a:r>
            <a:r>
              <a:rPr lang="it-IT" sz="3600" dirty="0"/>
              <a:t>-to-</a:t>
            </a:r>
            <a:r>
              <a:rPr lang="it-IT" sz="3600" dirty="0" err="1"/>
              <a:t>leave</a:t>
            </a:r>
            <a:r>
              <a:rPr lang="it-IT" sz="3600" dirty="0"/>
              <a:t>” predicate (</a:t>
            </a:r>
            <a:r>
              <a:rPr lang="it-IT" sz="3600" dirty="0" err="1"/>
              <a:t>restructuring</a:t>
            </a:r>
            <a:r>
              <a:rPr lang="it-IT" sz="3600" dirty="0"/>
              <a:t>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 err="1"/>
              <a:t>Only</a:t>
            </a:r>
            <a:r>
              <a:rPr lang="it-IT" b="1" dirty="0"/>
              <a:t> </a:t>
            </a:r>
            <a:r>
              <a:rPr lang="it-IT" b="1" dirty="0" err="1"/>
              <a:t>interface</a:t>
            </a:r>
            <a:r>
              <a:rPr lang="it-IT" b="1" dirty="0"/>
              <a:t> </a:t>
            </a:r>
            <a:r>
              <a:rPr lang="it-IT" b="1" dirty="0" err="1"/>
              <a:t>repair</a:t>
            </a:r>
            <a:r>
              <a:rPr lang="it-IT" b="1" dirty="0"/>
              <a:t> + </a:t>
            </a:r>
            <a:r>
              <a:rPr lang="it-IT" b="1" dirty="0" err="1"/>
              <a:t>logophoric</a:t>
            </a:r>
            <a:r>
              <a:rPr lang="it-IT" b="1" dirty="0"/>
              <a:t> licensing + event </a:t>
            </a:r>
            <a:r>
              <a:rPr lang="it-IT" b="1" dirty="0" err="1"/>
              <a:t>experientialization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6327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3B65-54E1-D7C1-03F5-C2781028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Control and </a:t>
            </a:r>
            <a:r>
              <a:rPr lang="en-GB" b="1" i="1" dirty="0"/>
              <a:t>de 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5F7E0-2AB0-DCA6-E8EF-E3EBD5AE4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72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Morgan (1970) Fodor (1975), Higginbotham (1980) </a:t>
            </a:r>
            <a:r>
              <a:rPr lang="en-GB" dirty="0" err="1"/>
              <a:t>Chierchia</a:t>
            </a:r>
            <a:r>
              <a:rPr lang="en-GB" dirty="0"/>
              <a:t> (1989): control conveys </a:t>
            </a:r>
            <a:r>
              <a:rPr lang="en-GB" i="1" dirty="0"/>
              <a:t>de se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(1)	Roberta</a:t>
            </a:r>
            <a:r>
              <a:rPr lang="en-GB" baseline="-25000" dirty="0"/>
              <a:t>i</a:t>
            </a:r>
            <a:r>
              <a:rPr lang="en-GB" dirty="0"/>
              <a:t> 	</a:t>
            </a:r>
            <a:r>
              <a:rPr lang="en-GB" dirty="0" err="1"/>
              <a:t>pensa</a:t>
            </a:r>
            <a:r>
              <a:rPr lang="en-GB" dirty="0"/>
              <a:t> 	</a:t>
            </a:r>
            <a:r>
              <a:rPr lang="en-GB" dirty="0" err="1"/>
              <a:t>che</a:t>
            </a:r>
            <a:r>
              <a:rPr lang="en-GB" dirty="0"/>
              <a:t> 	</a:t>
            </a:r>
            <a:r>
              <a:rPr lang="en-GB" dirty="0" err="1"/>
              <a:t>lei</a:t>
            </a:r>
            <a:r>
              <a:rPr lang="en-GB" baseline="-25000" dirty="0" err="1"/>
              <a:t>i</a:t>
            </a:r>
            <a:r>
              <a:rPr lang="en-GB" dirty="0"/>
              <a:t> 	</a:t>
            </a:r>
            <a:r>
              <a:rPr lang="en-GB" dirty="0" err="1"/>
              <a:t>sia</a:t>
            </a:r>
            <a:r>
              <a:rPr lang="en-GB" dirty="0"/>
              <a:t> 	</a:t>
            </a:r>
            <a:r>
              <a:rPr lang="en-GB" dirty="0" err="1"/>
              <a:t>intelligente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Roberta	thinks	that	she	</a:t>
            </a:r>
            <a:r>
              <a:rPr lang="en-GB" dirty="0" err="1"/>
              <a:t>is</a:t>
            </a:r>
            <a:r>
              <a:rPr lang="en-GB" baseline="-25000" dirty="0" err="1"/>
              <a:t>subj</a:t>
            </a:r>
            <a:r>
              <a:rPr lang="en-GB" dirty="0"/>
              <a:t>	intelligent</a:t>
            </a:r>
          </a:p>
          <a:p>
            <a:pPr marL="0" indent="0">
              <a:buNone/>
            </a:pPr>
            <a:r>
              <a:rPr lang="en-GB" dirty="0"/>
              <a:t>(2)	Roberta 	</a:t>
            </a:r>
            <a:r>
              <a:rPr lang="en-GB" dirty="0" err="1"/>
              <a:t>pensa</a:t>
            </a:r>
            <a:r>
              <a:rPr lang="en-GB" dirty="0"/>
              <a:t> 	di 	</a:t>
            </a:r>
            <a:r>
              <a:rPr lang="en-GB" dirty="0" err="1"/>
              <a:t>essere</a:t>
            </a:r>
            <a:r>
              <a:rPr lang="en-GB" dirty="0"/>
              <a:t> 	</a:t>
            </a:r>
            <a:r>
              <a:rPr lang="en-GB" dirty="0" err="1"/>
              <a:t>intelligente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Roberta	thinks	to	be	intelligent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(3)	Roberta</a:t>
            </a:r>
            <a:r>
              <a:rPr lang="en-GB" baseline="-25000" dirty="0"/>
              <a:t>i</a:t>
            </a:r>
            <a:r>
              <a:rPr lang="en-GB" dirty="0"/>
              <a:t> expects that </a:t>
            </a:r>
            <a:r>
              <a:rPr lang="en-GB" dirty="0" err="1"/>
              <a:t>she</a:t>
            </a:r>
            <a:r>
              <a:rPr lang="en-GB" baseline="-25000" dirty="0" err="1"/>
              <a:t>i</a:t>
            </a:r>
            <a:r>
              <a:rPr lang="en-GB" dirty="0"/>
              <a:t> will win the race</a:t>
            </a:r>
          </a:p>
          <a:p>
            <a:pPr marL="0" indent="0">
              <a:buNone/>
            </a:pPr>
            <a:r>
              <a:rPr lang="en-GB" dirty="0"/>
              <a:t>(4)	Roberta expects to win the race</a:t>
            </a:r>
          </a:p>
          <a:p>
            <a:pPr marL="0" indent="0">
              <a:buNone/>
            </a:pPr>
            <a:r>
              <a:rPr lang="en-GB" dirty="0"/>
              <a:t>(5)	Roberta expects that she herself will win the race</a:t>
            </a:r>
          </a:p>
          <a:p>
            <a:pPr marL="0" indent="0">
              <a:buNone/>
            </a:pPr>
            <a:r>
              <a:rPr lang="en-GB" dirty="0"/>
              <a:t>(6)	Roberta expects herself to win the race</a:t>
            </a:r>
          </a:p>
        </p:txBody>
      </p:sp>
    </p:spTree>
    <p:extLst>
      <p:ext uri="{BB962C8B-B14F-4D97-AF65-F5344CB8AC3E}">
        <p14:creationId xmlns:p14="http://schemas.microsoft.com/office/powerpoint/2010/main" val="3396888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CABEE-019C-79F9-FF91-D6E31FF8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CEF53-5243-27FF-59D6-6FE1ACE52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348" y="561182"/>
            <a:ext cx="7180100" cy="941048"/>
          </a:xfrm>
        </p:spPr>
        <p:txBody>
          <a:bodyPr anchor="t">
            <a:normAutofit/>
          </a:bodyPr>
          <a:lstStyle/>
          <a:p>
            <a:r>
              <a:rPr lang="en-GB" sz="4800" b="1" dirty="0"/>
              <a:t>Conclusions</a:t>
            </a:r>
            <a:endParaRPr lang="en-GB" sz="48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4D694A-614A-7A07-6BCC-BD0BD0B61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14" y="1789717"/>
            <a:ext cx="7728858" cy="2111827"/>
          </a:xfrm>
        </p:spPr>
        <p:txBody>
          <a:bodyPr>
            <a:noAutofit/>
          </a:bodyPr>
          <a:lstStyle/>
          <a:p>
            <a:pPr algn="l"/>
            <a:r>
              <a:rPr lang="it-IT" sz="2800" b="1" dirty="0" err="1"/>
              <a:t>Logophoric</a:t>
            </a:r>
            <a:r>
              <a:rPr lang="it-IT" sz="2800" b="1" dirty="0"/>
              <a:t> Control </a:t>
            </a:r>
            <a:r>
              <a:rPr lang="it-IT" sz="2800" b="1" dirty="0" err="1"/>
              <a:t>is</a:t>
            </a:r>
            <a:r>
              <a:rPr lang="it-IT" sz="2800" b="1" dirty="0"/>
              <a:t> the </a:t>
            </a:r>
            <a:r>
              <a:rPr lang="it-IT" sz="2800" b="1" dirty="0" err="1"/>
              <a:t>grammar’s</a:t>
            </a:r>
            <a:r>
              <a:rPr lang="it-IT" sz="2800" b="1" dirty="0"/>
              <a:t> way of</a:t>
            </a:r>
            <a:r>
              <a:rPr lang="it-IT" sz="2800" dirty="0"/>
              <a:t>:</a:t>
            </a:r>
          </a:p>
          <a:p>
            <a:pPr algn="l"/>
            <a:r>
              <a:rPr lang="it-IT" sz="2800" dirty="0"/>
              <a:t>• Linking de se </a:t>
            </a:r>
            <a:r>
              <a:rPr lang="it-IT" sz="2800" dirty="0" err="1"/>
              <a:t>varieties</a:t>
            </a:r>
            <a:r>
              <a:rPr lang="it-IT" sz="2800" dirty="0"/>
              <a:t> with </a:t>
            </a:r>
            <a:r>
              <a:rPr lang="it-IT" sz="2800" dirty="0" err="1"/>
              <a:t>number</a:t>
            </a:r>
            <a:r>
              <a:rPr lang="it-IT" sz="2800" dirty="0"/>
              <a:t> mismatches</a:t>
            </a:r>
            <a:br>
              <a:rPr lang="it-IT" sz="2800" dirty="0"/>
            </a:br>
            <a:r>
              <a:rPr lang="it-IT" sz="2800" dirty="0"/>
              <a:t>• forcing events to be </a:t>
            </a:r>
            <a:r>
              <a:rPr lang="it-IT" sz="2800" b="1" dirty="0" err="1"/>
              <a:t>experienced</a:t>
            </a:r>
            <a:br>
              <a:rPr lang="it-IT" sz="2800" dirty="0"/>
            </a:br>
            <a:r>
              <a:rPr lang="it-IT" sz="2800" dirty="0"/>
              <a:t>• by </a:t>
            </a:r>
            <a:r>
              <a:rPr lang="it-IT" sz="2800" dirty="0" err="1"/>
              <a:t>satisfying</a:t>
            </a:r>
            <a:r>
              <a:rPr lang="it-IT" sz="2800" dirty="0"/>
              <a:t> </a:t>
            </a:r>
            <a:r>
              <a:rPr lang="it-IT" sz="2800" dirty="0" err="1"/>
              <a:t>θ</a:t>
            </a:r>
            <a:r>
              <a:rPr lang="it-IT" sz="2800" dirty="0"/>
              <a:t>-theory with an </a:t>
            </a:r>
            <a:r>
              <a:rPr lang="it-IT" sz="2800" dirty="0" err="1"/>
              <a:t>indexical</a:t>
            </a:r>
            <a:r>
              <a:rPr lang="it-IT" sz="2800" dirty="0"/>
              <a:t> </a:t>
            </a:r>
            <a:r>
              <a:rPr lang="it-IT" sz="2800" dirty="0" err="1"/>
              <a:t>argument</a:t>
            </a:r>
            <a:r>
              <a:rPr lang="it-IT" sz="2800" dirty="0"/>
              <a:t> (OP</a:t>
            </a:r>
            <a:r>
              <a:rPr lang="it-IT" sz="2800" baseline="-25000" dirty="0"/>
              <a:t>LOG</a:t>
            </a:r>
            <a:r>
              <a:rPr lang="it-IT" sz="2800" dirty="0"/>
              <a:t>/SELF)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10944-2070-156D-2FCF-D3F24922E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43" y="561181"/>
            <a:ext cx="4151809" cy="57356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380926-1184-C8B1-E64D-03EBF82F86A5}"/>
              </a:ext>
            </a:extLst>
          </p:cNvPr>
          <p:cNvSpPr txBox="1"/>
          <p:nvPr/>
        </p:nvSpPr>
        <p:spPr>
          <a:xfrm>
            <a:off x="5265706" y="6296817"/>
            <a:ext cx="6625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 err="1">
                <a:effectLst/>
              </a:rPr>
              <a:t>Måleri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allegorisk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bild</a:t>
            </a:r>
            <a:r>
              <a:rPr lang="en-US" sz="1100" b="0" i="0" dirty="0">
                <a:effectLst/>
              </a:rPr>
              <a:t>. </a:t>
            </a:r>
            <a:r>
              <a:rPr lang="en-US" sz="1100" b="0" i="0" dirty="0" err="1">
                <a:effectLst/>
              </a:rPr>
              <a:t>Nosce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te</a:t>
            </a:r>
            <a:r>
              <a:rPr lang="en-US" sz="1100" b="0" i="0" dirty="0">
                <a:effectLst/>
              </a:rPr>
              <a:t> ipsum. </a:t>
            </a:r>
            <a:r>
              <a:rPr lang="en-US" sz="1100" b="1" i="0" dirty="0" err="1">
                <a:effectLst/>
              </a:rPr>
              <a:t>Nyckelord</a:t>
            </a:r>
            <a:r>
              <a:rPr lang="en-US" sz="1100" b="0" i="0" dirty="0">
                <a:effectLst/>
              </a:rPr>
              <a:t>: Stork, 1600-tal, </a:t>
            </a:r>
            <a:r>
              <a:rPr lang="en-US" sz="1100" b="0" i="0" dirty="0" err="1">
                <a:effectLst/>
              </a:rPr>
              <a:t>Allegori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Exteriör</a:t>
            </a:r>
            <a:r>
              <a:rPr lang="en-US" sz="1100" b="0" i="0" dirty="0">
                <a:effectLst/>
              </a:rPr>
              <a:t>, Folk, </a:t>
            </a:r>
            <a:r>
              <a:rPr lang="en-US" sz="1100" b="0" i="0" dirty="0" err="1">
                <a:effectLst/>
              </a:rPr>
              <a:t>Fåglar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Föremålsbild</a:t>
            </a:r>
            <a:endParaRPr lang="en-NL" sz="11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385DC1D-42F6-8567-51D8-AB7AC71C3492}"/>
              </a:ext>
            </a:extLst>
          </p:cNvPr>
          <p:cNvSpPr txBox="1"/>
          <p:nvPr/>
        </p:nvSpPr>
        <p:spPr>
          <a:xfrm>
            <a:off x="141514" y="4299859"/>
            <a:ext cx="759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Control = </a:t>
            </a:r>
            <a:r>
              <a:rPr lang="it-IT" sz="3200" b="1" dirty="0" err="1"/>
              <a:t>experiential</a:t>
            </a:r>
            <a:r>
              <a:rPr lang="it-IT" sz="3200" b="1" dirty="0"/>
              <a:t> </a:t>
            </a:r>
            <a:r>
              <a:rPr lang="it-IT" sz="3200" b="1" dirty="0" err="1"/>
              <a:t>coercion</a:t>
            </a:r>
            <a:r>
              <a:rPr lang="it-IT" sz="3200" b="1" dirty="0"/>
              <a:t> of events</a:t>
            </a:r>
            <a:endParaRPr lang="it-IT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685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65042-E7D7-FFDD-89AA-83A682C5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Control and implicit </a:t>
            </a:r>
            <a:r>
              <a:rPr lang="en-GB" b="1" i="1" dirty="0"/>
              <a:t>de se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94EA4-32F9-B011-D387-D3300062F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Higginbotham (2003): control conveys a stronger form of </a:t>
            </a:r>
            <a:r>
              <a:rPr lang="en-GB" i="1" dirty="0"/>
              <a:t>de se </a:t>
            </a:r>
            <a:r>
              <a:rPr lang="en-GB" dirty="0"/>
              <a:t>with verbs such as remember/imagine:</a:t>
            </a:r>
          </a:p>
          <a:p>
            <a:pPr marL="0" indent="0">
              <a:buNone/>
            </a:pPr>
            <a:r>
              <a:rPr lang="en-GB" dirty="0"/>
              <a:t>(7)	(P1)	Only Churchill gave the speech</a:t>
            </a:r>
          </a:p>
          <a:p>
            <a:pPr marL="0" indent="0">
              <a:buNone/>
            </a:pPr>
            <a:r>
              <a:rPr lang="en-GB" dirty="0"/>
              <a:t>(8)	(P2)	Churchill remembers giving the speech</a:t>
            </a:r>
          </a:p>
          <a:p>
            <a:pPr marL="0" indent="0">
              <a:buNone/>
            </a:pPr>
            <a:r>
              <a:rPr lang="en-GB" dirty="0"/>
              <a:t>______________________________________________________________</a:t>
            </a:r>
          </a:p>
          <a:p>
            <a:pPr marL="0" indent="0">
              <a:buNone/>
            </a:pPr>
            <a:r>
              <a:rPr lang="en-GB" dirty="0"/>
              <a:t>(9)	(C)	Only Churchill remembers giving the speech</a:t>
            </a:r>
          </a:p>
          <a:p>
            <a:pPr marL="0" indent="0">
              <a:buNone/>
            </a:pPr>
            <a:r>
              <a:rPr lang="en-GB" dirty="0"/>
              <a:t>(10)	(*C)	Only Churchill</a:t>
            </a:r>
            <a:r>
              <a:rPr lang="en-GB" baseline="-25000" dirty="0"/>
              <a:t>i</a:t>
            </a:r>
            <a:r>
              <a:rPr lang="en-GB" dirty="0"/>
              <a:t> remembers that </a:t>
            </a:r>
            <a:r>
              <a:rPr lang="en-GB" dirty="0" err="1"/>
              <a:t>he</a:t>
            </a:r>
            <a:r>
              <a:rPr lang="en-GB" baseline="-25000" dirty="0" err="1"/>
              <a:t>i</a:t>
            </a:r>
            <a:r>
              <a:rPr lang="en-GB" dirty="0"/>
              <a:t> gave the speech</a:t>
            </a:r>
          </a:p>
          <a:p>
            <a:pPr marL="0" indent="0">
              <a:buNone/>
            </a:pPr>
            <a:r>
              <a:rPr lang="en-GB" dirty="0"/>
              <a:t>(11)	(C)	Only Churchill remembers himself giving the speech</a:t>
            </a:r>
          </a:p>
          <a:p>
            <a:pPr marL="0" indent="0">
              <a:buNone/>
            </a:pPr>
            <a:r>
              <a:rPr lang="en-GB" dirty="0"/>
              <a:t>(12)	(C)	Only Churchill remembers that he himself gave the speech</a:t>
            </a:r>
          </a:p>
        </p:txBody>
      </p:sp>
    </p:spTree>
    <p:extLst>
      <p:ext uri="{BB962C8B-B14F-4D97-AF65-F5344CB8AC3E}">
        <p14:creationId xmlns:p14="http://schemas.microsoft.com/office/powerpoint/2010/main" val="50326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9CD68-0CB2-E110-C36D-EFA1F615D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E5182-6889-86DE-19E3-9B95DB655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Control and implicit </a:t>
            </a:r>
            <a:r>
              <a:rPr lang="en-GB" b="1" i="1" dirty="0"/>
              <a:t>de se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489E-DF6C-B212-4F35-F867220B5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(13)	</a:t>
            </a:r>
            <a:r>
              <a:rPr lang="en-US" dirty="0"/>
              <a:t>I remember my grandfather being called “Rufus” </a:t>
            </a:r>
          </a:p>
          <a:p>
            <a:pPr marL="0" indent="0">
              <a:buNone/>
            </a:pPr>
            <a:r>
              <a:rPr lang="en-US" dirty="0"/>
              <a:t>(14)	I remember that my grandfather was called “Rufus”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(15)	I used to remember walking to school in the 5th grade, but I no longer 	remember it</a:t>
            </a:r>
          </a:p>
          <a:p>
            <a:pPr marL="0" indent="0">
              <a:buNone/>
            </a:pPr>
            <a:r>
              <a:rPr lang="en-US" dirty="0"/>
              <a:t>(16)	# I used to remember that I walked to school in the 5th grade, but I no 	longer remember it</a:t>
            </a:r>
          </a:p>
          <a:p>
            <a:pPr marL="514350" indent="-514350">
              <a:buAutoNum type="arabicParenBoth" startAt="16"/>
            </a:pPr>
            <a:endParaRPr lang="en-US" dirty="0"/>
          </a:p>
          <a:p>
            <a:pPr marL="0" indent="0">
              <a:buNone/>
            </a:pPr>
            <a:r>
              <a:rPr lang="en-US" dirty="0"/>
              <a:t>(17)	I imagined flying through space (de se)</a:t>
            </a:r>
          </a:p>
          <a:p>
            <a:pPr marL="0" indent="0">
              <a:buNone/>
            </a:pPr>
            <a:r>
              <a:rPr lang="en-US" dirty="0"/>
              <a:t>(18)	I imagined that I was flying through space (ambiguous)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559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A09A6-1C2E-0A27-95A7-63F6C08ED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B5E1F-3CFA-66D7-0835-A369734F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Control and implicit </a:t>
            </a:r>
            <a:r>
              <a:rPr lang="en-GB" b="1" i="1" dirty="0"/>
              <a:t>de se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C5C12-B739-F54E-ADA4-EECC037CE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Control reports events as </a:t>
            </a:r>
            <a:r>
              <a:rPr lang="en-US" u="sng" dirty="0"/>
              <a:t>experienced</a:t>
            </a:r>
            <a:r>
              <a:rPr lang="en-US" dirty="0"/>
              <a:t> by the subject “from the inside” (Pryor 1999) – that is, from an introspective, first-personal point of view.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Higginbotham (2003): control conveys a form of </a:t>
            </a:r>
            <a:r>
              <a:rPr lang="en-GB" i="1" dirty="0"/>
              <a:t>de se </a:t>
            </a:r>
            <a:r>
              <a:rPr lang="en-GB" dirty="0"/>
              <a:t>that is </a:t>
            </a:r>
            <a:r>
              <a:rPr lang="en-GB" u="sng" dirty="0"/>
              <a:t>immune to error through misidentification</a:t>
            </a:r>
            <a:r>
              <a:rPr lang="en-GB" dirty="0"/>
              <a:t> (IEM)</a:t>
            </a:r>
          </a:p>
          <a:p>
            <a:pPr marL="0" indent="0">
              <a:buNone/>
            </a:pPr>
            <a:endParaRPr lang="en-GB" i="1" u="sng" dirty="0"/>
          </a:p>
          <a:p>
            <a:pPr marL="0" indent="0">
              <a:buNone/>
            </a:pPr>
            <a:r>
              <a:rPr lang="en-GB" dirty="0"/>
              <a:t>Recanati (2007): </a:t>
            </a:r>
            <a:r>
              <a:rPr lang="en-GB" i="1" dirty="0"/>
              <a:t>de se </a:t>
            </a:r>
            <a:r>
              <a:rPr lang="en-GB" dirty="0"/>
              <a:t>+ IEM = </a:t>
            </a:r>
            <a:r>
              <a:rPr lang="en-GB" u="sng" dirty="0"/>
              <a:t>implicit</a:t>
            </a:r>
            <a:r>
              <a:rPr lang="en-GB" dirty="0"/>
              <a:t> </a:t>
            </a:r>
            <a:r>
              <a:rPr lang="en-GB" i="1" dirty="0"/>
              <a:t>de se</a:t>
            </a:r>
          </a:p>
        </p:txBody>
      </p:sp>
    </p:spTree>
    <p:extLst>
      <p:ext uri="{BB962C8B-B14F-4D97-AF65-F5344CB8AC3E}">
        <p14:creationId xmlns:p14="http://schemas.microsoft.com/office/powerpoint/2010/main" val="258947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D2FC1-488B-D6E7-067B-1D778FAA5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Control and IEM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BFB85-939B-A9C7-7F9C-8DB3338A9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(23)	(P1)	I remember someone saying that John should finish his 			thesis by July </a:t>
            </a:r>
          </a:p>
          <a:p>
            <a:pPr marL="0" indent="0">
              <a:buNone/>
            </a:pPr>
            <a:r>
              <a:rPr lang="en-US" dirty="0"/>
              <a:t>(24)	(P2)	I am now presented a recording of me saying that John 			should finish his thesis by July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(25)	(*C)	I now remember saying John should finish his thesis by 			July</a:t>
            </a:r>
          </a:p>
          <a:p>
            <a:pPr marL="0" indent="0">
              <a:buNone/>
            </a:pPr>
            <a:r>
              <a:rPr lang="en-US" dirty="0"/>
              <a:t>(26)	(C)	I now remember that I said/my saying that John should 			finish his thesis by July</a:t>
            </a:r>
          </a:p>
        </p:txBody>
      </p:sp>
    </p:spTree>
    <p:extLst>
      <p:ext uri="{BB962C8B-B14F-4D97-AF65-F5344CB8AC3E}">
        <p14:creationId xmlns:p14="http://schemas.microsoft.com/office/powerpoint/2010/main" val="113872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ED3EA-CACB-96A3-535C-7E9A3217E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6A88A-047B-748A-11F4-0B5AA0834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Introspection as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DC99A-F28E-0844-31FD-A2D7818A5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Delfitto &amp; Fiorin (2018, 2020, 2021), Fiorin &amp; Delfitto (2014, 2015, 2020):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500" b="1" dirty="0"/>
              <a:t>Conscious experience and conscious experiencers ARE part of the ontology of natural language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Naturalistic accounts of perception and cognition (Chalmers 1996; Gallagher 2000; Matthen 2005; Burge 2010; Siegel 2010; Goff 2023)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960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3047</Words>
  <Application>Microsoft Macintosh PowerPoint</Application>
  <PresentationFormat>Widescreen</PresentationFormat>
  <Paragraphs>215</Paragraphs>
  <Slides>40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Symbol</vt:lpstr>
      <vt:lpstr>Office Theme</vt:lpstr>
      <vt:lpstr>Experience-driven readings and the grammar of Control</vt:lpstr>
      <vt:lpstr>PART I: Control and variaties of de se </vt:lpstr>
      <vt:lpstr>PART I  Control and variaties of de se </vt:lpstr>
      <vt:lpstr>Control and de se</vt:lpstr>
      <vt:lpstr>Control and implicit de se</vt:lpstr>
      <vt:lpstr>Control and implicit de se</vt:lpstr>
      <vt:lpstr>Control and implicit de se</vt:lpstr>
      <vt:lpstr>Control and IEM</vt:lpstr>
      <vt:lpstr>Introspection as identification</vt:lpstr>
      <vt:lpstr>Intermediate conclusions</vt:lpstr>
      <vt:lpstr>PART II   A simpler syntax of control: no PRO, no movement, no Form-Copy</vt:lpstr>
      <vt:lpstr>Coming to grips with Control: The Classical Puzzle </vt:lpstr>
      <vt:lpstr>Standard Approaches </vt:lpstr>
      <vt:lpstr>A Shared Cost </vt:lpstr>
      <vt:lpstr>A Different Perspective </vt:lpstr>
      <vt:lpstr>A theta-violation as the Trigger </vt:lpstr>
      <vt:lpstr>Events vs. Experiences </vt:lpstr>
      <vt:lpstr>The core tension: The first categorial re-typing</vt:lpstr>
      <vt:lpstr>Agentive predicates [+m+c]:  Complements are events, not experiences</vt:lpstr>
      <vt:lpstr>Charnavel’s Insight: The role of OpLog</vt:lpstr>
      <vt:lpstr>Extending OpLog to Control </vt:lpstr>
      <vt:lpstr>The syntax and semantics of OpLog</vt:lpstr>
      <vt:lpstr>Feature-driven interpretations</vt:lpstr>
      <vt:lpstr>Contexts and SELF</vt:lpstr>
      <vt:lpstr>Agentive predicates:  Second categorial re-typing</vt:lpstr>
      <vt:lpstr>TRY vs. WANT: some qualifications</vt:lpstr>
      <vt:lpstr>TRY vs. WANT: some qualifications</vt:lpstr>
      <vt:lpstr> PART III  Debunking Partial Control</vt:lpstr>
      <vt:lpstr>Partial Control: Some examples</vt:lpstr>
      <vt:lpstr>Partial Control does not require simultaneity</vt:lpstr>
      <vt:lpstr>Partial Control: The basic insight</vt:lpstr>
      <vt:lpstr>Exemplification</vt:lpstr>
      <vt:lpstr>Why Believe Fails </vt:lpstr>
      <vt:lpstr>Intensionality vs. Experientialization</vt:lpstr>
      <vt:lpstr>The Kiss Diagnostic </vt:lpstr>
      <vt:lpstr>Summary: The logic of the proposal </vt:lpstr>
      <vt:lpstr>The division of labor</vt:lpstr>
      <vt:lpstr>The nature of Control</vt:lpstr>
      <vt:lpstr>What we could get rid of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Gaetano Fiorin</dc:creator>
  <cp:lastModifiedBy>Denis Delfitto</cp:lastModifiedBy>
  <cp:revision>277</cp:revision>
  <dcterms:created xsi:type="dcterms:W3CDTF">2025-11-17T07:04:19Z</dcterms:created>
  <dcterms:modified xsi:type="dcterms:W3CDTF">2026-02-22T11:06:31Z</dcterms:modified>
</cp:coreProperties>
</file>