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55" r:id="rId3"/>
    <p:sldMasterId id="2147483807" r:id="rId4"/>
    <p:sldMasterId id="2147483824" r:id="rId5"/>
    <p:sldMasterId id="2147483842" r:id="rId6"/>
    <p:sldMasterId id="2147483859" r:id="rId7"/>
    <p:sldMasterId id="2147483871" r:id="rId8"/>
    <p:sldMasterId id="2147483883" r:id="rId9"/>
    <p:sldMasterId id="2147483895" r:id="rId10"/>
  </p:sldMasterIdLst>
  <p:notesMasterIdLst>
    <p:notesMasterId r:id="rId24"/>
  </p:notesMasterIdLst>
  <p:sldIdLst>
    <p:sldId id="256" r:id="rId11"/>
    <p:sldId id="257" r:id="rId12"/>
    <p:sldId id="260" r:id="rId13"/>
    <p:sldId id="259" r:id="rId14"/>
    <p:sldId id="261" r:id="rId15"/>
    <p:sldId id="262" r:id="rId16"/>
    <p:sldId id="263" r:id="rId17"/>
    <p:sldId id="264" r:id="rId18"/>
    <p:sldId id="265" r:id="rId19"/>
    <p:sldId id="266" r:id="rId20"/>
    <p:sldId id="267" r:id="rId21"/>
    <p:sldId id="268"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43" autoAdjust="0"/>
  </p:normalViewPr>
  <p:slideViewPr>
    <p:cSldViewPr>
      <p:cViewPr varScale="1">
        <p:scale>
          <a:sx n="108" d="100"/>
          <a:sy n="108" d="100"/>
        </p:scale>
        <p:origin x="170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D9084-2EAE-4572-BEDA-D89FE8A5F77D}" type="datetimeFigureOut">
              <a:rPr lang="en-US" smtClean="0"/>
              <a:t>5/25/2019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46F5C8-693D-47D2-8461-FBA8CD62F882}" type="slidenum">
              <a:rPr lang="en-US" smtClean="0"/>
              <a:t>‹#›</a:t>
            </a:fld>
            <a:endParaRPr lang="en-US"/>
          </a:p>
        </p:txBody>
      </p:sp>
    </p:spTree>
    <p:extLst>
      <p:ext uri="{BB962C8B-B14F-4D97-AF65-F5344CB8AC3E}">
        <p14:creationId xmlns:p14="http://schemas.microsoft.com/office/powerpoint/2010/main" val="400337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6F5C8-693D-47D2-8461-FBA8CD62F882}" type="slidenum">
              <a:rPr lang="en-US" smtClean="0"/>
              <a:t>1</a:t>
            </a:fld>
            <a:endParaRPr lang="en-US"/>
          </a:p>
        </p:txBody>
      </p:sp>
    </p:spTree>
    <p:extLst>
      <p:ext uri="{BB962C8B-B14F-4D97-AF65-F5344CB8AC3E}">
        <p14:creationId xmlns:p14="http://schemas.microsoft.com/office/powerpoint/2010/main" val="155500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5/25/2019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55295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ru-RU" smtClean="0"/>
              <a:t>Образец заголовка</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73789" y="6375679"/>
            <a:ext cx="925016" cy="348462"/>
          </a:xfrm>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B6F15528-21DE-4FAA-801E-634DDDAF4B2B}"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17209"/>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74463" y="6375679"/>
            <a:ext cx="924342" cy="348462"/>
          </a:xfrm>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B6F15528-21DE-4FAA-801E-634DDDAF4B2B}" type="slidenum">
              <a:rPr lang="en-US" smtClean="0"/>
              <a:pPr/>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10565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66921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55697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875066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48149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B6F15528-21DE-4FAA-801E-634DDDAF4B2B}" type="slidenum">
              <a:rPr lang="en-US" smtClean="0"/>
              <a:pPr/>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49728201"/>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63483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6125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6437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15452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6F15528-21DE-4FAA-801E-634DDDAF4B2B}"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26736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6F15528-21DE-4FAA-801E-634DDDAF4B2B}"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76480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07039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15310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ru-RU" smtClean="0"/>
              <a:t>Образец заголовка</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B6F15528-21DE-4FAA-801E-634DDDAF4B2B}"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0684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65533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B6F15528-21DE-4FAA-801E-634DDDAF4B2B}" type="slidenum">
              <a:rPr lang="en-US" smtClean="0"/>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91424615"/>
      </p:ext>
    </p:extLst>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468940"/>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87680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941832" y="2909102"/>
            <a:ext cx="361188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975398" y="2909102"/>
            <a:ext cx="361188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7242277"/>
      </p:ext>
    </p:extLst>
  </p:cSld>
  <p:clrMapOvr>
    <a:masterClrMapping/>
  </p:clrMapOvr>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96652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56707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ru-RU" smtClean="0"/>
              <a:t>Образец заголовка</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73789" y="6375679"/>
            <a:ext cx="925016" cy="348462"/>
          </a:xfrm>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B6F15528-21DE-4FAA-801E-634DDDAF4B2B}"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6812184"/>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74463" y="6375679"/>
            <a:ext cx="924342" cy="348462"/>
          </a:xfrm>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B6F15528-21DE-4FAA-801E-634DDDAF4B2B}" type="slidenum">
              <a:rPr lang="en-US" smtClean="0"/>
              <a:pPr/>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33042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31122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371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78500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67736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123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785884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6736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29637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6903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95530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56582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83681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14013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62604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465452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1254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84865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5211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78969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85006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6983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599086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18220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103954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412159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71071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5/25/2019</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143970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408410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920288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320446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31642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385361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405317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89191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435479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19165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010936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36108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346" y="2912232"/>
            <a:ext cx="3830406"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912232"/>
            <a:ext cx="382151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125906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536304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976239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8359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274612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443208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11752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25238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364055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D8BD707-D9CF-40AE-B4C6-C98DA3205C09}" type="datetimeFigureOut">
              <a:rPr lang="en-US" smtClean="0"/>
              <a:pPr/>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247524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D8BD707-D9CF-40AE-B4C6-C98DA3205C09}" type="datetimeFigureOut">
              <a:rPr lang="en-US" smtClean="0"/>
              <a:pPr/>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480008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644723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606043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1819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914479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51528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576934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5/25/2019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24546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5/25/2019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716133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366481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406299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473294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90142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7884672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545475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467383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381706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6539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5/25/2019</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895473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779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1518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870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2380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7007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0962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44779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9647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768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11753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8684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2452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24517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7729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00285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95292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3700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04020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069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5/25/2019</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45219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3665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5/25/2019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1855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5/25/2019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3387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44695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02044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7346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12612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627588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9623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5/25/2019</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345232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83614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10253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1644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ru-RU" smtClean="0"/>
              <a:t>Образец заголовка</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B6F15528-21DE-4FAA-801E-634DDDAF4B2B}"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58488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79459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B6F15528-21DE-4FAA-801E-634DDDAF4B2B}" type="slidenum">
              <a:rPr lang="en-US" smtClean="0"/>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20450386"/>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1438692"/>
      </p:ext>
    </p:extLst>
  </p:cSld>
  <p:clrMapOvr>
    <a:masterClrMapping/>
  </p:clrMapOvr>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941832" y="2909102"/>
            <a:ext cx="361188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975398" y="2909102"/>
            <a:ext cx="361188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3011892"/>
      </p:ext>
    </p:extLst>
  </p:cSld>
  <p:clrMapOvr>
    <a:masterClrMapping/>
  </p:clrMapOvr>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678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theme" Target="../theme/theme10.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image" Target="../media/image6.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5.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theme" Target="../theme/theme6.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7.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8.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9.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5/25/2019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08939926"/>
      </p:ext>
    </p:extLst>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084585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98247526"/>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7260599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740625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7041353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6F15528-21DE-4FAA-801E-634DDDAF4B2B}"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42804076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pos="594">
          <p15:clr>
            <a:srgbClr val="F26B43"/>
          </p15:clr>
        </p15:guide>
        <p15:guide id="4294967295" pos="54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1778053"/>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6912">
          <p15:clr>
            <a:srgbClr val="F26B43"/>
          </p15:clr>
        </p15:guide>
        <p15:guide id="4294967295" pos="936">
          <p15:clr>
            <a:srgbClr val="F26B43"/>
          </p15:clr>
        </p15:guide>
        <p15:guide id="4294967295" pos="864">
          <p15:clr>
            <a:srgbClr val="F26B43"/>
          </p15:clr>
        </p15:guide>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5184">
          <p15:clr>
            <a:srgbClr val="F26B43"/>
          </p15:clr>
        </p15:guide>
        <p15:guide id="4294967295" pos="702">
          <p15:clr>
            <a:srgbClr val="F26B43"/>
          </p15:clr>
        </p15:guide>
        <p15:guide id="4294967295" pos="64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1D8BD707-D9CF-40AE-B4C6-C98DA3205C09}" type="datetimeFigureOut">
              <a:rPr lang="en-US" smtClean="0"/>
              <a:pPr/>
              <a:t>5/25/2019</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6F15528-21DE-4FAA-801E-634DDDAF4B2B}"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97906917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pos="594">
          <p15:clr>
            <a:srgbClr val="F26B43"/>
          </p15:clr>
        </p15:guide>
        <p15:guide id="4294967295" pos="54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orizontal Scroll 8"/>
          <p:cNvSpPr/>
          <p:nvPr/>
        </p:nvSpPr>
        <p:spPr>
          <a:xfrm>
            <a:off x="457200" y="304800"/>
            <a:ext cx="8534400" cy="3810000"/>
          </a:xfrm>
          <a:prstGeom prst="horizontalScroll">
            <a:avLst>
              <a:gd name="adj" fmla="val 17803"/>
            </a:avLst>
          </a:prstGeom>
          <a:blipFill>
            <a:blip r:embed="rId3"/>
            <a:tile tx="0" ty="0" sx="100000" sy="100000" flip="none" algn="tl"/>
          </a:blipFill>
          <a:ln>
            <a:solidFill>
              <a:schemeClr val="accent2"/>
            </a:solidFill>
          </a:ln>
          <a:scene3d>
            <a:camera prst="orthographicFront">
              <a:rot lat="900000" lon="1200000" rev="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3" name="Subtitle 2"/>
          <p:cNvSpPr>
            <a:spLocks noGrp="1"/>
          </p:cNvSpPr>
          <p:nvPr>
            <p:ph type="subTitle" idx="1"/>
          </p:nvPr>
        </p:nvSpPr>
        <p:spPr>
          <a:xfrm>
            <a:off x="1371600" y="4419600"/>
            <a:ext cx="6400800" cy="1295400"/>
          </a:xfrm>
        </p:spPr>
        <p:txBody>
          <a:bodyPr>
            <a:normAutofit/>
          </a:bodyPr>
          <a:lstStyle/>
          <a:p>
            <a:pPr algn="ctr"/>
            <a:r>
              <a:rPr lang="ru-RU" sz="2000" b="1" dirty="0" err="1" smtClean="0">
                <a:ln w="12700">
                  <a:solidFill>
                    <a:schemeClr val="accent5"/>
                  </a:solidFill>
                  <a:prstDash val="solid"/>
                </a:ln>
                <a:pattFill prst="ltDnDiag">
                  <a:fgClr>
                    <a:schemeClr val="accent5">
                      <a:lumMod val="60000"/>
                      <a:lumOff val="40000"/>
                    </a:schemeClr>
                  </a:fgClr>
                  <a:bgClr>
                    <a:schemeClr val="bg1"/>
                  </a:bgClr>
                </a:pattFill>
              </a:rPr>
              <a:t>Kristine</a:t>
            </a:r>
            <a:r>
              <a:rPr lang="ru-RU" sz="2000" b="1" dirty="0" smtClean="0">
                <a:ln w="12700">
                  <a:solidFill>
                    <a:schemeClr val="accent5"/>
                  </a:solidFill>
                  <a:prstDash val="solid"/>
                </a:ln>
                <a:pattFill prst="ltDnDiag">
                  <a:fgClr>
                    <a:schemeClr val="accent5">
                      <a:lumMod val="60000"/>
                      <a:lumOff val="40000"/>
                    </a:schemeClr>
                  </a:fgClr>
                  <a:bgClr>
                    <a:schemeClr val="bg1"/>
                  </a:bgClr>
                </a:pattFill>
              </a:rPr>
              <a:t> </a:t>
            </a:r>
            <a:r>
              <a:rPr lang="ru-RU" sz="2000" b="1" dirty="0" err="1" smtClean="0">
                <a:ln w="12700">
                  <a:solidFill>
                    <a:schemeClr val="accent5"/>
                  </a:solidFill>
                  <a:prstDash val="solid"/>
                </a:ln>
                <a:pattFill prst="ltDnDiag">
                  <a:fgClr>
                    <a:schemeClr val="accent5">
                      <a:lumMod val="60000"/>
                      <a:lumOff val="40000"/>
                    </a:schemeClr>
                  </a:fgClr>
                  <a:bgClr>
                    <a:schemeClr val="bg1"/>
                  </a:bgClr>
                </a:pattFill>
              </a:rPr>
              <a:t>Melqumyan</a:t>
            </a:r>
            <a:endParaRPr lang="ru-RU" sz="2000" b="1" dirty="0" smtClean="0">
              <a:ln w="12700">
                <a:solidFill>
                  <a:schemeClr val="accent5"/>
                </a:solidFill>
                <a:prstDash val="solid"/>
              </a:ln>
              <a:pattFill prst="ltDnDiag">
                <a:fgClr>
                  <a:schemeClr val="accent5">
                    <a:lumMod val="60000"/>
                    <a:lumOff val="40000"/>
                  </a:schemeClr>
                </a:fgClr>
                <a:bgClr>
                  <a:schemeClr val="bg1"/>
                </a:bgClr>
              </a:pattFill>
            </a:endParaRPr>
          </a:p>
          <a:p>
            <a:pPr algn="ctr"/>
            <a:endParaRPr lang="en-US" b="1" dirty="0" smtClean="0">
              <a:ln w="12700">
                <a:solidFill>
                  <a:schemeClr val="accent5"/>
                </a:solidFill>
                <a:prstDash val="solid"/>
              </a:ln>
              <a:pattFill prst="ltDnDiag">
                <a:fgClr>
                  <a:schemeClr val="accent5">
                    <a:lumMod val="60000"/>
                    <a:lumOff val="40000"/>
                  </a:schemeClr>
                </a:fgClr>
                <a:bgClr>
                  <a:schemeClr val="bg1"/>
                </a:bgClr>
              </a:pattFill>
            </a:endParaRPr>
          </a:p>
          <a:p>
            <a:pPr algn="ctr"/>
            <a:r>
              <a:rPr lang="en-US" sz="2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ARMENIA</a:t>
            </a:r>
            <a:r>
              <a:rPr lang="en-US" sz="2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YREVAN</a:t>
            </a:r>
            <a:endParaRPr lang="ru-RU" sz="2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endParaRPr lang="en-US" dirty="0">
              <a:blipFill>
                <a:blip r:embed="rId4"/>
                <a:tile tx="0" ty="0" sx="100000" sy="100000" flip="none" algn="tl"/>
              </a:blipFill>
              <a:effectLst>
                <a:glow rad="139700">
                  <a:schemeClr val="accent1">
                    <a:satMod val="175000"/>
                    <a:alpha val="40000"/>
                  </a:schemeClr>
                </a:glow>
              </a:effectLst>
            </a:endParaRPr>
          </a:p>
        </p:txBody>
      </p:sp>
      <p:sp>
        <p:nvSpPr>
          <p:cNvPr id="8" name="TextBox 7"/>
          <p:cNvSpPr txBox="1"/>
          <p:nvPr/>
        </p:nvSpPr>
        <p:spPr>
          <a:xfrm>
            <a:off x="1066800" y="1447800"/>
            <a:ext cx="7543800" cy="147732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50800" dist="38100" dir="13500000" algn="br" rotWithShape="0">
                  <a:prstClr val="black">
                    <a:alpha val="40000"/>
                  </a:prstClr>
                </a:outerShdw>
              </a:effectLst>
            </a:endParaRPr>
          </a:p>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50800" dist="38100" dir="13500000" algn="br" rotWithShape="0">
                    <a:prstClr val="black">
                      <a:alpha val="40000"/>
                    </a:prstClr>
                  </a:outerShdw>
                </a:effectLst>
              </a:rPr>
              <a:t> </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50800" dist="38100" dir="13500000" algn="br" rotWithShape="0">
                    <a:prstClr val="black">
                      <a:alpha val="40000"/>
                    </a:prstClr>
                  </a:outerShdw>
                </a:effectLst>
              </a:rPr>
              <a:t>Different events of Armenian history in the textbooks of the 18-19th centuries Armenian settlements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50800" dist="38100" dir="13500000" algn="br" rotWithShape="0">
                  <a:prstClr val="black">
                    <a:alpha val="40000"/>
                  </a:prst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41-Տիրան-Արամ.jpg"/>
          <p:cNvPicPr>
            <a:picLocks noChangeAspect="1"/>
          </p:cNvPicPr>
          <p:nvPr/>
        </p:nvPicPr>
        <p:blipFill>
          <a:blip r:embed="rId2"/>
          <a:srcRect b="2222"/>
          <a:stretch>
            <a:fillRect/>
          </a:stretch>
        </p:blipFill>
        <p:spPr>
          <a:xfrm>
            <a:off x="-1" y="0"/>
            <a:ext cx="4675909" cy="6858000"/>
          </a:xfrm>
          <a:prstGeom prst="rect">
            <a:avLst/>
          </a:prstGeom>
        </p:spPr>
      </p:pic>
      <p:sp>
        <p:nvSpPr>
          <p:cNvPr id="3" name="TextBox 2"/>
          <p:cNvSpPr txBox="1"/>
          <p:nvPr/>
        </p:nvSpPr>
        <p:spPr>
          <a:xfrm>
            <a:off x="4953000" y="2209800"/>
            <a:ext cx="3733800" cy="1754326"/>
          </a:xfrm>
          <a:prstGeom prst="rect">
            <a:avLst/>
          </a:prstGeom>
          <a:noFill/>
        </p:spPr>
        <p:txBody>
          <a:bodyPr wrap="square" rtlCol="0">
            <a:spAutoFit/>
          </a:bodyPr>
          <a:lstStyle/>
          <a:p>
            <a:r>
              <a:rPr lang="en-US" dirty="0" smtClean="0">
                <a:solidFill>
                  <a:schemeClr val="accent1">
                    <a:lumMod val="75000"/>
                  </a:schemeClr>
                </a:solidFill>
              </a:rPr>
              <a:t>It is depicted the fact when Armenian Catholicos Hosik I did not allow the Armenian King Tiran to enter the church, for which the king ordered to kill the Catholicos in 347.</a:t>
            </a:r>
            <a:endParaRPr lang="en-US" dirty="0">
              <a:solidFill>
                <a:schemeClr val="accent1">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847-Արամ.jpg"/>
          <p:cNvPicPr>
            <a:picLocks noChangeAspect="1"/>
          </p:cNvPicPr>
          <p:nvPr/>
        </p:nvPicPr>
        <p:blipFill>
          <a:blip r:embed="rId2" cstate="print"/>
          <a:stretch>
            <a:fillRect/>
          </a:stretch>
        </p:blipFill>
        <p:spPr>
          <a:xfrm>
            <a:off x="152400" y="0"/>
            <a:ext cx="4572000" cy="6858000"/>
          </a:xfrm>
          <a:prstGeom prst="rect">
            <a:avLst/>
          </a:prstGeom>
        </p:spPr>
      </p:pic>
      <p:sp>
        <p:nvSpPr>
          <p:cNvPr id="4" name="TextBox 3"/>
          <p:cNvSpPr txBox="1"/>
          <p:nvPr/>
        </p:nvSpPr>
        <p:spPr>
          <a:xfrm>
            <a:off x="4876800" y="1752600"/>
            <a:ext cx="3810000" cy="3693319"/>
          </a:xfrm>
          <a:prstGeom prst="rect">
            <a:avLst/>
          </a:prstGeom>
          <a:noFill/>
        </p:spPr>
        <p:txBody>
          <a:bodyPr wrap="square" rtlCol="0">
            <a:spAutoFit/>
          </a:bodyPr>
          <a:lstStyle/>
          <a:p>
            <a:r>
              <a:rPr lang="en-US" dirty="0" smtClean="0"/>
              <a:t>Mesrobbian Leader of Children, Calcutta, 1847.</a:t>
            </a:r>
          </a:p>
          <a:p>
            <a:r>
              <a:rPr lang="en-US" dirty="0" smtClean="0"/>
              <a:t>In the textbook of 1840, Hayk the patriarch was depicted. Here Aram, his heroic heir, is seen. And that is not accidental. Khorenatsi writes that the foreigners acknowledge Armenia by the name of Aram and due to him Hayastan is called Armenia. Being in the Far India Taliadian points out this fact. </a:t>
            </a: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Գերբ.jpg"/>
          <p:cNvPicPr>
            <a:picLocks noChangeAspect="1"/>
          </p:cNvPicPr>
          <p:nvPr/>
        </p:nvPicPr>
        <p:blipFill>
          <a:blip r:embed="rId2" cstate="print"/>
          <a:srcRect l="5556" r="12500" b="6250"/>
          <a:stretch>
            <a:fillRect/>
          </a:stretch>
        </p:blipFill>
        <p:spPr>
          <a:xfrm>
            <a:off x="152400" y="152400"/>
            <a:ext cx="4495800" cy="3429000"/>
          </a:xfrm>
          <a:prstGeom prst="rect">
            <a:avLst/>
          </a:prstGeom>
        </p:spPr>
      </p:pic>
      <p:pic>
        <p:nvPicPr>
          <p:cNvPr id="5" name="Picture 4" descr="1zinanshan-d194.jpg"/>
          <p:cNvPicPr>
            <a:picLocks noChangeAspect="1"/>
          </p:cNvPicPr>
          <p:nvPr/>
        </p:nvPicPr>
        <p:blipFill>
          <a:blip r:embed="rId3"/>
          <a:stretch>
            <a:fillRect/>
          </a:stretch>
        </p:blipFill>
        <p:spPr>
          <a:xfrm>
            <a:off x="4724400" y="523875"/>
            <a:ext cx="3905250" cy="2905125"/>
          </a:xfrm>
          <a:prstGeom prst="rect">
            <a:avLst/>
          </a:prstGeom>
        </p:spPr>
      </p:pic>
      <p:sp>
        <p:nvSpPr>
          <p:cNvPr id="6" name="TextBox 5"/>
          <p:cNvSpPr txBox="1"/>
          <p:nvPr/>
        </p:nvSpPr>
        <p:spPr>
          <a:xfrm>
            <a:off x="228600" y="4191000"/>
            <a:ext cx="8229600" cy="1477328"/>
          </a:xfrm>
          <a:prstGeom prst="rect">
            <a:avLst/>
          </a:prstGeom>
          <a:noFill/>
        </p:spPr>
        <p:txBody>
          <a:bodyPr wrap="square" rtlCol="0">
            <a:spAutoFit/>
          </a:bodyPr>
          <a:lstStyle/>
          <a:p>
            <a:r>
              <a:rPr lang="en-US" dirty="0" smtClean="0">
                <a:solidFill>
                  <a:srgbClr val="FF0000"/>
                </a:solidFill>
              </a:rPr>
              <a:t>Yerznkian Rostom, The Compilation of the Armenian History. Tiflis, 1843.</a:t>
            </a:r>
          </a:p>
          <a:p>
            <a:r>
              <a:rPr lang="en-US" dirty="0" smtClean="0">
                <a:solidFill>
                  <a:srgbClr val="FF0000"/>
                </a:solidFill>
              </a:rPr>
              <a:t>As a historic supplement, it presents the kings of the Armenian period and as their coat of arms the following emblem is depicted. As we can see, it has an obvious parallel with the today's coat of arms of the Republicc of Armenia.</a:t>
            </a:r>
            <a:endParaRPr 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381000" y="2133600"/>
            <a:ext cx="8305800" cy="22098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1600" y="2667000"/>
            <a:ext cx="71628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8001000" cy="5715000"/>
          </a:xfrm>
        </p:spPr>
        <p:txBody>
          <a:bodyPr>
            <a:normAutofit fontScale="77500" lnSpcReduction="20000"/>
          </a:bodyPr>
          <a:lstStyle/>
          <a:p>
            <a:pPr algn="ctr">
              <a:buNone/>
            </a:pPr>
            <a:r>
              <a:rPr lang="en-US" sz="2600" dirty="0" smtClean="0"/>
              <a:t>The history of the Armenian people written by a member of the Venice</a:t>
            </a:r>
          </a:p>
          <a:p>
            <a:pPr algn="ctr">
              <a:buNone/>
            </a:pPr>
            <a:r>
              <a:rPr lang="en-US" sz="2600" dirty="0" smtClean="0"/>
              <a:t>Mkhitaryan Congregation Mikhail Chamchyan (1738-1823), a three-volume</a:t>
            </a:r>
          </a:p>
          <a:p>
            <a:pPr algn="ctr">
              <a:buNone/>
            </a:pPr>
            <a:r>
              <a:rPr lang="en-US" sz="2600" dirty="0" smtClean="0"/>
              <a:t>book of the Armenian History (published in 1784-1886), in the history</a:t>
            </a:r>
          </a:p>
          <a:p>
            <a:pPr algn="ctr">
              <a:buNone/>
            </a:pPr>
            <a:r>
              <a:rPr lang="en-US" sz="2600" dirty="0" smtClean="0"/>
              <a:t>books is divided into the following seven stages:</a:t>
            </a:r>
          </a:p>
          <a:p>
            <a:pPr>
              <a:buNone/>
            </a:pPr>
            <a:endParaRPr lang="en-US" dirty="0" smtClean="0"/>
          </a:p>
          <a:p>
            <a:pPr marL="596646" indent="-514350">
              <a:buFont typeface="+mj-lt"/>
              <a:buAutoNum type="arabicPeriod"/>
            </a:pPr>
            <a:r>
              <a:rPr lang="en-US" dirty="0" smtClean="0">
                <a:solidFill>
                  <a:schemeClr val="accent1">
                    <a:lumMod val="75000"/>
                  </a:schemeClr>
                </a:solidFill>
              </a:rPr>
              <a:t>The period of the Haykazunins, Hayk's generation, reign</a:t>
            </a:r>
          </a:p>
          <a:p>
            <a:pPr marL="596646" indent="-514350">
              <a:buFont typeface="+mj-lt"/>
              <a:buAutoNum type="arabicPeriod"/>
            </a:pPr>
            <a:r>
              <a:rPr lang="en-US" dirty="0" smtClean="0">
                <a:solidFill>
                  <a:schemeClr val="accent1">
                    <a:lumMod val="75000"/>
                  </a:schemeClr>
                </a:solidFill>
              </a:rPr>
              <a:t>Judges who rule the loss of the statehood in Armenia before the </a:t>
            </a:r>
            <a:r>
              <a:rPr lang="en-US" dirty="0" smtClean="0">
                <a:solidFill>
                  <a:schemeClr val="accent1">
                    <a:lumMod val="75000"/>
                  </a:schemeClr>
                </a:solidFill>
              </a:rPr>
              <a:t>Artashesians </a:t>
            </a:r>
            <a:r>
              <a:rPr lang="en-US" dirty="0" smtClean="0">
                <a:solidFill>
                  <a:schemeClr val="accent1">
                    <a:lumMod val="75000"/>
                  </a:schemeClr>
                </a:solidFill>
              </a:rPr>
              <a:t>period (189 BC - 1 AC).</a:t>
            </a:r>
          </a:p>
          <a:p>
            <a:pPr marL="596646" indent="-514350">
              <a:buFont typeface="+mj-lt"/>
              <a:buAutoNum type="arabicPeriod"/>
            </a:pPr>
            <a:r>
              <a:rPr lang="en-US" dirty="0" smtClean="0">
                <a:solidFill>
                  <a:schemeClr val="accent1">
                    <a:lumMod val="75000"/>
                  </a:schemeClr>
                </a:solidFill>
              </a:rPr>
              <a:t>The Arshakuni’s period (66-428)</a:t>
            </a:r>
          </a:p>
          <a:p>
            <a:pPr marL="596646" indent="-514350">
              <a:buFont typeface="+mj-lt"/>
              <a:buAutoNum type="arabicPeriod"/>
            </a:pPr>
            <a:r>
              <a:rPr lang="en-US" dirty="0" smtClean="0">
                <a:solidFill>
                  <a:schemeClr val="accent1">
                    <a:lumMod val="75000"/>
                  </a:schemeClr>
                </a:solidFill>
              </a:rPr>
              <a:t>The Coronary period: (456 years)</a:t>
            </a:r>
          </a:p>
          <a:p>
            <a:pPr marL="596646" indent="-514350">
              <a:buFont typeface="+mj-lt"/>
              <a:buAutoNum type="arabicPeriod"/>
            </a:pPr>
            <a:r>
              <a:rPr lang="en-US" dirty="0" smtClean="0">
                <a:solidFill>
                  <a:schemeClr val="accent1">
                    <a:lumMod val="75000"/>
                  </a:schemeClr>
                </a:solidFill>
              </a:rPr>
              <a:t>The Bagratuni’s period (885-1046)</a:t>
            </a:r>
          </a:p>
          <a:p>
            <a:pPr marL="596646" indent="-514350">
              <a:buFont typeface="+mj-lt"/>
              <a:buAutoNum type="arabicPeriod"/>
            </a:pPr>
            <a:r>
              <a:rPr lang="en-US" dirty="0" smtClean="0">
                <a:solidFill>
                  <a:schemeClr val="accent1">
                    <a:lumMod val="75000"/>
                  </a:schemeClr>
                </a:solidFill>
              </a:rPr>
              <a:t>The Rubinyants’s period of the Armenian government of Kilikia (from the beginning in 1080 up to the collapse of the Armenian state of Kilikia in 1374).</a:t>
            </a:r>
          </a:p>
          <a:p>
            <a:pPr marL="596646" indent="-514350">
              <a:buFont typeface="+mj-lt"/>
              <a:buAutoNum type="arabicPeriod"/>
            </a:pPr>
            <a:r>
              <a:rPr lang="en-US" dirty="0" smtClean="0">
                <a:solidFill>
                  <a:schemeClr val="accent1">
                    <a:lumMod val="75000"/>
                  </a:schemeClr>
                </a:solidFill>
              </a:rPr>
              <a:t>After the Armenian state of Kilikia until 1780.</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811-Չամչյան-387.jpg"/>
          <p:cNvPicPr>
            <a:picLocks noChangeAspect="1"/>
          </p:cNvPicPr>
          <p:nvPr/>
        </p:nvPicPr>
        <p:blipFill>
          <a:blip r:embed="rId2"/>
          <a:stretch>
            <a:fillRect/>
          </a:stretch>
        </p:blipFill>
        <p:spPr>
          <a:xfrm>
            <a:off x="1143000" y="50800"/>
            <a:ext cx="7467600" cy="4978400"/>
          </a:xfrm>
          <a:prstGeom prst="rect">
            <a:avLst/>
          </a:prstGeom>
        </p:spPr>
      </p:pic>
      <p:sp>
        <p:nvSpPr>
          <p:cNvPr id="5" name="TextBox 4"/>
          <p:cNvSpPr txBox="1"/>
          <p:nvPr/>
        </p:nvSpPr>
        <p:spPr>
          <a:xfrm>
            <a:off x="990600" y="5105400"/>
            <a:ext cx="8153400" cy="2123658"/>
          </a:xfrm>
          <a:prstGeom prst="rect">
            <a:avLst/>
          </a:prstGeom>
          <a:noFill/>
        </p:spPr>
        <p:txBody>
          <a:bodyPr wrap="square" rtlCol="0">
            <a:spAutoFit/>
          </a:bodyPr>
          <a:lstStyle/>
          <a:p>
            <a:r>
              <a:rPr lang="en-US" sz="1600" dirty="0" err="1" smtClean="0">
                <a:blipFill>
                  <a:blip r:embed="rId3"/>
                  <a:tile tx="0" ty="0" sx="100000" sy="100000" flip="none" algn="tl"/>
                </a:blipFill>
              </a:rPr>
              <a:t>Mikayel</a:t>
            </a:r>
            <a:r>
              <a:rPr lang="en-US" sz="1600" dirty="0" smtClean="0">
                <a:blipFill>
                  <a:blip r:embed="rId3"/>
                  <a:tile tx="0" ty="0" sx="100000" sy="100000" flip="none" algn="tl"/>
                </a:blipFill>
              </a:rPr>
              <a:t> </a:t>
            </a:r>
            <a:r>
              <a:rPr lang="en-US" sz="1600" dirty="0" smtClean="0">
                <a:blipFill>
                  <a:blip r:embed="rId3"/>
                  <a:tile tx="0" ty="0" sx="100000" sy="100000" flip="none" algn="tl"/>
                </a:blipFill>
              </a:rPr>
              <a:t>Chamchian "The History of the Armenian Feast", Venice, 1811</a:t>
            </a:r>
          </a:p>
          <a:p>
            <a:r>
              <a:rPr lang="en-US" sz="1600" dirty="0" smtClean="0">
                <a:blipFill>
                  <a:blip r:embed="rId3"/>
                  <a:tile tx="0" ty="0" sx="100000" sy="100000" flip="none" algn="tl"/>
                </a:blipFill>
              </a:rPr>
              <a:t>The growing chronological course of the history is presented in the margins alongside each case by means of the mentioned historical date.</a:t>
            </a:r>
          </a:p>
          <a:p>
            <a:r>
              <a:rPr lang="en-US" sz="1600" dirty="0" smtClean="0">
                <a:blipFill>
                  <a:blip r:embed="rId3"/>
                  <a:tile tx="0" ty="0" sx="100000" sy="100000" flip="none" algn="tl"/>
                </a:blipFill>
              </a:rPr>
              <a:t>At the bottom of each year is represented the date according to the numerical values of the Armenian alphabet and Armenian cronicles. By adding 551 to the latter we receive the real date.</a:t>
            </a:r>
          </a:p>
          <a:p>
            <a:r>
              <a:rPr lang="en-US" dirty="0" smtClean="0"/>
              <a:t> </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39-Ք.Ա.jpg"/>
          <p:cNvPicPr>
            <a:picLocks noChangeAspect="1"/>
          </p:cNvPicPr>
          <p:nvPr/>
        </p:nvPicPr>
        <p:blipFill>
          <a:blip r:embed="rId2" cstate="print"/>
          <a:stretch>
            <a:fillRect/>
          </a:stretch>
        </p:blipFill>
        <p:spPr>
          <a:xfrm>
            <a:off x="0" y="0"/>
            <a:ext cx="5410200" cy="3606800"/>
          </a:xfrm>
          <a:prstGeom prst="rect">
            <a:avLst/>
          </a:prstGeom>
        </p:spPr>
      </p:pic>
      <p:pic>
        <p:nvPicPr>
          <p:cNvPr id="3" name="Picture 2" descr="1839-Ք.Ե...jpg"/>
          <p:cNvPicPr>
            <a:picLocks noChangeAspect="1"/>
          </p:cNvPicPr>
          <p:nvPr/>
        </p:nvPicPr>
        <p:blipFill>
          <a:blip r:embed="rId3" cstate="print"/>
          <a:srcRect b="6338"/>
          <a:stretch>
            <a:fillRect/>
          </a:stretch>
        </p:blipFill>
        <p:spPr>
          <a:xfrm>
            <a:off x="0" y="3479800"/>
            <a:ext cx="5410200" cy="3378200"/>
          </a:xfrm>
          <a:prstGeom prst="rect">
            <a:avLst/>
          </a:prstGeom>
        </p:spPr>
      </p:pic>
      <p:sp>
        <p:nvSpPr>
          <p:cNvPr id="5" name="TextBox 4"/>
          <p:cNvSpPr txBox="1"/>
          <p:nvPr/>
        </p:nvSpPr>
        <p:spPr>
          <a:xfrm>
            <a:off x="5638800" y="685800"/>
            <a:ext cx="3276600" cy="4801314"/>
          </a:xfrm>
          <a:prstGeom prst="rect">
            <a:avLst/>
          </a:prstGeom>
          <a:noFill/>
        </p:spPr>
        <p:txBody>
          <a:bodyPr wrap="square" rtlCol="0">
            <a:spAutoFit/>
          </a:bodyPr>
          <a:lstStyle/>
          <a:p>
            <a:r>
              <a:rPr lang="en-US" dirty="0" smtClean="0">
                <a:blipFill>
                  <a:blip r:embed="rId4"/>
                  <a:tile tx="0" ty="0" sx="100000" sy="100000" flip="none" algn="tl"/>
                </a:blipFill>
              </a:rPr>
              <a:t>Ephrem Séthian, "The History of Armenia", Venice, 1839.</a:t>
            </a:r>
          </a:p>
          <a:p>
            <a:r>
              <a:rPr lang="en-US" dirty="0" smtClean="0">
                <a:blipFill>
                  <a:blip r:embed="rId4"/>
                  <a:tile tx="0" ty="0" sx="100000" sy="100000" flip="none" algn="tl"/>
                </a:blipFill>
              </a:rPr>
              <a:t>Either this or other textbooks written in the first half of the 19th century are written in the form of questions and answers, which makes the speech fragmentary to smaller parts and makes it more comprehensible.</a:t>
            </a:r>
          </a:p>
          <a:p>
            <a:r>
              <a:rPr lang="en-US" dirty="0" smtClean="0">
                <a:blipFill>
                  <a:blip r:embed="rId4"/>
                  <a:tile tx="0" ty="0" sx="100000" sy="100000" flip="none" algn="tl"/>
                </a:blipFill>
              </a:rPr>
              <a:t>Before the beginning of the birth of Christ, the marginal chronology of numbers above is written BC (Ք.Ա.) – Armenian for before Christ.</a:t>
            </a:r>
          </a:p>
          <a:p>
            <a:r>
              <a:rPr lang="en-US" dirty="0" smtClean="0">
                <a:blipFill>
                  <a:blip r:embed="rId4"/>
                  <a:tile tx="0" ty="0" sx="100000" sy="100000" flip="none" algn="tl"/>
                </a:blipFill>
              </a:rPr>
              <a:t>For the next period, it is written AC (Ք. Ե.) – after Christ.</a:t>
            </a: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47-Աշխարհ 137.jpg"/>
          <p:cNvPicPr>
            <a:picLocks noChangeAspect="1"/>
          </p:cNvPicPr>
          <p:nvPr/>
        </p:nvPicPr>
        <p:blipFill>
          <a:blip r:embed="rId2"/>
          <a:stretch>
            <a:fillRect/>
          </a:stretch>
        </p:blipFill>
        <p:spPr>
          <a:xfrm>
            <a:off x="4572000" y="0"/>
            <a:ext cx="4572000" cy="6858000"/>
          </a:xfrm>
          <a:prstGeom prst="rect">
            <a:avLst/>
          </a:prstGeom>
        </p:spPr>
      </p:pic>
      <p:sp>
        <p:nvSpPr>
          <p:cNvPr id="3" name="TextBox 2"/>
          <p:cNvSpPr txBox="1"/>
          <p:nvPr/>
        </p:nvSpPr>
        <p:spPr>
          <a:xfrm>
            <a:off x="1066800" y="1737479"/>
            <a:ext cx="3505200" cy="3139321"/>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Concise Geography for the boys school, 1847.</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According to Khorenatsi, the chapter dedicated to Armenia starts with the following:  "The first  Armenian ruler Hayk, the patriarch, who was the grandson of Noah's grandson, and due to his name the nation is also called Armenian."</a:t>
            </a: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48-9-պատմու.jpg"/>
          <p:cNvPicPr>
            <a:picLocks noChangeAspect="1"/>
          </p:cNvPicPr>
          <p:nvPr/>
        </p:nvPicPr>
        <p:blipFill>
          <a:blip r:embed="rId2"/>
          <a:stretch>
            <a:fillRect/>
          </a:stretch>
        </p:blipFill>
        <p:spPr>
          <a:xfrm>
            <a:off x="0" y="0"/>
            <a:ext cx="4572000" cy="6858000"/>
          </a:xfrm>
          <a:prstGeom prst="rect">
            <a:avLst/>
          </a:prstGeom>
        </p:spPr>
      </p:pic>
      <p:sp>
        <p:nvSpPr>
          <p:cNvPr id="3" name="TextBox 2"/>
          <p:cNvSpPr txBox="1"/>
          <p:nvPr/>
        </p:nvSpPr>
        <p:spPr>
          <a:xfrm>
            <a:off x="4648200" y="2286001"/>
            <a:ext cx="4343400" cy="923330"/>
          </a:xfrm>
          <a:prstGeom prst="rect">
            <a:avLst/>
          </a:prstGeom>
          <a:noFill/>
        </p:spPr>
        <p:txBody>
          <a:bodyPr wrap="square" rtlCol="0">
            <a:spAutoFit/>
          </a:bodyPr>
          <a:lstStyle/>
          <a:p>
            <a:r>
              <a:rPr lang="en-US" dirty="0" smtClean="0">
                <a:solidFill>
                  <a:schemeClr val="accent5">
                    <a:lumMod val="50000"/>
                  </a:schemeClr>
                </a:solidFill>
              </a:rPr>
              <a:t>Hamazasp Terzhimanyan, "A Concise History for Armenian Boys schools", Venice, 1848.</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40-Հայկ.jpg"/>
          <p:cNvPicPr>
            <a:picLocks noChangeAspect="1"/>
          </p:cNvPicPr>
          <p:nvPr/>
        </p:nvPicPr>
        <p:blipFill>
          <a:blip r:embed="rId2" cstate="print"/>
          <a:stretch>
            <a:fillRect/>
          </a:stretch>
        </p:blipFill>
        <p:spPr>
          <a:xfrm>
            <a:off x="4572000" y="0"/>
            <a:ext cx="4572000" cy="6858000"/>
          </a:xfrm>
          <a:prstGeom prst="rect">
            <a:avLst/>
          </a:prstGeom>
        </p:spPr>
      </p:pic>
      <p:sp>
        <p:nvSpPr>
          <p:cNvPr id="3" name="TextBox 2"/>
          <p:cNvSpPr txBox="1"/>
          <p:nvPr/>
        </p:nvSpPr>
        <p:spPr>
          <a:xfrm>
            <a:off x="1066800" y="290691"/>
            <a:ext cx="3352800" cy="6186309"/>
          </a:xfrm>
          <a:prstGeom prst="rect">
            <a:avLst/>
          </a:prstGeom>
          <a:noFill/>
        </p:spPr>
        <p:txBody>
          <a:bodyPr wrap="square" rtlCol="0">
            <a:spAutoFit/>
          </a:bodyPr>
          <a:lstStyle/>
          <a:p>
            <a:r>
              <a:rPr lang="en-US" dirty="0" smtClean="0">
                <a:solidFill>
                  <a:srgbClr val="C00000"/>
                </a:solidFill>
              </a:rPr>
              <a:t>The Alphabet, Calcutta, 1840.</a:t>
            </a:r>
          </a:p>
          <a:p>
            <a:r>
              <a:rPr lang="en-US" dirty="0" smtClean="0"/>
              <a:t> </a:t>
            </a:r>
          </a:p>
          <a:p>
            <a:r>
              <a:rPr lang="en-US" dirty="0" smtClean="0">
                <a:solidFill>
                  <a:schemeClr val="accent3">
                    <a:lumMod val="75000"/>
                  </a:schemeClr>
                </a:solidFill>
              </a:rPr>
              <a:t>In it Hayk patriarch is depicted with the broad-bent bow, mentioned by Khorenatsi in his left hand and the arrow in his right hand. Below, it is written Haik and a quatrain is quoted which says that the bow is in the left hand and the arrow is in the right, by which the patriarch Hayk foretells the Armenian people about the forthcoming ordeals: that is we are going to forget love and we will make hatred determinable for our character.</a:t>
            </a:r>
          </a:p>
          <a:p>
            <a:r>
              <a:rPr lang="en-US" dirty="0" smtClean="0">
                <a:solidFill>
                  <a:schemeClr val="accent3">
                    <a:lumMod val="75000"/>
                  </a:schemeClr>
                </a:solidFill>
              </a:rPr>
              <a:t>The goal of this quatrain was to call for the national unity, meaning that the cause of the Armenians’ misfortunes was the discrepancy.</a:t>
            </a:r>
          </a:p>
          <a:p>
            <a:r>
              <a:rPr lang="en-US" dirty="0" smtClean="0">
                <a:solidFill>
                  <a:schemeClr val="accent3">
                    <a:lumMod val="75000"/>
                  </a:schemeClr>
                </a:solidFill>
              </a:rPr>
              <a:t> </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41-Վիկտորիա-տիտղ-.jpg"/>
          <p:cNvPicPr>
            <a:picLocks noChangeAspect="1"/>
          </p:cNvPicPr>
          <p:nvPr/>
        </p:nvPicPr>
        <p:blipFill>
          <a:blip r:embed="rId2"/>
          <a:stretch>
            <a:fillRect/>
          </a:stretch>
        </p:blipFill>
        <p:spPr>
          <a:xfrm>
            <a:off x="0" y="0"/>
            <a:ext cx="4572000" cy="6858000"/>
          </a:xfrm>
          <a:prstGeom prst="rect">
            <a:avLst/>
          </a:prstGeom>
        </p:spPr>
      </p:pic>
      <p:sp>
        <p:nvSpPr>
          <p:cNvPr id="3" name="TextBox 2"/>
          <p:cNvSpPr txBox="1"/>
          <p:nvPr/>
        </p:nvSpPr>
        <p:spPr>
          <a:xfrm>
            <a:off x="4495800" y="2362200"/>
            <a:ext cx="4495800" cy="1200329"/>
          </a:xfrm>
          <a:prstGeom prst="rect">
            <a:avLst/>
          </a:prstGeom>
          <a:noFill/>
        </p:spPr>
        <p:txBody>
          <a:bodyPr wrap="square" rtlCol="0">
            <a:spAutoFit/>
          </a:bodyPr>
          <a:lstStyle/>
          <a:p>
            <a:r>
              <a:rPr lang="en-US" dirty="0" smtClean="0">
                <a:solidFill>
                  <a:schemeClr val="accent3">
                    <a:lumMod val="60000"/>
                    <a:lumOff val="40000"/>
                  </a:schemeClr>
                </a:solidFill>
              </a:rPr>
              <a:t>The Victorian Alphabet, Calcutta, 1840.</a:t>
            </a:r>
          </a:p>
          <a:p>
            <a:r>
              <a:rPr lang="en-US" dirty="0" smtClean="0">
                <a:solidFill>
                  <a:schemeClr val="accent3">
                    <a:lumMod val="60000"/>
                    <a:lumOff val="40000"/>
                  </a:schemeClr>
                </a:solidFill>
              </a:rPr>
              <a:t>the front page of the book depicts the picture of Victoria, the Queen of England. </a:t>
            </a:r>
            <a:r>
              <a:rPr lang="en-US" dirty="0" smtClean="0">
                <a:solidFill>
                  <a:schemeClr val="accent2">
                    <a:lumMod val="75000"/>
                  </a:schemeClr>
                </a:solidFill>
              </a:rPr>
              <a:t> </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41-Արտավազդ.jpg"/>
          <p:cNvPicPr>
            <a:picLocks noChangeAspect="1"/>
          </p:cNvPicPr>
          <p:nvPr/>
        </p:nvPicPr>
        <p:blipFill>
          <a:blip r:embed="rId2"/>
          <a:srcRect b="2222"/>
          <a:stretch>
            <a:fillRect/>
          </a:stretch>
        </p:blipFill>
        <p:spPr>
          <a:xfrm>
            <a:off x="4468091" y="0"/>
            <a:ext cx="4675909" cy="6858000"/>
          </a:xfrm>
          <a:prstGeom prst="rect">
            <a:avLst/>
          </a:prstGeom>
        </p:spPr>
      </p:pic>
      <p:sp>
        <p:nvSpPr>
          <p:cNvPr id="3" name="TextBox 2"/>
          <p:cNvSpPr txBox="1"/>
          <p:nvPr/>
        </p:nvSpPr>
        <p:spPr>
          <a:xfrm>
            <a:off x="990600" y="2209800"/>
            <a:ext cx="3276600" cy="1754326"/>
          </a:xfrm>
          <a:prstGeom prst="rect">
            <a:avLst/>
          </a:prstGeom>
          <a:noFill/>
        </p:spPr>
        <p:txBody>
          <a:bodyPr wrap="square" rtlCol="0">
            <a:spAutoFit/>
          </a:bodyPr>
          <a:lstStyle/>
          <a:p>
            <a:r>
              <a:rPr lang="en-US" dirty="0" smtClean="0">
                <a:solidFill>
                  <a:schemeClr val="accent2">
                    <a:lumMod val="75000"/>
                  </a:schemeClr>
                </a:solidFill>
              </a:rPr>
              <a:t>An image of King Artavazd of Armenia during the hunting at Ararat (Great Masis) when, according to Movses Khorenatsi's "Armenian History", he fell into the cleft.</a:t>
            </a:r>
            <a:endParaRPr lang="en-US" dirty="0">
              <a:solidFill>
                <a:schemeClr val="accent2">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9.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4.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1_Легкий дым">
  <a:themeElements>
    <a:clrScheme name="Желтый и оранжевы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Badge">
  <a:themeElements>
    <a:clrScheme name="Желтый и оранжевы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8.xml><?xml version="1.0" encoding="utf-8"?>
<a:theme xmlns:a="http://schemas.openxmlformats.org/drawingml/2006/main" name="Crop">
  <a:themeElements>
    <a:clrScheme name="Желтый и оранжевы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9.xml><?xml version="1.0" encoding="utf-8"?>
<a:theme xmlns:a="http://schemas.openxmlformats.org/drawingml/2006/main" name="1_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Solstice</Template>
  <TotalTime>321</TotalTime>
  <Words>620</Words>
  <Application>Microsoft Office PowerPoint</Application>
  <PresentationFormat>Экран (4:3)</PresentationFormat>
  <Paragraphs>43</Paragraphs>
  <Slides>13</Slides>
  <Notes>1</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10</vt:i4>
      </vt:variant>
      <vt:variant>
        <vt:lpstr>Заголовки слайдов</vt:lpstr>
      </vt:variant>
      <vt:variant>
        <vt:i4>13</vt:i4>
      </vt:variant>
    </vt:vector>
  </HeadingPairs>
  <TitlesOfParts>
    <vt:vector size="38" baseType="lpstr">
      <vt:lpstr>Arial</vt:lpstr>
      <vt:lpstr>Bookman Old Style</vt:lpstr>
      <vt:lpstr>Calibri</vt:lpstr>
      <vt:lpstr>Century Gothic</vt:lpstr>
      <vt:lpstr>Century Schoolbook</vt:lpstr>
      <vt:lpstr>Corbel</vt:lpstr>
      <vt:lpstr>Franklin Gothic Book</vt:lpstr>
      <vt:lpstr>Garamond</vt:lpstr>
      <vt:lpstr>Gill Sans MT</vt:lpstr>
      <vt:lpstr>Impact</vt:lpstr>
      <vt:lpstr>Rockwell</vt:lpstr>
      <vt:lpstr>Trebuchet MS</vt:lpstr>
      <vt:lpstr>Wingdings</vt:lpstr>
      <vt:lpstr>Wingdings 2</vt:lpstr>
      <vt:lpstr>Wingdings 3</vt:lpstr>
      <vt:lpstr>Oriel</vt:lpstr>
      <vt:lpstr>Грань</vt:lpstr>
      <vt:lpstr>Damask</vt:lpstr>
      <vt:lpstr>Легкий дым</vt:lpstr>
      <vt:lpstr>Натуральные материалы</vt:lpstr>
      <vt:lpstr>1_Легкий дым</vt:lpstr>
      <vt:lpstr>Badge</vt:lpstr>
      <vt:lpstr>Crop</vt:lpstr>
      <vt:lpstr>1_Badge</vt: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Different events of Armenian history in the textbooks of the 18-19th centuries Armenian settlements </dc:title>
  <dc:creator>Karen</dc:creator>
  <cp:lastModifiedBy>PC</cp:lastModifiedBy>
  <cp:revision>27</cp:revision>
  <dcterms:created xsi:type="dcterms:W3CDTF">2006-08-16T00:00:00Z</dcterms:created>
  <dcterms:modified xsi:type="dcterms:W3CDTF">2019-05-25T12:46:48Z</dcterms:modified>
</cp:coreProperties>
</file>