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62" r:id="rId2"/>
    <p:sldId id="363" r:id="rId3"/>
    <p:sldId id="364" r:id="rId4"/>
    <p:sldId id="370" r:id="rId5"/>
    <p:sldId id="371" r:id="rId6"/>
    <p:sldId id="372" r:id="rId7"/>
    <p:sldId id="365" r:id="rId8"/>
  </p:sldIdLst>
  <p:sldSz cx="12192000" cy="6858000"/>
  <p:notesSz cx="26974800" cy="48298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000066"/>
    <a:srgbClr val="3366CC"/>
    <a:srgbClr val="0033CC"/>
    <a:srgbClr val="003399"/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76" y="102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11692022" cy="2424556"/>
          </a:xfrm>
          <a:prstGeom prst="rect">
            <a:avLst/>
          </a:prstGeom>
        </p:spPr>
        <p:txBody>
          <a:bodyPr vert="horz" lIns="411555" tIns="205777" rIns="411555" bIns="205777" rtlCol="0"/>
          <a:lstStyle>
            <a:lvl1pPr algn="l">
              <a:defRPr sz="5400"/>
            </a:lvl1pPr>
          </a:lstStyle>
          <a:p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15276482" y="4"/>
            <a:ext cx="11692022" cy="2424556"/>
          </a:xfrm>
          <a:prstGeom prst="rect">
            <a:avLst/>
          </a:prstGeom>
        </p:spPr>
        <p:txBody>
          <a:bodyPr vert="horz" lIns="411555" tIns="205777" rIns="411555" bIns="205777" rtlCol="0"/>
          <a:lstStyle>
            <a:lvl1pPr algn="r">
              <a:defRPr sz="5400"/>
            </a:lvl1pPr>
          </a:lstStyle>
          <a:p>
            <a:fld id="{D4DF4AEE-440F-453E-A51F-30BBF3FAA86E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-1004888" y="6040438"/>
            <a:ext cx="28984576" cy="16303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11555" tIns="205777" rIns="411555" bIns="205777" rtlCol="0" anchor="ctr"/>
          <a:lstStyle/>
          <a:p>
            <a:endParaRPr 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2696220" y="23241780"/>
            <a:ext cx="21582360" cy="19018101"/>
          </a:xfrm>
          <a:prstGeom prst="rect">
            <a:avLst/>
          </a:prstGeom>
        </p:spPr>
        <p:txBody>
          <a:bodyPr vert="horz" lIns="411555" tIns="205777" rIns="411555" bIns="205777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45873552"/>
            <a:ext cx="11692022" cy="2424556"/>
          </a:xfrm>
          <a:prstGeom prst="rect">
            <a:avLst/>
          </a:prstGeom>
        </p:spPr>
        <p:txBody>
          <a:bodyPr vert="horz" lIns="411555" tIns="205777" rIns="411555" bIns="205777" rtlCol="0" anchor="b"/>
          <a:lstStyle>
            <a:lvl1pPr algn="l">
              <a:defRPr sz="5400"/>
            </a:lvl1pPr>
          </a:lstStyle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15276482" y="45873552"/>
            <a:ext cx="11692022" cy="2424556"/>
          </a:xfrm>
          <a:prstGeom prst="rect">
            <a:avLst/>
          </a:prstGeom>
        </p:spPr>
        <p:txBody>
          <a:bodyPr vert="horz" lIns="411555" tIns="205777" rIns="411555" bIns="205777" rtlCol="0" anchor="b"/>
          <a:lstStyle>
            <a:lvl1pPr algn="r">
              <a:defRPr sz="5400"/>
            </a:lvl1pPr>
          </a:lstStyle>
          <a:p>
            <a:fld id="{9CCE8569-5F5C-405B-9FE1-BC136825B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817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06A9-2C57-4AD8-8274-B3099C832236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2224-077F-4ED1-A0E9-BB65BC98D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872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06A9-2C57-4AD8-8274-B3099C832236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2224-077F-4ED1-A0E9-BB65BC98D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88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06A9-2C57-4AD8-8274-B3099C832236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2224-077F-4ED1-A0E9-BB65BC98D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62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06A9-2C57-4AD8-8274-B3099C832236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2224-077F-4ED1-A0E9-BB65BC98D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3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06A9-2C57-4AD8-8274-B3099C832236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2224-077F-4ED1-A0E9-BB65BC98D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831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06A9-2C57-4AD8-8274-B3099C832236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2224-077F-4ED1-A0E9-BB65BC98D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70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06A9-2C57-4AD8-8274-B3099C832236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2224-077F-4ED1-A0E9-BB65BC98D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96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06A9-2C57-4AD8-8274-B3099C832236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2224-077F-4ED1-A0E9-BB65BC98D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02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06A9-2C57-4AD8-8274-B3099C832236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2224-077F-4ED1-A0E9-BB65BC98D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762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06A9-2C57-4AD8-8274-B3099C832236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2224-077F-4ED1-A0E9-BB65BC98D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3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06A9-2C57-4AD8-8274-B3099C832236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32224-077F-4ED1-A0E9-BB65BC98D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406A9-2C57-4AD8-8274-B3099C832236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32224-077F-4ED1-A0E9-BB65BC98D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2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3" Type="http://schemas.openxmlformats.org/officeDocument/2006/relationships/tags" Target="../tags/tag3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5.gif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image" Target="../media/image4.png"/><Relationship Id="rId5" Type="http://schemas.openxmlformats.org/officeDocument/2006/relationships/tags" Target="../tags/tag5.xml"/><Relationship Id="rId10" Type="http://schemas.openxmlformats.org/officeDocument/2006/relationships/image" Target="../media/image3.png"/><Relationship Id="rId4" Type="http://schemas.openxmlformats.org/officeDocument/2006/relationships/tags" Target="../tags/tag4.xml"/><Relationship Id="rId9" Type="http://schemas.openxmlformats.org/officeDocument/2006/relationships/image" Target="../media/image2.png"/><Relationship Id="rId1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4.xml"/><Relationship Id="rId13" Type="http://schemas.openxmlformats.org/officeDocument/2006/relationships/image" Target="../media/image11.png"/><Relationship Id="rId3" Type="http://schemas.openxmlformats.org/officeDocument/2006/relationships/tags" Target="../tags/tag9.xml"/><Relationship Id="rId7" Type="http://schemas.openxmlformats.org/officeDocument/2006/relationships/tags" Target="../tags/tag13.xml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tags" Target="../tags/tag8.xml"/><Relationship Id="rId16" Type="http://schemas.openxmlformats.org/officeDocument/2006/relationships/image" Target="../media/image14.png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11" Type="http://schemas.openxmlformats.org/officeDocument/2006/relationships/image" Target="../media/image9.png"/><Relationship Id="rId5" Type="http://schemas.openxmlformats.org/officeDocument/2006/relationships/tags" Target="../tags/tag11.xml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tags" Target="../tags/tag10.xml"/><Relationship Id="rId9" Type="http://schemas.openxmlformats.org/officeDocument/2006/relationships/slideLayout" Target="../slideLayouts/slideLayout2.xml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tags" Target="../tags/tag17.xml"/><Relationship Id="rId21" Type="http://schemas.openxmlformats.org/officeDocument/2006/relationships/image" Target="../media/image25.png"/><Relationship Id="rId7" Type="http://schemas.openxmlformats.org/officeDocument/2006/relationships/tags" Target="../tags/tag21.xml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tags" Target="../tags/tag16.xml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19.xml"/><Relationship Id="rId15" Type="http://schemas.openxmlformats.org/officeDocument/2006/relationships/image" Target="../media/image19.png"/><Relationship Id="rId10" Type="http://schemas.openxmlformats.org/officeDocument/2006/relationships/tags" Target="../tags/tag24.xml"/><Relationship Id="rId19" Type="http://schemas.openxmlformats.org/officeDocument/2006/relationships/image" Target="../media/image23.png"/><Relationship Id="rId4" Type="http://schemas.openxmlformats.org/officeDocument/2006/relationships/tags" Target="../tags/tag18.xml"/><Relationship Id="rId9" Type="http://schemas.openxmlformats.org/officeDocument/2006/relationships/tags" Target="../tags/tag23.xml"/><Relationship Id="rId1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32.xml"/><Relationship Id="rId13" Type="http://schemas.openxmlformats.org/officeDocument/2006/relationships/tags" Target="../tags/tag37.xml"/><Relationship Id="rId18" Type="http://schemas.openxmlformats.org/officeDocument/2006/relationships/image" Target="../media/image26.png"/><Relationship Id="rId26" Type="http://schemas.openxmlformats.org/officeDocument/2006/relationships/image" Target="../media/image34.png"/><Relationship Id="rId3" Type="http://schemas.openxmlformats.org/officeDocument/2006/relationships/tags" Target="../tags/tag27.xml"/><Relationship Id="rId21" Type="http://schemas.openxmlformats.org/officeDocument/2006/relationships/image" Target="../media/image29.png"/><Relationship Id="rId7" Type="http://schemas.openxmlformats.org/officeDocument/2006/relationships/tags" Target="../tags/tag31.xml"/><Relationship Id="rId12" Type="http://schemas.openxmlformats.org/officeDocument/2006/relationships/tags" Target="../tags/tag36.xml"/><Relationship Id="rId17" Type="http://schemas.openxmlformats.org/officeDocument/2006/relationships/slideLayout" Target="../slideLayouts/slideLayout2.xml"/><Relationship Id="rId25" Type="http://schemas.openxmlformats.org/officeDocument/2006/relationships/image" Target="../media/image33.png"/><Relationship Id="rId2" Type="http://schemas.openxmlformats.org/officeDocument/2006/relationships/tags" Target="../tags/tag26.xml"/><Relationship Id="rId16" Type="http://schemas.openxmlformats.org/officeDocument/2006/relationships/tags" Target="../tags/tag40.xml"/><Relationship Id="rId20" Type="http://schemas.openxmlformats.org/officeDocument/2006/relationships/image" Target="../media/image28.png"/><Relationship Id="rId29" Type="http://schemas.openxmlformats.org/officeDocument/2006/relationships/image" Target="../media/image37.png"/><Relationship Id="rId1" Type="http://schemas.openxmlformats.org/officeDocument/2006/relationships/tags" Target="../tags/tag25.xml"/><Relationship Id="rId6" Type="http://schemas.openxmlformats.org/officeDocument/2006/relationships/tags" Target="../tags/tag30.xml"/><Relationship Id="rId11" Type="http://schemas.openxmlformats.org/officeDocument/2006/relationships/tags" Target="../tags/tag35.xml"/><Relationship Id="rId24" Type="http://schemas.openxmlformats.org/officeDocument/2006/relationships/image" Target="../media/image32.png"/><Relationship Id="rId5" Type="http://schemas.openxmlformats.org/officeDocument/2006/relationships/tags" Target="../tags/tag29.xml"/><Relationship Id="rId15" Type="http://schemas.openxmlformats.org/officeDocument/2006/relationships/tags" Target="../tags/tag39.xml"/><Relationship Id="rId23" Type="http://schemas.openxmlformats.org/officeDocument/2006/relationships/image" Target="../media/image31.png"/><Relationship Id="rId28" Type="http://schemas.openxmlformats.org/officeDocument/2006/relationships/image" Target="../media/image36.png"/><Relationship Id="rId10" Type="http://schemas.openxmlformats.org/officeDocument/2006/relationships/tags" Target="../tags/tag34.xml"/><Relationship Id="rId19" Type="http://schemas.openxmlformats.org/officeDocument/2006/relationships/image" Target="../media/image27.png"/><Relationship Id="rId4" Type="http://schemas.openxmlformats.org/officeDocument/2006/relationships/tags" Target="../tags/tag28.xml"/><Relationship Id="rId9" Type="http://schemas.openxmlformats.org/officeDocument/2006/relationships/tags" Target="../tags/tag33.xml"/><Relationship Id="rId14" Type="http://schemas.openxmlformats.org/officeDocument/2006/relationships/tags" Target="../tags/tag38.xml"/><Relationship Id="rId22" Type="http://schemas.openxmlformats.org/officeDocument/2006/relationships/image" Target="../media/image30.png"/><Relationship Id="rId27" Type="http://schemas.openxmlformats.org/officeDocument/2006/relationships/image" Target="../media/image3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48.xml"/><Relationship Id="rId13" Type="http://schemas.openxmlformats.org/officeDocument/2006/relationships/tags" Target="../tags/tag53.xml"/><Relationship Id="rId18" Type="http://schemas.openxmlformats.org/officeDocument/2006/relationships/image" Target="../media/image26.png"/><Relationship Id="rId26" Type="http://schemas.openxmlformats.org/officeDocument/2006/relationships/image" Target="../media/image34.png"/><Relationship Id="rId3" Type="http://schemas.openxmlformats.org/officeDocument/2006/relationships/tags" Target="../tags/tag43.xml"/><Relationship Id="rId21" Type="http://schemas.openxmlformats.org/officeDocument/2006/relationships/image" Target="../media/image29.png"/><Relationship Id="rId7" Type="http://schemas.openxmlformats.org/officeDocument/2006/relationships/tags" Target="../tags/tag47.xml"/><Relationship Id="rId12" Type="http://schemas.openxmlformats.org/officeDocument/2006/relationships/tags" Target="../tags/tag52.xml"/><Relationship Id="rId17" Type="http://schemas.openxmlformats.org/officeDocument/2006/relationships/slideLayout" Target="../slideLayouts/slideLayout2.xml"/><Relationship Id="rId25" Type="http://schemas.openxmlformats.org/officeDocument/2006/relationships/image" Target="../media/image33.png"/><Relationship Id="rId2" Type="http://schemas.openxmlformats.org/officeDocument/2006/relationships/tags" Target="../tags/tag42.xml"/><Relationship Id="rId16" Type="http://schemas.openxmlformats.org/officeDocument/2006/relationships/tags" Target="../tags/tag56.xml"/><Relationship Id="rId20" Type="http://schemas.openxmlformats.org/officeDocument/2006/relationships/image" Target="../media/image28.png"/><Relationship Id="rId29" Type="http://schemas.openxmlformats.org/officeDocument/2006/relationships/image" Target="../media/image37.png"/><Relationship Id="rId1" Type="http://schemas.openxmlformats.org/officeDocument/2006/relationships/tags" Target="../tags/tag41.xml"/><Relationship Id="rId6" Type="http://schemas.openxmlformats.org/officeDocument/2006/relationships/tags" Target="../tags/tag46.xml"/><Relationship Id="rId11" Type="http://schemas.openxmlformats.org/officeDocument/2006/relationships/tags" Target="../tags/tag51.xml"/><Relationship Id="rId24" Type="http://schemas.openxmlformats.org/officeDocument/2006/relationships/image" Target="../media/image32.png"/><Relationship Id="rId5" Type="http://schemas.openxmlformats.org/officeDocument/2006/relationships/tags" Target="../tags/tag45.xml"/><Relationship Id="rId15" Type="http://schemas.openxmlformats.org/officeDocument/2006/relationships/tags" Target="../tags/tag55.xml"/><Relationship Id="rId23" Type="http://schemas.openxmlformats.org/officeDocument/2006/relationships/image" Target="../media/image31.png"/><Relationship Id="rId28" Type="http://schemas.openxmlformats.org/officeDocument/2006/relationships/image" Target="../media/image36.png"/><Relationship Id="rId10" Type="http://schemas.openxmlformats.org/officeDocument/2006/relationships/tags" Target="../tags/tag50.xml"/><Relationship Id="rId19" Type="http://schemas.openxmlformats.org/officeDocument/2006/relationships/image" Target="../media/image27.png"/><Relationship Id="rId4" Type="http://schemas.openxmlformats.org/officeDocument/2006/relationships/tags" Target="../tags/tag44.xml"/><Relationship Id="rId9" Type="http://schemas.openxmlformats.org/officeDocument/2006/relationships/tags" Target="../tags/tag49.xml"/><Relationship Id="rId14" Type="http://schemas.openxmlformats.org/officeDocument/2006/relationships/tags" Target="../tags/tag54.xml"/><Relationship Id="rId22" Type="http://schemas.openxmlformats.org/officeDocument/2006/relationships/image" Target="../media/image30.png"/><Relationship Id="rId27" Type="http://schemas.openxmlformats.org/officeDocument/2006/relationships/image" Target="../media/image3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tags" Target="../tags/tag69.xml"/><Relationship Id="rId18" Type="http://schemas.openxmlformats.org/officeDocument/2006/relationships/tags" Target="../tags/tag74.xml"/><Relationship Id="rId26" Type="http://schemas.openxmlformats.org/officeDocument/2006/relationships/image" Target="../media/image26.png"/><Relationship Id="rId39" Type="http://schemas.openxmlformats.org/officeDocument/2006/relationships/image" Target="../media/image39.png"/><Relationship Id="rId21" Type="http://schemas.openxmlformats.org/officeDocument/2006/relationships/tags" Target="../tags/tag77.xml"/><Relationship Id="rId34" Type="http://schemas.openxmlformats.org/officeDocument/2006/relationships/image" Target="../media/image34.png"/><Relationship Id="rId42" Type="http://schemas.openxmlformats.org/officeDocument/2006/relationships/image" Target="../media/image42.png"/><Relationship Id="rId7" Type="http://schemas.openxmlformats.org/officeDocument/2006/relationships/tags" Target="../tags/tag63.xml"/><Relationship Id="rId2" Type="http://schemas.openxmlformats.org/officeDocument/2006/relationships/tags" Target="../tags/tag58.xml"/><Relationship Id="rId16" Type="http://schemas.openxmlformats.org/officeDocument/2006/relationships/tags" Target="../tags/tag72.xml"/><Relationship Id="rId29" Type="http://schemas.openxmlformats.org/officeDocument/2006/relationships/image" Target="../media/image29.png"/><Relationship Id="rId1" Type="http://schemas.openxmlformats.org/officeDocument/2006/relationships/tags" Target="../tags/tag57.xml"/><Relationship Id="rId6" Type="http://schemas.openxmlformats.org/officeDocument/2006/relationships/tags" Target="../tags/tag62.xml"/><Relationship Id="rId11" Type="http://schemas.openxmlformats.org/officeDocument/2006/relationships/tags" Target="../tags/tag67.xml"/><Relationship Id="rId24" Type="http://schemas.openxmlformats.org/officeDocument/2006/relationships/tags" Target="../tags/tag80.xml"/><Relationship Id="rId32" Type="http://schemas.openxmlformats.org/officeDocument/2006/relationships/image" Target="../media/image32.png"/><Relationship Id="rId37" Type="http://schemas.openxmlformats.org/officeDocument/2006/relationships/image" Target="../media/image37.png"/><Relationship Id="rId40" Type="http://schemas.openxmlformats.org/officeDocument/2006/relationships/image" Target="../media/image40.png"/><Relationship Id="rId45" Type="http://schemas.openxmlformats.org/officeDocument/2006/relationships/image" Target="../media/image45.png"/><Relationship Id="rId5" Type="http://schemas.openxmlformats.org/officeDocument/2006/relationships/tags" Target="../tags/tag61.xml"/><Relationship Id="rId15" Type="http://schemas.openxmlformats.org/officeDocument/2006/relationships/tags" Target="../tags/tag71.xml"/><Relationship Id="rId23" Type="http://schemas.openxmlformats.org/officeDocument/2006/relationships/tags" Target="../tags/tag79.xml"/><Relationship Id="rId28" Type="http://schemas.openxmlformats.org/officeDocument/2006/relationships/image" Target="../media/image28.png"/><Relationship Id="rId36" Type="http://schemas.openxmlformats.org/officeDocument/2006/relationships/image" Target="../media/image36.png"/><Relationship Id="rId10" Type="http://schemas.openxmlformats.org/officeDocument/2006/relationships/tags" Target="../tags/tag66.xml"/><Relationship Id="rId19" Type="http://schemas.openxmlformats.org/officeDocument/2006/relationships/tags" Target="../tags/tag75.xml"/><Relationship Id="rId31" Type="http://schemas.openxmlformats.org/officeDocument/2006/relationships/image" Target="../media/image31.png"/><Relationship Id="rId44" Type="http://schemas.openxmlformats.org/officeDocument/2006/relationships/image" Target="../media/image44.png"/><Relationship Id="rId4" Type="http://schemas.openxmlformats.org/officeDocument/2006/relationships/tags" Target="../tags/tag60.xml"/><Relationship Id="rId9" Type="http://schemas.openxmlformats.org/officeDocument/2006/relationships/tags" Target="../tags/tag65.xml"/><Relationship Id="rId14" Type="http://schemas.openxmlformats.org/officeDocument/2006/relationships/tags" Target="../tags/tag70.xml"/><Relationship Id="rId22" Type="http://schemas.openxmlformats.org/officeDocument/2006/relationships/tags" Target="../tags/tag78.xml"/><Relationship Id="rId27" Type="http://schemas.openxmlformats.org/officeDocument/2006/relationships/image" Target="../media/image27.png"/><Relationship Id="rId30" Type="http://schemas.openxmlformats.org/officeDocument/2006/relationships/image" Target="../media/image30.png"/><Relationship Id="rId35" Type="http://schemas.openxmlformats.org/officeDocument/2006/relationships/image" Target="../media/image35.png"/><Relationship Id="rId43" Type="http://schemas.openxmlformats.org/officeDocument/2006/relationships/image" Target="../media/image43.png"/><Relationship Id="rId8" Type="http://schemas.openxmlformats.org/officeDocument/2006/relationships/tags" Target="../tags/tag64.xml"/><Relationship Id="rId3" Type="http://schemas.openxmlformats.org/officeDocument/2006/relationships/tags" Target="../tags/tag59.xml"/><Relationship Id="rId12" Type="http://schemas.openxmlformats.org/officeDocument/2006/relationships/tags" Target="../tags/tag68.xml"/><Relationship Id="rId17" Type="http://schemas.openxmlformats.org/officeDocument/2006/relationships/tags" Target="../tags/tag73.xml"/><Relationship Id="rId25" Type="http://schemas.openxmlformats.org/officeDocument/2006/relationships/slideLayout" Target="../slideLayouts/slideLayout2.xml"/><Relationship Id="rId33" Type="http://schemas.openxmlformats.org/officeDocument/2006/relationships/image" Target="../media/image33.png"/><Relationship Id="rId38" Type="http://schemas.openxmlformats.org/officeDocument/2006/relationships/image" Target="../media/image38.png"/><Relationship Id="rId20" Type="http://schemas.openxmlformats.org/officeDocument/2006/relationships/tags" Target="../tags/tag76.xml"/><Relationship Id="rId41" Type="http://schemas.openxmlformats.org/officeDocument/2006/relationships/image" Target="../media/image4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90049" y="1695906"/>
            <a:ext cx="7611902" cy="939222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>
                <a:solidFill>
                  <a:schemeClr val="bg1"/>
                </a:solidFill>
              </a:rPr>
              <a:t>Noise sensitivity for the top </a:t>
            </a:r>
            <a:r>
              <a:rPr lang="en-US" sz="2800" b="1" i="1" dirty="0" smtClean="0">
                <a:solidFill>
                  <a:schemeClr val="bg1"/>
                </a:solidFill>
              </a:rPr>
              <a:t>eigenvector</a:t>
            </a:r>
          </a:p>
          <a:p>
            <a:pPr algn="ctr"/>
            <a:r>
              <a:rPr lang="en-US" sz="2800" b="1" i="1" dirty="0" smtClean="0">
                <a:solidFill>
                  <a:schemeClr val="bg1"/>
                </a:solidFill>
              </a:rPr>
              <a:t>of </a:t>
            </a:r>
            <a:r>
              <a:rPr lang="en-US" sz="2800" b="1" i="1" dirty="0">
                <a:solidFill>
                  <a:schemeClr val="bg1"/>
                </a:solidFill>
              </a:rPr>
              <a:t>a sparse random matrix</a:t>
            </a:r>
            <a:endParaRPr lang="en-US" sz="2400" b="1" i="1" dirty="0">
              <a:solidFill>
                <a:schemeClr val="bg1"/>
              </a:solidFill>
            </a:endParaRPr>
          </a:p>
        </p:txBody>
      </p:sp>
      <p:pic>
        <p:nvPicPr>
          <p:cNvPr id="10" name="그림 9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Jaehun Lee&#10;&#10;\end{document}" title="IguanaTex Bitmap Displa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743" y="3876756"/>
            <a:ext cx="858513" cy="136036"/>
          </a:xfrm>
          <a:prstGeom prst="rect">
            <a:avLst/>
          </a:prstGeom>
        </p:spPr>
      </p:pic>
      <p:pic>
        <p:nvPicPr>
          <p:cNvPr id="11" name="그림 10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(joint work with Charles Bordenave)&#10;&#10;\end{document}" title="IguanaTex Bitmap Display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489" y="4246796"/>
            <a:ext cx="2771019" cy="173760"/>
          </a:xfrm>
          <a:prstGeom prst="rect">
            <a:avLst/>
          </a:prstGeom>
        </p:spPr>
      </p:pic>
      <p:pic>
        <p:nvPicPr>
          <p:cNvPr id="13" name="그림 12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Korea Advanced Institute of Science and Technology (KAIST)&#10;&#10;\end{document}" title="IguanaTex Bitmap Display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9667" y="5131629"/>
            <a:ext cx="3812666" cy="139008"/>
          </a:xfrm>
          <a:prstGeom prst="rect">
            <a:avLst/>
          </a:prstGeom>
        </p:spPr>
      </p:pic>
      <p:pic>
        <p:nvPicPr>
          <p:cNvPr id="12" name="그림 11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Department of Mathematical Sciences&#10;&#10;\end{document}" title="IguanaTex Bitmap Display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919" y="4798202"/>
            <a:ext cx="2320157" cy="13900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6481" y="5465056"/>
            <a:ext cx="659037" cy="659037"/>
          </a:xfrm>
          <a:prstGeom prst="rect">
            <a:avLst/>
          </a:prstGeom>
        </p:spPr>
      </p:pic>
      <p:pic>
        <p:nvPicPr>
          <p:cNvPr id="22" name="그림 21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Conference in honour of Yan Fyodorov's 60th birthday:&#10;&#10;\end{document}" title="IguanaTex Bitmap Display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82" y="118590"/>
            <a:ext cx="3373692" cy="139008"/>
          </a:xfrm>
          <a:prstGeom prst="rect">
            <a:avLst/>
          </a:prstGeom>
        </p:spPr>
      </p:pic>
      <p:pic>
        <p:nvPicPr>
          <p:cNvPr id="23" name="그림 22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Random Matrices and Random Landscapes&#10;&#10;\end{document}" title="IguanaTex Bitmap Display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627" y="118590"/>
            <a:ext cx="2636583" cy="139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76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그림 34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Erd\H{o}s-R\'{e}nyi graph $G(N,p)$: &#10;&#10;\end{document}" title="IguanaTex Bitmap Displa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307" y="1574816"/>
            <a:ext cx="2162858" cy="193194"/>
          </a:xfrm>
          <a:prstGeom prst="rect">
            <a:avLst/>
          </a:prstGeom>
        </p:spPr>
      </p:pic>
      <p:pic>
        <p:nvPicPr>
          <p:cNvPr id="36" name="그림 35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each edge independently exists with prob.~$p$&#10;&#10;\end{document}" title="IguanaTex Bitmap Display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351" y="1584533"/>
            <a:ext cx="3314019" cy="173760"/>
          </a:xfrm>
          <a:prstGeom prst="rect">
            <a:avLst/>
          </a:prstGeom>
        </p:spPr>
      </p:pic>
      <p:grpSp>
        <p:nvGrpSpPr>
          <p:cNvPr id="8" name="그룹 7"/>
          <p:cNvGrpSpPr/>
          <p:nvPr/>
        </p:nvGrpSpPr>
        <p:grpSpPr>
          <a:xfrm>
            <a:off x="3447702" y="2947408"/>
            <a:ext cx="2157189" cy="1786645"/>
            <a:chOff x="2287717" y="2961690"/>
            <a:chExt cx="2080953" cy="1723505"/>
          </a:xfrm>
        </p:grpSpPr>
        <p:sp>
          <p:nvSpPr>
            <p:cNvPr id="9" name="타원 8"/>
            <p:cNvSpPr/>
            <p:nvPr/>
          </p:nvSpPr>
          <p:spPr>
            <a:xfrm>
              <a:off x="2287717" y="2961690"/>
              <a:ext cx="324196" cy="32419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4044474" y="2961690"/>
              <a:ext cx="324196" cy="32419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2287717" y="4360999"/>
              <a:ext cx="324196" cy="32419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4044474" y="4360999"/>
              <a:ext cx="324196" cy="32419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직선 연결선 12"/>
            <p:cNvCxnSpPr>
              <a:stCxn id="9" idx="6"/>
              <a:endCxn id="10" idx="2"/>
            </p:cNvCxnSpPr>
            <p:nvPr/>
          </p:nvCxnSpPr>
          <p:spPr>
            <a:xfrm>
              <a:off x="2611913" y="3123788"/>
              <a:ext cx="1432561" cy="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/>
            <p:cNvCxnSpPr>
              <a:stCxn id="9" idx="4"/>
              <a:endCxn id="11" idx="0"/>
            </p:cNvCxnSpPr>
            <p:nvPr/>
          </p:nvCxnSpPr>
          <p:spPr>
            <a:xfrm>
              <a:off x="2449815" y="3285886"/>
              <a:ext cx="0" cy="1075113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14"/>
            <p:cNvCxnSpPr>
              <a:stCxn id="11" idx="6"/>
              <a:endCxn id="12" idx="2"/>
            </p:cNvCxnSpPr>
            <p:nvPr/>
          </p:nvCxnSpPr>
          <p:spPr>
            <a:xfrm>
              <a:off x="2611913" y="4523097"/>
              <a:ext cx="1432561" cy="0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>
              <a:stCxn id="10" idx="4"/>
              <a:endCxn id="12" idx="0"/>
            </p:cNvCxnSpPr>
            <p:nvPr/>
          </p:nvCxnSpPr>
          <p:spPr>
            <a:xfrm>
              <a:off x="4206572" y="3285886"/>
              <a:ext cx="0" cy="1075113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>
              <a:stCxn id="9" idx="5"/>
              <a:endCxn id="12" idx="1"/>
            </p:cNvCxnSpPr>
            <p:nvPr/>
          </p:nvCxnSpPr>
          <p:spPr>
            <a:xfrm>
              <a:off x="2564436" y="3238409"/>
              <a:ext cx="1527515" cy="1170067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17"/>
            <p:cNvCxnSpPr>
              <a:stCxn id="11" idx="7"/>
              <a:endCxn id="10" idx="3"/>
            </p:cNvCxnSpPr>
            <p:nvPr/>
          </p:nvCxnSpPr>
          <p:spPr>
            <a:xfrm flipV="1">
              <a:off x="2564436" y="3238409"/>
              <a:ext cx="1527515" cy="1170067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7" name="그림 36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$p$&#10;&#10;&#10;\end{document}" title="IguanaTex Bitmap Display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5772" y="2881351"/>
            <a:ext cx="102884" cy="124604"/>
          </a:xfrm>
          <a:prstGeom prst="rect">
            <a:avLst/>
          </a:prstGeom>
        </p:spPr>
      </p:pic>
      <p:pic>
        <p:nvPicPr>
          <p:cNvPr id="46" name="그림 45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\begin{equation*}&#10;H = \frac{A-\mathbb{E}A}{\sqrt{pN}}&#10;\end{equation*}&#10;&#10;\end{document}" title="IguanaTex Bitmap Display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0414" y="3827657"/>
            <a:ext cx="1089431" cy="443546"/>
          </a:xfrm>
          <a:prstGeom prst="rect">
            <a:avLst/>
          </a:prstGeom>
        </p:spPr>
      </p:pic>
      <p:pic>
        <p:nvPicPr>
          <p:cNvPr id="41" name="그림 40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$A$ = the adjacency matrix of $G(N,p)$&#10;&#10;\end{document}" title="IguanaTex Bitmap Display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0414" y="3330984"/>
            <a:ext cx="2795025" cy="193194"/>
          </a:xfrm>
          <a:prstGeom prst="rect">
            <a:avLst/>
          </a:prstGeom>
        </p:spPr>
      </p:pic>
      <p:pic>
        <p:nvPicPr>
          <p:cNvPr id="66" name="그림 65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(normalization)&#10;&#10;\end{document}" title="IguanaTex Bitmap Display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7442" y="3965979"/>
            <a:ext cx="1166023" cy="166901"/>
          </a:xfrm>
          <a:prstGeom prst="rect">
            <a:avLst/>
          </a:prstGeom>
        </p:spPr>
      </p:pic>
      <p:pic>
        <p:nvPicPr>
          <p:cNvPr id="2" name="그림 1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textbf{Top eigenvector} $\overset{\text{def}}{=}$ a unit eigenvector associated with the largest eigenvalue&#10;&#10;\end{document}" title="IguanaTex Bitmap Display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793" y="5469639"/>
            <a:ext cx="5785530" cy="242350"/>
          </a:xfrm>
          <a:prstGeom prst="rect">
            <a:avLst/>
          </a:prstGeom>
        </p:spPr>
      </p:pic>
      <p:sp>
        <p:nvSpPr>
          <p:cNvPr id="33" name="모서리가 둥근 직사각형 32"/>
          <p:cNvSpPr/>
          <p:nvPr/>
        </p:nvSpPr>
        <p:spPr>
          <a:xfrm>
            <a:off x="812171" y="462969"/>
            <a:ext cx="5072592" cy="466849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Top </a:t>
            </a:r>
            <a:r>
              <a:rPr lang="en-US" sz="2000" b="1" dirty="0">
                <a:solidFill>
                  <a:schemeClr val="bg1"/>
                </a:solidFill>
              </a:rPr>
              <a:t>eigenvector of sparse </a:t>
            </a:r>
            <a:r>
              <a:rPr lang="en-US" sz="2000" b="1" dirty="0" smtClean="0">
                <a:solidFill>
                  <a:schemeClr val="bg1"/>
                </a:solidFill>
              </a:rPr>
              <a:t>random matrices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45" name="그림 44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Assume $p=p_{N}$ and $p_{N}\to 0$ (sparse case)&#10;&#10;\end{document}" title="IguanaTex Bitmap Display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307" y="2060119"/>
            <a:ext cx="3261433" cy="173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13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812171" y="462969"/>
            <a:ext cx="3094811" cy="466849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Resampling procedure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16" name="그림 15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On the upper diagonal, choose&#10;&#10;\end{document}" title="IguanaTex Bitmap Displa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378" y="1418259"/>
            <a:ext cx="2308039" cy="173760"/>
          </a:xfrm>
          <a:prstGeom prst="rect">
            <a:avLst/>
          </a:prstGeom>
        </p:spPr>
      </p:pic>
      <p:pic>
        <p:nvPicPr>
          <p:cNvPr id="18" name="그림 17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entries uniformly randomly&#10;&#10;\end{document}" title="IguanaTex Bitmap Display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7411" y="1418259"/>
            <a:ext cx="2082837" cy="173760"/>
          </a:xfrm>
          <a:prstGeom prst="rect">
            <a:avLst/>
          </a:prstGeom>
        </p:spPr>
      </p:pic>
      <p:pic>
        <p:nvPicPr>
          <p:cNvPr id="17" name="그림 16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orange}{k}$&#10;&#10;\end{document}" title="IguanaTex Bitmap Display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228" y="1410778"/>
            <a:ext cx="108372" cy="164615"/>
          </a:xfrm>
          <a:prstGeom prst="rect">
            <a:avLst/>
          </a:prstGeom>
        </p:spPr>
      </p:pic>
      <p:pic>
        <p:nvPicPr>
          <p:cNvPr id="26" name="그림 25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After that, \textcolor{red}{resample} (replace with their i.i.d.~copies) and \textcolor{red}{symmetrize}.&#10;&#10;\end{document}" title="IguanaTex Bitmap Display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378" y="1938918"/>
            <a:ext cx="5229955" cy="173760"/>
          </a:xfrm>
          <a:prstGeom prst="rect">
            <a:avLst/>
          </a:prstGeom>
        </p:spPr>
      </p:pic>
      <p:grpSp>
        <p:nvGrpSpPr>
          <p:cNvPr id="27" name="그룹 26"/>
          <p:cNvGrpSpPr/>
          <p:nvPr/>
        </p:nvGrpSpPr>
        <p:grpSpPr>
          <a:xfrm>
            <a:off x="1675244" y="2626058"/>
            <a:ext cx="9546504" cy="2048928"/>
            <a:chOff x="810142" y="4660730"/>
            <a:chExt cx="9696448" cy="2081102"/>
          </a:xfrm>
        </p:grpSpPr>
        <p:pic>
          <p:nvPicPr>
            <p:cNvPr id="28" name="그림 27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 \textcolor{blue}{H} = \begin{pmatrix}&#10;   &amp;  &amp;  &amp;  &amp;  &amp;  &amp;  &amp;  &amp; \\&#10;   &amp;  &amp;  &amp;  &amp; \textcolor{blue}{h_{i_{1}j_{1}}} &amp;  &amp;  &amp;  &amp; \\&#10;   &amp;  &amp;  &amp;  &amp;  &amp; \textcolor{blue}{h_{i_{2}j_{2}}} &amp;  &amp;  &amp; \\&#10;   &amp;  &amp;  &amp;  &amp;  &amp;  &amp; \textcolor{blue}{\cdots} &amp;  &amp; \\&#10;   &amp;  &amp;  &amp;  &amp;  &amp;  &amp;  &amp; \textcolor{blue}{h_{i_{k}j_{k}}} &amp; \\&#10;   &amp;  &amp;  &amp;  &amp;  &amp;  &amp;  &amp;  &amp; \\&#10;   &amp;  &amp;  &amp;  &amp;  &amp;  &amp;  &amp;  &amp; \\&#10;   &amp;  &amp;  &amp;  &amp;  &amp;  &amp;  &amp;  &amp; \\&#10;   &amp;  &amp;  &amp;  &amp;  &amp;  &amp;  &amp;  &amp; \\&#10; \end{pmatrix}&#10;\end{align*}&#10;&#10;\end{document}" title="IguanaTex Bitmap Display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0142" y="4688725"/>
              <a:ext cx="3607813" cy="2053107"/>
            </a:xfrm>
            <a:prstGeom prst="rect">
              <a:avLst/>
            </a:prstGeom>
          </p:spPr>
        </p:pic>
        <p:cxnSp>
          <p:nvCxnSpPr>
            <p:cNvPr id="29" name="직선 연결선 28"/>
            <p:cNvCxnSpPr/>
            <p:nvPr/>
          </p:nvCxnSpPr>
          <p:spPr>
            <a:xfrm>
              <a:off x="1525210" y="4810021"/>
              <a:ext cx="2692964" cy="183413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0" name="그림 29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 \begin{pmatrix}&#10;   &amp;  &amp;  &amp;  &amp;  &amp;  &amp;  &amp;  &amp; \\&#10;   &amp;  &amp;  &amp;  &amp; \textcolor{red}{h_{i_{1}j_{1}}'} &amp;  &amp;  &amp;  &amp; \\&#10;   &amp;  &amp;  &amp;  &amp;  &amp; \textcolor{red}{h_{i_{2}j_{2}}'} &amp;  &amp;  &amp; \\&#10;   &amp;  &amp;  &amp;  &amp;  &amp;  &amp; \textcolor{red}{\cdots} &amp;  &amp; \\&#10;   &amp; \textcolor{red}{h_{i_{1}j_{1}}'} &amp;  &amp;  &amp;  &amp;  &amp;  &amp; \textcolor{red}{h_{i_{k}j_{k}}'} &amp; \\&#10;   &amp;  &amp; \textcolor{red}{h_{i_{2}j_{2}}'} &amp;  &amp;  &amp;  &amp;  &amp;  &amp; \\&#10;   &amp;  &amp;  &amp; \textcolor{red}{\cdots} &amp;  &amp;  &amp;  &amp;  &amp; \\&#10;   &amp;  &amp;  &amp;  &amp; \textcolor{red}{h_{i_{k}j_{k}}'} &amp;  &amp;  &amp;  &amp; \\&#10;   &amp;  &amp;  &amp;  &amp;  &amp;  &amp;  &amp;  &amp; \\&#10; \end{pmatrix}&#10;\eqqcolon \textcolor{red}{H^{[k]}}&#10;\end{align*}&#10;&#10;\end{document}" title="IguanaTex Bitmap Display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2744" y="4660730"/>
              <a:ext cx="4813846" cy="2053108"/>
            </a:xfrm>
            <a:prstGeom prst="rect">
              <a:avLst/>
            </a:prstGeom>
          </p:spPr>
        </p:pic>
        <p:cxnSp>
          <p:nvCxnSpPr>
            <p:cNvPr id="31" name="직선 연결선 30"/>
            <p:cNvCxnSpPr/>
            <p:nvPr/>
          </p:nvCxnSpPr>
          <p:spPr>
            <a:xfrm>
              <a:off x="5956914" y="4810021"/>
              <a:ext cx="3671601" cy="183413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오른쪽 화살표 31"/>
            <p:cNvSpPr/>
            <p:nvPr/>
          </p:nvSpPr>
          <p:spPr>
            <a:xfrm>
              <a:off x="4851469" y="5581963"/>
              <a:ext cx="407759" cy="21067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120"/>
            </a:p>
          </p:txBody>
        </p:sp>
      </p:grpSp>
      <p:pic>
        <p:nvPicPr>
          <p:cNvPr id="36" name="그림 35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blue}{\mathbf{v}}\coloneqq$ the top eigenvector of \textcolor{blue}{$H$} &#10;&#10;&#10;\end{document}" title="IguanaTex Bitmap Display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3345" y="5211433"/>
            <a:ext cx="2271458" cy="173760"/>
          </a:xfrm>
          <a:prstGeom prst="rect">
            <a:avLst/>
          </a:prstGeom>
        </p:spPr>
      </p:pic>
      <p:pic>
        <p:nvPicPr>
          <p:cNvPr id="37" name="그림 36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red}{\mathbf{v}^{[k]}}\coloneqq$ the top eigenvector of \textcolor{red}{$H^{[k]}$}&#10;&#10;\end{document}" title="IguanaTex Bitmap Display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189" y="5172975"/>
            <a:ext cx="2608690" cy="212628"/>
          </a:xfrm>
          <a:prstGeom prst="rect">
            <a:avLst/>
          </a:prstGeom>
        </p:spPr>
      </p:pic>
      <p:pic>
        <p:nvPicPr>
          <p:cNvPr id="38" name="그림 37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\lim_{N\to\infty}\mathbb{E}\left\lvert \left\langle \textcolor{blue}{\mathbf{v}},\textcolor{red}{\mathbf{v}^{[k]}} \right\rangle \right\rvert \; = \; ?&#10;\end{align*}&#10;&#10;\end{document}" title="IguanaTex Bitmap Display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799" y="5857926"/>
            <a:ext cx="1866779" cy="353236"/>
          </a:xfrm>
          <a:prstGeom prst="rect">
            <a:avLst/>
          </a:prstGeom>
        </p:spPr>
      </p:pic>
      <p:pic>
        <p:nvPicPr>
          <p:cNvPr id="40" name="그림 39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textbf{Question.}&#10;&#10;\end{document}" title="IguanaTex Bitmap Display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258" y="5977909"/>
            <a:ext cx="764773" cy="168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47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812171" y="462969"/>
            <a:ext cx="4175465" cy="466849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Result: threshold phenomenon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31" name="그림 30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If $pN &gt; N^{2/9+\epsilon}$ and&#10;&#10;\end{document}" title="IguanaTex Bitmap Displa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663" y="1957269"/>
            <a:ext cx="1607282" cy="208055"/>
          </a:xfrm>
          <a:prstGeom prst="rect">
            <a:avLst/>
          </a:prstGeom>
        </p:spPr>
      </p:pic>
      <p:pic>
        <p:nvPicPr>
          <p:cNvPr id="34" name="그림 33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\lim_{N\to\infty}\mathbb{E}\left\lvert \left\langle \textcolor{blue}{\mathbf{v}},\textcolor{red}{\mathbf{v}^{[k]}} \right\rangle \right\rvert \; = \; 0&#10;\end{align*}&#10;&#10;\end{document}" title="IguanaTex Bitmap Display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5928" y="2466953"/>
            <a:ext cx="1927367" cy="353236"/>
          </a:xfrm>
          <a:prstGeom prst="rect">
            <a:avLst/>
          </a:prstGeom>
        </p:spPr>
      </p:pic>
      <p:pic>
        <p:nvPicPr>
          <p:cNvPr id="30" name="그림 29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(1) Noise sensitivity:&#10;&#10;&#10;\end{document}" title="IguanaTex Bitmap Display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922" y="1500593"/>
            <a:ext cx="1566128" cy="173760"/>
          </a:xfrm>
          <a:prstGeom prst="rect">
            <a:avLst/>
          </a:prstGeom>
        </p:spPr>
      </p:pic>
      <p:pic>
        <p:nvPicPr>
          <p:cNvPr id="43" name="그림 42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\lim_{N\to\infty}\mathbb{E}\left\lvert \left\langle \textcolor{blue}{\mathbf{v}},\textcolor{red}{\mathbf{v}^{[k]}} \right\rangle \right\rvert \; = \; 1&#10;\end{align*}&#10;&#10;\end{document}" title="IguanaTex Bitmap Display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5928" y="4635652"/>
            <a:ext cx="1919365" cy="353236"/>
          </a:xfrm>
          <a:prstGeom prst="rect">
            <a:avLst/>
          </a:prstGeom>
        </p:spPr>
      </p:pic>
      <p:pic>
        <p:nvPicPr>
          <p:cNvPr id="38" name="그림 37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(2) Noise stability:&#10;&#10;&#10;\end{document}" title="IguanaTex Bitmap Display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922" y="3751587"/>
            <a:ext cx="1401514" cy="173760"/>
          </a:xfrm>
          <a:prstGeom prst="rect">
            <a:avLst/>
          </a:prstGeom>
        </p:spPr>
      </p:pic>
      <p:grpSp>
        <p:nvGrpSpPr>
          <p:cNvPr id="10" name="그룹 9"/>
          <p:cNvGrpSpPr/>
          <p:nvPr/>
        </p:nvGrpSpPr>
        <p:grpSpPr>
          <a:xfrm>
            <a:off x="7806568" y="1389068"/>
            <a:ext cx="1802944" cy="1802944"/>
            <a:chOff x="8929397" y="2843291"/>
            <a:chExt cx="1772816" cy="1772816"/>
          </a:xfrm>
        </p:grpSpPr>
        <p:cxnSp>
          <p:nvCxnSpPr>
            <p:cNvPr id="11" name="직선 화살표 연결선 10"/>
            <p:cNvCxnSpPr>
              <a:endCxn id="13" idx="6"/>
            </p:cNvCxnSpPr>
            <p:nvPr/>
          </p:nvCxnSpPr>
          <p:spPr>
            <a:xfrm flipV="1">
              <a:off x="9854347" y="3729699"/>
              <a:ext cx="847866" cy="11824"/>
            </a:xfrm>
            <a:prstGeom prst="straightConnector1">
              <a:avLst/>
            </a:prstGeom>
            <a:ln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화살표 연결선 11"/>
            <p:cNvCxnSpPr/>
            <p:nvPr/>
          </p:nvCxnSpPr>
          <p:spPr>
            <a:xfrm flipH="1" flipV="1">
              <a:off x="9754310" y="2858985"/>
              <a:ext cx="72046" cy="88985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타원 12"/>
            <p:cNvSpPr/>
            <p:nvPr/>
          </p:nvSpPr>
          <p:spPr>
            <a:xfrm>
              <a:off x="8929397" y="2843291"/>
              <a:ext cx="1772816" cy="1772816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타원 13"/>
            <p:cNvSpPr/>
            <p:nvPr/>
          </p:nvSpPr>
          <p:spPr>
            <a:xfrm>
              <a:off x="9790360" y="3705529"/>
              <a:ext cx="64034" cy="64034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15" name="그림 14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red}{\mathbf{v}^{[k]}}$&#10;&#10;\end{document}" title="IguanaTex Bitmap Display"/>
            <p:cNvPicPr>
              <a:picLocks noChangeAspect="1"/>
            </p:cNvPicPr>
            <p:nvPr>
              <p:custDataLst>
                <p:tags r:id="rId15"/>
              </p:custDataLst>
            </p:nvPr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94197" y="3110773"/>
              <a:ext cx="270929" cy="172617"/>
            </a:xfrm>
            <a:prstGeom prst="rect">
              <a:avLst/>
            </a:prstGeom>
          </p:spPr>
        </p:pic>
        <p:pic>
          <p:nvPicPr>
            <p:cNvPr id="16" name="그림 15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blue}{\mathbf{v}}$&#10;&#10;\end{document}" title="IguanaTex Bitmap Display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3712" y="3826304"/>
              <a:ext cx="110887" cy="88023"/>
            </a:xfrm>
            <a:prstGeom prst="rect">
              <a:avLst/>
            </a:prstGeom>
          </p:spPr>
        </p:pic>
      </p:grpSp>
      <p:grpSp>
        <p:nvGrpSpPr>
          <p:cNvPr id="17" name="그룹 16"/>
          <p:cNvGrpSpPr/>
          <p:nvPr/>
        </p:nvGrpSpPr>
        <p:grpSpPr>
          <a:xfrm>
            <a:off x="7806568" y="3751587"/>
            <a:ext cx="1802944" cy="1787924"/>
            <a:chOff x="8914504" y="4863688"/>
            <a:chExt cx="1787709" cy="1772816"/>
          </a:xfrm>
        </p:grpSpPr>
        <p:cxnSp>
          <p:nvCxnSpPr>
            <p:cNvPr id="18" name="직선 화살표 연결선 17"/>
            <p:cNvCxnSpPr>
              <a:endCxn id="20" idx="6"/>
            </p:cNvCxnSpPr>
            <p:nvPr/>
          </p:nvCxnSpPr>
          <p:spPr>
            <a:xfrm flipV="1">
              <a:off x="9854347" y="5750096"/>
              <a:ext cx="847866" cy="11824"/>
            </a:xfrm>
            <a:prstGeom prst="straightConnector1">
              <a:avLst/>
            </a:prstGeom>
            <a:ln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화살표 연결선 18"/>
            <p:cNvCxnSpPr/>
            <p:nvPr/>
          </p:nvCxnSpPr>
          <p:spPr>
            <a:xfrm flipH="1">
              <a:off x="8942541" y="5769236"/>
              <a:ext cx="883816" cy="5963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타원 19"/>
            <p:cNvSpPr/>
            <p:nvPr/>
          </p:nvSpPr>
          <p:spPr>
            <a:xfrm>
              <a:off x="8929397" y="4863688"/>
              <a:ext cx="1772816" cy="1772816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9790360" y="5725926"/>
              <a:ext cx="64034" cy="64034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2" name="직선 화살표 연결선 21"/>
            <p:cNvCxnSpPr/>
            <p:nvPr/>
          </p:nvCxnSpPr>
          <p:spPr>
            <a:xfrm flipH="1">
              <a:off x="8914504" y="5753663"/>
              <a:ext cx="860962" cy="1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3" name="그림 22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blue}{\mathbf{v}}$&#10;&#10;\end{document}" title="IguanaTex Bitmap Display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95479" y="5574245"/>
              <a:ext cx="110887" cy="88023"/>
            </a:xfrm>
            <a:prstGeom prst="rect">
              <a:avLst/>
            </a:prstGeom>
          </p:spPr>
        </p:pic>
        <p:pic>
          <p:nvPicPr>
            <p:cNvPr id="24" name="그림 23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red}{\mathbf{v}^{[k]}}$&#10;&#10;\end{document}" title="IguanaTex Bitmap Display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00151" y="5913065"/>
              <a:ext cx="270929" cy="172617"/>
            </a:xfrm>
            <a:prstGeom prst="rect">
              <a:avLst/>
            </a:prstGeom>
          </p:spPr>
        </p:pic>
      </p:grpSp>
      <p:pic>
        <p:nvPicPr>
          <p:cNvPr id="32" name="그림 31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$\textcolor{orange}{k &gt; N^{5/3+\epsilon}}$&#10;&#10;\end{document}" title="IguanaTex Bitmap Display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0910" y="1919563"/>
            <a:ext cx="1112523" cy="215371"/>
          </a:xfrm>
          <a:prstGeom prst="rect">
            <a:avLst/>
          </a:prstGeom>
        </p:spPr>
      </p:pic>
      <p:pic>
        <p:nvPicPr>
          <p:cNvPr id="33" name="그림 32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, we have&#10;&#10;&#10;\end{document}" title="IguanaTex Bitmap Display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059" y="2005282"/>
            <a:ext cx="706473" cy="160042"/>
          </a:xfrm>
          <a:prstGeom prst="rect">
            <a:avLst/>
          </a:prstGeom>
        </p:spPr>
      </p:pic>
      <p:pic>
        <p:nvPicPr>
          <p:cNvPr id="39" name="그림 38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If $pN &gt; N^{2/9+\epsilon}$ and&#10;&#10;\end{document}" title="IguanaTex Bitmap Display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663" y="4109392"/>
            <a:ext cx="1607282" cy="208055"/>
          </a:xfrm>
          <a:prstGeom prst="rect">
            <a:avLst/>
          </a:prstGeom>
        </p:spPr>
      </p:pic>
      <p:pic>
        <p:nvPicPr>
          <p:cNvPr id="41" name="그림 40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$\textcolor{orange}{k &lt; N^{5/3-\epsilon}}$&#10;&#10;\end{document}" title="IguanaTex Bitmap Display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793" y="4078595"/>
            <a:ext cx="1115266" cy="215371"/>
          </a:xfrm>
          <a:prstGeom prst="rect">
            <a:avLst/>
          </a:prstGeom>
        </p:spPr>
      </p:pic>
      <p:pic>
        <p:nvPicPr>
          <p:cNvPr id="42" name="그림 41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, we have&#10;&#10;&#10;\end{document}" title="IguanaTex Bitmap Display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059" y="4157405"/>
            <a:ext cx="706473" cy="160042"/>
          </a:xfrm>
          <a:prstGeom prst="rect">
            <a:avLst/>
          </a:prstGeom>
        </p:spPr>
      </p:pic>
      <p:pic>
        <p:nvPicPr>
          <p:cNvPr id="37" name="그림 36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``almost orthogonal''&#10;&#10;\end{document}" title="IguanaTex Bitmap Display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134" y="2167381"/>
            <a:ext cx="1534120" cy="173760"/>
          </a:xfrm>
          <a:prstGeom prst="rect">
            <a:avLst/>
          </a:prstGeom>
        </p:spPr>
      </p:pic>
      <p:pic>
        <p:nvPicPr>
          <p:cNvPr id="45" name="그림 44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``almost on the same line''&#10;&#10;\end{document}" title="IguanaTex Bitmap Display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134" y="4560032"/>
            <a:ext cx="1950229" cy="134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52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812171" y="462969"/>
            <a:ext cx="4175465" cy="466849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Result: threshold phenomenon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31" name="그림 30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If $pN &gt; N^{2/9+\epsilon}$ and&#10;&#10;\end{document}" title="IguanaTex Bitmap Displa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663" y="1957269"/>
            <a:ext cx="1607282" cy="208055"/>
          </a:xfrm>
          <a:prstGeom prst="rect">
            <a:avLst/>
          </a:prstGeom>
        </p:spPr>
      </p:pic>
      <p:pic>
        <p:nvPicPr>
          <p:cNvPr id="34" name="그림 33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\lim_{N\to\infty}\mathbb{E}\left\lvert \left\langle \textcolor{blue}{\mathbf{v}},\textcolor{red}{\mathbf{v}^{[k]}} \right\rangle \right\rvert \; = \; 0&#10;\end{align*}&#10;&#10;\end{document}" title="IguanaTex Bitmap Display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5928" y="2466953"/>
            <a:ext cx="1927367" cy="353236"/>
          </a:xfrm>
          <a:prstGeom prst="rect">
            <a:avLst/>
          </a:prstGeom>
        </p:spPr>
      </p:pic>
      <p:pic>
        <p:nvPicPr>
          <p:cNvPr id="30" name="그림 29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(1) Noise sensitivity:&#10;&#10;&#10;\end{document}" title="IguanaTex Bitmap Display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922" y="1500593"/>
            <a:ext cx="1566128" cy="173760"/>
          </a:xfrm>
          <a:prstGeom prst="rect">
            <a:avLst/>
          </a:prstGeom>
        </p:spPr>
      </p:pic>
      <p:pic>
        <p:nvPicPr>
          <p:cNvPr id="43" name="그림 42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\lim_{N\to\infty}\mathbb{E}\left\lvert \left\langle \textcolor{blue}{\mathbf{v}},\textcolor{red}{\mathbf{v}^{[k]}} \right\rangle \right\rvert \; = \; 1&#10;\end{align*}&#10;&#10;\end{document}" title="IguanaTex Bitmap Display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5928" y="4635652"/>
            <a:ext cx="1919365" cy="353236"/>
          </a:xfrm>
          <a:prstGeom prst="rect">
            <a:avLst/>
          </a:prstGeom>
        </p:spPr>
      </p:pic>
      <p:pic>
        <p:nvPicPr>
          <p:cNvPr id="38" name="그림 37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(2) Noise stability:&#10;&#10;&#10;\end{document}" title="IguanaTex Bitmap Display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922" y="3751587"/>
            <a:ext cx="1401514" cy="173760"/>
          </a:xfrm>
          <a:prstGeom prst="rect">
            <a:avLst/>
          </a:prstGeom>
        </p:spPr>
      </p:pic>
      <p:grpSp>
        <p:nvGrpSpPr>
          <p:cNvPr id="10" name="그룹 9"/>
          <p:cNvGrpSpPr/>
          <p:nvPr/>
        </p:nvGrpSpPr>
        <p:grpSpPr>
          <a:xfrm>
            <a:off x="7806568" y="1389068"/>
            <a:ext cx="1802944" cy="1802944"/>
            <a:chOff x="8929397" y="2843291"/>
            <a:chExt cx="1772816" cy="1772816"/>
          </a:xfrm>
        </p:grpSpPr>
        <p:cxnSp>
          <p:nvCxnSpPr>
            <p:cNvPr id="11" name="직선 화살표 연결선 10"/>
            <p:cNvCxnSpPr>
              <a:endCxn id="13" idx="6"/>
            </p:cNvCxnSpPr>
            <p:nvPr/>
          </p:nvCxnSpPr>
          <p:spPr>
            <a:xfrm flipV="1">
              <a:off x="9854347" y="3729699"/>
              <a:ext cx="847866" cy="11824"/>
            </a:xfrm>
            <a:prstGeom prst="straightConnector1">
              <a:avLst/>
            </a:prstGeom>
            <a:ln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화살표 연결선 11"/>
            <p:cNvCxnSpPr/>
            <p:nvPr/>
          </p:nvCxnSpPr>
          <p:spPr>
            <a:xfrm flipH="1" flipV="1">
              <a:off x="9754310" y="2858985"/>
              <a:ext cx="72046" cy="88985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타원 12"/>
            <p:cNvSpPr/>
            <p:nvPr/>
          </p:nvSpPr>
          <p:spPr>
            <a:xfrm>
              <a:off x="8929397" y="2843291"/>
              <a:ext cx="1772816" cy="1772816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타원 13"/>
            <p:cNvSpPr/>
            <p:nvPr/>
          </p:nvSpPr>
          <p:spPr>
            <a:xfrm>
              <a:off x="9790360" y="3705529"/>
              <a:ext cx="64034" cy="64034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15" name="그림 14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red}{\mathbf{v}^{[k]}}$&#10;&#10;\end{document}" title="IguanaTex Bitmap Display"/>
            <p:cNvPicPr>
              <a:picLocks noChangeAspect="1"/>
            </p:cNvPicPr>
            <p:nvPr>
              <p:custDataLst>
                <p:tags r:id="rId15"/>
              </p:custDataLst>
            </p:nvPr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94197" y="3110773"/>
              <a:ext cx="270929" cy="172617"/>
            </a:xfrm>
            <a:prstGeom prst="rect">
              <a:avLst/>
            </a:prstGeom>
          </p:spPr>
        </p:pic>
        <p:pic>
          <p:nvPicPr>
            <p:cNvPr id="16" name="그림 15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blue}{\mathbf{v}}$&#10;&#10;\end{document}" title="IguanaTex Bitmap Display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3712" y="3826304"/>
              <a:ext cx="110887" cy="88023"/>
            </a:xfrm>
            <a:prstGeom prst="rect">
              <a:avLst/>
            </a:prstGeom>
          </p:spPr>
        </p:pic>
      </p:grpSp>
      <p:grpSp>
        <p:nvGrpSpPr>
          <p:cNvPr id="17" name="그룹 16"/>
          <p:cNvGrpSpPr/>
          <p:nvPr/>
        </p:nvGrpSpPr>
        <p:grpSpPr>
          <a:xfrm>
            <a:off x="7806568" y="3751587"/>
            <a:ext cx="1802944" cy="1787924"/>
            <a:chOff x="8914504" y="4863688"/>
            <a:chExt cx="1787709" cy="1772816"/>
          </a:xfrm>
        </p:grpSpPr>
        <p:cxnSp>
          <p:nvCxnSpPr>
            <p:cNvPr id="18" name="직선 화살표 연결선 17"/>
            <p:cNvCxnSpPr>
              <a:endCxn id="20" idx="6"/>
            </p:cNvCxnSpPr>
            <p:nvPr/>
          </p:nvCxnSpPr>
          <p:spPr>
            <a:xfrm flipV="1">
              <a:off x="9854347" y="5750096"/>
              <a:ext cx="847866" cy="11824"/>
            </a:xfrm>
            <a:prstGeom prst="straightConnector1">
              <a:avLst/>
            </a:prstGeom>
            <a:ln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화살표 연결선 18"/>
            <p:cNvCxnSpPr/>
            <p:nvPr/>
          </p:nvCxnSpPr>
          <p:spPr>
            <a:xfrm flipH="1">
              <a:off x="8942541" y="5769236"/>
              <a:ext cx="883816" cy="5963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타원 19"/>
            <p:cNvSpPr/>
            <p:nvPr/>
          </p:nvSpPr>
          <p:spPr>
            <a:xfrm>
              <a:off x="8929397" y="4863688"/>
              <a:ext cx="1772816" cy="1772816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9790360" y="5725926"/>
              <a:ext cx="64034" cy="64034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2" name="직선 화살표 연결선 21"/>
            <p:cNvCxnSpPr/>
            <p:nvPr/>
          </p:nvCxnSpPr>
          <p:spPr>
            <a:xfrm flipH="1">
              <a:off x="8914504" y="5753663"/>
              <a:ext cx="860962" cy="1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3" name="그림 22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blue}{\mathbf{v}}$&#10;&#10;\end{document}" title="IguanaTex Bitmap Display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95479" y="5574245"/>
              <a:ext cx="110887" cy="88023"/>
            </a:xfrm>
            <a:prstGeom prst="rect">
              <a:avLst/>
            </a:prstGeom>
          </p:spPr>
        </p:pic>
        <p:pic>
          <p:nvPicPr>
            <p:cNvPr id="24" name="그림 23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red}{\mathbf{v}^{[k]}}$&#10;&#10;\end{document}" title="IguanaTex Bitmap Display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00151" y="5913065"/>
              <a:ext cx="270929" cy="172617"/>
            </a:xfrm>
            <a:prstGeom prst="rect">
              <a:avLst/>
            </a:prstGeom>
          </p:spPr>
        </p:pic>
      </p:grpSp>
      <p:pic>
        <p:nvPicPr>
          <p:cNvPr id="32" name="그림 31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$\textcolor{orange}{k &gt; N^{5/3+\epsilon}}$&#10;&#10;\end{document}" title="IguanaTex Bitmap Display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0910" y="1919563"/>
            <a:ext cx="1112523" cy="215371"/>
          </a:xfrm>
          <a:prstGeom prst="rect">
            <a:avLst/>
          </a:prstGeom>
        </p:spPr>
      </p:pic>
      <p:pic>
        <p:nvPicPr>
          <p:cNvPr id="33" name="그림 32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, we have&#10;&#10;&#10;\end{document}" title="IguanaTex Bitmap Display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059" y="2005282"/>
            <a:ext cx="706473" cy="160042"/>
          </a:xfrm>
          <a:prstGeom prst="rect">
            <a:avLst/>
          </a:prstGeom>
        </p:spPr>
      </p:pic>
      <p:pic>
        <p:nvPicPr>
          <p:cNvPr id="39" name="그림 38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If $pN &gt; N^{2/9+\epsilon}$ and&#10;&#10;\end{document}" title="IguanaTex Bitmap Display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663" y="4109392"/>
            <a:ext cx="1607282" cy="208055"/>
          </a:xfrm>
          <a:prstGeom prst="rect">
            <a:avLst/>
          </a:prstGeom>
        </p:spPr>
      </p:pic>
      <p:pic>
        <p:nvPicPr>
          <p:cNvPr id="41" name="그림 40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$\textcolor{orange}{k &lt; N^{5/3-\epsilon}}$&#10;&#10;\end{document}" title="IguanaTex Bitmap Display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793" y="4078595"/>
            <a:ext cx="1115266" cy="215371"/>
          </a:xfrm>
          <a:prstGeom prst="rect">
            <a:avLst/>
          </a:prstGeom>
        </p:spPr>
      </p:pic>
      <p:pic>
        <p:nvPicPr>
          <p:cNvPr id="42" name="그림 41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, we have&#10;&#10;&#10;\end{document}" title="IguanaTex Bitmap Display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059" y="4157405"/>
            <a:ext cx="706473" cy="160042"/>
          </a:xfrm>
          <a:prstGeom prst="rect">
            <a:avLst/>
          </a:prstGeom>
        </p:spPr>
      </p:pic>
      <p:pic>
        <p:nvPicPr>
          <p:cNvPr id="37" name="그림 36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``almost orthogonal''&#10;&#10;\end{document}" title="IguanaTex Bitmap Display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134" y="2167381"/>
            <a:ext cx="1534120" cy="173760"/>
          </a:xfrm>
          <a:prstGeom prst="rect">
            <a:avLst/>
          </a:prstGeom>
        </p:spPr>
      </p:pic>
      <p:pic>
        <p:nvPicPr>
          <p:cNvPr id="45" name="그림 44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``almost on the same line''&#10;&#10;\end{document}" title="IguanaTex Bitmap Display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134" y="4560032"/>
            <a:ext cx="1950229" cy="134893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3693088" y="5842402"/>
            <a:ext cx="4804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2"/>
                </a:solidFill>
              </a:rPr>
              <a:t>Thank you and see you soon!</a:t>
            </a:r>
            <a:endParaRPr lang="en-US" sz="24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82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72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812171" y="462969"/>
            <a:ext cx="4175465" cy="466849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Result: threshold phenomenon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31" name="그림 30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If $pN &gt; N^{2/9+\epsilon}$ and&#10;&#10;\end{document}" title="IguanaTex Bitmap Display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663" y="1799327"/>
            <a:ext cx="1607282" cy="208055"/>
          </a:xfrm>
          <a:prstGeom prst="rect">
            <a:avLst/>
          </a:prstGeom>
        </p:spPr>
      </p:pic>
      <p:pic>
        <p:nvPicPr>
          <p:cNvPr id="34" name="그림 33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\lim_{N\to\infty}\mathbb{E}\left\lvert \left\langle \textcolor{blue}{\mathbf{v}},\textcolor{red}{\mathbf{v}^{[k]}} \right\rangle \right\rvert \; = \; 0&#10;\end{align*}&#10;&#10;\end{document}" title="IguanaTex Bitmap Display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5928" y="2309011"/>
            <a:ext cx="1927367" cy="353236"/>
          </a:xfrm>
          <a:prstGeom prst="rect">
            <a:avLst/>
          </a:prstGeom>
        </p:spPr>
      </p:pic>
      <p:pic>
        <p:nvPicPr>
          <p:cNvPr id="30" name="그림 29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(1) Noise sensitivity:&#10;&#10;&#10;\end{document}" title="IguanaTex Bitmap Display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922" y="1342651"/>
            <a:ext cx="1566128" cy="173760"/>
          </a:xfrm>
          <a:prstGeom prst="rect">
            <a:avLst/>
          </a:prstGeom>
        </p:spPr>
      </p:pic>
      <p:pic>
        <p:nvPicPr>
          <p:cNvPr id="43" name="그림 42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\lim_{N\to\infty}\mathbb{E}\left\lvert \left\langle \textcolor{blue}{\mathbf{v}},\textcolor{red}{\mathbf{v}^{[k]}} \right\rangle \right\rvert \; = \; 1&#10;\end{align*}&#10;&#10;\end{document}" title="IguanaTex Bitmap Display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5928" y="4311455"/>
            <a:ext cx="1919365" cy="353236"/>
          </a:xfrm>
          <a:prstGeom prst="rect">
            <a:avLst/>
          </a:prstGeom>
        </p:spPr>
      </p:pic>
      <p:pic>
        <p:nvPicPr>
          <p:cNvPr id="38" name="그림 37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(2) Noise stability:&#10;&#10;&#10;\end{document}" title="IguanaTex Bitmap Display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922" y="3427390"/>
            <a:ext cx="1401514" cy="173760"/>
          </a:xfrm>
          <a:prstGeom prst="rect">
            <a:avLst/>
          </a:prstGeom>
        </p:spPr>
      </p:pic>
      <p:grpSp>
        <p:nvGrpSpPr>
          <p:cNvPr id="10" name="그룹 9"/>
          <p:cNvGrpSpPr/>
          <p:nvPr/>
        </p:nvGrpSpPr>
        <p:grpSpPr>
          <a:xfrm>
            <a:off x="7806568" y="1231126"/>
            <a:ext cx="1802944" cy="1802944"/>
            <a:chOff x="8929397" y="2843291"/>
            <a:chExt cx="1772816" cy="1772816"/>
          </a:xfrm>
        </p:grpSpPr>
        <p:cxnSp>
          <p:nvCxnSpPr>
            <p:cNvPr id="11" name="직선 화살표 연결선 10"/>
            <p:cNvCxnSpPr>
              <a:endCxn id="13" idx="6"/>
            </p:cNvCxnSpPr>
            <p:nvPr/>
          </p:nvCxnSpPr>
          <p:spPr>
            <a:xfrm flipV="1">
              <a:off x="9854347" y="3729699"/>
              <a:ext cx="847866" cy="11824"/>
            </a:xfrm>
            <a:prstGeom prst="straightConnector1">
              <a:avLst/>
            </a:prstGeom>
            <a:ln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화살표 연결선 11"/>
            <p:cNvCxnSpPr/>
            <p:nvPr/>
          </p:nvCxnSpPr>
          <p:spPr>
            <a:xfrm flipH="1" flipV="1">
              <a:off x="9754310" y="2858985"/>
              <a:ext cx="72046" cy="889854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타원 12"/>
            <p:cNvSpPr/>
            <p:nvPr/>
          </p:nvSpPr>
          <p:spPr>
            <a:xfrm>
              <a:off x="8929397" y="2843291"/>
              <a:ext cx="1772816" cy="1772816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타원 13"/>
            <p:cNvSpPr/>
            <p:nvPr/>
          </p:nvSpPr>
          <p:spPr>
            <a:xfrm>
              <a:off x="9790360" y="3705529"/>
              <a:ext cx="64034" cy="64034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15" name="그림 14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red}{\mathbf{v}^{[k]}}$&#10;&#10;\end{document}" title="IguanaTex Bitmap Display"/>
            <p:cNvPicPr>
              <a:picLocks noChangeAspect="1"/>
            </p:cNvPicPr>
            <p:nvPr>
              <p:custDataLst>
                <p:tags r:id="rId23"/>
              </p:custDataLst>
            </p:nvPr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94197" y="3110773"/>
              <a:ext cx="270929" cy="172617"/>
            </a:xfrm>
            <a:prstGeom prst="rect">
              <a:avLst/>
            </a:prstGeom>
          </p:spPr>
        </p:pic>
        <p:pic>
          <p:nvPicPr>
            <p:cNvPr id="16" name="그림 15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blue}{\mathbf{v}}$&#10;&#10;\end{document}" title="IguanaTex Bitmap Display"/>
            <p:cNvPicPr>
              <a:picLocks noChangeAspect="1"/>
            </p:cNvPicPr>
            <p:nvPr>
              <p:custDataLst>
                <p:tags r:id="rId24"/>
              </p:custDataLst>
            </p:nvPr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3712" y="3826304"/>
              <a:ext cx="110887" cy="88023"/>
            </a:xfrm>
            <a:prstGeom prst="rect">
              <a:avLst/>
            </a:prstGeom>
          </p:spPr>
        </p:pic>
      </p:grpSp>
      <p:grpSp>
        <p:nvGrpSpPr>
          <p:cNvPr id="17" name="그룹 16"/>
          <p:cNvGrpSpPr/>
          <p:nvPr/>
        </p:nvGrpSpPr>
        <p:grpSpPr>
          <a:xfrm>
            <a:off x="7806568" y="3427390"/>
            <a:ext cx="1802944" cy="1787924"/>
            <a:chOff x="8914504" y="4863688"/>
            <a:chExt cx="1787709" cy="1772816"/>
          </a:xfrm>
        </p:grpSpPr>
        <p:cxnSp>
          <p:nvCxnSpPr>
            <p:cNvPr id="18" name="직선 화살표 연결선 17"/>
            <p:cNvCxnSpPr>
              <a:endCxn id="20" idx="6"/>
            </p:cNvCxnSpPr>
            <p:nvPr/>
          </p:nvCxnSpPr>
          <p:spPr>
            <a:xfrm flipV="1">
              <a:off x="9854347" y="5750096"/>
              <a:ext cx="847866" cy="11824"/>
            </a:xfrm>
            <a:prstGeom prst="straightConnector1">
              <a:avLst/>
            </a:prstGeom>
            <a:ln>
              <a:solidFill>
                <a:srgbClr val="00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화살표 연결선 18"/>
            <p:cNvCxnSpPr/>
            <p:nvPr/>
          </p:nvCxnSpPr>
          <p:spPr>
            <a:xfrm flipH="1">
              <a:off x="8942541" y="5769236"/>
              <a:ext cx="883816" cy="59639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타원 19"/>
            <p:cNvSpPr/>
            <p:nvPr/>
          </p:nvSpPr>
          <p:spPr>
            <a:xfrm>
              <a:off x="8929397" y="4863688"/>
              <a:ext cx="1772816" cy="1772816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9790360" y="5725926"/>
              <a:ext cx="64034" cy="64034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22" name="직선 화살표 연결선 21"/>
            <p:cNvCxnSpPr/>
            <p:nvPr/>
          </p:nvCxnSpPr>
          <p:spPr>
            <a:xfrm flipH="1">
              <a:off x="8914504" y="5753663"/>
              <a:ext cx="860962" cy="1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3" name="그림 22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blue}{\mathbf{v}}$&#10;&#10;\end{document}" title="IguanaTex Bitmap Display"/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95479" y="5574245"/>
              <a:ext cx="110887" cy="88023"/>
            </a:xfrm>
            <a:prstGeom prst="rect">
              <a:avLst/>
            </a:prstGeom>
          </p:spPr>
        </p:pic>
        <p:pic>
          <p:nvPicPr>
            <p:cNvPr id="24" name="그림 23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red}{\mathbf{v}^{[k]}}$&#10;&#10;\end{document}" title="IguanaTex Bitmap Display"/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00151" y="5913065"/>
              <a:ext cx="270929" cy="172617"/>
            </a:xfrm>
            <a:prstGeom prst="rect">
              <a:avLst/>
            </a:prstGeom>
          </p:spPr>
        </p:pic>
      </p:grpSp>
      <p:pic>
        <p:nvPicPr>
          <p:cNvPr id="32" name="그림 31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$\textcolor{orange}{k &gt; N^{5/3+\epsilon}}$&#10;&#10;\end{document}" title="IguanaTex Bitmap Display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0910" y="1761621"/>
            <a:ext cx="1112523" cy="215371"/>
          </a:xfrm>
          <a:prstGeom prst="rect">
            <a:avLst/>
          </a:prstGeom>
        </p:spPr>
      </p:pic>
      <p:pic>
        <p:nvPicPr>
          <p:cNvPr id="33" name="그림 32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, we have&#10;&#10;&#10;\end{document}" title="IguanaTex Bitmap Display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059" y="1847340"/>
            <a:ext cx="706473" cy="160042"/>
          </a:xfrm>
          <a:prstGeom prst="rect">
            <a:avLst/>
          </a:prstGeom>
        </p:spPr>
      </p:pic>
      <p:pic>
        <p:nvPicPr>
          <p:cNvPr id="39" name="그림 38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If $pN &gt; N^{2/9+\epsilon}$ and&#10;&#10;\end{document}" title="IguanaTex Bitmap Display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663" y="3785195"/>
            <a:ext cx="1607282" cy="208055"/>
          </a:xfrm>
          <a:prstGeom prst="rect">
            <a:avLst/>
          </a:prstGeom>
        </p:spPr>
      </p:pic>
      <p:pic>
        <p:nvPicPr>
          <p:cNvPr id="41" name="그림 40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$\textcolor{orange}{k &lt; N^{5/3-\epsilon}}$&#10;&#10;\end{document}" title="IguanaTex Bitmap Display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1793" y="3754398"/>
            <a:ext cx="1115266" cy="215371"/>
          </a:xfrm>
          <a:prstGeom prst="rect">
            <a:avLst/>
          </a:prstGeom>
        </p:spPr>
      </p:pic>
      <p:pic>
        <p:nvPicPr>
          <p:cNvPr id="42" name="그림 41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, we have&#10;&#10;&#10;\end{document}" title="IguanaTex Bitmap Display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059" y="3833208"/>
            <a:ext cx="706473" cy="160042"/>
          </a:xfrm>
          <a:prstGeom prst="rect">
            <a:avLst/>
          </a:prstGeom>
        </p:spPr>
      </p:pic>
      <p:pic>
        <p:nvPicPr>
          <p:cNvPr id="37" name="그림 36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``almost orthogonal''&#10;&#10;\end{document}" title="IguanaTex Bitmap Display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134" y="2009439"/>
            <a:ext cx="1534120" cy="173760"/>
          </a:xfrm>
          <a:prstGeom prst="rect">
            <a:avLst/>
          </a:prstGeom>
        </p:spPr>
      </p:pic>
      <p:pic>
        <p:nvPicPr>
          <p:cNvPr id="45" name="그림 44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``almost on the same line''&#10;&#10;\end{document}" title="IguanaTex Bitmap Display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134" y="4235835"/>
            <a:ext cx="1950229" cy="134893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1197563" y="5485311"/>
            <a:ext cx="14126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 smtClean="0">
                <a:solidFill>
                  <a:schemeClr val="accent5">
                    <a:lumMod val="50000"/>
                  </a:schemeClr>
                </a:solidFill>
              </a:rPr>
              <a:t>Related works</a:t>
            </a:r>
            <a:endParaRPr lang="en-US" sz="16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6" name="그림 55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\textbf{Chatterjee (2016)}&#10;&#10;\end{document}" title="IguanaTex Bitmap Display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184" y="5611883"/>
            <a:ext cx="1123040" cy="139008"/>
          </a:xfrm>
          <a:prstGeom prst="rect">
            <a:avLst/>
          </a:prstGeom>
        </p:spPr>
      </p:pic>
      <p:pic>
        <p:nvPicPr>
          <p:cNvPr id="58" name="그림 57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$Y=e^{-t}X+\sqrt{1-e^{-2t}}X'$&#10;&#10;\end{document}" title="IguanaTex Bitmap Display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9437" y="6129570"/>
            <a:ext cx="1703765" cy="154555"/>
          </a:xfrm>
          <a:prstGeom prst="rect">
            <a:avLst/>
          </a:prstGeom>
        </p:spPr>
      </p:pic>
      <p:pic>
        <p:nvPicPr>
          <p:cNvPr id="59" name="그림 58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($X$ and $X'$ are independent GUEs.)&#10;&#10;\end{document}" title="IguanaTex Bitmap Display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148" y="6144256"/>
            <a:ext cx="2153713" cy="149983"/>
          </a:xfrm>
          <a:prstGeom prst="rect">
            <a:avLst/>
          </a:prstGeom>
        </p:spPr>
      </p:pic>
      <p:pic>
        <p:nvPicPr>
          <p:cNvPr id="60" name="그림 59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Noise sensitivity of the top eigenvector for $t\gg N^{-1/3}$&#10;&#10;\end{document}" title="IguanaTex Bitmap Display"/>
          <p:cNvPicPr>
            <a:picLocks noChangeAspect="1"/>
          </p:cNvPicPr>
          <p:nvPr>
            <p:custDataLst>
              <p:tags r:id="rId16"/>
            </p:custDataLst>
          </p:nvPr>
        </p:nvPicPr>
        <p:blipFill>
          <a:blip r:embed="rId4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9436" y="6363098"/>
            <a:ext cx="3327966" cy="170102"/>
          </a:xfrm>
          <a:prstGeom prst="rect">
            <a:avLst/>
          </a:prstGeom>
        </p:spPr>
      </p:pic>
      <p:pic>
        <p:nvPicPr>
          <p:cNvPr id="61" name="그림 60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\textbf{Bordenave-Lugosi-Zhivotovskiy (2020)}&#10;&#10;\end{document}" title="IguanaTex Bitmap Display"/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636" y="5611883"/>
            <a:ext cx="2512207" cy="139008"/>
          </a:xfrm>
          <a:prstGeom prst="rect">
            <a:avLst/>
          </a:prstGeom>
        </p:spPr>
      </p:pic>
      <p:pic>
        <p:nvPicPr>
          <p:cNvPr id="63" name="그림 62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The same threshold for dense random matrices&#10;&#10;\end{document}" title="IguanaTex Bitmap Display"/>
          <p:cNvPicPr>
            <a:picLocks noChangeAspect="1"/>
          </p:cNvPicPr>
          <p:nvPr>
            <p:custDataLst>
              <p:tags r:id="rId18"/>
            </p:custDataLst>
          </p:nvPr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636" y="6137804"/>
            <a:ext cx="2838694" cy="107914"/>
          </a:xfrm>
          <a:prstGeom prst="rect">
            <a:avLst/>
          </a:prstGeom>
        </p:spPr>
      </p:pic>
      <p:pic>
        <p:nvPicPr>
          <p:cNvPr id="62" name="그림 61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Noise sensitivity of the top eigenvector of a Wigner matrix&#10;&#10;\end{document}" title="IguanaTex Bitmap Display"/>
          <p:cNvPicPr>
            <a:picLocks noChangeAspect="1"/>
          </p:cNvPicPr>
          <p:nvPr>
            <p:custDataLst>
              <p:tags r:id="rId19"/>
            </p:custDataLst>
          </p:nvPr>
        </p:nvPicPr>
        <p:blipFill>
          <a:blip r:embed="rId4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636" y="5877227"/>
            <a:ext cx="3561171" cy="139008"/>
          </a:xfrm>
          <a:prstGeom prst="rect">
            <a:avLst/>
          </a:prstGeom>
        </p:spPr>
      </p:pic>
      <p:pic>
        <p:nvPicPr>
          <p:cNvPr id="57" name="그림 56" descr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Dyson matrix flow starting from GUE&#10;&#10;\end{document}" title="IguanaTex Bitmap Display"/>
          <p:cNvPicPr>
            <a:picLocks noChangeAspect="1"/>
          </p:cNvPicPr>
          <p:nvPr>
            <p:custDataLst>
              <p:tags r:id="rId20"/>
            </p:custDataLst>
          </p:nvPr>
        </p:nvPicPr>
        <p:blipFill>
          <a:blip r:embed="rId4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184" y="5914292"/>
            <a:ext cx="2311926" cy="139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16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9.26244"/>
  <p:tag name="ORIGINALWIDTH" val="563.3286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Jaehun Lee&#10;&#10;\end{document}"/>
  <p:tag name="IGUANATEXSIZE" val="15"/>
  <p:tag name="IGUANATEXCURSOR" val="367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91.0406"/>
  <p:tag name="ORIGINALWIDTH" val="714.8498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\begin{equation*}&#10;H = \frac{A-\mathbb{E}A}{\sqrt{pN}}&#10;\end{equation*}&#10;&#10;\end{document}"/>
  <p:tag name="IGUANATEXSIZE" val="15"/>
  <p:tag name="IGUANATEXCURSOR" val="424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6.7677"/>
  <p:tag name="ORIGINALWIDTH" val="1834.006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$A$ = the adjacency matrix of $G(N,p)$&#10;&#10;\end{document}"/>
  <p:tag name="IGUANATEXSIZE" val="15"/>
  <p:tag name="IGUANATEXCURSOR" val="396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09.5153"/>
  <p:tag name="ORIGINALWIDTH" val="765.1068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(normalization)&#10;&#10;\end{document}"/>
  <p:tag name="IGUANATEXSIZE" val="15"/>
  <p:tag name="IGUANATEXCURSOR" val="373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59.0222"/>
  <p:tag name="ORIGINALWIDTH" val="3796.28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textbf{Top eigenvector} $\overset{\text{def}}{=}$ a unit eigenvector associated with the largest eigenvalue&#10;&#10;\end{document}"/>
  <p:tag name="IGUANATEXSIZE" val="15"/>
  <p:tag name="IGUANATEXCURSOR" val="409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2140.049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Assume $p=p_{N}$ and $p_{N}\to 0$ (sparse case)&#10;&#10;\end{document}"/>
  <p:tag name="IGUANATEXSIZE" val="15"/>
  <p:tag name="IGUANATEXCURSOR" val="404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1514.461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On the upper diagonal, choose&#10;&#10;\end{document}"/>
  <p:tag name="IGUANATEXSIZE" val="15"/>
  <p:tag name="IGUANATEXCURSOR" val="386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1366.691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entries uniformly randomly&#10;&#10;\end{document}"/>
  <p:tag name="IGUANATEXSIZE" val="15"/>
  <p:tag name="IGUANATEXCURSOR" val="383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0.0126"/>
  <p:tag name="ORIGINALWIDTH" val="59.2582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orange}{k}$&#10;&#10;\end{document}"/>
  <p:tag name="IGUANATEXSIZE" val="18"/>
  <p:tag name="IGUANATEXCURSOR" val="380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3431.729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After that, \textcolor{red}{resample} (replace with their i.i.d.~copies) and \textcolor{red}{symmetrize}.&#10;&#10;\end{document}"/>
  <p:tag name="IGUANATEXSIZE" val="15"/>
  <p:tag name="IGUANATEXCURSOR" val="393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1490.458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blue}{\mathbf{v}}\coloneqq$ the top eigenvector of \textcolor{blue}{$H$} &#10;&#10;&#10;\end{document}"/>
  <p:tag name="IGUANATEXSIZE" val="15"/>
  <p:tag name="IGUANATEXCURSOR" val="357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1818.254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(joint work with Charles Bordenave)&#10;&#10;\end{document}"/>
  <p:tag name="IGUANATEXSIZE" val="15"/>
  <p:tag name="IGUANATEXCURSOR" val="357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9.5195"/>
  <p:tag name="ORIGINALWIDTH" val="1711.739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red}{\mathbf{v}^{[k]}}\coloneqq$ the top eigenvector of \textcolor{red}{$H^{[k]}$}&#10;&#10;\end{document}"/>
  <p:tag name="IGUANATEXSIZE" val="15"/>
  <p:tag name="IGUANATEXCURSOR" val="451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31.7824"/>
  <p:tag name="ORIGINALWIDTH" val="1224.921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\lim_{N\to\infty}\mathbb{E}\left\lvert \left\langle \textcolor{blue}{\mathbf{v}},\textcolor{red}{\mathbf{v}^{[k]}} \right\rangle \right\rvert \; = \; ?&#10;\end{align*}&#10;&#10;\end{document}"/>
  <p:tag name="IGUANATEXSIZE" val="15"/>
  <p:tag name="IGUANATEXCURSOR" val="523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0.2654"/>
  <p:tag name="ORIGINALWIDTH" val="501.82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textbf{Question.}&#10;&#10;\end{document}"/>
  <p:tag name="IGUANATEXSIZE" val="15"/>
  <p:tag name="IGUANATEXCURSOR" val="374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47.188"/>
  <p:tag name="ORIGINALWIDTH" val="2367.33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 \textcolor{blue}{H} = \begin{pmatrix}&#10;   &amp;  &amp;  &amp;  &amp;  &amp;  &amp;  &amp;  &amp; \\&#10;   &amp;  &amp;  &amp;  &amp; \textcolor{blue}{h_{i_{1}j_{1}}} &amp;  &amp;  &amp;  &amp; \\&#10;   &amp;  &amp;  &amp;  &amp;  &amp; \textcolor{blue}{h_{i_{2}j_{2}}} &amp;  &amp;  &amp; \\&#10;   &amp;  &amp;  &amp;  &amp;  &amp;  &amp; \textcolor{blue}{\cdots} &amp;  &amp; \\&#10;   &amp;  &amp;  &amp;  &amp;  &amp;  &amp;  &amp; \textcolor{blue}{h_{i_{k}j_{k}}} &amp; \\&#10;   &amp;  &amp;  &amp;  &amp;  &amp;  &amp;  &amp;  &amp; \\&#10;   &amp;  &amp;  &amp;  &amp;  &amp;  &amp;  &amp;  &amp; \\&#10;   &amp;  &amp;  &amp;  &amp;  &amp;  &amp;  &amp;  &amp; \\&#10;   &amp;  &amp;  &amp;  &amp;  &amp;  &amp;  &amp;  &amp; \\&#10; \end{pmatrix}&#10;\end{align*}&#10;&#10;\end{document}"/>
  <p:tag name="IGUANATEXSIZE" val="15"/>
  <p:tag name="IGUANATEXCURSOR" val="395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47.188"/>
  <p:tag name="ORIGINALWIDTH" val="3158.691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 \begin{pmatrix}&#10;   &amp;  &amp;  &amp;  &amp;  &amp;  &amp;  &amp;  &amp; \\&#10;   &amp;  &amp;  &amp;  &amp; \textcolor{red}{h_{i_{1}j_{1}}'} &amp;  &amp;  &amp;  &amp; \\&#10;   &amp;  &amp;  &amp;  &amp;  &amp; \textcolor{red}{h_{i_{2}j_{2}}'} &amp;  &amp;  &amp; \\&#10;   &amp;  &amp;  &amp;  &amp;  &amp;  &amp; \textcolor{red}{\cdots} &amp;  &amp; \\&#10;   &amp; \textcolor{red}{h_{i_{1}j_{1}}'} &amp;  &amp;  &amp;  &amp;  &amp;  &amp; \textcolor{red}{h_{i_{k}j_{k}}'} &amp; \\&#10;   &amp;  &amp; \textcolor{red}{h_{i_{2}j_{2}}'} &amp;  &amp;  &amp;  &amp;  &amp;  &amp; \\&#10;   &amp;  &amp;  &amp; \textcolor{red}{\cdots} &amp;  &amp;  &amp;  &amp;  &amp; \\&#10;   &amp;  &amp;  &amp;  &amp; \textcolor{red}{h_{i_{k}j_{k}}'} &amp;  &amp;  &amp;  &amp; \\&#10;   &amp;  &amp;  &amp;  &amp;  &amp;  &amp;  &amp;  &amp; \\&#10; \end{pmatrix}&#10;\eqqcolon \textcolor{red}{H^{[k]}}&#10;\end{align*}&#10;&#10;\end{document}"/>
  <p:tag name="IGUANATEXSIZE" val="15"/>
  <p:tag name="IGUANATEXCURSOR" val="912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6.5191"/>
  <p:tag name="ORIGINALWIDTH" val="1054.64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If $pN &gt; N^{2/9+\epsilon}$ and&#10;&#10;\end{document}"/>
  <p:tag name="IGUANATEXSIZE" val="15"/>
  <p:tag name="IGUANATEXCURSOR" val="386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31.7824"/>
  <p:tag name="ORIGINALWIDTH" val="1264.67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\lim_{N\to\infty}\mathbb{E}\left\lvert \left\langle \textcolor{blue}{\mathbf{v}},\textcolor{red}{\mathbf{v}^{[k]}} \right\rangle \right\rvert \; = \; 0&#10;\end{align*}&#10;&#10;\end{document}"/>
  <p:tag name="IGUANATEXSIZE" val="15"/>
  <p:tag name="IGUANATEXCURSOR" val="485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1027.643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(1) Noise sensitivity:&#10;&#10;&#10;\end{document}"/>
  <p:tag name="IGUANATEXSIZE" val="15"/>
  <p:tag name="IGUANATEXCURSOR" val="378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31.7824"/>
  <p:tag name="ORIGINALWIDTH" val="1259.426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\lim_{N\to\infty}\mathbb{E}\left\lvert \left\langle \textcolor{blue}{\mathbf{v}},\textcolor{red}{\mathbf{v}^{[k]}} \right\rangle \right\rvert \; = \; 1&#10;\end{align*}&#10;&#10;\end{document}"/>
  <p:tag name="IGUANATEXSIZE" val="15"/>
  <p:tag name="IGUANATEXCURSOR" val="485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919.6284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(2) Noise stability:&#10;&#10;&#10;\end{document}"/>
  <p:tag name="IGUANATEXSIZE" val="15"/>
  <p:tag name="IGUANATEXCURSOR" val="358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3127.18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Korea Advanced Institute of Science and Technology (KAIST)&#10;&#10;\end{document}"/>
  <p:tag name="IGUANATEXSIZE" val="12"/>
  <p:tag name="IGUANATEXCURSOR" val="415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7.7665"/>
  <p:tag name="ORIGINALWIDTH" val="608.3349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$\textcolor{orange}{k &gt; N^{5/3+\epsilon}}$&#10;&#10;\end{document}"/>
  <p:tag name="IGUANATEXSIZE" val="18"/>
  <p:tag name="IGUANATEXCURSOR" val="398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05.0146"/>
  <p:tag name="ORIGINALWIDTH" val="463.564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, we have&#10;&#10;&#10;\end{document}"/>
  <p:tag name="IGUANATEXSIZE" val="15"/>
  <p:tag name="IGUANATEXCURSOR" val="358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6.5191"/>
  <p:tag name="ORIGINALWIDTH" val="1054.64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If $pN &gt; N^{2/9+\epsilon}$ and&#10;&#10;\end{document}"/>
  <p:tag name="IGUANATEXSIZE" val="15"/>
  <p:tag name="IGUANATEXCURSOR" val="386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7.7665"/>
  <p:tag name="ORIGINALWIDTH" val="609.8351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$\textcolor{orange}{k &lt; N^{5/3-\epsilon}}$&#10;&#10;\end{document}"/>
  <p:tag name="IGUANATEXSIZE" val="18"/>
  <p:tag name="IGUANATEXCURSOR" val="379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05.0146"/>
  <p:tag name="ORIGINALWIDTH" val="463.564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, we have&#10;&#10;&#10;\end{document}"/>
  <p:tag name="IGUANATEXSIZE" val="15"/>
  <p:tag name="IGUANATEXCURSOR" val="358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1006.641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``almost orthogonal''&#10;&#10;\end{document}"/>
  <p:tag name="IGUANATEXSIZE" val="15"/>
  <p:tag name="IGUANATEXCURSOR" val="356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8.51236"/>
  <p:tag name="ORIGINALWIDTH" val="1279.679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``almost on the same line''&#10;&#10;\end{document}"/>
  <p:tag name="IGUANATEXSIZE" val="15"/>
  <p:tag name="IGUANATEXCURSOR" val="381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7.75803"/>
  <p:tag name="ORIGINALWIDTH" val="72.76015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blue}{\mathbf{v}}$&#10;&#10;\end{document}"/>
  <p:tag name="IGUANATEXSIZE" val="15"/>
  <p:tag name="IGUANATEXCURSOR" val="373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3.2658"/>
  <p:tag name="ORIGINALWIDTH" val="177.7748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red}{\mathbf{v}^{[k]}}$&#10;&#10;\end{document}"/>
  <p:tag name="IGUANATEXSIZE" val="15"/>
  <p:tag name="IGUANATEXCURSOR" val="392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3.2658"/>
  <p:tag name="ORIGINALWIDTH" val="177.7748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red}{\mathbf{v}^{[k]}}$&#10;&#10;\end{document}"/>
  <p:tag name="IGUANATEXSIZE" val="15"/>
  <p:tag name="IGUANATEXCURSOR" val="392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1903.016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Department of Mathematical Sciences&#10;&#10;\end{document}"/>
  <p:tag name="IGUANATEXSIZE" val="12"/>
  <p:tag name="IGUANATEXCURSOR" val="392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7.75803"/>
  <p:tag name="ORIGINALWIDTH" val="72.76015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blue}{\mathbf{v}}$&#10;&#10;\end{document}"/>
  <p:tag name="IGUANATEXSIZE" val="15"/>
  <p:tag name="IGUANATEXCURSOR" val="373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6.5191"/>
  <p:tag name="ORIGINALWIDTH" val="1054.64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If $pN &gt; N^{2/9+\epsilon}$ and&#10;&#10;\end{document}"/>
  <p:tag name="IGUANATEXSIZE" val="15"/>
  <p:tag name="IGUANATEXCURSOR" val="386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31.7824"/>
  <p:tag name="ORIGINALWIDTH" val="1264.67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\lim_{N\to\infty}\mathbb{E}\left\lvert \left\langle \textcolor{blue}{\mathbf{v}},\textcolor{red}{\mathbf{v}^{[k]}} \right\rangle \right\rvert \; = \; 0&#10;\end{align*}&#10;&#10;\end{document}"/>
  <p:tag name="IGUANATEXSIZE" val="15"/>
  <p:tag name="IGUANATEXCURSOR" val="485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1027.643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(1) Noise sensitivity:&#10;&#10;&#10;\end{document}"/>
  <p:tag name="IGUANATEXSIZE" val="15"/>
  <p:tag name="IGUANATEXCURSOR" val="378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31.7824"/>
  <p:tag name="ORIGINALWIDTH" val="1259.426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\lim_{N\to\infty}\mathbb{E}\left\lvert \left\langle \textcolor{blue}{\mathbf{v}},\textcolor{red}{\mathbf{v}^{[k]}} \right\rangle \right\rvert \; = \; 1&#10;\end{align*}&#10;&#10;\end{document}"/>
  <p:tag name="IGUANATEXSIZE" val="15"/>
  <p:tag name="IGUANATEXCURSOR" val="485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919.6284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(2) Noise stability:&#10;&#10;&#10;\end{document}"/>
  <p:tag name="IGUANATEXSIZE" val="15"/>
  <p:tag name="IGUANATEXCURSOR" val="358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7.7665"/>
  <p:tag name="ORIGINALWIDTH" val="608.3349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$\textcolor{orange}{k &gt; N^{5/3+\epsilon}}$&#10;&#10;\end{document}"/>
  <p:tag name="IGUANATEXSIZE" val="18"/>
  <p:tag name="IGUANATEXCURSOR" val="398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05.0146"/>
  <p:tag name="ORIGINALWIDTH" val="463.564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, we have&#10;&#10;&#10;\end{document}"/>
  <p:tag name="IGUANATEXSIZE" val="15"/>
  <p:tag name="IGUANATEXCURSOR" val="358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6.5191"/>
  <p:tag name="ORIGINALWIDTH" val="1054.64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If $pN &gt; N^{2/9+\epsilon}$ and&#10;&#10;\end{document}"/>
  <p:tag name="IGUANATEXSIZE" val="15"/>
  <p:tag name="IGUANATEXCURSOR" val="386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7.7665"/>
  <p:tag name="ORIGINALWIDTH" val="609.8351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$\textcolor{orange}{k &lt; N^{5/3-\epsilon}}$&#10;&#10;\end{document}"/>
  <p:tag name="IGUANATEXSIZE" val="18"/>
  <p:tag name="IGUANATEXCURSOR" val="379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2767.136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Conference in honour of Yan Fyodorov's 60th birthday:&#10;&#10;\end{document}"/>
  <p:tag name="IGUANATEXSIZE" val="12"/>
  <p:tag name="IGUANATEXCURSOR" val="410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05.0146"/>
  <p:tag name="ORIGINALWIDTH" val="463.564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, we have&#10;&#10;&#10;\end{document}"/>
  <p:tag name="IGUANATEXSIZE" val="15"/>
  <p:tag name="IGUANATEXCURSOR" val="358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1006.641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``almost orthogonal''&#10;&#10;\end{document}"/>
  <p:tag name="IGUANATEXSIZE" val="15"/>
  <p:tag name="IGUANATEXCURSOR" val="356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8.51236"/>
  <p:tag name="ORIGINALWIDTH" val="1279.679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``almost on the same line''&#10;&#10;\end{document}"/>
  <p:tag name="IGUANATEXSIZE" val="15"/>
  <p:tag name="IGUANATEXCURSOR" val="381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7.75803"/>
  <p:tag name="ORIGINALWIDTH" val="72.76015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blue}{\mathbf{v}}$&#10;&#10;\end{document}"/>
  <p:tag name="IGUANATEXSIZE" val="15"/>
  <p:tag name="IGUANATEXCURSOR" val="373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3.2658"/>
  <p:tag name="ORIGINALWIDTH" val="177.7748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red}{\mathbf{v}^{[k]}}$&#10;&#10;\end{document}"/>
  <p:tag name="IGUANATEXSIZE" val="15"/>
  <p:tag name="IGUANATEXCURSOR" val="392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3.2658"/>
  <p:tag name="ORIGINALWIDTH" val="177.7748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red}{\mathbf{v}^{[k]}}$&#10;&#10;\end{document}"/>
  <p:tag name="IGUANATEXSIZE" val="15"/>
  <p:tag name="IGUANATEXCURSOR" val="392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7.75803"/>
  <p:tag name="ORIGINALWIDTH" val="72.76015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blue}{\mathbf{v}}$&#10;&#10;\end{document}"/>
  <p:tag name="IGUANATEXSIZE" val="15"/>
  <p:tag name="IGUANATEXCURSOR" val="373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6.5191"/>
  <p:tag name="ORIGINALWIDTH" val="1054.64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If $pN &gt; N^{2/9+\epsilon}$ and&#10;&#10;\end{document}"/>
  <p:tag name="IGUANATEXSIZE" val="15"/>
  <p:tag name="IGUANATEXCURSOR" val="386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31.7824"/>
  <p:tag name="ORIGINALWIDTH" val="1264.67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\lim_{N\to\infty}\mathbb{E}\left\lvert \left\langle \textcolor{blue}{\mathbf{v}},\textcolor{red}{\mathbf{v}^{[k]}} \right\rangle \right\rvert \; = \; 0&#10;\end{align*}&#10;&#10;\end{document}"/>
  <p:tag name="IGUANATEXSIZE" val="15"/>
  <p:tag name="IGUANATEXCURSOR" val="485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1027.643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(1) Noise sensitivity:&#10;&#10;&#10;\end{document}"/>
  <p:tag name="IGUANATEXSIZE" val="15"/>
  <p:tag name="IGUANATEXCURSOR" val="378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2162.552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Random Matrices and Random Landscapes&#10;&#10;\end{document}"/>
  <p:tag name="IGUANATEXSIZE" val="12"/>
  <p:tag name="IGUANATEXCURSOR" val="394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231.7824"/>
  <p:tag name="ORIGINALWIDTH" val="1259.426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\begin{align*}&#10;\lim_{N\to\infty}\mathbb{E}\left\lvert \left\langle \textcolor{blue}{\mathbf{v}},\textcolor{red}{\mathbf{v}^{[k]}} \right\rangle \right\rvert \; = \; 1&#10;\end{align*}&#10;&#10;\end{document}"/>
  <p:tag name="IGUANATEXSIZE" val="15"/>
  <p:tag name="IGUANATEXCURSOR" val="485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919.6284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(2) Noise stability:&#10;&#10;&#10;\end{document}"/>
  <p:tag name="IGUANATEXSIZE" val="15"/>
  <p:tag name="IGUANATEXCURSOR" val="358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7.7665"/>
  <p:tag name="ORIGINALWIDTH" val="608.3349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$\textcolor{orange}{k &gt; N^{5/3+\epsilon}}$&#10;&#10;\end{document}"/>
  <p:tag name="IGUANATEXSIZE" val="18"/>
  <p:tag name="IGUANATEXCURSOR" val="398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05.0146"/>
  <p:tag name="ORIGINALWIDTH" val="463.564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, we have&#10;&#10;&#10;\end{document}"/>
  <p:tag name="IGUANATEXSIZE" val="15"/>
  <p:tag name="IGUANATEXCURSOR" val="358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6.5191"/>
  <p:tag name="ORIGINALWIDTH" val="1054.64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If $pN &gt; N^{2/9+\epsilon}$ and&#10;&#10;\end{document}"/>
  <p:tag name="IGUANATEXSIZE" val="15"/>
  <p:tag name="IGUANATEXCURSOR" val="386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7.7665"/>
  <p:tag name="ORIGINALWIDTH" val="609.8351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$\textcolor{orange}{k &lt; N^{5/3-\epsilon}}$&#10;&#10;\end{document}"/>
  <p:tag name="IGUANATEXSIZE" val="18"/>
  <p:tag name="IGUANATEXCURSOR" val="379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05.0146"/>
  <p:tag name="ORIGINALWIDTH" val="463.564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, we have&#10;&#10;&#10;\end{document}"/>
  <p:tag name="IGUANATEXSIZE" val="15"/>
  <p:tag name="IGUANATEXCURSOR" val="358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1006.641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``almost orthogonal''&#10;&#10;\end{document}"/>
  <p:tag name="IGUANATEXSIZE" val="15"/>
  <p:tag name="IGUANATEXCURSOR" val="356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8.51236"/>
  <p:tag name="ORIGINALWIDTH" val="1279.679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``almost on the same line''&#10;&#10;\end{document}"/>
  <p:tag name="IGUANATEXSIZE" val="15"/>
  <p:tag name="IGUANATEXCURSOR" val="381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921.1286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\textbf{Chatterjee (2016)}&#10;&#10;\end{document}"/>
  <p:tag name="IGUANATEXSIZE" val="12"/>
  <p:tag name="IGUANATEXCURSOR" val="383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6.7677"/>
  <p:tag name="ORIGINALWIDTH" val="1419.198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Erd\H{o}s-R\'{e}nyi graph $G(N,p)$: &#10;&#10;\end{document}"/>
  <p:tag name="IGUANATEXSIZE" val="15"/>
  <p:tag name="IGUANATEXCURSOR" val="393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6.7677"/>
  <p:tag name="ORIGINALWIDTH" val="1397.445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$Y=e^{-t}X+\sqrt{1-e^{-2t}}X'$&#10;&#10;\end{document}"/>
  <p:tag name="IGUANATEXSIZE" val="12"/>
  <p:tag name="IGUANATEXCURSOR" val="366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3.0172"/>
  <p:tag name="ORIGINALWIDTH" val="1766.497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($X$ and $X'$ are independent GUEs.)&#10;&#10;\end{document}"/>
  <p:tag name="IGUANATEXSIZE" val="12"/>
  <p:tag name="IGUANATEXCURSOR" val="391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9.5195"/>
  <p:tag name="ORIGINALWIDTH" val="2729.631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Noise sensitivity of the top eigenvector for $t\gg N^{-1/3}$&#10;&#10;\end{document}"/>
  <p:tag name="IGUANATEXSIZE" val="12"/>
  <p:tag name="IGUANATEXCURSOR" val="396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2060.538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\textbf{Bordenave-Lugosi-Zhivotovskiy (2020)}&#10;&#10;\end{document}"/>
  <p:tag name="IGUANATEXSIZE" val="12"/>
  <p:tag name="IGUANATEXCURSOR" val="401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8.51236"/>
  <p:tag name="ORIGINALWIDTH" val="2328.325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The same threshold for dense random matrices&#10;&#10;\end{document}"/>
  <p:tag name="IGUANATEXSIZE" val="12"/>
  <p:tag name="IGUANATEXCURSOR" val="400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2920.908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Noise sensitivity of the top eigenvector of a Wigner matrix&#10;&#10;\end{document}"/>
  <p:tag name="IGUANATEXSIZE" val="12"/>
  <p:tag name="IGUANATEXCURSOR" val="409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1896.265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Dyson matrix flow starting from GUE&#10;&#10;\end{document}"/>
  <p:tag name="IGUANATEXSIZE" val="12"/>
  <p:tag name="IGUANATEXCURSOR" val="356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7.75803"/>
  <p:tag name="ORIGINALWIDTH" val="72.76015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blue}{\mathbf{v}}$&#10;&#10;\end{document}"/>
  <p:tag name="IGUANATEXSIZE" val="15"/>
  <p:tag name="IGUANATEXCURSOR" val="373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3.2658"/>
  <p:tag name="ORIGINALWIDTH" val="177.7748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red}{\mathbf{v}^{[k]}}$&#10;&#10;\end{document}"/>
  <p:tag name="IGUANATEXSIZE" val="15"/>
  <p:tag name="IGUANATEXCURSOR" val="392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3.2658"/>
  <p:tag name="ORIGINALWIDTH" val="177.7748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red}{\mathbf{v}^{[k]}}$&#10;&#10;\end{document}"/>
  <p:tag name="IGUANATEXSIZE" val="15"/>
  <p:tag name="IGUANATEXCURSOR" val="392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4.0159"/>
  <p:tag name="ORIGINALWIDTH" val="2174.553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each edge independently exists with prob.~$p$&#10;&#10;\end{document}"/>
  <p:tag name="IGUANATEXSIZE" val="15"/>
  <p:tag name="IGUANATEXCURSOR" val="403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57.75803"/>
  <p:tag name="ORIGINALWIDTH" val="72.76015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&#10;\begin{document}&#10;&#10;$\textcolor{blue}{\mathbf{v}}$&#10;&#10;\end{document}"/>
  <p:tag name="IGUANATEXSIZE" val="15"/>
  <p:tag name="IGUANATEXCURSOR" val="373"/>
  <p:tag name="TRANSPARENCY" val="True"/>
  <p:tag name="FILENAME" val=""/>
  <p:tag name="LATEXENGINEID" val="1"/>
  <p:tag name="TEMPFOLDER" val="c:\temp\"/>
  <p:tag name="LATEXFORMHEIGHT" val="405"/>
  <p:tag name="LATEXFORMWIDTH" val="688"/>
  <p:tag name="LATEXFORMWRAP" val="True"/>
  <p:tag name="BITMAPVECTOR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81.76141"/>
  <p:tag name="ORIGINALWIDTH" val="67.50945"/>
  <p:tag name="OUTPUTTYPE" val="PNG"/>
  <p:tag name="IGUANATEXVERSION" val="159"/>
  <p:tag name="LATEXADDIN" val="\documentclass{article}&#10;\usepackage{amsmath, amscd, amsfonts, amssymb, amsthm, bbm, tikz, times, dsfont, enumerate, graphicx, mathtools, xcolor}&#10;\usepackage{fullpage}&#10;\pagestyle{empty}&#10;&#10;\makeatletter&#10;\newcommand{\globalcolor}[1]{%&#10;  \color{#1}\global\let\default@color\current@color&#10;}&#10;\makeatother&#10;&#10;%\AtBeginDocument{\globalcolor{white}}&#10;\begin{document}&#10;&#10;$p$&#10;&#10;&#10;\end{document}"/>
  <p:tag name="IGUANATEXSIZE" val="15"/>
  <p:tag name="IGUANATEXCURSOR" val="300"/>
  <p:tag name="TRANSPARENCY" val="True"/>
  <p:tag name="FILENAME" val=""/>
  <p:tag name="LATEXENGINEID" val="1"/>
  <p:tag name="TEMPFOLDER" val="c:\temp\"/>
  <p:tag name="LATEXFORMHEIGHT" val="320"/>
  <p:tag name="LATEXFORMWIDTH" val="385"/>
  <p:tag name="LATEXFORMWRAP" val="True"/>
  <p:tag name="BITMAPVECTOR" val="0"/>
</p:tagLst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3448</TotalTime>
  <Words>40</Words>
  <Application>Microsoft Office PowerPoint</Application>
  <PresentationFormat>와이드스크린</PresentationFormat>
  <Paragraphs>9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Spectrum of sparse random graphs and related problems</dc:title>
  <dc:creator>Windows 사용자</dc:creator>
  <cp:lastModifiedBy>Windows 사용자</cp:lastModifiedBy>
  <cp:revision>217</cp:revision>
  <cp:lastPrinted>2022-07-20T02:27:44Z</cp:lastPrinted>
  <dcterms:created xsi:type="dcterms:W3CDTF">2022-04-27T01:33:10Z</dcterms:created>
  <dcterms:modified xsi:type="dcterms:W3CDTF">2022-07-20T04:18:56Z</dcterms:modified>
</cp:coreProperties>
</file>