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70" r:id="rId2"/>
    <p:sldId id="411" r:id="rId3"/>
    <p:sldId id="412" r:id="rId4"/>
    <p:sldId id="443" r:id="rId5"/>
    <p:sldId id="374" r:id="rId6"/>
    <p:sldId id="441" r:id="rId7"/>
    <p:sldId id="416" r:id="rId8"/>
    <p:sldId id="377" r:id="rId9"/>
    <p:sldId id="418" r:id="rId10"/>
    <p:sldId id="419" r:id="rId11"/>
    <p:sldId id="386" r:id="rId12"/>
    <p:sldId id="435" r:id="rId13"/>
    <p:sldId id="444" r:id="rId14"/>
    <p:sldId id="440" r:id="rId15"/>
    <p:sldId id="382" r:id="rId16"/>
    <p:sldId id="383" r:id="rId17"/>
    <p:sldId id="384" r:id="rId18"/>
    <p:sldId id="385" r:id="rId19"/>
    <p:sldId id="427" r:id="rId20"/>
    <p:sldId id="428" r:id="rId21"/>
    <p:sldId id="445" r:id="rId22"/>
    <p:sldId id="436" r:id="rId23"/>
    <p:sldId id="446" r:id="rId24"/>
    <p:sldId id="438" r:id="rId25"/>
    <p:sldId id="432" r:id="rId26"/>
    <p:sldId id="452" r:id="rId27"/>
    <p:sldId id="395" r:id="rId28"/>
    <p:sldId id="396" r:id="rId29"/>
    <p:sldId id="397" r:id="rId30"/>
    <p:sldId id="448" r:id="rId31"/>
    <p:sldId id="454" r:id="rId32"/>
    <p:sldId id="449" r:id="rId33"/>
    <p:sldId id="450" r:id="rId34"/>
    <p:sldId id="451" r:id="rId35"/>
    <p:sldId id="403" r:id="rId36"/>
    <p:sldId id="404" r:id="rId37"/>
    <p:sldId id="405" r:id="rId38"/>
    <p:sldId id="406" r:id="rId39"/>
    <p:sldId id="407" r:id="rId40"/>
    <p:sldId id="317" r:id="rId41"/>
    <p:sldId id="409" r:id="rId42"/>
    <p:sldId id="410" r:id="rId43"/>
    <p:sldId id="447" r:id="rId4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418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pos="914" userDrawn="1">
          <p15:clr>
            <a:srgbClr val="A4A3A4"/>
          </p15:clr>
        </p15:guide>
        <p15:guide id="8" pos="1277" userDrawn="1">
          <p15:clr>
            <a:srgbClr val="A4A3A4"/>
          </p15:clr>
        </p15:guide>
        <p15:guide id="9" pos="2184" userDrawn="1">
          <p15:clr>
            <a:srgbClr val="A4A3A4"/>
          </p15:clr>
        </p15:guide>
        <p15:guide id="10" pos="5972" userDrawn="1">
          <p15:clr>
            <a:srgbClr val="A4A3A4"/>
          </p15:clr>
        </p15:guide>
        <p15:guide id="11" orient="horz" pos="1275" userDrawn="1">
          <p15:clr>
            <a:srgbClr val="A4A3A4"/>
          </p15:clr>
        </p15:guide>
        <p15:guide id="12" orient="horz" pos="3543" userDrawn="1">
          <p15:clr>
            <a:srgbClr val="A4A3A4"/>
          </p15:clr>
        </p15:guide>
        <p15:guide id="13" orient="horz" pos="3362" userDrawn="1">
          <p15:clr>
            <a:srgbClr val="A4A3A4"/>
          </p15:clr>
        </p15:guide>
        <p15:guide id="14" pos="3817" userDrawn="1">
          <p15:clr>
            <a:srgbClr val="A4A3A4"/>
          </p15:clr>
        </p15:guide>
        <p15:guide id="15" pos="5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Nendaz" initials="MN" lastIdx="10" clrIdx="0">
    <p:extLst>
      <p:ext uri="{19B8F6BF-5375-455C-9EA6-DF929625EA0E}">
        <p15:presenceInfo xmlns:p15="http://schemas.microsoft.com/office/powerpoint/2012/main" userId="S-1-5-21-2549886845-264585227-397852783-32864" providerId="AD"/>
      </p:ext>
    </p:extLst>
  </p:cmAuthor>
  <p:cmAuthor id="2" name="Margarita Burgueno" initials="MB" lastIdx="5" clrIdx="1">
    <p:extLst>
      <p:ext uri="{19B8F6BF-5375-455C-9EA6-DF929625EA0E}">
        <p15:presenceInfo xmlns:p15="http://schemas.microsoft.com/office/powerpoint/2012/main" userId="S-1-5-21-2549886845-264585227-397852783-635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96004B"/>
    <a:srgbClr val="FFD966"/>
    <a:srgbClr val="70C4C3"/>
    <a:srgbClr val="3ABFF0"/>
    <a:srgbClr val="FF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02"/>
      </p:cViewPr>
      <p:guideLst>
        <p:guide orient="horz" pos="2659"/>
        <p:guide pos="4180"/>
        <p:guide pos="370"/>
        <p:guide orient="horz" pos="595"/>
        <p:guide pos="7242"/>
        <p:guide orient="horz" pos="1071"/>
        <p:guide pos="914"/>
        <p:guide pos="1277"/>
        <p:guide pos="2184"/>
        <p:guide pos="5972"/>
        <p:guide orient="horz" pos="1275"/>
        <p:guide orient="horz" pos="3543"/>
        <p:guide orient="horz" pos="3362"/>
        <p:guide pos="3817"/>
        <p:guide pos="5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A427B-632A-45CD-A134-A2F53EB2BD76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H"/>
        </a:p>
      </dgm:t>
    </dgm:pt>
    <dgm:pt modelId="{0F203644-BF12-42B5-87F4-22BE6AA1CF46}">
      <dgm:prSet custT="1"/>
      <dgm:spPr>
        <a:ln>
          <a:noFill/>
        </a:ln>
      </dgm:spPr>
      <dgm:t>
        <a:bodyPr/>
        <a:lstStyle/>
        <a:p>
          <a:r>
            <a: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Recherche translationnelle</a:t>
          </a:r>
        </a:p>
      </dgm:t>
    </dgm:pt>
    <dgm:pt modelId="{796D2B8C-F4C8-40DF-A47B-C84D0E9AE39E}" type="parTrans" cxnId="{D0D558AA-786F-46FD-9152-E7A730659AF4}">
      <dgm:prSet/>
      <dgm:spPr/>
      <dgm:t>
        <a:bodyPr/>
        <a:lstStyle/>
        <a:p>
          <a:endParaRPr lang="fr-CH"/>
        </a:p>
      </dgm:t>
    </dgm:pt>
    <dgm:pt modelId="{B1484F84-8AC0-4F1D-BB6E-7EA045E3308C}" type="sibTrans" cxnId="{D0D558AA-786F-46FD-9152-E7A730659AF4}">
      <dgm:prSet/>
      <dgm:spPr/>
      <dgm:t>
        <a:bodyPr/>
        <a:lstStyle/>
        <a:p>
          <a:endParaRPr lang="fr-CH"/>
        </a:p>
      </dgm:t>
    </dgm:pt>
    <dgm:pt modelId="{DCA8F8B0-6727-47BE-8EBA-2CBB055EFFBC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Transfert de connaissances pour applications médicales</a:t>
          </a:r>
          <a:endParaRPr lang="fr-CH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49DD2-64A0-4054-BF70-A426E629F3F7}" type="parTrans" cxnId="{85734146-1C83-4FAC-B9FA-4930F233EB41}">
      <dgm:prSet/>
      <dgm:spPr/>
      <dgm:t>
        <a:bodyPr/>
        <a:lstStyle/>
        <a:p>
          <a:endParaRPr lang="fr-CH"/>
        </a:p>
      </dgm:t>
    </dgm:pt>
    <dgm:pt modelId="{EB6CFA66-3269-4519-811C-483B61F9CA26}" type="sibTrans" cxnId="{85734146-1C83-4FAC-B9FA-4930F233EB41}">
      <dgm:prSet/>
      <dgm:spPr>
        <a:noFill/>
      </dgm:spPr>
      <dgm:t>
        <a:bodyPr/>
        <a:lstStyle/>
        <a:p>
          <a:endParaRPr lang="fr-CH"/>
        </a:p>
      </dgm:t>
    </dgm:pt>
    <dgm:pt modelId="{9D41A94A-FA18-4A10-A631-438FB18FB3B9}">
      <dgm:prSet phldrT="[Texte]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CH" dirty="0">
              <a:latin typeface="Arial" panose="020B0604020202020204" pitchFamily="34" charset="0"/>
              <a:cs typeface="Arial" panose="020B0604020202020204" pitchFamily="34" charset="0"/>
            </a:rPr>
            <a:t>Recherche clinique</a:t>
          </a:r>
        </a:p>
      </dgm:t>
    </dgm:pt>
    <dgm:pt modelId="{EC6E5A49-2201-4155-B382-A7173F1C4A40}" type="parTrans" cxnId="{42B26579-DEEC-419B-8835-97DFC2549D36}">
      <dgm:prSet/>
      <dgm:spPr/>
      <dgm:t>
        <a:bodyPr/>
        <a:lstStyle/>
        <a:p>
          <a:endParaRPr lang="fr-CH"/>
        </a:p>
      </dgm:t>
    </dgm:pt>
    <dgm:pt modelId="{5B94F5C6-3B3E-4F73-A5BD-7EA67D4ECA73}" type="sibTrans" cxnId="{42B26579-DEEC-419B-8835-97DFC2549D36}">
      <dgm:prSet/>
      <dgm:spPr>
        <a:noFill/>
      </dgm:spPr>
      <dgm:t>
        <a:bodyPr/>
        <a:lstStyle/>
        <a:p>
          <a:endParaRPr lang="fr-CH"/>
        </a:p>
      </dgm:t>
    </dgm:pt>
    <dgm:pt modelId="{40A886B2-505B-407E-9C76-B4FB2F7B50A4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CH" dirty="0">
              <a:latin typeface="Arial" panose="020B0604020202020204" pitchFamily="34" charset="0"/>
              <a:cs typeface="Arial" panose="020B0604020202020204" pitchFamily="34" charset="0"/>
            </a:rPr>
            <a:t>Oriente la recherche fondamentale</a:t>
          </a:r>
        </a:p>
      </dgm:t>
    </dgm:pt>
    <dgm:pt modelId="{7AA8C532-401C-4B89-9E3D-F1D57A6306E3}" type="parTrans" cxnId="{EE08E122-3C50-46ED-81C3-5971E6E649FB}">
      <dgm:prSet/>
      <dgm:spPr/>
      <dgm:t>
        <a:bodyPr/>
        <a:lstStyle/>
        <a:p>
          <a:endParaRPr lang="fr-CH"/>
        </a:p>
      </dgm:t>
    </dgm:pt>
    <dgm:pt modelId="{F6CC1870-8F21-4768-9ADA-7BA8FCF2E2C4}" type="sibTrans" cxnId="{EE08E122-3C50-46ED-81C3-5971E6E649FB}">
      <dgm:prSet/>
      <dgm:spPr>
        <a:noFill/>
      </dgm:spPr>
      <dgm:t>
        <a:bodyPr/>
        <a:lstStyle/>
        <a:p>
          <a:endParaRPr lang="fr-CH"/>
        </a:p>
      </dgm:t>
    </dgm:pt>
    <dgm:pt modelId="{44ED9D3E-825E-408A-B667-2C56DEE21E2F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CH" dirty="0">
              <a:latin typeface="Arial" panose="020B0604020202020204" pitchFamily="34" charset="0"/>
              <a:cs typeface="Arial" panose="020B0604020202020204" pitchFamily="34" charset="0"/>
            </a:rPr>
            <a:t>Recherche fondamentale</a:t>
          </a:r>
        </a:p>
      </dgm:t>
    </dgm:pt>
    <dgm:pt modelId="{6632284E-7094-4771-B408-5FE4B5806026}" type="sibTrans" cxnId="{48AEF263-A65F-414E-A3ED-A34B775713F0}">
      <dgm:prSet/>
      <dgm:spPr>
        <a:noFill/>
      </dgm:spPr>
      <dgm:t>
        <a:bodyPr/>
        <a:lstStyle/>
        <a:p>
          <a:endParaRPr lang="fr-CH"/>
        </a:p>
      </dgm:t>
    </dgm:pt>
    <dgm:pt modelId="{AE028E61-6E48-41C0-ACAD-DE2211553E7C}" type="parTrans" cxnId="{48AEF263-A65F-414E-A3ED-A34B775713F0}">
      <dgm:prSet/>
      <dgm:spPr/>
      <dgm:t>
        <a:bodyPr/>
        <a:lstStyle/>
        <a:p>
          <a:endParaRPr lang="fr-CH"/>
        </a:p>
      </dgm:t>
    </dgm:pt>
    <dgm:pt modelId="{A6602511-6375-4E94-B7CC-52C1979A3794}" type="pres">
      <dgm:prSet presAssocID="{0F4A427B-632A-45CD-A134-A2F53EB2BD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FAC8BA-DCFD-405D-BDD7-474ED9C73478}" type="pres">
      <dgm:prSet presAssocID="{0F203644-BF12-42B5-87F4-22BE6AA1CF46}" presName="centerShape" presStyleLbl="node0" presStyleIdx="0" presStyleCnt="1" custScaleX="187434" custScaleY="151767" custLinFactNeighborX="980"/>
      <dgm:spPr/>
    </dgm:pt>
    <dgm:pt modelId="{FB950EDB-7F9C-4B5B-BBE9-104B460DE71F}" type="pres">
      <dgm:prSet presAssocID="{DCA8F8B0-6727-47BE-8EBA-2CBB055EFFBC}" presName="node" presStyleLbl="node1" presStyleIdx="0" presStyleCnt="4">
        <dgm:presLayoutVars>
          <dgm:bulletEnabled val="1"/>
        </dgm:presLayoutVars>
      </dgm:prSet>
      <dgm:spPr/>
    </dgm:pt>
    <dgm:pt modelId="{E3073627-F0CA-49D8-A3B9-199E1CFF5BB9}" type="pres">
      <dgm:prSet presAssocID="{DCA8F8B0-6727-47BE-8EBA-2CBB055EFFBC}" presName="dummy" presStyleCnt="0"/>
      <dgm:spPr/>
    </dgm:pt>
    <dgm:pt modelId="{C7D82DF7-0A49-4AAF-8B41-CBAEA05AF783}" type="pres">
      <dgm:prSet presAssocID="{EB6CFA66-3269-4519-811C-483B61F9CA26}" presName="sibTrans" presStyleLbl="sibTrans2D1" presStyleIdx="0" presStyleCnt="4"/>
      <dgm:spPr/>
    </dgm:pt>
    <dgm:pt modelId="{9D557FB3-DF7B-4266-9990-C059EB482E54}" type="pres">
      <dgm:prSet presAssocID="{9D41A94A-FA18-4A10-A631-438FB18FB3B9}" presName="node" presStyleLbl="node1" presStyleIdx="1" presStyleCnt="4">
        <dgm:presLayoutVars>
          <dgm:bulletEnabled val="1"/>
        </dgm:presLayoutVars>
      </dgm:prSet>
      <dgm:spPr/>
    </dgm:pt>
    <dgm:pt modelId="{11DAF7F1-A1B8-4830-AEDB-4C50A29E0D00}" type="pres">
      <dgm:prSet presAssocID="{9D41A94A-FA18-4A10-A631-438FB18FB3B9}" presName="dummy" presStyleCnt="0"/>
      <dgm:spPr/>
    </dgm:pt>
    <dgm:pt modelId="{21441803-4473-4C7C-B478-6820DB64D9E4}" type="pres">
      <dgm:prSet presAssocID="{5B94F5C6-3B3E-4F73-A5BD-7EA67D4ECA73}" presName="sibTrans" presStyleLbl="sibTrans2D1" presStyleIdx="1" presStyleCnt="4"/>
      <dgm:spPr/>
    </dgm:pt>
    <dgm:pt modelId="{79D6B9EE-A111-4B26-9935-D234935ACF07}" type="pres">
      <dgm:prSet presAssocID="{40A886B2-505B-407E-9C76-B4FB2F7B50A4}" presName="node" presStyleLbl="node1" presStyleIdx="2" presStyleCnt="4">
        <dgm:presLayoutVars>
          <dgm:bulletEnabled val="1"/>
        </dgm:presLayoutVars>
      </dgm:prSet>
      <dgm:spPr/>
    </dgm:pt>
    <dgm:pt modelId="{8B343570-A708-4132-850E-D421893F65F4}" type="pres">
      <dgm:prSet presAssocID="{40A886B2-505B-407E-9C76-B4FB2F7B50A4}" presName="dummy" presStyleCnt="0"/>
      <dgm:spPr/>
    </dgm:pt>
    <dgm:pt modelId="{A0241D23-87A3-4D5F-ACC0-CFE1CEBD5883}" type="pres">
      <dgm:prSet presAssocID="{F6CC1870-8F21-4768-9ADA-7BA8FCF2E2C4}" presName="sibTrans" presStyleLbl="sibTrans2D1" presStyleIdx="2" presStyleCnt="4"/>
      <dgm:spPr/>
    </dgm:pt>
    <dgm:pt modelId="{E701D884-7019-4893-A9BA-E63908A031B3}" type="pres">
      <dgm:prSet presAssocID="{44ED9D3E-825E-408A-B667-2C56DEE21E2F}" presName="node" presStyleLbl="node1" presStyleIdx="3" presStyleCnt="4">
        <dgm:presLayoutVars>
          <dgm:bulletEnabled val="1"/>
        </dgm:presLayoutVars>
      </dgm:prSet>
      <dgm:spPr/>
    </dgm:pt>
    <dgm:pt modelId="{8C15A353-FCAE-437D-B277-D738E291F152}" type="pres">
      <dgm:prSet presAssocID="{44ED9D3E-825E-408A-B667-2C56DEE21E2F}" presName="dummy" presStyleCnt="0"/>
      <dgm:spPr/>
    </dgm:pt>
    <dgm:pt modelId="{C04EFA9F-FCF9-4CA0-9C58-6838DFF116DF}" type="pres">
      <dgm:prSet presAssocID="{6632284E-7094-4771-B408-5FE4B5806026}" presName="sibTrans" presStyleLbl="sibTrans2D1" presStyleIdx="3" presStyleCnt="4"/>
      <dgm:spPr/>
    </dgm:pt>
  </dgm:ptLst>
  <dgm:cxnLst>
    <dgm:cxn modelId="{B49F4610-327A-4543-A45D-C00AC3BE085B}" type="presOf" srcId="{0F203644-BF12-42B5-87F4-22BE6AA1CF46}" destId="{33FAC8BA-DCFD-405D-BDD7-474ED9C73478}" srcOrd="0" destOrd="0" presId="urn:microsoft.com/office/officeart/2005/8/layout/radial6"/>
    <dgm:cxn modelId="{EE08E122-3C50-46ED-81C3-5971E6E649FB}" srcId="{0F203644-BF12-42B5-87F4-22BE6AA1CF46}" destId="{40A886B2-505B-407E-9C76-B4FB2F7B50A4}" srcOrd="2" destOrd="0" parTransId="{7AA8C532-401C-4B89-9E3D-F1D57A6306E3}" sibTransId="{F6CC1870-8F21-4768-9ADA-7BA8FCF2E2C4}"/>
    <dgm:cxn modelId="{7393665B-2A6E-46FC-8459-7F79ED21EE36}" type="presOf" srcId="{40A886B2-505B-407E-9C76-B4FB2F7B50A4}" destId="{79D6B9EE-A111-4B26-9935-D234935ACF07}" srcOrd="0" destOrd="0" presId="urn:microsoft.com/office/officeart/2005/8/layout/radial6"/>
    <dgm:cxn modelId="{48AEF263-A65F-414E-A3ED-A34B775713F0}" srcId="{0F203644-BF12-42B5-87F4-22BE6AA1CF46}" destId="{44ED9D3E-825E-408A-B667-2C56DEE21E2F}" srcOrd="3" destOrd="0" parTransId="{AE028E61-6E48-41C0-ACAD-DE2211553E7C}" sibTransId="{6632284E-7094-4771-B408-5FE4B5806026}"/>
    <dgm:cxn modelId="{85734146-1C83-4FAC-B9FA-4930F233EB41}" srcId="{0F203644-BF12-42B5-87F4-22BE6AA1CF46}" destId="{DCA8F8B0-6727-47BE-8EBA-2CBB055EFFBC}" srcOrd="0" destOrd="0" parTransId="{4A349DD2-64A0-4054-BF70-A426E629F3F7}" sibTransId="{EB6CFA66-3269-4519-811C-483B61F9CA26}"/>
    <dgm:cxn modelId="{F6C98146-5A9F-479D-B1C9-9B8810B5B9BF}" type="presOf" srcId="{5B94F5C6-3B3E-4F73-A5BD-7EA67D4ECA73}" destId="{21441803-4473-4C7C-B478-6820DB64D9E4}" srcOrd="0" destOrd="0" presId="urn:microsoft.com/office/officeart/2005/8/layout/radial6"/>
    <dgm:cxn modelId="{70F89E70-B74A-4EC9-9952-1540BA101C13}" type="presOf" srcId="{0F4A427B-632A-45CD-A134-A2F53EB2BD76}" destId="{A6602511-6375-4E94-B7CC-52C1979A3794}" srcOrd="0" destOrd="0" presId="urn:microsoft.com/office/officeart/2005/8/layout/radial6"/>
    <dgm:cxn modelId="{42B26579-DEEC-419B-8835-97DFC2549D36}" srcId="{0F203644-BF12-42B5-87F4-22BE6AA1CF46}" destId="{9D41A94A-FA18-4A10-A631-438FB18FB3B9}" srcOrd="1" destOrd="0" parTransId="{EC6E5A49-2201-4155-B382-A7173F1C4A40}" sibTransId="{5B94F5C6-3B3E-4F73-A5BD-7EA67D4ECA73}"/>
    <dgm:cxn modelId="{2306EC8D-1F87-4F35-BA33-26EE20332190}" type="presOf" srcId="{DCA8F8B0-6727-47BE-8EBA-2CBB055EFFBC}" destId="{FB950EDB-7F9C-4B5B-BBE9-104B460DE71F}" srcOrd="0" destOrd="0" presId="urn:microsoft.com/office/officeart/2005/8/layout/radial6"/>
    <dgm:cxn modelId="{9396319D-67F1-43E5-966C-F07F0593223C}" type="presOf" srcId="{EB6CFA66-3269-4519-811C-483B61F9CA26}" destId="{C7D82DF7-0A49-4AAF-8B41-CBAEA05AF783}" srcOrd="0" destOrd="0" presId="urn:microsoft.com/office/officeart/2005/8/layout/radial6"/>
    <dgm:cxn modelId="{FB732F9E-17B0-454F-8E34-392FA0B4FC5B}" type="presOf" srcId="{6632284E-7094-4771-B408-5FE4B5806026}" destId="{C04EFA9F-FCF9-4CA0-9C58-6838DFF116DF}" srcOrd="0" destOrd="0" presId="urn:microsoft.com/office/officeart/2005/8/layout/radial6"/>
    <dgm:cxn modelId="{D0D558AA-786F-46FD-9152-E7A730659AF4}" srcId="{0F4A427B-632A-45CD-A134-A2F53EB2BD76}" destId="{0F203644-BF12-42B5-87F4-22BE6AA1CF46}" srcOrd="0" destOrd="0" parTransId="{796D2B8C-F4C8-40DF-A47B-C84D0E9AE39E}" sibTransId="{B1484F84-8AC0-4F1D-BB6E-7EA045E3308C}"/>
    <dgm:cxn modelId="{316114BD-C4D0-49B2-A3AA-79B33F307A92}" type="presOf" srcId="{9D41A94A-FA18-4A10-A631-438FB18FB3B9}" destId="{9D557FB3-DF7B-4266-9990-C059EB482E54}" srcOrd="0" destOrd="0" presId="urn:microsoft.com/office/officeart/2005/8/layout/radial6"/>
    <dgm:cxn modelId="{D2F253C1-B979-4621-A26B-C5D9D6559AB6}" type="presOf" srcId="{F6CC1870-8F21-4768-9ADA-7BA8FCF2E2C4}" destId="{A0241D23-87A3-4D5F-ACC0-CFE1CEBD5883}" srcOrd="0" destOrd="0" presId="urn:microsoft.com/office/officeart/2005/8/layout/radial6"/>
    <dgm:cxn modelId="{54EF1AC6-F5F8-4B41-B450-0347EF690023}" type="presOf" srcId="{44ED9D3E-825E-408A-B667-2C56DEE21E2F}" destId="{E701D884-7019-4893-A9BA-E63908A031B3}" srcOrd="0" destOrd="0" presId="urn:microsoft.com/office/officeart/2005/8/layout/radial6"/>
    <dgm:cxn modelId="{2A4E1EEA-295D-4161-9E8A-F14C450CCD7C}" type="presParOf" srcId="{A6602511-6375-4E94-B7CC-52C1979A3794}" destId="{33FAC8BA-DCFD-405D-BDD7-474ED9C73478}" srcOrd="0" destOrd="0" presId="urn:microsoft.com/office/officeart/2005/8/layout/radial6"/>
    <dgm:cxn modelId="{C7A370AE-FF53-44E5-938D-114920C07A88}" type="presParOf" srcId="{A6602511-6375-4E94-B7CC-52C1979A3794}" destId="{FB950EDB-7F9C-4B5B-BBE9-104B460DE71F}" srcOrd="1" destOrd="0" presId="urn:microsoft.com/office/officeart/2005/8/layout/radial6"/>
    <dgm:cxn modelId="{4C288DBA-EDB3-4177-AE13-7743488DA2A9}" type="presParOf" srcId="{A6602511-6375-4E94-B7CC-52C1979A3794}" destId="{E3073627-F0CA-49D8-A3B9-199E1CFF5BB9}" srcOrd="2" destOrd="0" presId="urn:microsoft.com/office/officeart/2005/8/layout/radial6"/>
    <dgm:cxn modelId="{54412774-4264-4FD8-A1A4-7ECFAD71E3D9}" type="presParOf" srcId="{A6602511-6375-4E94-B7CC-52C1979A3794}" destId="{C7D82DF7-0A49-4AAF-8B41-CBAEA05AF783}" srcOrd="3" destOrd="0" presId="urn:microsoft.com/office/officeart/2005/8/layout/radial6"/>
    <dgm:cxn modelId="{190CE491-0007-4D03-A204-1A4D336F4C2B}" type="presParOf" srcId="{A6602511-6375-4E94-B7CC-52C1979A3794}" destId="{9D557FB3-DF7B-4266-9990-C059EB482E54}" srcOrd="4" destOrd="0" presId="urn:microsoft.com/office/officeart/2005/8/layout/radial6"/>
    <dgm:cxn modelId="{28B99ABE-B584-4C10-9761-35280372E29D}" type="presParOf" srcId="{A6602511-6375-4E94-B7CC-52C1979A3794}" destId="{11DAF7F1-A1B8-4830-AEDB-4C50A29E0D00}" srcOrd="5" destOrd="0" presId="urn:microsoft.com/office/officeart/2005/8/layout/radial6"/>
    <dgm:cxn modelId="{603990D8-473A-4CDB-A323-C83D2F0C1696}" type="presParOf" srcId="{A6602511-6375-4E94-B7CC-52C1979A3794}" destId="{21441803-4473-4C7C-B478-6820DB64D9E4}" srcOrd="6" destOrd="0" presId="urn:microsoft.com/office/officeart/2005/8/layout/radial6"/>
    <dgm:cxn modelId="{8847DA21-E711-4FC8-845C-E4A0BAE82240}" type="presParOf" srcId="{A6602511-6375-4E94-B7CC-52C1979A3794}" destId="{79D6B9EE-A111-4B26-9935-D234935ACF07}" srcOrd="7" destOrd="0" presId="urn:microsoft.com/office/officeart/2005/8/layout/radial6"/>
    <dgm:cxn modelId="{E90B5C2C-0035-46AB-8540-A8BCF7BD5CC3}" type="presParOf" srcId="{A6602511-6375-4E94-B7CC-52C1979A3794}" destId="{8B343570-A708-4132-850E-D421893F65F4}" srcOrd="8" destOrd="0" presId="urn:microsoft.com/office/officeart/2005/8/layout/radial6"/>
    <dgm:cxn modelId="{159E4048-4803-4EBD-AC23-330638378CC9}" type="presParOf" srcId="{A6602511-6375-4E94-B7CC-52C1979A3794}" destId="{A0241D23-87A3-4D5F-ACC0-CFE1CEBD5883}" srcOrd="9" destOrd="0" presId="urn:microsoft.com/office/officeart/2005/8/layout/radial6"/>
    <dgm:cxn modelId="{85AB0FBE-4D80-4F11-8B7F-8F035B6C4EB5}" type="presParOf" srcId="{A6602511-6375-4E94-B7CC-52C1979A3794}" destId="{E701D884-7019-4893-A9BA-E63908A031B3}" srcOrd="10" destOrd="0" presId="urn:microsoft.com/office/officeart/2005/8/layout/radial6"/>
    <dgm:cxn modelId="{7585A2A5-9C81-4624-8024-E5F136077F5C}" type="presParOf" srcId="{A6602511-6375-4E94-B7CC-52C1979A3794}" destId="{8C15A353-FCAE-437D-B277-D738E291F152}" srcOrd="11" destOrd="0" presId="urn:microsoft.com/office/officeart/2005/8/layout/radial6"/>
    <dgm:cxn modelId="{705CC33B-103E-4C95-AAD6-45AB3D150F34}" type="presParOf" srcId="{A6602511-6375-4E94-B7CC-52C1979A3794}" destId="{C04EFA9F-FCF9-4CA0-9C58-6838DFF116D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FA9F-FCF9-4CA0-9C58-6838DFF116DF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1D23-87A3-4D5F-ACC0-CFE1CEBD5883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41803-4473-4C7C-B478-6820DB64D9E4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0"/>
            <a:gd name="adj2" fmla="val 54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2DF7-0A49-4AAF-8B41-CBAEA05AF783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16200000"/>
            <a:gd name="adj2" fmla="val 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C8BA-DCFD-405D-BDD7-474ED9C73478}">
      <dsp:nvSpPr>
        <dsp:cNvPr id="0" name=""/>
        <dsp:cNvSpPr/>
      </dsp:nvSpPr>
      <dsp:spPr>
        <a:xfrm>
          <a:off x="2106505" y="1085486"/>
          <a:ext cx="3116291" cy="2523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Recherche translationnelle</a:t>
          </a:r>
        </a:p>
      </dsp:txBody>
      <dsp:txXfrm>
        <a:off x="2562875" y="1455013"/>
        <a:ext cx="2203551" cy="1784235"/>
      </dsp:txXfrm>
    </dsp:sp>
    <dsp:sp modelId="{FB950EDB-7F9C-4B5B-BBE9-104B460DE71F}">
      <dsp:nvSpPr>
        <dsp:cNvPr id="0" name=""/>
        <dsp:cNvSpPr/>
      </dsp:nvSpPr>
      <dsp:spPr>
        <a:xfrm>
          <a:off x="3048172" y="1660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Arial" panose="020B0604020202020204" pitchFamily="34" charset="0"/>
              <a:cs typeface="Arial" panose="020B0604020202020204" pitchFamily="34" charset="0"/>
            </a:rPr>
            <a:t>Transfert de connaissances pour applications médicales</a:t>
          </a:r>
          <a:endParaRPr lang="fr-CH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8610" y="172098"/>
        <a:ext cx="822949" cy="822949"/>
      </dsp:txXfrm>
    </dsp:sp>
    <dsp:sp modelId="{9D557FB3-DF7B-4266-9990-C059EB482E54}">
      <dsp:nvSpPr>
        <dsp:cNvPr id="0" name=""/>
        <dsp:cNvSpPr/>
      </dsp:nvSpPr>
      <dsp:spPr>
        <a:xfrm>
          <a:off x="4811730" y="1765218"/>
          <a:ext cx="1163825" cy="11638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900" kern="1200" dirty="0">
              <a:latin typeface="Arial" panose="020B0604020202020204" pitchFamily="34" charset="0"/>
              <a:cs typeface="Arial" panose="020B0604020202020204" pitchFamily="34" charset="0"/>
            </a:rPr>
            <a:t>Recherche clinique</a:t>
          </a:r>
        </a:p>
      </dsp:txBody>
      <dsp:txXfrm>
        <a:off x="4982168" y="1935656"/>
        <a:ext cx="822949" cy="822949"/>
      </dsp:txXfrm>
    </dsp:sp>
    <dsp:sp modelId="{79D6B9EE-A111-4B26-9935-D234935ACF07}">
      <dsp:nvSpPr>
        <dsp:cNvPr id="0" name=""/>
        <dsp:cNvSpPr/>
      </dsp:nvSpPr>
      <dsp:spPr>
        <a:xfrm>
          <a:off x="3048172" y="3528776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900" kern="1200" dirty="0">
              <a:latin typeface="Arial" panose="020B0604020202020204" pitchFamily="34" charset="0"/>
              <a:cs typeface="Arial" panose="020B0604020202020204" pitchFamily="34" charset="0"/>
            </a:rPr>
            <a:t>Oriente la recherche fondamentale</a:t>
          </a:r>
        </a:p>
      </dsp:txBody>
      <dsp:txXfrm>
        <a:off x="3218610" y="3699214"/>
        <a:ext cx="822949" cy="822949"/>
      </dsp:txXfrm>
    </dsp:sp>
    <dsp:sp modelId="{E701D884-7019-4893-A9BA-E63908A031B3}">
      <dsp:nvSpPr>
        <dsp:cNvPr id="0" name=""/>
        <dsp:cNvSpPr/>
      </dsp:nvSpPr>
      <dsp:spPr>
        <a:xfrm>
          <a:off x="1284614" y="1765218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900" kern="1200" dirty="0">
              <a:latin typeface="Arial" panose="020B0604020202020204" pitchFamily="34" charset="0"/>
              <a:cs typeface="Arial" panose="020B0604020202020204" pitchFamily="34" charset="0"/>
            </a:rPr>
            <a:t>Recherche fondamentale</a:t>
          </a:r>
        </a:p>
      </dsp:txBody>
      <dsp:txXfrm>
        <a:off x="1455052" y="1935656"/>
        <a:ext cx="822949" cy="822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13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13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F3761352-0D46-4F8F-945A-714D71429AB2}" type="datetimeFigureOut">
              <a:rPr lang="fr-CH" smtClean="0"/>
              <a:t>21.08.2024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CD2A2CCD-46B8-4F5F-BA1E-37228DB547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30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99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561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773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841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12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73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197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413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Trouver les chiffres de Harvard</a:t>
            </a:r>
            <a:r>
              <a:rPr lang="fr-CH" baseline="0" dirty="0"/>
              <a:t> ou Yale ou une moyenne des Universités américaines pour contrer l’argument du «trop plein» ou du rôle de l’état.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6CA-B742-4056-9059-9A75436C0447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947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804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066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933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Citer les département</a:t>
            </a:r>
            <a:r>
              <a:rPr lang="fr-CH" baseline="0" dirty="0"/>
              <a:t> correspondants- Quid </a:t>
            </a:r>
            <a:r>
              <a:rPr lang="fr-CH" baseline="0" dirty="0" err="1"/>
              <a:t>Onco</a:t>
            </a:r>
            <a:r>
              <a:rPr lang="fr-CH" baseline="0" dirty="0"/>
              <a:t>?</a:t>
            </a:r>
          </a:p>
          <a:p>
            <a:r>
              <a:rPr lang="fr-CH" baseline="0" dirty="0"/>
              <a:t>Si nécessaire intégrer axes HUG? Ou «projets des grandes envergures» de manière à intégrer l’</a:t>
            </a:r>
            <a:r>
              <a:rPr lang="fr-CH" baseline="0" dirty="0" err="1"/>
              <a:t>onco</a:t>
            </a:r>
            <a:r>
              <a:rPr lang="fr-CH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6CA-B742-4056-9059-9A75436C0447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5844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0311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167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265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3573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9555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3099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8741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834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60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7044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A2CCD-46B8-4F5F-BA1E-37228DB5478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39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2111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FE3EC-B2B1-EB40-8CDB-03FE0E634E2F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632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27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7455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401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0164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09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718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6855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0678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3050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66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349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951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27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756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731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73A4B-B7C5-4672-99FB-ACC07863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D723A3-A0E9-49F3-B95F-1BBC22FD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47EF46-952E-46E1-B9DC-1409E856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BBBF61A-4364-47F1-B2A7-3C0784DC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2" y="989128"/>
            <a:ext cx="3321047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fr-CH" sz="4300" b="1" dirty="0">
              <a:solidFill>
                <a:srgbClr val="96004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79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68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092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99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445AE3E-D63D-4AAB-B809-E290D825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341593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3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1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0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836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10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56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7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88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sv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3" Type="http://schemas.openxmlformats.org/officeDocument/2006/relationships/hyperlink" Target="https://www.coursera.org/learn/papers-molecular-genetics/home/welcome" TargetMode="External"/><Relationship Id="rId21" Type="http://schemas.openxmlformats.org/officeDocument/2006/relationships/image" Target="../media/image53.png"/><Relationship Id="rId7" Type="http://schemas.openxmlformats.org/officeDocument/2006/relationships/hyperlink" Target="https://www.coursera.org/learn/ebola-vaincre-ensemble/home/welcome" TargetMode="Externa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hyperlink" Target="https://www.coursera.org/learn/global-health-overview/home/welcome" TargetMode="External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9.jpeg"/><Relationship Id="rId9" Type="http://schemas.openxmlformats.org/officeDocument/2006/relationships/hyperlink" Target="https://www.coursera.org/learn/zika/home/welcome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4800" dirty="0">
                <a:latin typeface="Arial" panose="020B0604020202020204" pitchFamily="34" charset="0"/>
                <a:cs typeface="Arial" panose="020B0604020202020204" pitchFamily="34" charset="0"/>
              </a:rPr>
              <a:t>Université de Genève</a:t>
            </a:r>
            <a:br>
              <a:rPr lang="fr-CH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8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 de médecine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3818169"/>
            <a:ext cx="6858000" cy="1655762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Présentation générale</a:t>
            </a:r>
          </a:p>
          <a:p>
            <a:r>
              <a:rPr lang="fr-CH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Août 2024</a:t>
            </a:r>
          </a:p>
        </p:txBody>
      </p:sp>
    </p:spTree>
    <p:extLst>
      <p:ext uri="{BB962C8B-B14F-4D97-AF65-F5344CB8AC3E}">
        <p14:creationId xmlns:p14="http://schemas.microsoft.com/office/powerpoint/2010/main" val="87236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613" y="434394"/>
            <a:ext cx="2806051" cy="955985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Biotech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4"/>
            <a:ext cx="5905500" cy="4335236"/>
          </a:xfrm>
        </p:spPr>
        <p:txBody>
          <a:bodyPr>
            <a:noAutofit/>
          </a:bodyPr>
          <a:lstStyle/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centre d'excellence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la vie</a:t>
            </a:r>
          </a:p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écosystème innovant regroupant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entités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s’appuyant sur une approche interdisciplinaire des sciences de la vie</a:t>
            </a:r>
          </a:p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chercheurs/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Faculté de médecine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 humaines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l'Institut de santé globale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ainsi que des spécialistes de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l'informatique médicale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télémédecine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0"/>
          <a:stretch/>
        </p:blipFill>
        <p:spPr>
          <a:xfrm>
            <a:off x="9480550" y="-35168"/>
            <a:ext cx="4356000" cy="59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2815" y="1700212"/>
            <a:ext cx="6189785" cy="3631113"/>
          </a:xfrm>
        </p:spPr>
        <p:txBody>
          <a:bodyPr>
            <a:noAutofit/>
          </a:bodyPr>
          <a:lstStyle/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Genève, au cœur de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internationale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dimension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Faculté de médecine, incarnée par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l’Institut de santé globale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Liens avec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l’OMS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offre de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santé globale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 aux problématiques nord-sud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dès le début des études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de recherche important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et environnement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-master en médecine humaine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Maurice, sur le modèle genevois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80550" y="0"/>
            <a:ext cx="4205182" cy="590340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C8D7A19-90D3-456F-996D-15EF60E7880C}"/>
              </a:ext>
            </a:extLst>
          </p:cNvPr>
          <p:cNvSpPr txBox="1">
            <a:spLocks/>
          </p:cNvSpPr>
          <p:nvPr/>
        </p:nvSpPr>
        <p:spPr>
          <a:xfrm>
            <a:off x="464963" y="409818"/>
            <a:ext cx="3702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Dimension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273560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7115" y="1706148"/>
            <a:ext cx="8572500" cy="3813811"/>
          </a:xfrm>
        </p:spPr>
        <p:txBody>
          <a:bodyPr>
            <a:noAutofit/>
          </a:bodyPr>
          <a:lstStyle/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Geneva </a:t>
            </a:r>
            <a:r>
              <a:rPr lang="fr-FR" sz="20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Forum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réunit tous les deux ans à Genève de nombreux acteurs de la santé mondiale: ONG, OI, universités, ainsi que des </a:t>
            </a:r>
            <a:r>
              <a:rPr lang="fr-FR" sz="20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professionnel-les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santé œuvrant chaque jour sur le terrain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Télémédecine et </a:t>
            </a:r>
            <a:r>
              <a:rPr lang="fr-FR" sz="20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cybersanté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différents projets visant à mettre la technologie au service de la santé, y compris dans les pays à faible et moyen revenu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Nombreuses </a:t>
            </a: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nord-sud, notamment dans le domaine des maladies transmissibles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des scientifiques</a:t>
            </a:r>
            <a:r>
              <a:rPr lang="fr-FR" sz="20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médecins HUG/UNIGE dans la </a:t>
            </a: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crises sanitaires internationales 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(COVID-19, Ebola, etc.)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d’immersion en communauté locale ou à l’étranger 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</a:t>
            </a:r>
            <a:r>
              <a:rPr lang="fr-FR" sz="2000" spc="-2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 de médecine</a:t>
            </a: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FR" sz="2000" spc="-2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spc="-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5F29B5D-AE9A-4F46-AB3B-F86B4C8D5B6C}"/>
              </a:ext>
            </a:extLst>
          </p:cNvPr>
          <p:cNvSpPr txBox="1">
            <a:spLocks/>
          </p:cNvSpPr>
          <p:nvPr/>
        </p:nvSpPr>
        <p:spPr>
          <a:xfrm>
            <a:off x="464963" y="409818"/>
            <a:ext cx="3702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 internationale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912DD-C791-471F-9F6C-2D0919BF06C1}"/>
              </a:ext>
            </a:extLst>
          </p:cNvPr>
          <p:cNvSpPr/>
          <p:nvPr/>
        </p:nvSpPr>
        <p:spPr>
          <a:xfrm>
            <a:off x="497358" y="1528883"/>
            <a:ext cx="297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projets</a:t>
            </a:r>
          </a:p>
        </p:txBody>
      </p:sp>
    </p:spTree>
    <p:extLst>
      <p:ext uri="{BB962C8B-B14F-4D97-AF65-F5344CB8AC3E}">
        <p14:creationId xmlns:p14="http://schemas.microsoft.com/office/powerpoint/2010/main" val="219070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329" y="418572"/>
            <a:ext cx="5585159" cy="827801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sections,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départements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87AD-931F-4689-A595-90E454C6EF2D}"/>
              </a:ext>
            </a:extLst>
          </p:cNvPr>
          <p:cNvSpPr/>
          <p:nvPr/>
        </p:nvSpPr>
        <p:spPr>
          <a:xfrm>
            <a:off x="803734" y="2033718"/>
            <a:ext cx="30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fondamentale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B3AC0-D2E9-4BA0-AB2F-DB26ACC991B0}"/>
              </a:ext>
            </a:extLst>
          </p:cNvPr>
          <p:cNvSpPr/>
          <p:nvPr/>
        </p:nvSpPr>
        <p:spPr>
          <a:xfrm>
            <a:off x="803734" y="2476133"/>
            <a:ext cx="30729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génétique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moléculaire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Pathologie et immunologie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Physiologie cellulaire et métabolisme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D47BEA-B272-478A-8E96-8B500BA88C49}"/>
              </a:ext>
            </a:extLst>
          </p:cNvPr>
          <p:cNvSpPr/>
          <p:nvPr/>
        </p:nvSpPr>
        <p:spPr>
          <a:xfrm>
            <a:off x="4861384" y="2033718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clinique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CE0BF-7F3F-4D13-A714-B59E1144D767}"/>
              </a:ext>
            </a:extLst>
          </p:cNvPr>
          <p:cNvSpPr/>
          <p:nvPr/>
        </p:nvSpPr>
        <p:spPr>
          <a:xfrm>
            <a:off x="4861384" y="2476133"/>
            <a:ext cx="32779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Anesthésiologie, pharmacologie, soins intensifs et urgences 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Pédiatrie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gynécologie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obstétrique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Réadaptation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gériatrie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communautaires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E34451-8647-45F7-9168-C9B00FC8116D}"/>
              </a:ext>
            </a:extLst>
          </p:cNvPr>
          <p:cNvSpPr/>
          <p:nvPr/>
        </p:nvSpPr>
        <p:spPr>
          <a:xfrm>
            <a:off x="8574812" y="2033718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dentaire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C40176-E1BF-44B8-AF8C-48C95A1CE486}"/>
              </a:ext>
            </a:extLst>
          </p:cNvPr>
          <p:cNvSpPr/>
          <p:nvPr/>
        </p:nvSpPr>
        <p:spPr>
          <a:xfrm>
            <a:off x="8574812" y="2476133"/>
            <a:ext cx="292186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dentaire préventive et de premier recours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Réhabilitation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oro-faciale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49245188"/>
              </p:ext>
            </p:extLst>
          </p:nvPr>
        </p:nvGraphicFramePr>
        <p:xfrm>
          <a:off x="745950" y="484961"/>
          <a:ext cx="10700099" cy="63146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314950">
                  <a:extLst>
                    <a:ext uri="{9D8B030D-6E8A-4147-A177-3AD203B41FA5}">
                      <a16:colId xmlns:a16="http://schemas.microsoft.com/office/drawing/2014/main" val="349197692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249321368"/>
                    </a:ext>
                  </a:extLst>
                </a:gridCol>
                <a:gridCol w="5166074">
                  <a:extLst>
                    <a:ext uri="{9D8B030D-6E8A-4147-A177-3AD203B41FA5}">
                      <a16:colId xmlns:a16="http://schemas.microsoft.com/office/drawing/2014/main" val="3759108287"/>
                    </a:ext>
                  </a:extLst>
                </a:gridCol>
              </a:tblGrid>
              <a:tr h="3293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Instituts et centres facultaires</a:t>
                      </a: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CH" sz="1600" b="1" kern="1200" dirty="0">
                        <a:solidFill>
                          <a:srgbClr val="96004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Instituts et centres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interfacultaires</a:t>
                      </a:r>
                      <a:endParaRPr lang="fr-CH" sz="2000" b="1" kern="1200" dirty="0">
                        <a:solidFill>
                          <a:srgbClr val="96004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9004"/>
                  </a:ext>
                </a:extLst>
              </a:tr>
              <a:tr h="3649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recherche sur l’inflammation de Genève (GCIR)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recherche translationnelle en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onco-hématologie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(CRTOH)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Centre facultaire d'investigation translationnelle en biomarqueurs (CITB)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facultaire du diabète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Synapsy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recherche en neurosciences pour la santé mentale</a:t>
                      </a:r>
                      <a:endParaRPr lang="fr-CH" sz="13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Institut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universitaire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 de </a:t>
                      </a:r>
                      <a:r>
                        <a:rPr lang="en-US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médecine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 de </a:t>
                      </a:r>
                      <a:r>
                        <a:rPr lang="en-US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famille</a:t>
                      </a:r>
                      <a:b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et de </a:t>
                      </a:r>
                      <a:r>
                        <a:rPr lang="en-US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l’enfance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IuMFE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de santé globale (ISG) </a:t>
                      </a:r>
                    </a:p>
                    <a:p>
                      <a:pPr marL="180975" indent="0">
                        <a:spcAft>
                          <a:spcPts val="600"/>
                        </a:spcAft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Registre genevois des tumeurs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iEH2 - Institut Ethique Histoire Humanités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UDREM - Unité de développement et de recherche en éducation médicale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interfacultaire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bioéthique et sciences humaines en médecine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universitaire de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bioinformatique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universitaire d'informatique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d’études humanitaires Genève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d'imagerie biomédicale (CIBM)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suisse du cancer - Arc lémanique (SCCL)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suisse de toxicologie humaine appliquée (SCAHT)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universitaire romand de médecine légale Lausanne-Genève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interfacultaire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sciences affectives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interfacultaire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neurosciences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interfacultaire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droits de l'enfant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interfacultaire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gérontologie et d'études des vulnérabilités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de génétique et génomique (IGE3)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suisse de 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bioinformatique</a:t>
                      </a:r>
                      <a:endParaRPr lang="fr-F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557706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collaboration avec les HUG</a:t>
                      </a: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65475"/>
                  </a:ext>
                </a:extLst>
              </a:tr>
              <a:tr h="3664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recherche clinique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des maladies virales émergentes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médecine de premier recours</a:t>
                      </a:r>
                      <a:endParaRPr lang="fr-CH" sz="1300" dirty="0"/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04862"/>
                  </a:ext>
                </a:extLst>
              </a:tr>
              <a:tr h="4805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Geneva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Hospitals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(HUG)</a:t>
                      </a: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marL="49848" marR="4984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38089"/>
                  </a:ext>
                </a:extLst>
              </a:tr>
              <a:tr h="10260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</a:t>
                      </a:r>
                      <a:r>
                        <a:rPr lang="fr-CH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</a:t>
                      </a:r>
                      <a:r>
                        <a:rPr lang="fr-CH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Viral </a:t>
                      </a:r>
                      <a:r>
                        <a:rPr lang="fr-CH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Diseases</a:t>
                      </a:r>
                      <a:endParaRPr lang="fr-CH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marL="49848" marR="49848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83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9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973" y="428380"/>
            <a:ext cx="3635779" cy="891180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2711450" cy="5901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5F7F63-0AF4-4E41-B3DC-2988BEFD44E7}"/>
              </a:ext>
            </a:extLst>
          </p:cNvPr>
          <p:cNvSpPr/>
          <p:nvPr/>
        </p:nvSpPr>
        <p:spPr>
          <a:xfrm>
            <a:off x="3467100" y="1703880"/>
            <a:ext cx="5905500" cy="412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8650" algn="r"/>
                <a:tab pos="714375" algn="l"/>
              </a:tabLst>
            </a:pPr>
            <a:r>
              <a:rPr lang="fr-C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2 004	membres du personnel, dont:</a:t>
            </a:r>
          </a:p>
          <a:p>
            <a:pPr>
              <a:tabLst>
                <a:tab pos="628650" algn="r"/>
                <a:tab pos="714375" algn="l"/>
              </a:tabLst>
            </a:pP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10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896938" algn="r"/>
                <a:tab pos="982663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	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professeur-es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  <a:tabLst>
                <a:tab pos="896938" algn="r"/>
                <a:tab pos="982663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123	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ordinaires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106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associé-es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41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assistant-es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38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titulaires et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invité-es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628650" algn="r"/>
                <a:tab pos="714375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1 156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collaborateurs/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trices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l'enseignement et à la recherche 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10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628650" algn="r"/>
                <a:tab pos="714375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du personnel administratif et technique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1E7FE-D7E0-4C52-9B08-BE88012CEF92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216" y="419359"/>
            <a:ext cx="4563687" cy="724203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tudiant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4"/>
            <a:ext cx="5905500" cy="3867464"/>
          </a:xfrm>
        </p:spPr>
        <p:txBody>
          <a:bodyPr>
            <a:normAutofit/>
          </a:bodyPr>
          <a:lstStyle/>
          <a:p>
            <a:pPr marL="180975" indent="-180975" defTabSz="457200">
              <a:buClr>
                <a:schemeClr val="accent6">
                  <a:lumMod val="60000"/>
                  <a:lumOff val="40000"/>
                </a:schemeClr>
              </a:buClr>
              <a:tabLst>
                <a:tab pos="896938" algn="r"/>
                <a:tab pos="982663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1 728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pré-gradué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  <a:tabLst>
                <a:tab pos="801688" algn="r"/>
                <a:tab pos="896938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1 325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médecine humaine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216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médecine dentaire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132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sciences biomédicales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55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neurosciences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  <a:tabLst>
                <a:tab pos="628650" algn="r"/>
                <a:tab pos="714375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2 077	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post-gradué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tabLst>
                <a:tab pos="801688" algn="r"/>
                <a:tab pos="896938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612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doctorant-es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CAS-DAS-MAS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24	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formation de spécialisation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49" y="0"/>
            <a:ext cx="2711451" cy="5898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50A70B-DABB-47F1-B945-1BB7E3A69BA0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0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2213" y="361341"/>
            <a:ext cx="638328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fr-CH" sz="24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CD32A56-C31B-4553-9D72-84F473788FBE}"/>
              </a:ext>
            </a:extLst>
          </p:cNvPr>
          <p:cNvSpPr/>
          <p:nvPr/>
        </p:nvSpPr>
        <p:spPr>
          <a:xfrm>
            <a:off x="3107716" y="1814360"/>
            <a:ext cx="3654784" cy="3654784"/>
          </a:xfrm>
          <a:prstGeom prst="ellipse">
            <a:avLst/>
          </a:prstGeom>
          <a:noFill/>
          <a:ln w="38100"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4A3C9-AA79-486E-B20D-FC4FD579C44F}"/>
              </a:ext>
            </a:extLst>
          </p:cNvPr>
          <p:cNvSpPr/>
          <p:nvPr/>
        </p:nvSpPr>
        <p:spPr>
          <a:xfrm>
            <a:off x="2941575" y="2703034"/>
            <a:ext cx="39870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 fonctionnement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104.2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(dont salaires CHF </a:t>
            </a:r>
            <a:r>
              <a:rPr lang="fr-CH" sz="1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million)</a:t>
            </a:r>
          </a:p>
          <a:p>
            <a:pPr algn="ctr"/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d’investissement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14514" y="2510931"/>
            <a:ext cx="3987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Fonds national</a:t>
            </a:r>
            <a:b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suisse (FNS)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29.7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</a:p>
          <a:p>
            <a:pPr algn="ctr">
              <a:spcAft>
                <a:spcPts val="1200"/>
              </a:spcAf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sources</a:t>
            </a:r>
            <a:b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financement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66.8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20DC7-D2AC-4C35-BEF3-E12B492001F0}"/>
              </a:ext>
            </a:extLst>
          </p:cNvPr>
          <p:cNvSpPr/>
          <p:nvPr/>
        </p:nvSpPr>
        <p:spPr>
          <a:xfrm>
            <a:off x="7662029" y="1134208"/>
            <a:ext cx="3692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fr-CH" sz="24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Financements externes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0CA399-8140-4619-A2A7-C372142C3F2C}"/>
              </a:ext>
            </a:extLst>
          </p:cNvPr>
          <p:cNvSpPr/>
          <p:nvPr/>
        </p:nvSpPr>
        <p:spPr>
          <a:xfrm>
            <a:off x="7680655" y="1806923"/>
            <a:ext cx="3654784" cy="3654784"/>
          </a:xfrm>
          <a:prstGeom prst="ellipse">
            <a:avLst/>
          </a:prstGeom>
          <a:noFill/>
          <a:ln w="38100"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041A1F-B831-4B73-BD12-CB34FFEE6838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1741" y="443922"/>
            <a:ext cx="2911188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Faculté de médecine &amp; HUG</a:t>
            </a:r>
            <a:endParaRPr lang="fr-CH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75726" y="1716608"/>
            <a:ext cx="5896874" cy="3919396"/>
          </a:xfrm>
        </p:spPr>
        <p:txBody>
          <a:bodyPr>
            <a:noAutofit/>
          </a:bodyPr>
          <a:lstStyle/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Hôpitaux universitaires de Genève (HUG): le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grand complexe hospitalier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Suisse</a:t>
            </a:r>
          </a:p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 stratégiques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</a:p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 de recherche translationnelle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clinique fructueuses </a:t>
            </a:r>
          </a:p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complémentarité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formation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215527" cy="589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31ABC5-8292-4461-B3C7-AEA64F56664C}"/>
              </a:ext>
            </a:extLst>
          </p:cNvPr>
          <p:cNvSpPr/>
          <p:nvPr/>
        </p:nvSpPr>
        <p:spPr>
          <a:xfrm>
            <a:off x="497358" y="2142676"/>
            <a:ext cx="297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partenariat indispensable</a:t>
            </a:r>
          </a:p>
        </p:txBody>
      </p:sp>
    </p:spTree>
    <p:extLst>
      <p:ext uri="{BB962C8B-B14F-4D97-AF65-F5344CB8AC3E}">
        <p14:creationId xmlns:p14="http://schemas.microsoft.com/office/powerpoint/2010/main" val="241318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850" y="443845"/>
            <a:ext cx="7227182" cy="866829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recherche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1479602" y="2540061"/>
            <a:ext cx="6040962" cy="2421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3366FF"/>
              </a:buClr>
              <a:buSzPct val="125000"/>
            </a:pPr>
            <a:r>
              <a:rPr lang="en-US" sz="2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467100" y="1702593"/>
            <a:ext cx="5905500" cy="171329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896938" algn="r"/>
                <a:tab pos="982663" algn="l"/>
              </a:tabLs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200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groupes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de recherche</a:t>
            </a:r>
          </a:p>
          <a:p>
            <a:pPr defTabSz="914400">
              <a:spcBef>
                <a:spcPts val="1000"/>
              </a:spcBef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67	en recherche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fondamentale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defTabSz="914400"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126 	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en recherche clinique et translationnelle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defTabSz="914400"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	2 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éducation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médicale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defTabSz="914400">
              <a:lnSpc>
                <a:spcPct val="90000"/>
              </a:lnSpc>
              <a:spcAft>
                <a:spcPts val="2400"/>
              </a:spcAft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 5 	en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médecine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dentaire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7"/>
          <a:stretch/>
        </p:blipFill>
        <p:spPr>
          <a:xfrm>
            <a:off x="9466089" y="13254"/>
            <a:ext cx="3600000" cy="1205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74"/>
          <a:stretch/>
        </p:blipFill>
        <p:spPr>
          <a:xfrm>
            <a:off x="9468058" y="1222965"/>
            <a:ext cx="3600000" cy="1197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58" y="4709089"/>
            <a:ext cx="3600000" cy="1204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3"/>
          <a:stretch/>
        </p:blipFill>
        <p:spPr>
          <a:xfrm>
            <a:off x="9486058" y="3633861"/>
            <a:ext cx="3600000" cy="11984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8"/>
          <a:stretch/>
        </p:blipFill>
        <p:spPr>
          <a:xfrm>
            <a:off x="9468058" y="2408058"/>
            <a:ext cx="3636000" cy="1225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059457-059E-4068-AE67-999FFC62F516}"/>
              </a:ext>
            </a:extLst>
          </p:cNvPr>
          <p:cNvSpPr/>
          <p:nvPr/>
        </p:nvSpPr>
        <p:spPr>
          <a:xfrm>
            <a:off x="485973" y="1056533"/>
            <a:ext cx="17235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 2024</a:t>
            </a:r>
          </a:p>
          <a:p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3382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801041" y="4347557"/>
            <a:ext cx="6876000" cy="1263075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L’Université de Genève</a:t>
            </a:r>
            <a:br>
              <a:rPr lang="fr-CH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campus urbain</a:t>
            </a:r>
          </a:p>
        </p:txBody>
      </p:sp>
    </p:spTree>
    <p:extLst>
      <p:ext uri="{BB962C8B-B14F-4D97-AF65-F5344CB8AC3E}">
        <p14:creationId xmlns:p14="http://schemas.microsoft.com/office/powerpoint/2010/main" val="336026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8661" y="1743343"/>
            <a:ext cx="439801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Axes </a:t>
            </a:r>
            <a:r>
              <a:rPr lang="en-US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prioritaires</a:t>
            </a:r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recherche</a:t>
            </a:r>
            <a:br>
              <a:rPr lang="en-US" sz="4300" dirty="0">
                <a:latin typeface="Arial" pitchFamily="34" charset="0"/>
                <a:cs typeface="Arial" pitchFamily="34" charset="0"/>
              </a:rPr>
            </a:b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1965962"/>
            <a:ext cx="3600000" cy="10333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4479387"/>
            <a:ext cx="3600000" cy="14153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3934578"/>
            <a:ext cx="3600000" cy="9995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3000457"/>
            <a:ext cx="3600000" cy="10007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4158"/>
            <a:ext cx="3600000" cy="9975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992699"/>
            <a:ext cx="3600000" cy="998200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467100" y="1700213"/>
            <a:ext cx="5905500" cy="421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Maladies métaboliques et diabète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Médecine génétique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Médecine humanitaire et santé internationale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Médecine numérique et médecine de précision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Neurosciences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Immunologie et relations hôte - infection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Oncologie (en lien avec le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Swiss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Cancer Centre – Léman, une initiative de l’UNIL, du CHUV, de l’EPFL, de l’UNIGE et des HUG)</a:t>
            </a:r>
          </a:p>
        </p:txBody>
      </p:sp>
    </p:spTree>
    <p:extLst>
      <p:ext uri="{BB962C8B-B14F-4D97-AF65-F5344CB8AC3E}">
        <p14:creationId xmlns:p14="http://schemas.microsoft.com/office/powerpoint/2010/main" val="379577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486042" y="439079"/>
            <a:ext cx="4558500" cy="1001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recherche translationnelle</a:t>
            </a:r>
            <a:endParaRPr lang="fr-CH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10457" y="3644658"/>
            <a:ext cx="2085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Diagnostiquer et traiter une maladie</a:t>
            </a:r>
          </a:p>
          <a:p>
            <a:pPr algn="ctr"/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44587" y="3645175"/>
            <a:ext cx="21620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 les mécanismes</a:t>
            </a:r>
          </a:p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 la nature</a:t>
            </a:r>
          </a:p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Elaborer des modèles</a:t>
            </a:r>
          </a:p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Elaborer des théories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745" y="2942417"/>
            <a:ext cx="1502472" cy="7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595" y="3173561"/>
            <a:ext cx="1693701" cy="38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48BFBF-017D-47C2-A401-7C9501FED292}"/>
              </a:ext>
            </a:extLst>
          </p:cNvPr>
          <p:cNvSpPr/>
          <p:nvPr/>
        </p:nvSpPr>
        <p:spPr>
          <a:xfrm>
            <a:off x="486043" y="1537028"/>
            <a:ext cx="3683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laboratoire au lit des malades… puis retour au laboratoire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EA2370-C5B8-413D-92A0-AED30F229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579333"/>
              </p:ext>
            </p:extLst>
          </p:nvPr>
        </p:nvGraphicFramePr>
        <p:xfrm>
          <a:off x="3420936" y="1171486"/>
          <a:ext cx="7260170" cy="46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Graphique 22">
            <a:extLst>
              <a:ext uri="{FF2B5EF4-FFF2-40B4-BE49-F238E27FC236}">
                <a16:creationId xmlns:a16="http://schemas.microsoft.com/office/drawing/2014/main" id="{7622597C-8637-4778-B3E6-DE7C825F874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398400">
            <a:off x="5295914" y="2172705"/>
            <a:ext cx="1200150" cy="39052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6F6C7B0-BD25-4641-96EF-BCA874F8EC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940438">
            <a:off x="7670403" y="2180420"/>
            <a:ext cx="1200150" cy="390525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EE5C75C6-97C7-46CB-8DCB-58E98C1AD7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976119">
            <a:off x="5500391" y="4262946"/>
            <a:ext cx="1200150" cy="39052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57815CEB-B54F-49DA-AC1C-C1013D65E2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907666">
            <a:off x="7542936" y="4466422"/>
            <a:ext cx="1200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494" y="364483"/>
            <a:ext cx="419139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recherche d’envergure internationale</a:t>
            </a:r>
          </a:p>
        </p:txBody>
      </p:sp>
      <p:sp>
        <p:nvSpPr>
          <p:cNvPr id="10" name="AutoShape 16" descr="Résultat de recherche d'images pour &quot;university of geneva- faculté de médecine Ebola viru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3157269" y="2792259"/>
            <a:ext cx="6961516" cy="2727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4300" dirty="0" err="1">
                <a:solidFill>
                  <a:srgbClr val="A9D18E"/>
                </a:solidFill>
              </a:rPr>
              <a:t>Expert-es</a:t>
            </a:r>
            <a:r>
              <a:rPr lang="fr-FR" sz="4300" dirty="0">
                <a:solidFill>
                  <a:srgbClr val="A9D18E"/>
                </a:solidFill>
              </a:rPr>
              <a:t> de renommée internationale dans les principaux domaines de recherche de la Faculté</a:t>
            </a:r>
            <a:endParaRPr lang="en-US" sz="4300" dirty="0">
              <a:solidFill>
                <a:srgbClr val="A9D18E"/>
              </a:solidFill>
            </a:endParaRP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4300" dirty="0">
              <a:solidFill>
                <a:srgbClr val="A9D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494" y="374516"/>
            <a:ext cx="419139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recherche d’envergure nationale</a:t>
            </a:r>
          </a:p>
        </p:txBody>
      </p:sp>
      <p:sp>
        <p:nvSpPr>
          <p:cNvPr id="10" name="AutoShape 16" descr="Résultat de recherche d'images pour &quot;university of geneva- faculté de médecine Ebola viru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491459" y="1254588"/>
            <a:ext cx="5905500" cy="421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membres de la Faculté de médecine font partie de nombreuses institutions et réseaux de recherche nationaux, comme par exemple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 la recherche et comités d’évaluation - FNS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Académie suisse des sciences médicales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Swiss Cancer Centre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Léman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(SCCL), avec HUG, UNIL, CHUV et EPFL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PRNs: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Synapsy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Evolving Language et Chemical Biology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9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560" y="428845"/>
            <a:ext cx="3020468" cy="881783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facultaires à la recherche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472047" y="4221163"/>
            <a:ext cx="80206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GB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transversales</a:t>
            </a:r>
            <a:br>
              <a:rPr lang="en-GB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outils indispensables à la recherche de pointe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tous les domaines de la science du vivant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7613793-EC83-4D72-BF9B-3EAF0B3B35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0524" y="4222600"/>
            <a:ext cx="1200150" cy="3905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583670-F7DC-4402-BC85-CC432BE046A8}"/>
              </a:ext>
            </a:extLst>
          </p:cNvPr>
          <p:cNvSpPr txBox="1"/>
          <p:nvPr/>
        </p:nvSpPr>
        <p:spPr>
          <a:xfrm>
            <a:off x="3467100" y="570054"/>
            <a:ext cx="8024584" cy="581165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Biocode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RNA to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(R2P)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Bio-imagerie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Bio-informatique 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Comportement murin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recherche clinique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Cytométrie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flux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Génomique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Humanafly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aboratoire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Imagerie médicale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Imagerie radiologique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d’imagerie préclinique du petit animal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Microscopie électronique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Phénotypage du petit animal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Protéines, peptides &amp; de l’ARN aux protéines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Protéomique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R</a:t>
            </a:r>
            <a:r>
              <a:rPr lang="fr-CH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(Anticorps Recombinants, READS,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Zebrafish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poisson rayé)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Transgénèse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Vectorlab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Zootechnie</a:t>
            </a:r>
          </a:p>
        </p:txBody>
      </p:sp>
    </p:spTree>
    <p:extLst>
      <p:ext uri="{BB962C8B-B14F-4D97-AF65-F5344CB8AC3E}">
        <p14:creationId xmlns:p14="http://schemas.microsoft.com/office/powerpoint/2010/main" val="291094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254" y="437237"/>
            <a:ext cx="3209433" cy="773718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ERC Grants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7650" y="2396364"/>
            <a:ext cx="30870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Camilla BELLONE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and synaptic plasticity mechanisms of approach and avoidance social behavior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(2020-2025)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Doron MERKLER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pathology of anti-viral T cell responses in the central nervous system (2020-2025)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6680" y="1297373"/>
            <a:ext cx="329615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Advanced Grants</a:t>
            </a:r>
          </a:p>
          <a:p>
            <a:pPr defTabSz="914400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Denis JABAUDON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defRPr/>
            </a:pP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Nature_Nurture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and extrinsic determinants of neuronal identity (2020-2025)</a:t>
            </a:r>
          </a:p>
          <a:p>
            <a:pPr lvl="0" defTabSz="914400">
              <a:defRPr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Pedro HERRERA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édecine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génétique et développement</a:t>
            </a:r>
            <a:endParaRPr lang="fr-CH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Merlin: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Cell Reprogramming for the Recovery of Lost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-Producing Cells (2020-2024)</a:t>
            </a:r>
          </a:p>
          <a:p>
            <a:pPr lvl="0" defTabSz="914400">
              <a:defRPr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Christian LÜSCHER</a:t>
            </a:r>
            <a:b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F-Addict: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of positive and negative reinforcement in fentanyl addiction (2020-2025)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4AB6F6-F3AF-45CE-A27A-6B992CAE8A0B}"/>
              </a:ext>
            </a:extLst>
          </p:cNvPr>
          <p:cNvSpPr/>
          <p:nvPr/>
        </p:nvSpPr>
        <p:spPr>
          <a:xfrm>
            <a:off x="497358" y="1546965"/>
            <a:ext cx="297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22615" y="1290363"/>
            <a:ext cx="32961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  <a:r>
              <a:rPr lang="fr-CH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</a:p>
          <a:p>
            <a:endParaRPr lang="fr-CH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Alan CARLETON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neurosciences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Prof. Ivan RODRIGUEZ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sciences,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génétique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ts val="6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Claustrum function in cortical processing and putative claustral dysfunction in schizophrenia (2020-2026)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5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9AC66FC4-96A3-4F37-9B50-7B0B5823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726" y="2030615"/>
            <a:ext cx="6769633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CH" sz="24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fr-CH" sz="24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Ilaria SANI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neurosciences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object’s shoes: Unveiling a 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ventro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 hub for object-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and object-based attention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alt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Simone BECATTINI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Biobehavioral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mechanisms underpinning affective response during physical activity (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BioAffect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2611634-3F97-4089-B911-C73EC6CDBD38}"/>
              </a:ext>
            </a:extLst>
          </p:cNvPr>
          <p:cNvSpPr txBox="1">
            <a:spLocks/>
          </p:cNvSpPr>
          <p:nvPr/>
        </p:nvSpPr>
        <p:spPr>
          <a:xfrm>
            <a:off x="465254" y="437237"/>
            <a:ext cx="3209433" cy="773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SNSF Grants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AB775-1A28-4366-8E28-9E7085B2E14B}"/>
              </a:ext>
            </a:extLst>
          </p:cNvPr>
          <p:cNvSpPr/>
          <p:nvPr/>
        </p:nvSpPr>
        <p:spPr>
          <a:xfrm>
            <a:off x="497358" y="1546965"/>
            <a:ext cx="297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5242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576" y="2574729"/>
            <a:ext cx="803967" cy="746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275" y="442896"/>
            <a:ext cx="4242922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Collaborations nationales &amp; internationales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400586" y="3478286"/>
            <a:ext cx="579827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et formation en santé mentale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Éducation et stratégies de suivi à long terme des maladies chroniques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humanitaire et gestion des catastrophes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 et contrôle des infections et résistance antimicrobienne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épidémiques et pandémiques (Centre des maladies virales émergentes)</a:t>
            </a:r>
          </a:p>
          <a:p>
            <a:pPr marL="0" indent="0">
              <a:buNone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Résultat de recherche d'images pour &quot;logo oms png&quot;"/>
          <p:cNvSpPr>
            <a:spLocks noChangeAspect="1" noChangeArrowheads="1"/>
          </p:cNvSpPr>
          <p:nvPr/>
        </p:nvSpPr>
        <p:spPr bwMode="auto">
          <a:xfrm>
            <a:off x="1679576" y="-585788"/>
            <a:ext cx="13239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329" y="1943426"/>
            <a:ext cx="2217897" cy="13774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8FCB1D-0E3A-46C2-97CD-FA37708CC648}"/>
              </a:ext>
            </a:extLst>
          </p:cNvPr>
          <p:cNvSpPr/>
          <p:nvPr/>
        </p:nvSpPr>
        <p:spPr>
          <a:xfrm>
            <a:off x="7760679" y="1017646"/>
            <a:ext cx="4242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Pôles de recherche nationaux (PRN)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8F5176-9B1D-46F5-BC01-43A831AF6602}"/>
              </a:ext>
            </a:extLst>
          </p:cNvPr>
          <p:cNvSpPr/>
          <p:nvPr/>
        </p:nvSpPr>
        <p:spPr>
          <a:xfrm>
            <a:off x="2587736" y="2612971"/>
            <a:ext cx="4142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collaborateurs de l’OMS</a:t>
            </a:r>
            <a:b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(avec les HUG)</a:t>
            </a:r>
          </a:p>
        </p:txBody>
      </p:sp>
    </p:spTree>
    <p:extLst>
      <p:ext uri="{BB962C8B-B14F-4D97-AF65-F5344CB8AC3E}">
        <p14:creationId xmlns:p14="http://schemas.microsoft.com/office/powerpoint/2010/main" val="235449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67" y="430009"/>
            <a:ext cx="3347795" cy="798656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 académique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148243"/>
          </a:xfrm>
        </p:spPr>
        <p:txBody>
          <a:bodyPr>
            <a:noAutofit/>
          </a:bodyPr>
          <a:lstStyle/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d’outils d’encouragement pour une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relève académique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d’excellence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Mentorat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développement de carrière</a:t>
            </a:r>
          </a:p>
          <a:p>
            <a:pPr marL="176213" indent="-176213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l’indépendance en recherche,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bourses et subsides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Bourses «Tremplin»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Chef-fes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clinique et internes scientifiques»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de carrières du FNS</a:t>
            </a:r>
          </a:p>
          <a:p>
            <a:pPr marL="954088" indent="-285750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Bourses Fondation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Cloëtta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-8792"/>
            <a:ext cx="4408995" cy="5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91" y="439111"/>
            <a:ext cx="4073483" cy="815273"/>
          </a:xfrm>
        </p:spPr>
        <p:txBody>
          <a:bodyPr>
            <a:norm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Enseignement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0976" y="1341629"/>
            <a:ext cx="10045700" cy="4237520"/>
          </a:xfrm>
        </p:spPr>
        <p:txBody>
          <a:bodyPr>
            <a:noAutofit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filière en médecine humaine 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Suisse accréditée par la World </a:t>
            </a:r>
            <a:r>
              <a:rPr lang="fr-FR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 de médecine dentaire 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Suisse romande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collaboration dynamique entre la Faculté de médecine et les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Hôpitaux universitaires de Genève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expérience sans équivalent en matière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d’apprentissage par problèmes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 novatrices 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formation, fondées sur des données probantes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test de sélection (numerus clausus) à l’entrée, mais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d’accès à la 2</a:t>
            </a:r>
            <a:r>
              <a:rPr lang="fr-FR" alt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 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médecine humaine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master innovants en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biomédicales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dimension internationale et de nombreux </a:t>
            </a:r>
            <a:r>
              <a:rPr lang="fr-FR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MOOCs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permettant un </a:t>
            </a: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élargi au savoir</a:t>
            </a:r>
          </a:p>
        </p:txBody>
      </p:sp>
    </p:spTree>
    <p:extLst>
      <p:ext uri="{BB962C8B-B14F-4D97-AF65-F5344CB8AC3E}">
        <p14:creationId xmlns:p14="http://schemas.microsoft.com/office/powerpoint/2010/main" val="41269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IGE_pant.eps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09" y="878986"/>
            <a:ext cx="2626252" cy="947446"/>
          </a:xfrm>
          <a:prstGeom prst="rect">
            <a:avLst/>
          </a:prstGeom>
        </p:spPr>
      </p:pic>
      <p:pic>
        <p:nvPicPr>
          <p:cNvPr id="1026" name="CCB11389-E595-4924-AFEF-37BD9AC813B3" descr="BE58D8C1-2DA2-4764-B759-DE454E428497@uni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73057" y="-14397038"/>
            <a:ext cx="7661828" cy="7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82476" y="1826432"/>
            <a:ext cx="39136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L’Université de Genève</a:t>
            </a:r>
            <a:br>
              <a:rPr lang="fr-FR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tête des classements mondiaux </a:t>
            </a:r>
            <a:endParaRPr lang="fr-CH" sz="4800" b="1" dirty="0">
              <a:solidFill>
                <a:srgbClr val="96004B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473A3-0AC6-4798-B7AE-7298B525C6CE}"/>
              </a:ext>
            </a:extLst>
          </p:cNvPr>
          <p:cNvSpPr/>
          <p:nvPr/>
        </p:nvSpPr>
        <p:spPr>
          <a:xfrm>
            <a:off x="482476" y="390898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0BBFB-0F09-486E-99E2-7E930B1F575C}"/>
              </a:ext>
            </a:extLst>
          </p:cNvPr>
          <p:cNvSpPr/>
          <p:nvPr/>
        </p:nvSpPr>
        <p:spPr>
          <a:xfrm>
            <a:off x="9592408" y="3862388"/>
            <a:ext cx="25644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81C4D-6808-497C-9C2C-DE5EED15DE03}"/>
              </a:ext>
            </a:extLst>
          </p:cNvPr>
          <p:cNvSpPr/>
          <p:nvPr/>
        </p:nvSpPr>
        <p:spPr>
          <a:xfrm>
            <a:off x="9592408" y="4243090"/>
            <a:ext cx="25644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39EC9-B3C2-4B63-8620-C5AB5307F1D8}"/>
              </a:ext>
            </a:extLst>
          </p:cNvPr>
          <p:cNvSpPr/>
          <p:nvPr/>
        </p:nvSpPr>
        <p:spPr>
          <a:xfrm>
            <a:off x="9592408" y="4623792"/>
            <a:ext cx="25644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E1E16D-1E0C-4A0E-A726-288039A4DBAB}"/>
              </a:ext>
            </a:extLst>
          </p:cNvPr>
          <p:cNvSpPr txBox="1"/>
          <p:nvPr/>
        </p:nvSpPr>
        <p:spPr>
          <a:xfrm>
            <a:off x="8866439" y="4350817"/>
            <a:ext cx="725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TheSansOsF Bold" panose="020B0702050302020203" pitchFamily="34" charset="0"/>
              </a:rPr>
              <a:t>197</a:t>
            </a:r>
            <a:r>
              <a:rPr lang="fr-FR" sz="2400" baseline="30000" dirty="0">
                <a:solidFill>
                  <a:srgbClr val="00B050"/>
                </a:solidFill>
                <a:latin typeface="TheSansOsF Bold" panose="020B0702050302020203" pitchFamily="34" charset="0"/>
              </a:rPr>
              <a:t>e</a:t>
            </a:r>
            <a:endParaRPr lang="fr-CH" sz="2400" baseline="30000" dirty="0">
              <a:solidFill>
                <a:srgbClr val="00B050"/>
              </a:solidFill>
              <a:latin typeface="TheSansOsF Bold" panose="020B0702050302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B7988-43E9-4D3D-9C16-BB15D1685D64}"/>
              </a:ext>
            </a:extLst>
          </p:cNvPr>
          <p:cNvSpPr/>
          <p:nvPr/>
        </p:nvSpPr>
        <p:spPr>
          <a:xfrm>
            <a:off x="9592408" y="4623792"/>
            <a:ext cx="25644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DC0D8-6ADE-4591-B469-C660F6C06789}"/>
              </a:ext>
            </a:extLst>
          </p:cNvPr>
          <p:cNvSpPr/>
          <p:nvPr/>
        </p:nvSpPr>
        <p:spPr>
          <a:xfrm>
            <a:off x="8866439" y="4424617"/>
            <a:ext cx="725969" cy="341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Picture 2" descr="pyramide 2024-F.png">
            <a:extLst>
              <a:ext uri="{FF2B5EF4-FFF2-40B4-BE49-F238E27FC236}">
                <a16:creationId xmlns:a16="http://schemas.microsoft.com/office/drawing/2014/main" id="{0D5C4ADB-75C2-4136-B431-1FCB2157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89" y="1040058"/>
            <a:ext cx="4794677" cy="45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5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36" y="427097"/>
            <a:ext cx="3110200" cy="865158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futur-es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médecins </a:t>
            </a: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ouvert-es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 le monde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470831"/>
          </a:xfrm>
        </p:spPr>
        <p:txBody>
          <a:bodyPr>
            <a:noAutofit/>
          </a:bodyPr>
          <a:lstStyle/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médicale dans un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interprofessionnel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accent important sur la formation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interne générale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répondre aux besoins de la population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Valorisation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scientifique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curriculum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Nombreuses collaborations dans le domaine de la santé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 et humanitaire</a:t>
            </a:r>
          </a:p>
          <a:p>
            <a:pPr marL="176213" indent="-176213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Capacité d’accueil: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160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médecine humaine (2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année)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30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médecine dentaire et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30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sciences biomédicales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16036-0C8F-4412-99C2-BAB97ED5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721" r="56224" b="1749"/>
          <a:stretch/>
        </p:blipFill>
        <p:spPr>
          <a:xfrm>
            <a:off x="9493620" y="-170327"/>
            <a:ext cx="3589524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6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36" y="427097"/>
            <a:ext cx="3110200" cy="865158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Mentions</a:t>
            </a:r>
            <a:b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Médecine</a:t>
            </a:r>
            <a:b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humaine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16036-0C8F-4412-99C2-BAB97ED5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721" r="56224" b="1749"/>
          <a:stretch/>
        </p:blipFill>
        <p:spPr>
          <a:xfrm>
            <a:off x="9493620" y="-170327"/>
            <a:ext cx="3589524" cy="606014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37F4FC-AB8E-4E37-808F-EB345BCC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470831"/>
          </a:xfrm>
        </p:spPr>
        <p:txBody>
          <a:bodyPr>
            <a:noAutofit/>
          </a:bodyPr>
          <a:lstStyle/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étudiantes et étudiants en Médecine humaine ont la possibilité, dès la 2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donner une coloration particulière à leur parcours, en s'inscrivant à une mention.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différentes mentions permettent d’acquérir une expérience supplémentaire tout au long des études, selon les intérêts particuliers des étudiantes et étudiants et l’orientation qu’elles et ils souhaitent donner à leur future carrière. 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345913-87A2-4E16-9A19-AB04DD19F88F}"/>
              </a:ext>
            </a:extLst>
          </p:cNvPr>
          <p:cNvSpPr txBox="1">
            <a:spLocks/>
          </p:cNvSpPr>
          <p:nvPr/>
        </p:nvSpPr>
        <p:spPr>
          <a:xfrm>
            <a:off x="427003" y="4919294"/>
            <a:ext cx="1742536" cy="48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Éducation médicale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1EBE0DB-FBE0-496D-87F5-0D4EBE6C5CD2}"/>
              </a:ext>
            </a:extLst>
          </p:cNvPr>
          <p:cNvSpPr txBox="1">
            <a:spLocks/>
          </p:cNvSpPr>
          <p:nvPr/>
        </p:nvSpPr>
        <p:spPr>
          <a:xfrm>
            <a:off x="2147975" y="4805732"/>
            <a:ext cx="2819400" cy="663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Médecine de premier recours – médecine de famille (MPR – MF)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16F9188-68AE-4083-8EB5-EB71AA0BDEB5}"/>
              </a:ext>
            </a:extLst>
          </p:cNvPr>
          <p:cNvSpPr txBox="1">
            <a:spLocks/>
          </p:cNvSpPr>
          <p:nvPr/>
        </p:nvSpPr>
        <p:spPr>
          <a:xfrm>
            <a:off x="4241679" y="5043060"/>
            <a:ext cx="2819400" cy="223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Recherche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DE40BD-7185-42F3-8F40-7E443466116B}"/>
              </a:ext>
            </a:extLst>
          </p:cNvPr>
          <p:cNvSpPr txBox="1">
            <a:spLocks/>
          </p:cNvSpPr>
          <p:nvPr/>
        </p:nvSpPr>
        <p:spPr>
          <a:xfrm>
            <a:off x="6363961" y="4919093"/>
            <a:ext cx="2819400" cy="48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Santé globale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médecine humanitaire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17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1415" y="371475"/>
            <a:ext cx="2737611" cy="20774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études de </a:t>
            </a:r>
            <a:r>
              <a:rPr lang="en-US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3AF2B-9CE3-494E-BBC5-19FB0D6430A3}"/>
              </a:ext>
            </a:extLst>
          </p:cNvPr>
          <p:cNvSpPr/>
          <p:nvPr/>
        </p:nvSpPr>
        <p:spPr>
          <a:xfrm>
            <a:off x="511369" y="2261345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quoi faire?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E003F883-E375-4734-8805-FF1CA96F9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100" y="1787247"/>
            <a:ext cx="1200150" cy="390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6C24C-4BB3-4E5D-B139-3AF584CF02FE}"/>
              </a:ext>
            </a:extLst>
          </p:cNvPr>
          <p:cNvSpPr/>
          <p:nvPr/>
        </p:nvSpPr>
        <p:spPr>
          <a:xfrm>
            <a:off x="4667250" y="180844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CE653D3-F6CB-4235-983A-C261AF02BB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2988231"/>
            <a:ext cx="1200150" cy="390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120AE8-2E17-43BD-A5A7-80E751DD4482}"/>
              </a:ext>
            </a:extLst>
          </p:cNvPr>
          <p:cNvSpPr/>
          <p:nvPr/>
        </p:nvSpPr>
        <p:spPr>
          <a:xfrm>
            <a:off x="3867150" y="300942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63FDB40-5421-4F25-9E9F-EE9B2C958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6979" y="4111347"/>
            <a:ext cx="1200150" cy="390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D16616-0EC4-4EE5-A5C6-7FCFD534E046}"/>
              </a:ext>
            </a:extLst>
          </p:cNvPr>
          <p:cNvSpPr/>
          <p:nvPr/>
        </p:nvSpPr>
        <p:spPr>
          <a:xfrm>
            <a:off x="4697129" y="413254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FFF2DDE-249C-4B15-9514-F07CEE3CA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6487" y="2177772"/>
            <a:ext cx="1200150" cy="3905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BB8264-9C49-4895-8C0A-56A57BD77BCB}"/>
              </a:ext>
            </a:extLst>
          </p:cNvPr>
          <p:cNvSpPr/>
          <p:nvPr/>
        </p:nvSpPr>
        <p:spPr>
          <a:xfrm>
            <a:off x="7826637" y="219896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651AAC4-840B-48F5-A677-7519FB743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861" y="3494842"/>
            <a:ext cx="1200150" cy="3905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F69A16-0B95-4BE4-97FD-2519ACCAB456}"/>
              </a:ext>
            </a:extLst>
          </p:cNvPr>
          <p:cNvSpPr/>
          <p:nvPr/>
        </p:nvSpPr>
        <p:spPr>
          <a:xfrm>
            <a:off x="6915011" y="351603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publique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4C2C084D-82DA-4A75-8D00-243A1CD4F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9488" y="4875490"/>
            <a:ext cx="1200150" cy="3905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4935C3-EB1A-465D-8E5B-5C11A4263C01}"/>
              </a:ext>
            </a:extLst>
          </p:cNvPr>
          <p:cNvSpPr/>
          <p:nvPr/>
        </p:nvSpPr>
        <p:spPr>
          <a:xfrm>
            <a:off x="7259638" y="489668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4C76E9F-59ED-407A-B49E-FC22F9058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787" y="1808440"/>
            <a:ext cx="1200150" cy="3905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9B9511-1196-4D5B-B60E-8F7C9E7A1F3C}"/>
              </a:ext>
            </a:extLst>
          </p:cNvPr>
          <p:cNvSpPr/>
          <p:nvPr/>
        </p:nvSpPr>
        <p:spPr>
          <a:xfrm>
            <a:off x="10226937" y="182963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6285E4B-61CF-467D-974B-1FC833EEBB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818" y="4090154"/>
            <a:ext cx="1200150" cy="3905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AFFFDF8-B5CE-4744-98CE-A163974146AA}"/>
              </a:ext>
            </a:extLst>
          </p:cNvPr>
          <p:cNvSpPr/>
          <p:nvPr/>
        </p:nvSpPr>
        <p:spPr>
          <a:xfrm>
            <a:off x="9772968" y="4111347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</a:p>
        </p:txBody>
      </p:sp>
    </p:spTree>
    <p:extLst>
      <p:ext uri="{BB962C8B-B14F-4D97-AF65-F5344CB8AC3E}">
        <p14:creationId xmlns:p14="http://schemas.microsoft.com/office/powerpoint/2010/main" val="51948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014" y="545381"/>
            <a:ext cx="6308063" cy="1048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  <a:defRPr/>
            </a:pP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Master en Sciences biomédicales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7100" y="1709738"/>
            <a:ext cx="5905500" cy="3661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innovante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humaine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globale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développement des médicaments et des dispositifs médicaux 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maîtrise de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scientifique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connaissance du monde de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l’entreprise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débouchés très divers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recherche, mise au point de nouveaux médicaments, startups, sociétés pharmaceutiques &amp; biotechnologiques, etc.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374" y="0"/>
            <a:ext cx="4264726" cy="5903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7D9F7E-85E3-4FD2-A803-045CF23900E2}"/>
              </a:ext>
            </a:extLst>
          </p:cNvPr>
          <p:cNvSpPr/>
          <p:nvPr/>
        </p:nvSpPr>
        <p:spPr>
          <a:xfrm>
            <a:off x="488115" y="1424772"/>
            <a:ext cx="2978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la Faculté des sciences</a:t>
            </a:r>
          </a:p>
        </p:txBody>
      </p:sp>
    </p:spTree>
    <p:extLst>
      <p:ext uri="{BB962C8B-B14F-4D97-AF65-F5344CB8AC3E}">
        <p14:creationId xmlns:p14="http://schemas.microsoft.com/office/powerpoint/2010/main" val="123658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217" y="393700"/>
            <a:ext cx="3596484" cy="1325563"/>
          </a:xfrm>
        </p:spPr>
        <p:txBody>
          <a:bodyPr>
            <a:normAutofit/>
          </a:bodyPr>
          <a:lstStyle/>
          <a:p>
            <a:r>
              <a:rPr lang="fr-CH" alt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 des études</a:t>
            </a:r>
            <a:endParaRPr lang="fr-CH" sz="3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B8021D-5412-485E-B4FF-3FA127EBA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t="28987" r="5685" b="9447"/>
          <a:stretch/>
        </p:blipFill>
        <p:spPr>
          <a:xfrm>
            <a:off x="4534997" y="1673837"/>
            <a:ext cx="642003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5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650" y="438319"/>
            <a:ext cx="3574689" cy="711199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grande variété de structures soutenant la formation</a:t>
            </a:r>
            <a:endParaRPr lang="fr-FR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49469" y="2866231"/>
            <a:ext cx="680223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interprofessionnel de simulation </a:t>
            </a:r>
            <a:r>
              <a:rPr lang="fr-CH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alt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fr-CH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CH" altLang="fr-FR" sz="2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Pionnier de l’enseignement interprofessionnel à tous les niveaux de la formation </a:t>
            </a:r>
            <a:r>
              <a:rPr lang="fr-FR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pré-graduée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post-graduée et continue grâce à des outils multimodaux de simulation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CDDDD-9B31-4B06-A6F2-88BB29890D72}"/>
              </a:ext>
            </a:extLst>
          </p:cNvPr>
          <p:cNvSpPr/>
          <p:nvPr/>
        </p:nvSpPr>
        <p:spPr>
          <a:xfrm>
            <a:off x="876301" y="4177963"/>
            <a:ext cx="5183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Institut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universitaire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médecine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famille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et de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l’enfance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IuMFE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timuler la médecine de famille et promouvoir la spécialisation en médecine interne générale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AFBBD-E37A-45C9-B432-75DBF4D5B4BB}"/>
              </a:ext>
            </a:extLst>
          </p:cNvPr>
          <p:cNvSpPr/>
          <p:nvPr/>
        </p:nvSpPr>
        <p:spPr>
          <a:xfrm>
            <a:off x="4951562" y="1061291"/>
            <a:ext cx="6545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/>
              </a:rPr>
              <a:t>Unité de développement et de recherche en éducation médicale (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UDREM)</a:t>
            </a:r>
            <a:br>
              <a:rPr lang="fr-FR" sz="2400" b="1" dirty="0">
                <a:solidFill>
                  <a:srgbClr val="96004B"/>
                </a:solidFill>
                <a:latin typeface="Arial"/>
                <a:cs typeface="Arial"/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Soutien à l’innovation pédagogique, à l’évaluation qualitative et à la recherche en éducation médicale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D512A-C6D6-49BB-889D-F339D54A500A}"/>
              </a:ext>
            </a:extLst>
          </p:cNvPr>
          <p:cNvSpPr/>
          <p:nvPr/>
        </p:nvSpPr>
        <p:spPr>
          <a:xfrm>
            <a:off x="6607178" y="4151403"/>
            <a:ext cx="4889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/>
              </a:rPr>
              <a:t>Programme  de recherche pour étudiants en médecine (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PREM)</a:t>
            </a:r>
            <a:br>
              <a:rPr lang="fr-FR" b="1" dirty="0">
                <a:solidFill>
                  <a:srgbClr val="96004B"/>
                </a:solidFill>
                <a:latin typeface="Arial"/>
                <a:cs typeface="Arial"/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Identifier et encadrer les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étudiant-es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intéressé-es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par la recherche dès la 2</a:t>
            </a:r>
            <a:r>
              <a:rPr lang="fr-F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année, afin de favoriser la relève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6A6E194-E437-4E30-9D9D-39BB04EC0EF7}"/>
              </a:ext>
            </a:extLst>
          </p:cNvPr>
          <p:cNvCxnSpPr>
            <a:cxnSpLocks/>
          </p:cNvCxnSpPr>
          <p:nvPr/>
        </p:nvCxnSpPr>
        <p:spPr>
          <a:xfrm>
            <a:off x="3536588" y="2885281"/>
            <a:ext cx="0" cy="849957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34AA05C-3D2A-4351-B6B4-0AD149BC9890}"/>
              </a:ext>
            </a:extLst>
          </p:cNvPr>
          <p:cNvCxnSpPr>
            <a:cxnSpLocks/>
          </p:cNvCxnSpPr>
          <p:nvPr/>
        </p:nvCxnSpPr>
        <p:spPr>
          <a:xfrm>
            <a:off x="4953790" y="1106484"/>
            <a:ext cx="0" cy="118814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12B51A3-8012-4C41-BCAF-B46C0D67D30A}"/>
              </a:ext>
            </a:extLst>
          </p:cNvPr>
          <p:cNvCxnSpPr>
            <a:cxnSpLocks/>
          </p:cNvCxnSpPr>
          <p:nvPr/>
        </p:nvCxnSpPr>
        <p:spPr>
          <a:xfrm>
            <a:off x="869589" y="4221163"/>
            <a:ext cx="6712" cy="119856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97EB101-21CC-4216-927D-032AC07AA7B2}"/>
              </a:ext>
            </a:extLst>
          </p:cNvPr>
          <p:cNvCxnSpPr>
            <a:cxnSpLocks/>
          </p:cNvCxnSpPr>
          <p:nvPr/>
        </p:nvCxnSpPr>
        <p:spPr>
          <a:xfrm>
            <a:off x="6588128" y="4216063"/>
            <a:ext cx="0" cy="1505000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8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549" y="441018"/>
            <a:ext cx="5083235" cy="1036954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 interprofessionnel de simulation (</a:t>
            </a: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CiS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8918" y="15071"/>
            <a:ext cx="2593082" cy="5878287"/>
          </a:xfrm>
        </p:spPr>
      </p:pic>
      <p:sp>
        <p:nvSpPr>
          <p:cNvPr id="6" name="ZoneTexte 5"/>
          <p:cNvSpPr txBox="1"/>
          <p:nvPr/>
        </p:nvSpPr>
        <p:spPr>
          <a:xfrm>
            <a:off x="3467101" y="2312686"/>
            <a:ext cx="80295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en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institutions partenaires (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UNIGE,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HUG,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pour assurer la formation des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 des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professionnel-les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santé</a:t>
            </a: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interprofessionnelle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l’une des clés de la sécurité des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patient-es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plusieurs centaines de personnes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</a:t>
            </a: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scénarios très variés, faisant appel soit à 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mannequins de haute fidélité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soit à 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acteurs/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simulant les malades</a:t>
            </a:r>
          </a:p>
          <a:p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0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007" y="429554"/>
            <a:ext cx="4134022" cy="765405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 et spécialisations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2038848"/>
            <a:ext cx="8029576" cy="3402467"/>
          </a:xfrm>
        </p:spPr>
        <p:txBody>
          <a:bodyPr>
            <a:normAutofit lnSpcReduction="10000"/>
          </a:bodyPr>
          <a:lstStyle/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d'études avancées (MAS)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clinique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diplômes s’adressant principalement aux détenteurs de diplômes de médecin hors UE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Spécialisations en médecine clinique, délivrées par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l’Institut suisse de formation médicale post-graduée et continue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(ISFM)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d'études avancées (MAS)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dentaire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 programme de spécialisation avec accréditation fédérale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d'études avancées (MAS)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publique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ouvert sur dossier à des non-médecins </a:t>
            </a:r>
          </a:p>
        </p:txBody>
      </p:sp>
    </p:spTree>
    <p:extLst>
      <p:ext uri="{BB962C8B-B14F-4D97-AF65-F5344CB8AC3E}">
        <p14:creationId xmlns:p14="http://schemas.microsoft.com/office/powerpoint/2010/main" val="103687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600" y="435059"/>
            <a:ext cx="3855657" cy="69890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 doctoraux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099" y="1700213"/>
            <a:ext cx="8029575" cy="3242831"/>
          </a:xfrm>
        </p:spPr>
        <p:txBody>
          <a:bodyPr>
            <a:noAutofit/>
          </a:bodyPr>
          <a:lstStyle/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humaine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ou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dentaire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DMD 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 en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médicales 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«MD-PhD» 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Doctorats en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biomédicales 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globale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bioéthique, médecine légale,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éducation médicale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PhD (Université de Genève, Université de Lausanne, EPFL)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 en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la vie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PhD (programme conjoint des facultés de médecine et des sciences, Université de Genève)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2320139"/>
            <a:ext cx="2711450" cy="25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7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042" y="439125"/>
            <a:ext cx="3499872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Autres programmes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2838379"/>
            <a:ext cx="5905500" cy="276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grande variété de programmes diplômants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Advanced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(DAS), Certificates of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(CAS) et Certificats d'études libres et ouvertes (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Open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anglais – COS)</a:t>
            </a:r>
          </a:p>
          <a:p>
            <a:pPr marL="0" indent="0">
              <a:buNone/>
            </a:pP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médecins et non-médecins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192806" cy="5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09" y="427260"/>
            <a:ext cx="4235055" cy="1325563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Classement</a:t>
            </a:r>
            <a:br>
              <a:rPr lang="fr-CH" sz="48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</a:br>
            <a:r>
              <a:rPr lang="fr-CH" sz="48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de Shanghai </a:t>
            </a:r>
          </a:p>
        </p:txBody>
      </p:sp>
      <p:pic>
        <p:nvPicPr>
          <p:cNvPr id="2052" name="Picture 4" descr="Academic Ranking of World Univer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025" y="551230"/>
            <a:ext cx="29146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9810F3-7E8A-400B-9CD4-34772E625EBD}"/>
              </a:ext>
            </a:extLst>
          </p:cNvPr>
          <p:cNvSpPr/>
          <p:nvPr/>
        </p:nvSpPr>
        <p:spPr>
          <a:xfrm>
            <a:off x="3375564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58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7DEEC-3B05-4642-A512-2283FFA0FDC3}"/>
              </a:ext>
            </a:extLst>
          </p:cNvPr>
          <p:cNvSpPr/>
          <p:nvPr/>
        </p:nvSpPr>
        <p:spPr>
          <a:xfrm>
            <a:off x="3375564" y="2616897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mondial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3F90A-ADD6-4601-A2D3-ACBE8DDC06FB}"/>
              </a:ext>
            </a:extLst>
          </p:cNvPr>
          <p:cNvSpPr/>
          <p:nvPr/>
        </p:nvSpPr>
        <p:spPr>
          <a:xfrm>
            <a:off x="5518689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19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81864-9C20-4C3A-89A4-17A440B5B9B7}"/>
              </a:ext>
            </a:extLst>
          </p:cNvPr>
          <p:cNvSpPr/>
          <p:nvPr/>
        </p:nvSpPr>
        <p:spPr>
          <a:xfrm>
            <a:off x="5518689" y="2616897"/>
            <a:ext cx="158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universités européennes 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745623-EA71-47F0-981B-15B98F9537FF}"/>
              </a:ext>
            </a:extLst>
          </p:cNvPr>
          <p:cNvSpPr/>
          <p:nvPr/>
        </p:nvSpPr>
        <p:spPr>
          <a:xfrm>
            <a:off x="7661814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19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752F10-9ECB-4716-B120-8A0159217E62}"/>
              </a:ext>
            </a:extLst>
          </p:cNvPr>
          <p:cNvSpPr/>
          <p:nvPr/>
        </p:nvSpPr>
        <p:spPr>
          <a:xfrm>
            <a:off x="7661813" y="2616897"/>
            <a:ext cx="1818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universités non anglophones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AC1E35-5C42-4357-AB73-F591A7A41123}"/>
              </a:ext>
            </a:extLst>
          </p:cNvPr>
          <p:cNvSpPr/>
          <p:nvPr/>
        </p:nvSpPr>
        <p:spPr>
          <a:xfrm>
            <a:off x="3385089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42B85-B547-4CDD-BFE7-290A35256C4F}"/>
              </a:ext>
            </a:extLst>
          </p:cNvPr>
          <p:cNvSpPr/>
          <p:nvPr/>
        </p:nvSpPr>
        <p:spPr>
          <a:xfrm>
            <a:off x="3385089" y="4446883"/>
            <a:ext cx="1557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universités suisses  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146EFF-68E5-4154-B502-88B234526FC2}"/>
              </a:ext>
            </a:extLst>
          </p:cNvPr>
          <p:cNvSpPr/>
          <p:nvPr/>
        </p:nvSpPr>
        <p:spPr>
          <a:xfrm>
            <a:off x="5518689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 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CAA6DD-9D43-4955-8FFC-BE54F1C74AB3}"/>
              </a:ext>
            </a:extLst>
          </p:cNvPr>
          <p:cNvSpPr/>
          <p:nvPr/>
        </p:nvSpPr>
        <p:spPr>
          <a:xfrm>
            <a:off x="5518689" y="4446883"/>
            <a:ext cx="23140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francophones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derrière Université Paris-Saclay, Université PSL,  Sorbonne Université et l’EPFL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EEFC8-321D-4037-8ECE-506F1F0AAD5B}"/>
              </a:ext>
            </a:extLst>
          </p:cNvPr>
          <p:cNvSpPr/>
          <p:nvPr/>
        </p:nvSpPr>
        <p:spPr>
          <a:xfrm>
            <a:off x="488284" y="1538997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14DE2-AA05-4818-8744-46EDE2027A28}"/>
              </a:ext>
            </a:extLst>
          </p:cNvPr>
          <p:cNvSpPr/>
          <p:nvPr/>
        </p:nvSpPr>
        <p:spPr>
          <a:xfrm>
            <a:off x="7661814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34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E7B5B-3F47-43C1-A768-21556A86AC9F}"/>
              </a:ext>
            </a:extLst>
          </p:cNvPr>
          <p:cNvSpPr/>
          <p:nvPr/>
        </p:nvSpPr>
        <p:spPr>
          <a:xfrm>
            <a:off x="7661813" y="4446883"/>
            <a:ext cx="1818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médecine dentaire</a:t>
            </a:r>
            <a:b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(2023)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861" y="441196"/>
            <a:ext cx="9647768" cy="887920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MOOCs</a:t>
            </a:r>
            <a:endParaRPr lang="fr-CH" sz="24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lassical-papers_genetics_carrousel-560-200-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19" y="3946337"/>
            <a:ext cx="2159735" cy="7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lobalhealth_carousel_560x2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75" y="4961597"/>
            <a:ext cx="2159405" cy="7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stop_ebola_carousel_560_200_v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640" y="1961347"/>
            <a:ext cx="2159405" cy="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560_200_zik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953" y="2924225"/>
            <a:ext cx="2159735" cy="7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88" y="4960292"/>
            <a:ext cx="2163057" cy="7725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946" y="2924225"/>
            <a:ext cx="2159405" cy="77121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40" y="2953842"/>
            <a:ext cx="2159405" cy="77121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1960040"/>
            <a:ext cx="2163057" cy="77252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654" y="4969084"/>
            <a:ext cx="2163058" cy="77252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654" y="1960041"/>
            <a:ext cx="2163058" cy="77252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022" y="3963890"/>
            <a:ext cx="2163058" cy="7725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4960292"/>
            <a:ext cx="2163058" cy="7725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3950605"/>
            <a:ext cx="2152697" cy="7688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FE7247-7A7C-4D3F-8F39-F822D83730F1}"/>
              </a:ext>
            </a:extLst>
          </p:cNvPr>
          <p:cNvSpPr/>
          <p:nvPr/>
        </p:nvSpPr>
        <p:spPr>
          <a:xfrm>
            <a:off x="486550" y="957401"/>
            <a:ext cx="3095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modèle d’accès au savoir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8CA772F-5E83-462C-B031-EE1C4980A87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15554" r="6876" b="15832"/>
          <a:stretch/>
        </p:blipFill>
        <p:spPr>
          <a:xfrm>
            <a:off x="9292391" y="3958503"/>
            <a:ext cx="2345014" cy="8335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38D873-BC52-4F85-986F-CBD44747466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60114" t="46168" r="25607" b="38483"/>
          <a:stretch/>
        </p:blipFill>
        <p:spPr>
          <a:xfrm>
            <a:off x="1726222" y="3111024"/>
            <a:ext cx="2150858" cy="65024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EF298B5-249A-46EB-8962-DD83E6279FE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5193" t="46168" r="10280" b="38483"/>
          <a:stretch/>
        </p:blipFill>
        <p:spPr>
          <a:xfrm>
            <a:off x="1726222" y="2303597"/>
            <a:ext cx="2188206" cy="6502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EDBC0B-9B7A-4FC3-82A4-CCD678B0886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9928" t="61470" r="25649" b="23083"/>
          <a:stretch/>
        </p:blipFill>
        <p:spPr>
          <a:xfrm>
            <a:off x="9343946" y="1116395"/>
            <a:ext cx="2164526" cy="6519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9CE3AE-AB37-4964-A5E0-BB00A8E694B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976" t="67037" r="75660" b="18311"/>
          <a:stretch/>
        </p:blipFill>
        <p:spPr>
          <a:xfrm>
            <a:off x="6807953" y="1148752"/>
            <a:ext cx="2159735" cy="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1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374" y="434441"/>
            <a:ext cx="3006725" cy="1325563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Soins dentaires à la population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088004" cy="5901327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467099" y="1700212"/>
            <a:ext cx="5905501" cy="3595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 structure facultaire prestataire de soins, la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propose différentes prises en charge des traitements dentaires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des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supervisé-es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des médecins-dentistes diplômés.</a:t>
            </a: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des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médecins-dentistes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diplômé-es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d’une spécialisation (MAS)</a:t>
            </a: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l'Unité d'action sociale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pour des bénéficiaires des assurances sociales cantonales</a:t>
            </a:r>
          </a:p>
          <a:p>
            <a:pPr marL="0" indent="0">
              <a:buNone/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960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77" y="441441"/>
            <a:ext cx="4786007" cy="967285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Conférences, Portes ouvertes et Laboratoires publics</a:t>
            </a:r>
            <a:endParaRPr lang="fr-CH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098" y="2729319"/>
            <a:ext cx="8029576" cy="2775647"/>
          </a:xfrm>
        </p:spPr>
        <p:txBody>
          <a:bodyPr>
            <a:noAutofit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portes ouvertes «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du diabète - au cœur de la recherche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Bioscope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laboratoire public des sciences de la vie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BiOutils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faire découvrir la biologie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du cerveau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conférences sur des sujets variés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(santé, recherche, éthique, etc.)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7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F406FEE-4102-4F8F-8A24-26858EBE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8" y="2539548"/>
            <a:ext cx="3717784" cy="17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70346FE6-DC6A-4D63-B6F7-6037D808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2" y="429292"/>
            <a:ext cx="3691983" cy="1325563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Un niveau mondial</a:t>
            </a:r>
            <a:br>
              <a:rPr lang="fr-FR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</a:br>
            <a:r>
              <a:rPr lang="fr-FR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des missions locales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4A9B8-9F7A-4080-9937-4C39837D9B0D}"/>
              </a:ext>
            </a:extLst>
          </p:cNvPr>
          <p:cNvSpPr/>
          <p:nvPr/>
        </p:nvSpPr>
        <p:spPr>
          <a:xfrm>
            <a:off x="3694572" y="3085897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Interagir avec le monde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54902D-D8B4-44DB-92EF-225BC891D7BF}"/>
              </a:ext>
            </a:extLst>
          </p:cNvPr>
          <p:cNvSpPr/>
          <p:nvPr/>
        </p:nvSpPr>
        <p:spPr>
          <a:xfrm>
            <a:off x="5899144" y="181305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Attirer les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meilleur-es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7F82F-17C2-441F-8AF4-82362CB8D225}"/>
              </a:ext>
            </a:extLst>
          </p:cNvPr>
          <p:cNvSpPr/>
          <p:nvPr/>
        </p:nvSpPr>
        <p:spPr>
          <a:xfrm>
            <a:off x="2561097" y="4358744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 des recherches de pointe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98078-C561-4246-BC09-8A9AAE9F5D07}"/>
              </a:ext>
            </a:extLst>
          </p:cNvPr>
          <p:cNvSpPr/>
          <p:nvPr/>
        </p:nvSpPr>
        <p:spPr>
          <a:xfrm>
            <a:off x="7604748" y="262177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une responsabilité sociale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DB3B76-C935-4F86-AF57-DF30344B8A97}"/>
              </a:ext>
            </a:extLst>
          </p:cNvPr>
          <p:cNvSpPr/>
          <p:nvPr/>
        </p:nvSpPr>
        <p:spPr>
          <a:xfrm>
            <a:off x="6925064" y="3817210"/>
            <a:ext cx="369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&amp; enseigner l’excellence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26E1B1-CE32-471B-834B-2D7EF306EDE2}"/>
              </a:ext>
            </a:extLst>
          </p:cNvPr>
          <p:cNvSpPr/>
          <p:nvPr/>
        </p:nvSpPr>
        <p:spPr>
          <a:xfrm>
            <a:off x="6627214" y="503241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l’innovation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A915DCE-3C13-4705-8C90-B4BA8883A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4422" y="3085897"/>
            <a:ext cx="1200150" cy="390525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CEEC2A07-6D39-4891-B0EF-18788C65BA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8994" y="1813050"/>
            <a:ext cx="1200150" cy="390525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15E8F4F0-8D61-495D-ACFC-CA3260ECC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4598" y="2621772"/>
            <a:ext cx="1200150" cy="390525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15BBD738-231B-4AAC-A735-48861A2DB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947" y="4331326"/>
            <a:ext cx="1200150" cy="39052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54C513B3-39D9-4946-B91C-CCF696B3CC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4914" y="3779226"/>
            <a:ext cx="1200150" cy="39052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C9FA0588-AA88-4EBC-9518-BA4ACBC38F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314" y="5021821"/>
            <a:ext cx="1200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2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8430" y="2766632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1559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9"/>
          <a:stretch/>
        </p:blipFill>
        <p:spPr>
          <a:xfrm>
            <a:off x="10869458" y="0"/>
            <a:ext cx="1322542" cy="58983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07" y="442160"/>
            <a:ext cx="3995640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L’UNIGE,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université polyvalente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45A7-1B53-4B15-BB20-161750C09AF3}"/>
              </a:ext>
            </a:extLst>
          </p:cNvPr>
          <p:cNvSpPr/>
          <p:nvPr/>
        </p:nvSpPr>
        <p:spPr>
          <a:xfrm>
            <a:off x="2202837" y="2766034"/>
            <a:ext cx="2460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fondation de l’Université de Genève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E3711-25EA-477A-9253-11BD325DA2E0}"/>
              </a:ext>
            </a:extLst>
          </p:cNvPr>
          <p:cNvSpPr/>
          <p:nvPr/>
        </p:nvSpPr>
        <p:spPr>
          <a:xfrm>
            <a:off x="5627088" y="1417036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9EE80-62D5-4B64-9409-CC3735BD3B71}"/>
              </a:ext>
            </a:extLst>
          </p:cNvPr>
          <p:cNvSpPr/>
          <p:nvPr/>
        </p:nvSpPr>
        <p:spPr>
          <a:xfrm>
            <a:off x="6060888" y="1539348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CC440-2F7F-4785-B008-4DA55960B49F}"/>
              </a:ext>
            </a:extLst>
          </p:cNvPr>
          <p:cNvSpPr/>
          <p:nvPr/>
        </p:nvSpPr>
        <p:spPr>
          <a:xfrm>
            <a:off x="5374043" y="1899060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4CA40-EE12-43A2-A21D-A95B9B59F8CB}"/>
              </a:ext>
            </a:extLst>
          </p:cNvPr>
          <p:cNvSpPr/>
          <p:nvPr/>
        </p:nvSpPr>
        <p:spPr>
          <a:xfrm>
            <a:off x="6059060" y="1914085"/>
            <a:ext cx="165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interfacultaires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463F3-D37E-46EB-BB27-93BC9DD428BC}"/>
              </a:ext>
            </a:extLst>
          </p:cNvPr>
          <p:cNvSpPr/>
          <p:nvPr/>
        </p:nvSpPr>
        <p:spPr>
          <a:xfrm>
            <a:off x="830701" y="3775807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6 765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C7B02-E2C2-4D9A-9B2F-3E3AF30C1F52}"/>
              </a:ext>
            </a:extLst>
          </p:cNvPr>
          <p:cNvSpPr/>
          <p:nvPr/>
        </p:nvSpPr>
        <p:spPr>
          <a:xfrm>
            <a:off x="2194188" y="3776949"/>
            <a:ext cx="1887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diplômes octroyés en 2023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971B1A9-B9DC-4A4B-8F8B-090DE88E475C}"/>
              </a:ext>
            </a:extLst>
          </p:cNvPr>
          <p:cNvCxnSpPr/>
          <p:nvPr/>
        </p:nvCxnSpPr>
        <p:spPr>
          <a:xfrm>
            <a:off x="2190138" y="2797142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BA841-D6DE-4AD7-BBD1-047F35996A5E}"/>
              </a:ext>
            </a:extLst>
          </p:cNvPr>
          <p:cNvSpPr/>
          <p:nvPr/>
        </p:nvSpPr>
        <p:spPr>
          <a:xfrm>
            <a:off x="7906005" y="1428723"/>
            <a:ext cx="17829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17 681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E9F7-EE91-4D45-97A5-086925A2F20B}"/>
              </a:ext>
            </a:extLst>
          </p:cNvPr>
          <p:cNvSpPr/>
          <p:nvPr/>
        </p:nvSpPr>
        <p:spPr>
          <a:xfrm>
            <a:off x="8543953" y="1888176"/>
            <a:ext cx="23283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2A9991-AF85-4532-85A4-2F57E19CC39B}"/>
              </a:ext>
            </a:extLst>
          </p:cNvPr>
          <p:cNvSpPr/>
          <p:nvPr/>
        </p:nvSpPr>
        <p:spPr>
          <a:xfrm>
            <a:off x="9490464" y="1567902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étudiant-es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E2D1A8-7702-46CD-95DF-5BF2C5FD5290}"/>
              </a:ext>
            </a:extLst>
          </p:cNvPr>
          <p:cNvSpPr/>
          <p:nvPr/>
        </p:nvSpPr>
        <p:spPr>
          <a:xfrm>
            <a:off x="9489145" y="1893278"/>
            <a:ext cx="11288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représentés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3C297-26E2-4801-8279-B8B47CFA7DA9}"/>
              </a:ext>
            </a:extLst>
          </p:cNvPr>
          <p:cNvSpPr/>
          <p:nvPr/>
        </p:nvSpPr>
        <p:spPr>
          <a:xfrm>
            <a:off x="1221817" y="4641250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F9C78B-3643-4420-BCE7-2F08399BC9D1}"/>
              </a:ext>
            </a:extLst>
          </p:cNvPr>
          <p:cNvSpPr/>
          <p:nvPr/>
        </p:nvSpPr>
        <p:spPr>
          <a:xfrm>
            <a:off x="2184786" y="4641250"/>
            <a:ext cx="231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de formation continue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8B93BB-A15C-43EE-963B-A1DF27DEDB50}"/>
              </a:ext>
            </a:extLst>
          </p:cNvPr>
          <p:cNvSpPr/>
          <p:nvPr/>
        </p:nvSpPr>
        <p:spPr>
          <a:xfrm>
            <a:off x="-39070" y="5190867"/>
            <a:ext cx="21997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9 481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EDB107-A3AA-40E8-92BF-F39E7E247618}"/>
              </a:ext>
            </a:extLst>
          </p:cNvPr>
          <p:cNvSpPr/>
          <p:nvPr/>
        </p:nvSpPr>
        <p:spPr>
          <a:xfrm>
            <a:off x="2180699" y="5330212"/>
            <a:ext cx="2837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participant-es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23D2091-90A5-444E-A044-F5FEF5255145}"/>
              </a:ext>
            </a:extLst>
          </p:cNvPr>
          <p:cNvCxnSpPr>
            <a:cxnSpLocks/>
          </p:cNvCxnSpPr>
          <p:nvPr/>
        </p:nvCxnSpPr>
        <p:spPr>
          <a:xfrm>
            <a:off x="6054964" y="1507670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1EB979D-0109-422D-9748-DFEDDB15F167}"/>
              </a:ext>
            </a:extLst>
          </p:cNvPr>
          <p:cNvCxnSpPr>
            <a:cxnSpLocks/>
          </p:cNvCxnSpPr>
          <p:nvPr/>
        </p:nvCxnSpPr>
        <p:spPr>
          <a:xfrm>
            <a:off x="6054964" y="1991422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27221C6-EB35-49A8-AD24-399B8F3F7DE7}"/>
              </a:ext>
            </a:extLst>
          </p:cNvPr>
          <p:cNvCxnSpPr>
            <a:cxnSpLocks/>
          </p:cNvCxnSpPr>
          <p:nvPr/>
        </p:nvCxnSpPr>
        <p:spPr>
          <a:xfrm>
            <a:off x="9485401" y="1530917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D5D5B3D-EF39-4881-81BC-69B3040B6422}"/>
              </a:ext>
            </a:extLst>
          </p:cNvPr>
          <p:cNvCxnSpPr>
            <a:cxnSpLocks/>
          </p:cNvCxnSpPr>
          <p:nvPr/>
        </p:nvCxnSpPr>
        <p:spPr>
          <a:xfrm>
            <a:off x="9485401" y="1976693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9896159-7A4C-45B2-985C-E8A83348AB0F}"/>
              </a:ext>
            </a:extLst>
          </p:cNvPr>
          <p:cNvCxnSpPr/>
          <p:nvPr/>
        </p:nvCxnSpPr>
        <p:spPr>
          <a:xfrm>
            <a:off x="2186814" y="3802163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1441846-0C05-46B2-B2ED-627422075B3E}"/>
              </a:ext>
            </a:extLst>
          </p:cNvPr>
          <p:cNvCxnSpPr/>
          <p:nvPr/>
        </p:nvCxnSpPr>
        <p:spPr>
          <a:xfrm>
            <a:off x="2178483" y="4681676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62E5BD8-DF27-4614-B18E-49366D6512A9}"/>
              </a:ext>
            </a:extLst>
          </p:cNvPr>
          <p:cNvCxnSpPr/>
          <p:nvPr/>
        </p:nvCxnSpPr>
        <p:spPr>
          <a:xfrm>
            <a:off x="2178483" y="5252624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BEBE6F-238B-44B7-BBB1-AF80FAE54EDD}"/>
              </a:ext>
            </a:extLst>
          </p:cNvPr>
          <p:cNvSpPr/>
          <p:nvPr/>
        </p:nvSpPr>
        <p:spPr>
          <a:xfrm>
            <a:off x="4742734" y="3247926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6 586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08790F-5106-4956-A0D6-98D05167442A}"/>
              </a:ext>
            </a:extLst>
          </p:cNvPr>
          <p:cNvSpPr/>
          <p:nvPr/>
        </p:nvSpPr>
        <p:spPr>
          <a:xfrm>
            <a:off x="6083461" y="3249069"/>
            <a:ext cx="135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personnel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A740D32B-14E7-4660-9CFC-00899488B602}"/>
              </a:ext>
            </a:extLst>
          </p:cNvPr>
          <p:cNvCxnSpPr/>
          <p:nvPr/>
        </p:nvCxnSpPr>
        <p:spPr>
          <a:xfrm>
            <a:off x="6076086" y="3274282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0575E77-D5E1-46E2-B044-41905342710B}"/>
              </a:ext>
            </a:extLst>
          </p:cNvPr>
          <p:cNvSpPr/>
          <p:nvPr/>
        </p:nvSpPr>
        <p:spPr>
          <a:xfrm>
            <a:off x="8428545" y="3471732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886AC9-0545-41DE-98F8-341E9A5214C2}"/>
              </a:ext>
            </a:extLst>
          </p:cNvPr>
          <p:cNvSpPr/>
          <p:nvPr/>
        </p:nvSpPr>
        <p:spPr>
          <a:xfrm>
            <a:off x="9484604" y="3222713"/>
            <a:ext cx="1247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mondial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(classement de Shanghai)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3C6A24E1-59D3-4EB9-AE4B-8C723542CFC0}"/>
              </a:ext>
            </a:extLst>
          </p:cNvPr>
          <p:cNvCxnSpPr>
            <a:cxnSpLocks/>
          </p:cNvCxnSpPr>
          <p:nvPr/>
        </p:nvCxnSpPr>
        <p:spPr>
          <a:xfrm>
            <a:off x="9477230" y="3282431"/>
            <a:ext cx="0" cy="93873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A15A1B8-BAA3-494A-92E5-6624DAB5163C}"/>
              </a:ext>
            </a:extLst>
          </p:cNvPr>
          <p:cNvSpPr/>
          <p:nvPr/>
        </p:nvSpPr>
        <p:spPr>
          <a:xfrm>
            <a:off x="4415841" y="4584320"/>
            <a:ext cx="165203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68DD9E-6AA4-43EC-9DFB-795978462D4A}"/>
              </a:ext>
            </a:extLst>
          </p:cNvPr>
          <p:cNvSpPr/>
          <p:nvPr/>
        </p:nvSpPr>
        <p:spPr>
          <a:xfrm>
            <a:off x="6055968" y="4706632"/>
            <a:ext cx="2217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de base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51D539-BF7A-4544-9C5C-B393BDFC3B21}"/>
              </a:ext>
            </a:extLst>
          </p:cNvPr>
          <p:cNvSpPr/>
          <p:nvPr/>
        </p:nvSpPr>
        <p:spPr>
          <a:xfrm>
            <a:off x="5369123" y="5066344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861966-EF18-488C-A871-EAF280DB110D}"/>
              </a:ext>
            </a:extLst>
          </p:cNvPr>
          <p:cNvSpPr/>
          <p:nvPr/>
        </p:nvSpPr>
        <p:spPr>
          <a:xfrm>
            <a:off x="6054140" y="5184883"/>
            <a:ext cx="1652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13D8671D-45FC-421C-99C4-E1BCDB7AB9C7}"/>
              </a:ext>
            </a:extLst>
          </p:cNvPr>
          <p:cNvCxnSpPr>
            <a:cxnSpLocks/>
          </p:cNvCxnSpPr>
          <p:nvPr/>
        </p:nvCxnSpPr>
        <p:spPr>
          <a:xfrm>
            <a:off x="6050044" y="4674954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60A57F9-2D61-4355-8056-CC01CDA6578E}"/>
              </a:ext>
            </a:extLst>
          </p:cNvPr>
          <p:cNvCxnSpPr>
            <a:cxnSpLocks/>
          </p:cNvCxnSpPr>
          <p:nvPr/>
        </p:nvCxnSpPr>
        <p:spPr>
          <a:xfrm>
            <a:off x="6050044" y="5158706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5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33" y="-1"/>
            <a:ext cx="12199233" cy="58884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0447" y="4438997"/>
            <a:ext cx="5082194" cy="701474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Faculté de médecine</a:t>
            </a:r>
          </a:p>
        </p:txBody>
      </p:sp>
    </p:spTree>
    <p:extLst>
      <p:ext uri="{BB962C8B-B14F-4D97-AF65-F5344CB8AC3E}">
        <p14:creationId xmlns:p14="http://schemas.microsoft.com/office/powerpoint/2010/main" val="205474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0313" y="435672"/>
            <a:ext cx="3279431" cy="1325563"/>
          </a:xfrm>
        </p:spPr>
        <p:txBody>
          <a:bodyPr>
            <a:noAutofit/>
          </a:bodyPr>
          <a:lstStyle/>
          <a:p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missions de la Faculté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467101" y="1709738"/>
            <a:ext cx="8029574" cy="30622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médecins, des médecins-dentistes et des chercheurs/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demain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biomédicale innovante (fondamentale, translationnelle et clinique)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Cité: soins dentaires délivrés par la Clinique universitaire de médecine dentaire, et événements grand public visant à partager les avancées de la recherche et à participer au débat public sur des sujets scientifiques et médicaux</a:t>
            </a:r>
          </a:p>
        </p:txBody>
      </p:sp>
    </p:spTree>
    <p:extLst>
      <p:ext uri="{BB962C8B-B14F-4D97-AF65-F5344CB8AC3E}">
        <p14:creationId xmlns:p14="http://schemas.microsoft.com/office/powerpoint/2010/main" val="64019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69" y="434961"/>
            <a:ext cx="3491556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Centre médical universitaire (CMU)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2347193"/>
            <a:ext cx="5905500" cy="3415934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ans d’histoire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l’un des plus grands chantiers publics genevois</a:t>
            </a:r>
          </a:p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Grâce à la nouvelle extension (2016): plus de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75’000m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surface utile de laboratoires, auditoires, salles de travaux pratiques, etc.</a:t>
            </a:r>
          </a:p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CMU abrite également l’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des sciences pharmaceutiques de Suisse occidentale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903" y="3"/>
            <a:ext cx="3950188" cy="5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9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7050</TotalTime>
  <Words>2633</Words>
  <Application>Microsoft Office PowerPoint</Application>
  <PresentationFormat>Grand écran</PresentationFormat>
  <Paragraphs>417</Paragraphs>
  <Slides>43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ＭＳ Ｐゴシック</vt:lpstr>
      <vt:lpstr>Abadi</vt:lpstr>
      <vt:lpstr>Arial</vt:lpstr>
      <vt:lpstr>Calibri</vt:lpstr>
      <vt:lpstr>Lucida Grande</vt:lpstr>
      <vt:lpstr>TheSansOsF Bold</vt:lpstr>
      <vt:lpstr>Thème Office</vt:lpstr>
      <vt:lpstr>Université de Genève Faculté de médecine</vt:lpstr>
      <vt:lpstr>Présentation PowerPoint</vt:lpstr>
      <vt:lpstr>Présentation PowerPoint</vt:lpstr>
      <vt:lpstr>Classement de Shanghai </vt:lpstr>
      <vt:lpstr>Un niveau mondial des missions locales</vt:lpstr>
      <vt:lpstr>L’UNIGE, une université polyvalente</vt:lpstr>
      <vt:lpstr>La Faculté de médecine</vt:lpstr>
      <vt:lpstr>Les 3 missions de la Faculté</vt:lpstr>
      <vt:lpstr>Le Centre médical universitaire (CMU)</vt:lpstr>
      <vt:lpstr>Campus Biotech</vt:lpstr>
      <vt:lpstr>Présentation PowerPoint</vt:lpstr>
      <vt:lpstr>Présentation PowerPoint</vt:lpstr>
      <vt:lpstr>3 sections, 16 départements</vt:lpstr>
      <vt:lpstr>Présentation PowerPoint</vt:lpstr>
      <vt:lpstr>Personnel</vt:lpstr>
      <vt:lpstr>Étudiant-es</vt:lpstr>
      <vt:lpstr>Présentation PowerPoint</vt:lpstr>
      <vt:lpstr>Faculté de médecine &amp; HUG</vt:lpstr>
      <vt:lpstr>La recherche </vt:lpstr>
      <vt:lpstr>Présentation PowerPoint</vt:lpstr>
      <vt:lpstr>La recherche translationnelle</vt:lpstr>
      <vt:lpstr>Présentation PowerPoint</vt:lpstr>
      <vt:lpstr>Présentation PowerPoint</vt:lpstr>
      <vt:lpstr>Services facultaires à la recherche</vt:lpstr>
      <vt:lpstr>ERC Grants</vt:lpstr>
      <vt:lpstr>Présentation PowerPoint</vt:lpstr>
      <vt:lpstr>Collaborations nationales &amp; internationales</vt:lpstr>
      <vt:lpstr>Relève académique</vt:lpstr>
      <vt:lpstr>Enseignement</vt:lpstr>
      <vt:lpstr>De futur-es médecins ouvert-es sur le monde</vt:lpstr>
      <vt:lpstr>Mentions Médecine humaine</vt:lpstr>
      <vt:lpstr>Présentation PowerPoint</vt:lpstr>
      <vt:lpstr>Présentation PowerPoint</vt:lpstr>
      <vt:lpstr>Structure des études</vt:lpstr>
      <vt:lpstr>Une grande variété de structures soutenant la formation</vt:lpstr>
      <vt:lpstr>Centre interprofessionnel de simulation (CiS)</vt:lpstr>
      <vt:lpstr>MAS et spécialisations cliniques</vt:lpstr>
      <vt:lpstr>Programmes doctoraux</vt:lpstr>
      <vt:lpstr>Autres programmes de formation</vt:lpstr>
      <vt:lpstr>Les MOOCs</vt:lpstr>
      <vt:lpstr>Soins dentaires à la population</vt:lpstr>
      <vt:lpstr>Conférences, Portes ouvertes et Laboratoires publics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de Genève Faculté de médecine</dc:title>
  <dc:creator>Victoria Marguerite Monti</dc:creator>
  <cp:lastModifiedBy>Margarita Burgueno</cp:lastModifiedBy>
  <cp:revision>604</cp:revision>
  <cp:lastPrinted>2022-06-28T08:49:49Z</cp:lastPrinted>
  <dcterms:created xsi:type="dcterms:W3CDTF">2017-03-06T12:37:58Z</dcterms:created>
  <dcterms:modified xsi:type="dcterms:W3CDTF">2024-08-21T11:42:39Z</dcterms:modified>
</cp:coreProperties>
</file>