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370" r:id="rId2"/>
    <p:sldId id="411" r:id="rId3"/>
    <p:sldId id="412" r:id="rId4"/>
    <p:sldId id="443" r:id="rId5"/>
    <p:sldId id="374" r:id="rId6"/>
    <p:sldId id="441" r:id="rId7"/>
    <p:sldId id="416" r:id="rId8"/>
    <p:sldId id="377" r:id="rId9"/>
    <p:sldId id="418" r:id="rId10"/>
    <p:sldId id="419" r:id="rId11"/>
    <p:sldId id="386" r:id="rId12"/>
    <p:sldId id="435" r:id="rId13"/>
    <p:sldId id="444" r:id="rId14"/>
    <p:sldId id="440" r:id="rId15"/>
    <p:sldId id="382" r:id="rId16"/>
    <p:sldId id="383" r:id="rId17"/>
    <p:sldId id="384" r:id="rId18"/>
    <p:sldId id="385" r:id="rId19"/>
    <p:sldId id="427" r:id="rId20"/>
    <p:sldId id="428" r:id="rId21"/>
    <p:sldId id="445" r:id="rId22"/>
    <p:sldId id="436" r:id="rId23"/>
    <p:sldId id="446" r:id="rId24"/>
    <p:sldId id="438" r:id="rId25"/>
    <p:sldId id="432" r:id="rId26"/>
    <p:sldId id="453" r:id="rId27"/>
    <p:sldId id="395" r:id="rId28"/>
    <p:sldId id="396" r:id="rId29"/>
    <p:sldId id="397" r:id="rId30"/>
    <p:sldId id="449" r:id="rId31"/>
    <p:sldId id="454" r:id="rId32"/>
    <p:sldId id="450" r:id="rId33"/>
    <p:sldId id="451" r:id="rId34"/>
    <p:sldId id="452" r:id="rId35"/>
    <p:sldId id="403" r:id="rId36"/>
    <p:sldId id="404" r:id="rId37"/>
    <p:sldId id="405" r:id="rId38"/>
    <p:sldId id="406" r:id="rId39"/>
    <p:sldId id="407" r:id="rId40"/>
    <p:sldId id="317" r:id="rId41"/>
    <p:sldId id="409" r:id="rId42"/>
    <p:sldId id="410" r:id="rId43"/>
    <p:sldId id="447" r:id="rId44"/>
  </p:sldIdLst>
  <p:sldSz cx="12192000" cy="6858000"/>
  <p:notesSz cx="68119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59" userDrawn="1">
          <p15:clr>
            <a:srgbClr val="A4A3A4"/>
          </p15:clr>
        </p15:guide>
        <p15:guide id="2" pos="4180" userDrawn="1">
          <p15:clr>
            <a:srgbClr val="A4A3A4"/>
          </p15:clr>
        </p15:guide>
        <p15:guide id="3" pos="370" userDrawn="1">
          <p15:clr>
            <a:srgbClr val="A4A3A4"/>
          </p15:clr>
        </p15:guide>
        <p15:guide id="4" orient="horz" pos="595" userDrawn="1">
          <p15:clr>
            <a:srgbClr val="A4A3A4"/>
          </p15:clr>
        </p15:guide>
        <p15:guide id="5" pos="7242" userDrawn="1">
          <p15:clr>
            <a:srgbClr val="A4A3A4"/>
          </p15:clr>
        </p15:guide>
        <p15:guide id="6" orient="horz" pos="1071" userDrawn="1">
          <p15:clr>
            <a:srgbClr val="A4A3A4"/>
          </p15:clr>
        </p15:guide>
        <p15:guide id="7" pos="914" userDrawn="1">
          <p15:clr>
            <a:srgbClr val="A4A3A4"/>
          </p15:clr>
        </p15:guide>
        <p15:guide id="8" pos="1277" userDrawn="1">
          <p15:clr>
            <a:srgbClr val="A4A3A4"/>
          </p15:clr>
        </p15:guide>
        <p15:guide id="9" pos="2184" userDrawn="1">
          <p15:clr>
            <a:srgbClr val="A4A3A4"/>
          </p15:clr>
        </p15:guide>
        <p15:guide id="10" pos="5972" userDrawn="1">
          <p15:clr>
            <a:srgbClr val="A4A3A4"/>
          </p15:clr>
        </p15:guide>
        <p15:guide id="11" orient="horz" pos="1275" userDrawn="1">
          <p15:clr>
            <a:srgbClr val="A4A3A4"/>
          </p15:clr>
        </p15:guide>
        <p15:guide id="12" orient="horz" pos="3543" userDrawn="1">
          <p15:clr>
            <a:srgbClr val="A4A3A4"/>
          </p15:clr>
        </p15:guide>
        <p15:guide id="13" orient="horz" pos="2092" userDrawn="1">
          <p15:clr>
            <a:srgbClr val="A4A3A4"/>
          </p15:clr>
        </p15:guide>
        <p15:guide id="14" pos="3817" userDrawn="1">
          <p15:clr>
            <a:srgbClr val="A4A3A4"/>
          </p15:clr>
        </p15:guide>
        <p15:guide id="15" pos="59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hieu Nendaz" initials="MN" lastIdx="10" clrIdx="0">
    <p:extLst>
      <p:ext uri="{19B8F6BF-5375-455C-9EA6-DF929625EA0E}">
        <p15:presenceInfo xmlns:p15="http://schemas.microsoft.com/office/powerpoint/2012/main" userId="S-1-5-21-2549886845-264585227-397852783-32864" providerId="AD"/>
      </p:ext>
    </p:extLst>
  </p:cmAuthor>
  <p:cmAuthor id="2" name="Margarita Burgueno" initials="MB" lastIdx="5" clrIdx="1">
    <p:extLst>
      <p:ext uri="{19B8F6BF-5375-455C-9EA6-DF929625EA0E}">
        <p15:presenceInfo xmlns:p15="http://schemas.microsoft.com/office/powerpoint/2012/main" userId="S-1-5-21-2549886845-264585227-397852783-6353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4B"/>
    <a:srgbClr val="A9D18E"/>
    <a:srgbClr val="FFD966"/>
    <a:srgbClr val="70C4C3"/>
    <a:srgbClr val="3ABFF0"/>
    <a:srgbClr val="FF9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22" y="102"/>
      </p:cViewPr>
      <p:guideLst>
        <p:guide orient="horz" pos="2659"/>
        <p:guide pos="4180"/>
        <p:guide pos="370"/>
        <p:guide orient="horz" pos="595"/>
        <p:guide pos="7242"/>
        <p:guide orient="horz" pos="1071"/>
        <p:guide pos="914"/>
        <p:guide pos="1277"/>
        <p:guide pos="2184"/>
        <p:guide pos="5972"/>
        <p:guide orient="horz" pos="1275"/>
        <p:guide orient="horz" pos="3543"/>
        <p:guide orient="horz" pos="2092"/>
        <p:guide pos="3817"/>
        <p:guide pos="590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9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4A427B-632A-45CD-A134-A2F53EB2BD76}" type="doc">
      <dgm:prSet loTypeId="urn:microsoft.com/office/officeart/2005/8/layout/radial6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r-CH"/>
        </a:p>
      </dgm:t>
    </dgm:pt>
    <dgm:pt modelId="{0F203644-BF12-42B5-87F4-22BE6AA1CF46}">
      <dgm:prSet custT="1"/>
      <dgm:spPr>
        <a:ln>
          <a:noFill/>
        </a:ln>
      </dgm:spPr>
      <dgm:t>
        <a:bodyPr/>
        <a:lstStyle/>
        <a:p>
          <a:r>
            <a:rPr lang="fr-CH" sz="2000" b="1" dirty="0" err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Translational</a:t>
          </a:r>
          <a:r>
            <a:rPr lang="fr-CH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CH" sz="2000" b="1" dirty="0" err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research</a:t>
          </a:r>
          <a:endParaRPr lang="fr-CH" sz="2000" b="1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6D2B8C-F4C8-40DF-A47B-C84D0E9AE39E}" type="parTrans" cxnId="{D0D558AA-786F-46FD-9152-E7A730659AF4}">
      <dgm:prSet/>
      <dgm:spPr/>
      <dgm:t>
        <a:bodyPr/>
        <a:lstStyle/>
        <a:p>
          <a:endParaRPr lang="fr-CH"/>
        </a:p>
      </dgm:t>
    </dgm:pt>
    <dgm:pt modelId="{B1484F84-8AC0-4F1D-BB6E-7EA045E3308C}" type="sibTrans" cxnId="{D0D558AA-786F-46FD-9152-E7A730659AF4}">
      <dgm:prSet/>
      <dgm:spPr/>
      <dgm:t>
        <a:bodyPr/>
        <a:lstStyle/>
        <a:p>
          <a:endParaRPr lang="fr-CH"/>
        </a:p>
      </dgm:t>
    </dgm:pt>
    <dgm:pt modelId="{DCA8F8B0-6727-47BE-8EBA-2CBB055EFFBC}">
      <dgm:prSet phldrT="[Texte]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Knowledge transfer for medical applications</a:t>
          </a:r>
          <a:endParaRPr lang="fr-CH" dirty="0"/>
        </a:p>
      </dgm:t>
    </dgm:pt>
    <dgm:pt modelId="{4A349DD2-64A0-4054-BF70-A426E629F3F7}" type="parTrans" cxnId="{85734146-1C83-4FAC-B9FA-4930F233EB41}">
      <dgm:prSet/>
      <dgm:spPr/>
      <dgm:t>
        <a:bodyPr/>
        <a:lstStyle/>
        <a:p>
          <a:endParaRPr lang="fr-CH"/>
        </a:p>
      </dgm:t>
    </dgm:pt>
    <dgm:pt modelId="{EB6CFA66-3269-4519-811C-483B61F9CA26}" type="sibTrans" cxnId="{85734146-1C83-4FAC-B9FA-4930F233EB41}">
      <dgm:prSet/>
      <dgm:spPr>
        <a:noFill/>
      </dgm:spPr>
      <dgm:t>
        <a:bodyPr/>
        <a:lstStyle/>
        <a:p>
          <a:endParaRPr lang="fr-CH"/>
        </a:p>
      </dgm:t>
    </dgm:pt>
    <dgm:pt modelId="{9D41A94A-FA18-4A10-A631-438FB18FB3B9}">
      <dgm:prSet phldrT="[Texte]"/>
      <dgm:spPr>
        <a:solidFill>
          <a:schemeClr val="bg1"/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Clinical research</a:t>
          </a:r>
          <a:endParaRPr lang="fr-CH" dirty="0"/>
        </a:p>
      </dgm:t>
    </dgm:pt>
    <dgm:pt modelId="{EC6E5A49-2201-4155-B382-A7173F1C4A40}" type="parTrans" cxnId="{42B26579-DEEC-419B-8835-97DFC2549D36}">
      <dgm:prSet/>
      <dgm:spPr/>
      <dgm:t>
        <a:bodyPr/>
        <a:lstStyle/>
        <a:p>
          <a:endParaRPr lang="fr-CH"/>
        </a:p>
      </dgm:t>
    </dgm:pt>
    <dgm:pt modelId="{5B94F5C6-3B3E-4F73-A5BD-7EA67D4ECA73}" type="sibTrans" cxnId="{42B26579-DEEC-419B-8835-97DFC2549D36}">
      <dgm:prSet/>
      <dgm:spPr>
        <a:noFill/>
      </dgm:spPr>
      <dgm:t>
        <a:bodyPr/>
        <a:lstStyle/>
        <a:p>
          <a:endParaRPr lang="fr-CH"/>
        </a:p>
      </dgm:t>
    </dgm:pt>
    <dgm:pt modelId="{40A886B2-505B-407E-9C76-B4FB2F7B50A4}">
      <dgm:prSet phldrT="[Texte]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Guides fundamental research</a:t>
          </a:r>
          <a:endParaRPr lang="fr-CH" dirty="0"/>
        </a:p>
      </dgm:t>
    </dgm:pt>
    <dgm:pt modelId="{7AA8C532-401C-4B89-9E3D-F1D57A6306E3}" type="parTrans" cxnId="{EE08E122-3C50-46ED-81C3-5971E6E649FB}">
      <dgm:prSet/>
      <dgm:spPr/>
      <dgm:t>
        <a:bodyPr/>
        <a:lstStyle/>
        <a:p>
          <a:endParaRPr lang="fr-CH"/>
        </a:p>
      </dgm:t>
    </dgm:pt>
    <dgm:pt modelId="{F6CC1870-8F21-4768-9ADA-7BA8FCF2E2C4}" type="sibTrans" cxnId="{EE08E122-3C50-46ED-81C3-5971E6E649FB}">
      <dgm:prSet/>
      <dgm:spPr>
        <a:noFill/>
      </dgm:spPr>
      <dgm:t>
        <a:bodyPr/>
        <a:lstStyle/>
        <a:p>
          <a:endParaRPr lang="fr-CH"/>
        </a:p>
      </dgm:t>
    </dgm:pt>
    <dgm:pt modelId="{44ED9D3E-825E-408A-B667-2C56DEE21E2F}">
      <dgm:prSet phldrT="[Texte]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Basic research </a:t>
          </a:r>
          <a:endParaRPr lang="fr-CH" dirty="0"/>
        </a:p>
      </dgm:t>
    </dgm:pt>
    <dgm:pt modelId="{6632284E-7094-4771-B408-5FE4B5806026}" type="sibTrans" cxnId="{48AEF263-A65F-414E-A3ED-A34B775713F0}">
      <dgm:prSet/>
      <dgm:spPr>
        <a:noFill/>
      </dgm:spPr>
      <dgm:t>
        <a:bodyPr/>
        <a:lstStyle/>
        <a:p>
          <a:endParaRPr lang="fr-CH"/>
        </a:p>
      </dgm:t>
    </dgm:pt>
    <dgm:pt modelId="{AE028E61-6E48-41C0-ACAD-DE2211553E7C}" type="parTrans" cxnId="{48AEF263-A65F-414E-A3ED-A34B775713F0}">
      <dgm:prSet/>
      <dgm:spPr/>
      <dgm:t>
        <a:bodyPr/>
        <a:lstStyle/>
        <a:p>
          <a:endParaRPr lang="fr-CH"/>
        </a:p>
      </dgm:t>
    </dgm:pt>
    <dgm:pt modelId="{A6602511-6375-4E94-B7CC-52C1979A3794}" type="pres">
      <dgm:prSet presAssocID="{0F4A427B-632A-45CD-A134-A2F53EB2BD7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3FAC8BA-DCFD-405D-BDD7-474ED9C73478}" type="pres">
      <dgm:prSet presAssocID="{0F203644-BF12-42B5-87F4-22BE6AA1CF46}" presName="centerShape" presStyleLbl="node0" presStyleIdx="0" presStyleCnt="1" custScaleX="151767" custScaleY="151767"/>
      <dgm:spPr/>
    </dgm:pt>
    <dgm:pt modelId="{FB950EDB-7F9C-4B5B-BBE9-104B460DE71F}" type="pres">
      <dgm:prSet presAssocID="{DCA8F8B0-6727-47BE-8EBA-2CBB055EFFBC}" presName="node" presStyleLbl="node1" presStyleIdx="0" presStyleCnt="4">
        <dgm:presLayoutVars>
          <dgm:bulletEnabled val="1"/>
        </dgm:presLayoutVars>
      </dgm:prSet>
      <dgm:spPr/>
    </dgm:pt>
    <dgm:pt modelId="{E3073627-F0CA-49D8-A3B9-199E1CFF5BB9}" type="pres">
      <dgm:prSet presAssocID="{DCA8F8B0-6727-47BE-8EBA-2CBB055EFFBC}" presName="dummy" presStyleCnt="0"/>
      <dgm:spPr/>
    </dgm:pt>
    <dgm:pt modelId="{C7D82DF7-0A49-4AAF-8B41-CBAEA05AF783}" type="pres">
      <dgm:prSet presAssocID="{EB6CFA66-3269-4519-811C-483B61F9CA26}" presName="sibTrans" presStyleLbl="sibTrans2D1" presStyleIdx="0" presStyleCnt="4"/>
      <dgm:spPr/>
    </dgm:pt>
    <dgm:pt modelId="{9D557FB3-DF7B-4266-9990-C059EB482E54}" type="pres">
      <dgm:prSet presAssocID="{9D41A94A-FA18-4A10-A631-438FB18FB3B9}" presName="node" presStyleLbl="node1" presStyleIdx="1" presStyleCnt="4">
        <dgm:presLayoutVars>
          <dgm:bulletEnabled val="1"/>
        </dgm:presLayoutVars>
      </dgm:prSet>
      <dgm:spPr/>
    </dgm:pt>
    <dgm:pt modelId="{11DAF7F1-A1B8-4830-AEDB-4C50A29E0D00}" type="pres">
      <dgm:prSet presAssocID="{9D41A94A-FA18-4A10-A631-438FB18FB3B9}" presName="dummy" presStyleCnt="0"/>
      <dgm:spPr/>
    </dgm:pt>
    <dgm:pt modelId="{21441803-4473-4C7C-B478-6820DB64D9E4}" type="pres">
      <dgm:prSet presAssocID="{5B94F5C6-3B3E-4F73-A5BD-7EA67D4ECA73}" presName="sibTrans" presStyleLbl="sibTrans2D1" presStyleIdx="1" presStyleCnt="4"/>
      <dgm:spPr/>
    </dgm:pt>
    <dgm:pt modelId="{79D6B9EE-A111-4B26-9935-D234935ACF07}" type="pres">
      <dgm:prSet presAssocID="{40A886B2-505B-407E-9C76-B4FB2F7B50A4}" presName="node" presStyleLbl="node1" presStyleIdx="2" presStyleCnt="4">
        <dgm:presLayoutVars>
          <dgm:bulletEnabled val="1"/>
        </dgm:presLayoutVars>
      </dgm:prSet>
      <dgm:spPr/>
    </dgm:pt>
    <dgm:pt modelId="{8B343570-A708-4132-850E-D421893F65F4}" type="pres">
      <dgm:prSet presAssocID="{40A886B2-505B-407E-9C76-B4FB2F7B50A4}" presName="dummy" presStyleCnt="0"/>
      <dgm:spPr/>
    </dgm:pt>
    <dgm:pt modelId="{A0241D23-87A3-4D5F-ACC0-CFE1CEBD5883}" type="pres">
      <dgm:prSet presAssocID="{F6CC1870-8F21-4768-9ADA-7BA8FCF2E2C4}" presName="sibTrans" presStyleLbl="sibTrans2D1" presStyleIdx="2" presStyleCnt="4"/>
      <dgm:spPr/>
    </dgm:pt>
    <dgm:pt modelId="{E701D884-7019-4893-A9BA-E63908A031B3}" type="pres">
      <dgm:prSet presAssocID="{44ED9D3E-825E-408A-B667-2C56DEE21E2F}" presName="node" presStyleLbl="node1" presStyleIdx="3" presStyleCnt="4">
        <dgm:presLayoutVars>
          <dgm:bulletEnabled val="1"/>
        </dgm:presLayoutVars>
      </dgm:prSet>
      <dgm:spPr/>
    </dgm:pt>
    <dgm:pt modelId="{8C15A353-FCAE-437D-B277-D738E291F152}" type="pres">
      <dgm:prSet presAssocID="{44ED9D3E-825E-408A-B667-2C56DEE21E2F}" presName="dummy" presStyleCnt="0"/>
      <dgm:spPr/>
    </dgm:pt>
    <dgm:pt modelId="{C04EFA9F-FCF9-4CA0-9C58-6838DFF116DF}" type="pres">
      <dgm:prSet presAssocID="{6632284E-7094-4771-B408-5FE4B5806026}" presName="sibTrans" presStyleLbl="sibTrans2D1" presStyleIdx="3" presStyleCnt="4"/>
      <dgm:spPr/>
    </dgm:pt>
  </dgm:ptLst>
  <dgm:cxnLst>
    <dgm:cxn modelId="{B49F4610-327A-4543-A45D-C00AC3BE085B}" type="presOf" srcId="{0F203644-BF12-42B5-87F4-22BE6AA1CF46}" destId="{33FAC8BA-DCFD-405D-BDD7-474ED9C73478}" srcOrd="0" destOrd="0" presId="urn:microsoft.com/office/officeart/2005/8/layout/radial6"/>
    <dgm:cxn modelId="{EE08E122-3C50-46ED-81C3-5971E6E649FB}" srcId="{0F203644-BF12-42B5-87F4-22BE6AA1CF46}" destId="{40A886B2-505B-407E-9C76-B4FB2F7B50A4}" srcOrd="2" destOrd="0" parTransId="{7AA8C532-401C-4B89-9E3D-F1D57A6306E3}" sibTransId="{F6CC1870-8F21-4768-9ADA-7BA8FCF2E2C4}"/>
    <dgm:cxn modelId="{7393665B-2A6E-46FC-8459-7F79ED21EE36}" type="presOf" srcId="{40A886B2-505B-407E-9C76-B4FB2F7B50A4}" destId="{79D6B9EE-A111-4B26-9935-D234935ACF07}" srcOrd="0" destOrd="0" presId="urn:microsoft.com/office/officeart/2005/8/layout/radial6"/>
    <dgm:cxn modelId="{48AEF263-A65F-414E-A3ED-A34B775713F0}" srcId="{0F203644-BF12-42B5-87F4-22BE6AA1CF46}" destId="{44ED9D3E-825E-408A-B667-2C56DEE21E2F}" srcOrd="3" destOrd="0" parTransId="{AE028E61-6E48-41C0-ACAD-DE2211553E7C}" sibTransId="{6632284E-7094-4771-B408-5FE4B5806026}"/>
    <dgm:cxn modelId="{85734146-1C83-4FAC-B9FA-4930F233EB41}" srcId="{0F203644-BF12-42B5-87F4-22BE6AA1CF46}" destId="{DCA8F8B0-6727-47BE-8EBA-2CBB055EFFBC}" srcOrd="0" destOrd="0" parTransId="{4A349DD2-64A0-4054-BF70-A426E629F3F7}" sibTransId="{EB6CFA66-3269-4519-811C-483B61F9CA26}"/>
    <dgm:cxn modelId="{F6C98146-5A9F-479D-B1C9-9B8810B5B9BF}" type="presOf" srcId="{5B94F5C6-3B3E-4F73-A5BD-7EA67D4ECA73}" destId="{21441803-4473-4C7C-B478-6820DB64D9E4}" srcOrd="0" destOrd="0" presId="urn:microsoft.com/office/officeart/2005/8/layout/radial6"/>
    <dgm:cxn modelId="{70F89E70-B74A-4EC9-9952-1540BA101C13}" type="presOf" srcId="{0F4A427B-632A-45CD-A134-A2F53EB2BD76}" destId="{A6602511-6375-4E94-B7CC-52C1979A3794}" srcOrd="0" destOrd="0" presId="urn:microsoft.com/office/officeart/2005/8/layout/radial6"/>
    <dgm:cxn modelId="{42B26579-DEEC-419B-8835-97DFC2549D36}" srcId="{0F203644-BF12-42B5-87F4-22BE6AA1CF46}" destId="{9D41A94A-FA18-4A10-A631-438FB18FB3B9}" srcOrd="1" destOrd="0" parTransId="{EC6E5A49-2201-4155-B382-A7173F1C4A40}" sibTransId="{5B94F5C6-3B3E-4F73-A5BD-7EA67D4ECA73}"/>
    <dgm:cxn modelId="{2306EC8D-1F87-4F35-BA33-26EE20332190}" type="presOf" srcId="{DCA8F8B0-6727-47BE-8EBA-2CBB055EFFBC}" destId="{FB950EDB-7F9C-4B5B-BBE9-104B460DE71F}" srcOrd="0" destOrd="0" presId="urn:microsoft.com/office/officeart/2005/8/layout/radial6"/>
    <dgm:cxn modelId="{9396319D-67F1-43E5-966C-F07F0593223C}" type="presOf" srcId="{EB6CFA66-3269-4519-811C-483B61F9CA26}" destId="{C7D82DF7-0A49-4AAF-8B41-CBAEA05AF783}" srcOrd="0" destOrd="0" presId="urn:microsoft.com/office/officeart/2005/8/layout/radial6"/>
    <dgm:cxn modelId="{FB732F9E-17B0-454F-8E34-392FA0B4FC5B}" type="presOf" srcId="{6632284E-7094-4771-B408-5FE4B5806026}" destId="{C04EFA9F-FCF9-4CA0-9C58-6838DFF116DF}" srcOrd="0" destOrd="0" presId="urn:microsoft.com/office/officeart/2005/8/layout/radial6"/>
    <dgm:cxn modelId="{D0D558AA-786F-46FD-9152-E7A730659AF4}" srcId="{0F4A427B-632A-45CD-A134-A2F53EB2BD76}" destId="{0F203644-BF12-42B5-87F4-22BE6AA1CF46}" srcOrd="0" destOrd="0" parTransId="{796D2B8C-F4C8-40DF-A47B-C84D0E9AE39E}" sibTransId="{B1484F84-8AC0-4F1D-BB6E-7EA045E3308C}"/>
    <dgm:cxn modelId="{316114BD-C4D0-49B2-A3AA-79B33F307A92}" type="presOf" srcId="{9D41A94A-FA18-4A10-A631-438FB18FB3B9}" destId="{9D557FB3-DF7B-4266-9990-C059EB482E54}" srcOrd="0" destOrd="0" presId="urn:microsoft.com/office/officeart/2005/8/layout/radial6"/>
    <dgm:cxn modelId="{D2F253C1-B979-4621-A26B-C5D9D6559AB6}" type="presOf" srcId="{F6CC1870-8F21-4768-9ADA-7BA8FCF2E2C4}" destId="{A0241D23-87A3-4D5F-ACC0-CFE1CEBD5883}" srcOrd="0" destOrd="0" presId="urn:microsoft.com/office/officeart/2005/8/layout/radial6"/>
    <dgm:cxn modelId="{54EF1AC6-F5F8-4B41-B450-0347EF690023}" type="presOf" srcId="{44ED9D3E-825E-408A-B667-2C56DEE21E2F}" destId="{E701D884-7019-4893-A9BA-E63908A031B3}" srcOrd="0" destOrd="0" presId="urn:microsoft.com/office/officeart/2005/8/layout/radial6"/>
    <dgm:cxn modelId="{2A4E1EEA-295D-4161-9E8A-F14C450CCD7C}" type="presParOf" srcId="{A6602511-6375-4E94-B7CC-52C1979A3794}" destId="{33FAC8BA-DCFD-405D-BDD7-474ED9C73478}" srcOrd="0" destOrd="0" presId="urn:microsoft.com/office/officeart/2005/8/layout/radial6"/>
    <dgm:cxn modelId="{C7A370AE-FF53-44E5-938D-114920C07A88}" type="presParOf" srcId="{A6602511-6375-4E94-B7CC-52C1979A3794}" destId="{FB950EDB-7F9C-4B5B-BBE9-104B460DE71F}" srcOrd="1" destOrd="0" presId="urn:microsoft.com/office/officeart/2005/8/layout/radial6"/>
    <dgm:cxn modelId="{4C288DBA-EDB3-4177-AE13-7743488DA2A9}" type="presParOf" srcId="{A6602511-6375-4E94-B7CC-52C1979A3794}" destId="{E3073627-F0CA-49D8-A3B9-199E1CFF5BB9}" srcOrd="2" destOrd="0" presId="urn:microsoft.com/office/officeart/2005/8/layout/radial6"/>
    <dgm:cxn modelId="{54412774-4264-4FD8-A1A4-7ECFAD71E3D9}" type="presParOf" srcId="{A6602511-6375-4E94-B7CC-52C1979A3794}" destId="{C7D82DF7-0A49-4AAF-8B41-CBAEA05AF783}" srcOrd="3" destOrd="0" presId="urn:microsoft.com/office/officeart/2005/8/layout/radial6"/>
    <dgm:cxn modelId="{190CE491-0007-4D03-A204-1A4D336F4C2B}" type="presParOf" srcId="{A6602511-6375-4E94-B7CC-52C1979A3794}" destId="{9D557FB3-DF7B-4266-9990-C059EB482E54}" srcOrd="4" destOrd="0" presId="urn:microsoft.com/office/officeart/2005/8/layout/radial6"/>
    <dgm:cxn modelId="{28B99ABE-B584-4C10-9761-35280372E29D}" type="presParOf" srcId="{A6602511-6375-4E94-B7CC-52C1979A3794}" destId="{11DAF7F1-A1B8-4830-AEDB-4C50A29E0D00}" srcOrd="5" destOrd="0" presId="urn:microsoft.com/office/officeart/2005/8/layout/radial6"/>
    <dgm:cxn modelId="{603990D8-473A-4CDB-A323-C83D2F0C1696}" type="presParOf" srcId="{A6602511-6375-4E94-B7CC-52C1979A3794}" destId="{21441803-4473-4C7C-B478-6820DB64D9E4}" srcOrd="6" destOrd="0" presId="urn:microsoft.com/office/officeart/2005/8/layout/radial6"/>
    <dgm:cxn modelId="{8847DA21-E711-4FC8-845C-E4A0BAE82240}" type="presParOf" srcId="{A6602511-6375-4E94-B7CC-52C1979A3794}" destId="{79D6B9EE-A111-4B26-9935-D234935ACF07}" srcOrd="7" destOrd="0" presId="urn:microsoft.com/office/officeart/2005/8/layout/radial6"/>
    <dgm:cxn modelId="{E90B5C2C-0035-46AB-8540-A8BCF7BD5CC3}" type="presParOf" srcId="{A6602511-6375-4E94-B7CC-52C1979A3794}" destId="{8B343570-A708-4132-850E-D421893F65F4}" srcOrd="8" destOrd="0" presId="urn:microsoft.com/office/officeart/2005/8/layout/radial6"/>
    <dgm:cxn modelId="{159E4048-4803-4EBD-AC23-330638378CC9}" type="presParOf" srcId="{A6602511-6375-4E94-B7CC-52C1979A3794}" destId="{A0241D23-87A3-4D5F-ACC0-CFE1CEBD5883}" srcOrd="9" destOrd="0" presId="urn:microsoft.com/office/officeart/2005/8/layout/radial6"/>
    <dgm:cxn modelId="{85AB0FBE-4D80-4F11-8B7F-8F035B6C4EB5}" type="presParOf" srcId="{A6602511-6375-4E94-B7CC-52C1979A3794}" destId="{E701D884-7019-4893-A9BA-E63908A031B3}" srcOrd="10" destOrd="0" presId="urn:microsoft.com/office/officeart/2005/8/layout/radial6"/>
    <dgm:cxn modelId="{7585A2A5-9C81-4624-8024-E5F136077F5C}" type="presParOf" srcId="{A6602511-6375-4E94-B7CC-52C1979A3794}" destId="{8C15A353-FCAE-437D-B277-D738E291F152}" srcOrd="11" destOrd="0" presId="urn:microsoft.com/office/officeart/2005/8/layout/radial6"/>
    <dgm:cxn modelId="{705CC33B-103E-4C95-AAD6-45AB3D150F34}" type="presParOf" srcId="{A6602511-6375-4E94-B7CC-52C1979A3794}" destId="{C04EFA9F-FCF9-4CA0-9C58-6838DFF116D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EFA9F-FCF9-4CA0-9C58-6838DFF116DF}">
      <dsp:nvSpPr>
        <dsp:cNvPr id="0" name=""/>
        <dsp:cNvSpPr/>
      </dsp:nvSpPr>
      <dsp:spPr>
        <a:xfrm>
          <a:off x="1824629" y="541675"/>
          <a:ext cx="3610911" cy="3610911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41D23-87A3-4D5F-ACC0-CFE1CEBD5883}">
      <dsp:nvSpPr>
        <dsp:cNvPr id="0" name=""/>
        <dsp:cNvSpPr/>
      </dsp:nvSpPr>
      <dsp:spPr>
        <a:xfrm>
          <a:off x="1824629" y="541675"/>
          <a:ext cx="3610911" cy="3610911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441803-4473-4C7C-B478-6820DB64D9E4}">
      <dsp:nvSpPr>
        <dsp:cNvPr id="0" name=""/>
        <dsp:cNvSpPr/>
      </dsp:nvSpPr>
      <dsp:spPr>
        <a:xfrm>
          <a:off x="1824629" y="541675"/>
          <a:ext cx="3610911" cy="3610911"/>
        </a:xfrm>
        <a:prstGeom prst="blockArc">
          <a:avLst>
            <a:gd name="adj1" fmla="val 0"/>
            <a:gd name="adj2" fmla="val 5400000"/>
            <a:gd name="adj3" fmla="val 4641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D82DF7-0A49-4AAF-8B41-CBAEA05AF783}">
      <dsp:nvSpPr>
        <dsp:cNvPr id="0" name=""/>
        <dsp:cNvSpPr/>
      </dsp:nvSpPr>
      <dsp:spPr>
        <a:xfrm>
          <a:off x="1824629" y="541675"/>
          <a:ext cx="3610911" cy="3610911"/>
        </a:xfrm>
        <a:prstGeom prst="blockArc">
          <a:avLst>
            <a:gd name="adj1" fmla="val 16200000"/>
            <a:gd name="adj2" fmla="val 0"/>
            <a:gd name="adj3" fmla="val 4641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FAC8BA-DCFD-405D-BDD7-474ED9C73478}">
      <dsp:nvSpPr>
        <dsp:cNvPr id="0" name=""/>
        <dsp:cNvSpPr/>
      </dsp:nvSpPr>
      <dsp:spPr>
        <a:xfrm>
          <a:off x="2368440" y="1085486"/>
          <a:ext cx="2523289" cy="25232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000" b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Translational</a:t>
          </a:r>
          <a:r>
            <a:rPr lang="fr-CH" sz="2000" b="1" kern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CH" sz="2000" b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research</a:t>
          </a:r>
          <a:endParaRPr lang="fr-CH" sz="2000" b="1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37967" y="1455013"/>
        <a:ext cx="1784235" cy="1784235"/>
      </dsp:txXfrm>
    </dsp:sp>
    <dsp:sp modelId="{FB950EDB-7F9C-4B5B-BBE9-104B460DE71F}">
      <dsp:nvSpPr>
        <dsp:cNvPr id="0" name=""/>
        <dsp:cNvSpPr/>
      </dsp:nvSpPr>
      <dsp:spPr>
        <a:xfrm>
          <a:off x="3048172" y="1660"/>
          <a:ext cx="1163825" cy="1163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Arial" panose="020B0604020202020204" pitchFamily="34" charset="0"/>
              <a:cs typeface="Arial" panose="020B0604020202020204" pitchFamily="34" charset="0"/>
            </a:rPr>
            <a:t>Knowledge transfer for medical applications</a:t>
          </a:r>
          <a:endParaRPr lang="fr-CH" sz="1100" kern="1200" dirty="0"/>
        </a:p>
      </dsp:txBody>
      <dsp:txXfrm>
        <a:off x="3218610" y="172098"/>
        <a:ext cx="822949" cy="822949"/>
      </dsp:txXfrm>
    </dsp:sp>
    <dsp:sp modelId="{9D557FB3-DF7B-4266-9990-C059EB482E54}">
      <dsp:nvSpPr>
        <dsp:cNvPr id="0" name=""/>
        <dsp:cNvSpPr/>
      </dsp:nvSpPr>
      <dsp:spPr>
        <a:xfrm>
          <a:off x="4811730" y="1765218"/>
          <a:ext cx="1163825" cy="1163825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Arial" panose="020B0604020202020204" pitchFamily="34" charset="0"/>
              <a:cs typeface="Arial" panose="020B0604020202020204" pitchFamily="34" charset="0"/>
            </a:rPr>
            <a:t>Clinical research</a:t>
          </a:r>
          <a:endParaRPr lang="fr-CH" sz="1100" kern="1200" dirty="0"/>
        </a:p>
      </dsp:txBody>
      <dsp:txXfrm>
        <a:off x="4982168" y="1935656"/>
        <a:ext cx="822949" cy="822949"/>
      </dsp:txXfrm>
    </dsp:sp>
    <dsp:sp modelId="{79D6B9EE-A111-4B26-9935-D234935ACF07}">
      <dsp:nvSpPr>
        <dsp:cNvPr id="0" name=""/>
        <dsp:cNvSpPr/>
      </dsp:nvSpPr>
      <dsp:spPr>
        <a:xfrm>
          <a:off x="3048172" y="3528776"/>
          <a:ext cx="1163825" cy="1163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Guides fundamental research</a:t>
          </a:r>
          <a:endParaRPr lang="fr-CH" sz="1100" kern="1200" dirty="0"/>
        </a:p>
      </dsp:txBody>
      <dsp:txXfrm>
        <a:off x="3218610" y="3699214"/>
        <a:ext cx="822949" cy="822949"/>
      </dsp:txXfrm>
    </dsp:sp>
    <dsp:sp modelId="{E701D884-7019-4893-A9BA-E63908A031B3}">
      <dsp:nvSpPr>
        <dsp:cNvPr id="0" name=""/>
        <dsp:cNvSpPr/>
      </dsp:nvSpPr>
      <dsp:spPr>
        <a:xfrm>
          <a:off x="1284614" y="1765218"/>
          <a:ext cx="1163825" cy="1163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Basic research </a:t>
          </a:r>
          <a:endParaRPr lang="fr-CH" sz="1100" kern="1200" dirty="0"/>
        </a:p>
      </dsp:txBody>
      <dsp:txXfrm>
        <a:off x="1455052" y="1935656"/>
        <a:ext cx="822949" cy="8229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51850" cy="498852"/>
          </a:xfrm>
          <a:prstGeom prst="rect">
            <a:avLst/>
          </a:prstGeom>
        </p:spPr>
        <p:txBody>
          <a:bodyPr vert="horz" lIns="91585" tIns="45794" rIns="91585" bIns="45794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8539" y="1"/>
            <a:ext cx="2951850" cy="498852"/>
          </a:xfrm>
          <a:prstGeom prst="rect">
            <a:avLst/>
          </a:prstGeom>
        </p:spPr>
        <p:txBody>
          <a:bodyPr vert="horz" lIns="91585" tIns="45794" rIns="91585" bIns="45794" rtlCol="0"/>
          <a:lstStyle>
            <a:lvl1pPr algn="r">
              <a:defRPr sz="1200"/>
            </a:lvl1pPr>
          </a:lstStyle>
          <a:p>
            <a:fld id="{F3761352-0D46-4F8F-945A-714D71429AB2}" type="datetimeFigureOut">
              <a:rPr lang="fr-CH" smtClean="0"/>
              <a:t>21.08.2024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70587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85" tIns="45794" rIns="91585" bIns="45794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1197" y="4784836"/>
            <a:ext cx="5449570" cy="3914865"/>
          </a:xfrm>
          <a:prstGeom prst="rect">
            <a:avLst/>
          </a:prstGeom>
        </p:spPr>
        <p:txBody>
          <a:bodyPr vert="horz" lIns="91585" tIns="45794" rIns="91585" bIns="45794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443662"/>
            <a:ext cx="2951850" cy="498851"/>
          </a:xfrm>
          <a:prstGeom prst="rect">
            <a:avLst/>
          </a:prstGeom>
        </p:spPr>
        <p:txBody>
          <a:bodyPr vert="horz" lIns="91585" tIns="45794" rIns="91585" bIns="45794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8539" y="9443662"/>
            <a:ext cx="2951850" cy="498851"/>
          </a:xfrm>
          <a:prstGeom prst="rect">
            <a:avLst/>
          </a:prstGeom>
        </p:spPr>
        <p:txBody>
          <a:bodyPr vert="horz" lIns="91585" tIns="45794" rIns="91585" bIns="45794" rtlCol="0" anchor="b"/>
          <a:lstStyle>
            <a:lvl1pPr algn="r">
              <a:defRPr sz="1200"/>
            </a:lvl1pPr>
          </a:lstStyle>
          <a:p>
            <a:fld id="{CD2A2CCD-46B8-4F5F-BA1E-37228DB5478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08306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39992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45617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77732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18419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67121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0732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9197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16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44137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Trouver les chiffres de Harvard</a:t>
            </a:r>
            <a:r>
              <a:rPr lang="fr-CH" baseline="0" dirty="0"/>
              <a:t> ou Yale ou une moyenne des Universités américaines pour contrer l’argument du «trop plein» ou du rôle de l’état.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56CA-B742-4056-9059-9A75436C0447}" type="slidenum">
              <a:rPr lang="fr-CH" smtClean="0"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19473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18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08049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19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90661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993335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70587" cy="33575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Citer les département</a:t>
            </a:r>
            <a:r>
              <a:rPr lang="fr-CH" baseline="0" dirty="0"/>
              <a:t> correspondants- Quid </a:t>
            </a:r>
            <a:r>
              <a:rPr lang="fr-CH" baseline="0" dirty="0" err="1"/>
              <a:t>Onco</a:t>
            </a:r>
            <a:r>
              <a:rPr lang="fr-CH" baseline="0" dirty="0"/>
              <a:t>?</a:t>
            </a:r>
          </a:p>
          <a:p>
            <a:r>
              <a:rPr lang="fr-CH" baseline="0" dirty="0"/>
              <a:t>Si nécessaire intégrer axes HUG? Ou «projets des grandes envergures» de manière à intégrer l’</a:t>
            </a:r>
            <a:r>
              <a:rPr lang="fr-CH" baseline="0" dirty="0" err="1"/>
              <a:t>onco</a:t>
            </a:r>
            <a:r>
              <a:rPr lang="fr-CH" baseline="0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56CA-B742-4056-9059-9A75436C0447}" type="slidenum">
              <a:rPr lang="fr-CH" smtClean="0"/>
              <a:t>20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058448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21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003115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22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441675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23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126582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24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035734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25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195555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27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530995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28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987417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29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338347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30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96058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570445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2A2CCD-46B8-4F5F-BA1E-37228DB5478A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8397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32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221113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3EFE3EC-B2B1-EB40-8CDB-03FE0E634E2F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931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34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963229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35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402755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36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174555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37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434017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38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301643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39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2097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40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37185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268550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41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406783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42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783050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43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39667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83495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89518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59272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67567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2CCD-46B8-4F5F-BA1E-37228DB5478A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87317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3573A4B-B7C5-4672-99FB-ACC07863E4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DD723A3-A0E9-49F3-B95F-1BBC22FDF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547EF46-952E-46E1-B9DC-1409E8568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35AE0D-A599-4A32-B9EA-C9368C87CBEC}" type="slidenum">
              <a:rPr lang="fr-CH" smtClean="0"/>
              <a:t>‹N°›</a:t>
            </a:fld>
            <a:endParaRPr lang="fr-CH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3BBBF61A-4364-47F1-B2A7-3C0784DCA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202" y="989128"/>
            <a:ext cx="3321047" cy="13255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endParaRPr lang="fr-CH" sz="4300" b="1" dirty="0">
              <a:solidFill>
                <a:srgbClr val="96004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310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35AE0D-A599-4A32-B9EA-C9368C87CBE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47946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35AE0D-A599-4A32-B9EA-C9368C87CBE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4686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35AE0D-A599-4A32-B9EA-C9368C87CBE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60925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35AE0D-A599-4A32-B9EA-C9368C87CBE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2991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6445AE3E-D63D-4AAB-B809-E290D825B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100" y="1700213"/>
            <a:ext cx="5905500" cy="341593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Clr>
                <a:schemeClr val="accent6">
                  <a:lumMod val="60000"/>
                  <a:lumOff val="40000"/>
                </a:schemeClr>
              </a:buClr>
            </a:pPr>
            <a:endParaRPr lang="fr-CH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78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35AE0D-A599-4A32-B9EA-C9368C87CBE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8633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518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35AE0D-A599-4A32-B9EA-C9368C87CBE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0032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35AE0D-A599-4A32-B9EA-C9368C87CBE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9836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35AE0D-A599-4A32-B9EA-C9368C87CBE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1108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35AE0D-A599-4A32-B9EA-C9368C87CBE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05672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35AE0D-A599-4A32-B9EA-C9368C87CBE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3755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337133FB-606B-4D98-BC5F-0FC0565E14E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8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0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9.svg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6.png"/><Relationship Id="rId18" Type="http://schemas.openxmlformats.org/officeDocument/2006/relationships/image" Target="../media/image51.jpeg"/><Relationship Id="rId3" Type="http://schemas.openxmlformats.org/officeDocument/2006/relationships/hyperlink" Target="https://www.coursera.org/learn/papers-molecular-genetics/home/welcome" TargetMode="External"/><Relationship Id="rId21" Type="http://schemas.openxmlformats.org/officeDocument/2006/relationships/image" Target="../media/image54.png"/><Relationship Id="rId7" Type="http://schemas.openxmlformats.org/officeDocument/2006/relationships/hyperlink" Target="https://www.coursera.org/learn/ebola-vaincre-ensemble/home/welcome" TargetMode="External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11" Type="http://schemas.openxmlformats.org/officeDocument/2006/relationships/image" Target="../media/image44.jpeg"/><Relationship Id="rId5" Type="http://schemas.openxmlformats.org/officeDocument/2006/relationships/hyperlink" Target="https://www.coursera.org/learn/global-health-overview/home/welcome" TargetMode="External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10" Type="http://schemas.openxmlformats.org/officeDocument/2006/relationships/image" Target="../media/image43.png"/><Relationship Id="rId19" Type="http://schemas.openxmlformats.org/officeDocument/2006/relationships/image" Target="../media/image52.jpeg"/><Relationship Id="rId4" Type="http://schemas.openxmlformats.org/officeDocument/2006/relationships/image" Target="../media/image40.jpeg"/><Relationship Id="rId9" Type="http://schemas.openxmlformats.org/officeDocument/2006/relationships/hyperlink" Target="https://www.coursera.org/learn/zika/home/welcome" TargetMode="External"/><Relationship Id="rId14" Type="http://schemas.openxmlformats.org/officeDocument/2006/relationships/image" Target="../media/image47.png"/><Relationship Id="rId22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H" sz="4800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fr-CH" sz="4800" dirty="0">
                <a:latin typeface="Arial" panose="020B0604020202020204" pitchFamily="34" charset="0"/>
                <a:cs typeface="Arial" panose="020B0604020202020204" pitchFamily="34" charset="0"/>
              </a:rPr>
              <a:t> of Geneva</a:t>
            </a:r>
            <a:br>
              <a:rPr lang="fr-CH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800" dirty="0" err="1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</a:t>
            </a:r>
            <a:r>
              <a:rPr lang="fr-CH" sz="4800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H" sz="4800" dirty="0" err="1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endParaRPr lang="fr-CH" sz="4800" dirty="0">
              <a:solidFill>
                <a:srgbClr val="9600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67000" y="3818169"/>
            <a:ext cx="6858000" cy="1655762"/>
          </a:xfrm>
        </p:spPr>
        <p:txBody>
          <a:bodyPr/>
          <a:lstStyle/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2024</a:t>
            </a:r>
          </a:p>
        </p:txBody>
      </p:sp>
    </p:spTree>
    <p:extLst>
      <p:ext uri="{BB962C8B-B14F-4D97-AF65-F5344CB8AC3E}">
        <p14:creationId xmlns:p14="http://schemas.microsoft.com/office/powerpoint/2010/main" val="872368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0613" y="434394"/>
            <a:ext cx="2806051" cy="955985"/>
          </a:xfrm>
        </p:spPr>
        <p:txBody>
          <a:bodyPr>
            <a:noAutofit/>
          </a:bodyPr>
          <a:lstStyle/>
          <a:p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 Biotech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67100" y="1700214"/>
            <a:ext cx="5905500" cy="4335236"/>
          </a:xfrm>
        </p:spPr>
        <p:txBody>
          <a:bodyPr>
            <a:noAutofit/>
          </a:bodyPr>
          <a:lstStyle/>
          <a:p>
            <a:pPr marL="176213" indent="-176213">
              <a:lnSpc>
                <a:spcPct val="110000"/>
              </a:lnSpc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centre of excellence in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biotechnology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science </a:t>
            </a:r>
          </a:p>
          <a:p>
            <a:pPr marL="176213" indent="-176213">
              <a:lnSpc>
                <a:spcPct val="110000"/>
              </a:lnSpc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ecosystem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joins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institutions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fosters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interdisciplinary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life science </a:t>
            </a:r>
          </a:p>
          <a:p>
            <a:pPr marL="176213" indent="-176213">
              <a:lnSpc>
                <a:spcPct val="110000"/>
              </a:lnSpc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houses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researchers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neurosciences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of Global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specialists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informatics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telemedicine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0"/>
          <a:stretch/>
        </p:blipFill>
        <p:spPr>
          <a:xfrm>
            <a:off x="9480550" y="-35168"/>
            <a:ext cx="4356000" cy="593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76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67100" y="1700212"/>
            <a:ext cx="5905500" cy="3631113"/>
          </a:xfrm>
        </p:spPr>
        <p:txBody>
          <a:bodyPr>
            <a:noAutofit/>
          </a:bodyPr>
          <a:lstStyle/>
          <a:p>
            <a:pPr marL="176213" indent="-176213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Geneva, at the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6213" indent="-176213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dimension for the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represented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of Global Health  </a:t>
            </a:r>
          </a:p>
          <a:p>
            <a:pPr marL="176213" indent="-176213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links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IOs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NGOs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6213" indent="-176213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global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endParaRPr lang="fr-CH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-South issues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beginning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fr-CH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Important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research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focus on </a:t>
            </a:r>
            <a:r>
              <a:rPr lang="fr-F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health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and </a:t>
            </a:r>
            <a:r>
              <a:rPr lang="fr-F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environment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</a:p>
          <a:p>
            <a:pPr marL="176213" indent="-176213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Bachelor-Master Programme in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human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medicine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 </a:t>
            </a:r>
            <a:r>
              <a:rPr lang="fr-F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Mauritius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based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on 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the Geneva curriculum</a:t>
            </a:r>
            <a:endParaRPr lang="fr-CH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</a:pP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</a:pPr>
            <a:endParaRPr lang="fr-CH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</a:pPr>
            <a:endParaRPr lang="fr-CH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</a:pPr>
            <a:endParaRPr lang="fr-CH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480550" y="0"/>
            <a:ext cx="4205182" cy="5903407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FC8D7A19-90D3-456F-996D-15EF60E7880C}"/>
              </a:ext>
            </a:extLst>
          </p:cNvPr>
          <p:cNvSpPr txBox="1">
            <a:spLocks/>
          </p:cNvSpPr>
          <p:nvPr/>
        </p:nvSpPr>
        <p:spPr>
          <a:xfrm>
            <a:off x="464963" y="409818"/>
            <a:ext cx="37025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International scope</a:t>
            </a:r>
          </a:p>
        </p:txBody>
      </p:sp>
    </p:spTree>
    <p:extLst>
      <p:ext uri="{BB962C8B-B14F-4D97-AF65-F5344CB8AC3E}">
        <p14:creationId xmlns:p14="http://schemas.microsoft.com/office/powerpoint/2010/main" val="2735605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67099" y="1442381"/>
            <a:ext cx="8029575" cy="3813811"/>
          </a:xfrm>
        </p:spPr>
        <p:txBody>
          <a:bodyPr>
            <a:noAutofit/>
          </a:bodyPr>
          <a:lstStyle/>
          <a:p>
            <a:pPr marL="176213" indent="-176213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Geneva Health Forum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global health stakeholders meet in Geneva every two years: NGOs, IOs, academics as well as healthcare</a:t>
            </a:r>
            <a:b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 liners </a:t>
            </a:r>
          </a:p>
          <a:p>
            <a:pPr marL="176213" indent="-176213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Telemedicine and </a:t>
            </a:r>
            <a:r>
              <a:rPr lang="en-GB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cyberhealth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various projects aiming to use technology in healthcare, including in low- and middle-income countries</a:t>
            </a:r>
          </a:p>
          <a:p>
            <a:pPr marL="176213" indent="-176213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North-South </a:t>
            </a: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collaborations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including in the field of communicable diseases </a:t>
            </a:r>
          </a:p>
          <a:p>
            <a:pPr marL="176213" indent="-176213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Involvement of HUG/UNIGE physicians and scientists in the </a:t>
            </a: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international health crises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(COVID-19, Ebola, etc.)</a:t>
            </a:r>
          </a:p>
          <a:p>
            <a:pPr marL="176213" indent="-176213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Internships in local communities or abroad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3</a:t>
            </a:r>
            <a:r>
              <a:rPr lang="en-GB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students</a:t>
            </a:r>
          </a:p>
          <a:p>
            <a:pPr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</a:pP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</a:pPr>
            <a:endParaRPr lang="fr-CH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E5F29B5D-AE9A-4F46-AB3B-F86B4C8D5B6C}"/>
              </a:ext>
            </a:extLst>
          </p:cNvPr>
          <p:cNvSpPr txBox="1">
            <a:spLocks/>
          </p:cNvSpPr>
          <p:nvPr/>
        </p:nvSpPr>
        <p:spPr>
          <a:xfrm>
            <a:off x="464963" y="409818"/>
            <a:ext cx="37025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International scope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9912DD-C791-471F-9F6C-2D0919BF06C1}"/>
              </a:ext>
            </a:extLst>
          </p:cNvPr>
          <p:cNvSpPr/>
          <p:nvPr/>
        </p:nvSpPr>
        <p:spPr>
          <a:xfrm>
            <a:off x="497358" y="1555259"/>
            <a:ext cx="2978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few</a:t>
            </a:r>
            <a:br>
              <a:rPr lang="fr-CH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endParaRPr lang="fr-CH" sz="2800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702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4329" y="418572"/>
            <a:ext cx="4359061" cy="827801"/>
          </a:xfrm>
        </p:spPr>
        <p:txBody>
          <a:bodyPr>
            <a:noAutofit/>
          </a:bodyPr>
          <a:lstStyle/>
          <a:p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Sections,</a:t>
            </a:r>
            <a:b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fr-CH" sz="4300" b="1" dirty="0" err="1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Departments</a:t>
            </a:r>
            <a:endParaRPr lang="fr-CH" sz="4300" b="1" dirty="0">
              <a:solidFill>
                <a:srgbClr val="9600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0987AD-931F-4689-A595-90E454C6EF2D}"/>
              </a:ext>
            </a:extLst>
          </p:cNvPr>
          <p:cNvSpPr/>
          <p:nvPr/>
        </p:nvSpPr>
        <p:spPr>
          <a:xfrm>
            <a:off x="803734" y="2033718"/>
            <a:ext cx="29482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Fundamental </a:t>
            </a:r>
            <a:r>
              <a:rPr lang="fr-FR" sz="2000" b="1" dirty="0" err="1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endParaRPr lang="fr-FR" sz="2000" b="1" dirty="0">
              <a:solidFill>
                <a:srgbClr val="9600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AB3AC0-D2E9-4BA0-AB2F-DB26ACC991B0}"/>
              </a:ext>
            </a:extLst>
          </p:cNvPr>
          <p:cNvSpPr/>
          <p:nvPr/>
        </p:nvSpPr>
        <p:spPr>
          <a:xfrm>
            <a:off x="803734" y="2476133"/>
            <a:ext cx="307294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Neurosciences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Physiology and Metabolism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CH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</a:t>
            </a:r>
            <a:r>
              <a:rPr lang="fr-C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r>
              <a:rPr lang="fr-C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fr-CH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Microbiology and Molecular Medicine 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CH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Pathology</a:t>
            </a:r>
            <a:r>
              <a:rPr lang="fr-C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Immunology</a:t>
            </a:r>
            <a:r>
              <a:rPr lang="fr-C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D47BEA-B272-478A-8E96-8B500BA88C49}"/>
              </a:ext>
            </a:extLst>
          </p:cNvPr>
          <p:cNvSpPr/>
          <p:nvPr/>
        </p:nvSpPr>
        <p:spPr>
          <a:xfrm>
            <a:off x="4861384" y="2033718"/>
            <a:ext cx="2262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fr-FR" sz="20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endParaRPr lang="fr-FR" sz="2000" b="1" dirty="0">
              <a:solidFill>
                <a:srgbClr val="9600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7CE0BF-7F3F-4D13-A714-B59E1144D767}"/>
              </a:ext>
            </a:extLst>
          </p:cNvPr>
          <p:cNvSpPr/>
          <p:nvPr/>
        </p:nvSpPr>
        <p:spPr>
          <a:xfrm>
            <a:off x="4861384" y="2476133"/>
            <a:ext cx="33374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Anaesthesiology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Pharmacology, Intensive Care and Emergency Medicine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Neurosciences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Health and Medicine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</a:p>
          <a:p>
            <a:pPr>
              <a:spcAft>
                <a:spcPts val="600"/>
              </a:spcAft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Paediatrics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Gynaecology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Obstetrics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Psychiatry</a:t>
            </a:r>
          </a:p>
          <a:p>
            <a:pPr>
              <a:spcAft>
                <a:spcPts val="600"/>
              </a:spcAft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Readaptation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Geriatrics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and Medical Informatics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Surgery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E34451-8647-45F7-9168-C9B00FC8116D}"/>
              </a:ext>
            </a:extLst>
          </p:cNvPr>
          <p:cNvSpPr/>
          <p:nvPr/>
        </p:nvSpPr>
        <p:spPr>
          <a:xfrm>
            <a:off x="8574812" y="2033718"/>
            <a:ext cx="2135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Dental </a:t>
            </a:r>
            <a:r>
              <a:rPr lang="fr-FR" sz="2000" b="1" dirty="0" err="1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endParaRPr lang="fr-FR" sz="2000" b="1" dirty="0">
              <a:solidFill>
                <a:srgbClr val="9600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C40176-E1BF-44B8-AF8C-48C95A1CE486}"/>
              </a:ext>
            </a:extLst>
          </p:cNvPr>
          <p:cNvSpPr/>
          <p:nvPr/>
        </p:nvSpPr>
        <p:spPr>
          <a:xfrm>
            <a:off x="8574812" y="2476133"/>
            <a:ext cx="29218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Oro-facial Rehabilitation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Preventive and Primary Care Dental Medicine</a:t>
            </a:r>
          </a:p>
          <a:p>
            <a:pPr>
              <a:spcAft>
                <a:spcPts val="600"/>
              </a:spcAft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159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243492532"/>
              </p:ext>
            </p:extLst>
          </p:nvPr>
        </p:nvGraphicFramePr>
        <p:xfrm>
          <a:off x="714375" y="431757"/>
          <a:ext cx="10700099" cy="575856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314950">
                  <a:extLst>
                    <a:ext uri="{9D8B030D-6E8A-4147-A177-3AD203B41FA5}">
                      <a16:colId xmlns:a16="http://schemas.microsoft.com/office/drawing/2014/main" val="3491976927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249321368"/>
                    </a:ext>
                  </a:extLst>
                </a:gridCol>
                <a:gridCol w="5166074">
                  <a:extLst>
                    <a:ext uri="{9D8B030D-6E8A-4147-A177-3AD203B41FA5}">
                      <a16:colId xmlns:a16="http://schemas.microsoft.com/office/drawing/2014/main" val="3759108287"/>
                    </a:ext>
                  </a:extLst>
                </a:gridCol>
              </a:tblGrid>
              <a:tr h="3293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CH" sz="2000" b="1" kern="1200" dirty="0" err="1">
                          <a:solidFill>
                            <a:srgbClr val="96004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Faculty</a:t>
                      </a:r>
                      <a:r>
                        <a:rPr lang="fr-CH" sz="2000" b="1" kern="1200" dirty="0">
                          <a:solidFill>
                            <a:srgbClr val="96004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Institutes and Centres</a:t>
                      </a:r>
                    </a:p>
                  </a:txBody>
                  <a:tcPr marL="49848" marR="49848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CH" sz="1600" b="1" kern="1200" dirty="0">
                        <a:solidFill>
                          <a:srgbClr val="96004B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9848" marR="49848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2000" b="1" kern="1200" dirty="0" err="1">
                          <a:solidFill>
                            <a:srgbClr val="96004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Interfaculty</a:t>
                      </a:r>
                      <a:r>
                        <a:rPr lang="fr-CH" sz="2000" b="1" kern="1200" dirty="0">
                          <a:solidFill>
                            <a:srgbClr val="96004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Institutes and Centres</a:t>
                      </a:r>
                    </a:p>
                  </a:txBody>
                  <a:tcPr marL="49848" marR="49848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3219004"/>
                  </a:ext>
                </a:extLst>
              </a:tr>
              <a:tr h="33559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</a:t>
                      </a:r>
                      <a:r>
                        <a:rPr lang="fr-CH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Centre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Geneva Centre for Inflammation </a:t>
                      </a:r>
                      <a:r>
                        <a:rPr lang="fr-CH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</a:t>
                      </a:r>
                      <a:endParaRPr lang="fr-CH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CH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Institute of Global Health</a:t>
                      </a:r>
                      <a:br>
                        <a:rPr lang="fr-CH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CH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fr-CH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Geneva </a:t>
                      </a:r>
                      <a:r>
                        <a:rPr lang="fr-CH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Tumours</a:t>
                      </a:r>
                      <a:r>
                        <a:rPr lang="fr-CH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Register</a:t>
                      </a:r>
                      <a:r>
                        <a:rPr lang="fr-CH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CH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iEH2 – </a:t>
                      </a:r>
                      <a:r>
                        <a:rPr lang="fr-CH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Ethics</a:t>
                      </a:r>
                      <a:r>
                        <a:rPr lang="fr-CH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CH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History</a:t>
                      </a:r>
                      <a:r>
                        <a:rPr lang="fr-CH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fr-CH" sz="130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Humanities</a:t>
                      </a:r>
                      <a:r>
                        <a:rPr lang="fr-CH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Institute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CH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</a:t>
                      </a:r>
                      <a:r>
                        <a:rPr lang="fr-CH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Care Institute</a:t>
                      </a:r>
                      <a:br>
                        <a:rPr lang="fr-CH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CH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University Institute for Primary Care </a:t>
                      </a:r>
                      <a:r>
                        <a:rPr lang="fr-F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lang="fr-FR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IuMFE</a:t>
                      </a:r>
                      <a:r>
                        <a:rPr lang="fr-F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CH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Synapsy</a:t>
                      </a:r>
                      <a:r>
                        <a:rPr lang="fr-CH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Centre for Neuroscience and Mental </a:t>
                      </a:r>
                      <a:r>
                        <a:rPr lang="fr-CH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</a:t>
                      </a:r>
                      <a:endParaRPr lang="fr-CH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3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Translational</a:t>
                      </a:r>
                      <a:r>
                        <a:rPr lang="fr-CH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3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Biomarker</a:t>
                      </a:r>
                      <a:r>
                        <a:rPr lang="fr-CH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Centre</a:t>
                      </a:r>
                      <a:endParaRPr lang="fr-CH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Translational</a:t>
                      </a:r>
                      <a:r>
                        <a:rPr lang="fr-CH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30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</a:t>
                      </a:r>
                      <a:r>
                        <a:rPr lang="fr-CH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Centre in </a:t>
                      </a:r>
                      <a:r>
                        <a:rPr lang="fr-CH" sz="130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fr-CH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ncohaematology</a:t>
                      </a:r>
                      <a:endParaRPr lang="fr-CH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of Development and Research in Medical Education (UDREM)</a:t>
                      </a:r>
                      <a:endParaRPr lang="fr-CH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8" marR="49848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endParaRPr lang="fr-C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8" marR="49848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Centre of </a:t>
                      </a:r>
                      <a:r>
                        <a:rPr lang="fr-CH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Biomedical</a:t>
                      </a:r>
                      <a:r>
                        <a:rPr lang="fr-CH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Imaging (CIBM) </a:t>
                      </a:r>
                      <a:endParaRPr lang="en-US" sz="13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Geneva Centre for Humanitarian Studies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Geneva </a:t>
                      </a:r>
                      <a:r>
                        <a:rPr lang="fr-CH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Genetics</a:t>
                      </a:r>
                      <a:r>
                        <a:rPr lang="fr-CH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fr-CH" sz="130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Genomics</a:t>
                      </a:r>
                      <a:r>
                        <a:rPr lang="fr-CH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Institute </a:t>
                      </a:r>
                      <a:r>
                        <a:rPr lang="fr-CH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(IGE3) </a:t>
                      </a:r>
                      <a:endParaRPr lang="en-US" sz="13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Geneva Neuroscience Centre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Interfaculty</a:t>
                      </a:r>
                      <a:r>
                        <a:rPr lang="fr-CH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Centre of</a:t>
                      </a:r>
                      <a:r>
                        <a:rPr lang="fr-CH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Affective Sciences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Interfaculty</a:t>
                      </a:r>
                      <a:r>
                        <a:rPr lang="fr-CH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Centre of </a:t>
                      </a:r>
                      <a:r>
                        <a:rPr lang="fr-CH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Bioethics</a:t>
                      </a:r>
                      <a:r>
                        <a:rPr lang="fr-CH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fr-CH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</a:t>
                      </a:r>
                      <a:r>
                        <a:rPr lang="fr-CH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30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fr-CH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umanities</a:t>
                      </a:r>
                      <a:endParaRPr lang="fr-CH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Interfaculty</a:t>
                      </a:r>
                      <a:r>
                        <a:rPr lang="fr-CH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Centre of </a:t>
                      </a:r>
                      <a:r>
                        <a:rPr lang="fr-CH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Children’s</a:t>
                      </a:r>
                      <a:r>
                        <a:rPr lang="fr-CH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Rights</a:t>
                      </a:r>
                      <a:r>
                        <a:rPr lang="fr-CH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Interfaculty</a:t>
                      </a:r>
                      <a:r>
                        <a:rPr lang="fr-CH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Centre of </a:t>
                      </a:r>
                      <a:r>
                        <a:rPr lang="fr-CH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Gerontology</a:t>
                      </a:r>
                      <a:r>
                        <a:rPr lang="fr-CH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fr-CH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Vulnerability</a:t>
                      </a:r>
                      <a:r>
                        <a:rPr lang="fr-CH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Studies</a:t>
                      </a:r>
                      <a:endParaRPr lang="fr-CH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CH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wiss</a:t>
                      </a:r>
                      <a:r>
                        <a:rPr lang="fr-CH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Cancer Center Léman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Swiss</a:t>
                      </a:r>
                      <a:r>
                        <a:rPr lang="fr-CH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Centre of </a:t>
                      </a:r>
                      <a:r>
                        <a:rPr lang="fr-CH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Applied</a:t>
                      </a:r>
                      <a:r>
                        <a:rPr lang="fr-CH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Human </a:t>
                      </a:r>
                      <a:r>
                        <a:rPr lang="fr-CH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Toxicology</a:t>
                      </a:r>
                      <a:r>
                        <a:rPr lang="fr-CH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(SCAHT)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CH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wiss</a:t>
                      </a:r>
                      <a:r>
                        <a:rPr lang="fr-CH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Institute of </a:t>
                      </a:r>
                      <a:r>
                        <a:rPr lang="fr-CH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Bioinformatics</a:t>
                      </a:r>
                      <a:endParaRPr lang="fr-CH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CH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</a:t>
                      </a:r>
                      <a:r>
                        <a:rPr lang="fr-CH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Centre of </a:t>
                      </a:r>
                      <a:r>
                        <a:rPr lang="fr-CH" sz="130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Bioinformatics</a:t>
                      </a:r>
                      <a:r>
                        <a:rPr lang="fr-CH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CH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</a:t>
                      </a:r>
                      <a:r>
                        <a:rPr lang="fr-CH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Centre of Information Technologies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</a:t>
                      </a:r>
                      <a:r>
                        <a:rPr lang="fr-CH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Centre of </a:t>
                      </a:r>
                      <a:r>
                        <a:rPr lang="fr-CH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</a:t>
                      </a:r>
                      <a:r>
                        <a:rPr lang="fr-CH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30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Medicine</a:t>
                      </a:r>
                      <a:r>
                        <a:rPr lang="fr-CH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Western </a:t>
                      </a:r>
                      <a:r>
                        <a:rPr lang="fr-CH" sz="130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Switzerland</a:t>
                      </a:r>
                      <a:endParaRPr lang="fr-CH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8" marR="49848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557706"/>
                  </a:ext>
                </a:extLst>
              </a:tr>
              <a:tr h="13396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2000" b="1" kern="1200" dirty="0" err="1">
                          <a:solidFill>
                            <a:srgbClr val="96004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fr-CH" sz="2000" b="1" kern="1200" dirty="0">
                          <a:solidFill>
                            <a:srgbClr val="96004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the Geneva </a:t>
                      </a:r>
                      <a:r>
                        <a:rPr lang="fr-CH" sz="2000" b="1" kern="1200" dirty="0" err="1">
                          <a:solidFill>
                            <a:srgbClr val="96004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University</a:t>
                      </a:r>
                      <a:r>
                        <a:rPr lang="fr-CH" sz="2000" b="1" kern="1200" dirty="0">
                          <a:solidFill>
                            <a:srgbClr val="96004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2000" b="1" kern="1200" dirty="0" err="1">
                          <a:solidFill>
                            <a:srgbClr val="96004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Hospitals</a:t>
                      </a:r>
                      <a:r>
                        <a:rPr lang="fr-CH" sz="2000" b="1" kern="1200" dirty="0">
                          <a:solidFill>
                            <a:srgbClr val="96004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(HUG)</a:t>
                      </a:r>
                      <a:endParaRPr lang="fr-CH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8" marR="49848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8" marR="49848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765475"/>
                  </a:ext>
                </a:extLst>
              </a:tr>
              <a:tr h="31500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2000" b="1" kern="1200" dirty="0" err="1">
                          <a:solidFill>
                            <a:srgbClr val="96004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fr-CH" sz="2000" b="1" kern="1200" dirty="0">
                          <a:solidFill>
                            <a:srgbClr val="96004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the Geneva </a:t>
                      </a:r>
                      <a:r>
                        <a:rPr lang="fr-CH" sz="2000" b="1" kern="1200" dirty="0" err="1">
                          <a:solidFill>
                            <a:srgbClr val="96004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University</a:t>
                      </a:r>
                      <a:r>
                        <a:rPr lang="fr-CH" sz="2000" b="1" kern="1200" dirty="0">
                          <a:solidFill>
                            <a:srgbClr val="96004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2000" b="1" kern="1200" dirty="0" err="1">
                          <a:solidFill>
                            <a:srgbClr val="96004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Hospitals</a:t>
                      </a:r>
                      <a:r>
                        <a:rPr lang="fr-CH" sz="2000" b="1" kern="1200" dirty="0">
                          <a:solidFill>
                            <a:srgbClr val="96004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(HUG)</a:t>
                      </a:r>
                    </a:p>
                  </a:txBody>
                  <a:tcPr marL="49848" marR="49848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8" marR="4984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fr-CH" dirty="0"/>
                    </a:p>
                  </a:txBody>
                  <a:tcPr marL="49848" marR="49848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8338089"/>
                  </a:ext>
                </a:extLst>
              </a:tr>
              <a:tr h="16558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</a:t>
                      </a:r>
                      <a:r>
                        <a:rPr lang="fr-CH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3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</a:t>
                      </a:r>
                      <a:r>
                        <a:rPr lang="fr-CH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Centre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Geneva</a:t>
                      </a:r>
                      <a:r>
                        <a:rPr lang="fr-CH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Centre of </a:t>
                      </a:r>
                      <a:r>
                        <a:rPr lang="fr-CH" sz="130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Emerging</a:t>
                      </a:r>
                      <a:r>
                        <a:rPr lang="fr-CH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Viral </a:t>
                      </a:r>
                      <a:r>
                        <a:rPr lang="fr-CH" sz="130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Diseases</a:t>
                      </a:r>
                      <a:endParaRPr lang="fr-CH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Centre for </a:t>
                      </a:r>
                      <a:r>
                        <a:rPr lang="fr-FR" sz="1300" kern="120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Primary</a:t>
                      </a:r>
                      <a:r>
                        <a:rPr lang="fr-FR" sz="13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Care </a:t>
                      </a:r>
                      <a:r>
                        <a:rPr lang="fr-FR" sz="1300" kern="120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Medicine</a:t>
                      </a:r>
                      <a:endParaRPr lang="fr-CH" sz="1300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9848" marR="49848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 dirty="0"/>
                    </a:p>
                  </a:txBody>
                  <a:tcPr marL="49848" marR="49848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2361267"/>
                  </a:ext>
                </a:extLst>
              </a:tr>
              <a:tr h="102601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</a:t>
                      </a:r>
                      <a:r>
                        <a:rPr lang="fr-CH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</a:t>
                      </a:r>
                      <a:r>
                        <a:rPr lang="fr-CH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Centre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Geneva</a:t>
                      </a:r>
                      <a:r>
                        <a:rPr lang="fr-CH" sz="14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Centre of </a:t>
                      </a:r>
                      <a:r>
                        <a:rPr lang="fr-CH" sz="140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Emerging</a:t>
                      </a:r>
                      <a:r>
                        <a:rPr lang="fr-CH" sz="14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Viral </a:t>
                      </a:r>
                      <a:r>
                        <a:rPr lang="fr-CH" sz="140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Diseases</a:t>
                      </a:r>
                      <a:endParaRPr lang="fr-CH" sz="1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8" marR="4984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60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848" marR="49848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 marL="49848" marR="49848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831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398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973" y="428380"/>
            <a:ext cx="3635779" cy="891180"/>
          </a:xfrm>
        </p:spPr>
        <p:txBody>
          <a:bodyPr>
            <a:noAutofit/>
          </a:bodyPr>
          <a:lstStyle/>
          <a:p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0550" y="0"/>
            <a:ext cx="2711450" cy="59019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5F7F63-0AF4-4E41-B3DC-2988BEFD44E7}"/>
              </a:ext>
            </a:extLst>
          </p:cNvPr>
          <p:cNvSpPr/>
          <p:nvPr/>
        </p:nvSpPr>
        <p:spPr>
          <a:xfrm>
            <a:off x="3467100" y="1703880"/>
            <a:ext cx="5905500" cy="3513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628650" algn="r"/>
                <a:tab pos="714375" algn="l"/>
              </a:tabLst>
            </a:pPr>
            <a:r>
              <a:rPr lang="fr-CH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2 004 staff </a:t>
            </a:r>
            <a:r>
              <a:rPr lang="fr-CH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fr-CH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fr-CH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tabLst>
                <a:tab pos="628650" algn="r"/>
                <a:tab pos="714375" algn="l"/>
              </a:tabLst>
            </a:pPr>
            <a:endParaRPr lang="fr-CH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182563">
              <a:spcAft>
                <a:spcPts val="10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>
                <a:tab pos="896938" algn="r"/>
                <a:tab pos="982663" algn="l"/>
              </a:tabLst>
            </a:pP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308 	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Professors</a:t>
            </a:r>
            <a:endParaRPr lang="fr-CH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182563">
              <a:spcAft>
                <a:spcPts val="2400"/>
              </a:spcAft>
              <a:buClr>
                <a:schemeClr val="accent6">
                  <a:lumMod val="60000"/>
                  <a:lumOff val="40000"/>
                </a:schemeClr>
              </a:buClr>
              <a:tabLst>
                <a:tab pos="896938" algn="r"/>
                <a:tab pos="982663" algn="l"/>
              </a:tabLst>
            </a:pP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123		Full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Professors</a:t>
            </a:r>
            <a:b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106 	Associate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Professors</a:t>
            </a:r>
            <a:b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41 	Assistant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Professors</a:t>
            </a:r>
            <a:b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38 	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Adjunct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Visiting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Professors</a:t>
            </a:r>
            <a:endParaRPr lang="fr-CH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182563"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>
                <a:tab pos="628650" algn="r"/>
                <a:tab pos="714375" algn="l"/>
              </a:tabLst>
            </a:pP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1 156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Staff</a:t>
            </a:r>
          </a:p>
          <a:p>
            <a:pPr marL="449263" indent="-182563">
              <a:spcAft>
                <a:spcPts val="10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>
                <a:tab pos="628650" algn="r"/>
                <a:tab pos="714375" algn="l"/>
              </a:tabLst>
            </a:pP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540 Administrative and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Staff</a:t>
            </a:r>
            <a:endParaRPr lang="fr-CH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61E7FE-D7E0-4C52-9B08-BE88012CEF92}"/>
              </a:ext>
            </a:extLst>
          </p:cNvPr>
          <p:cNvSpPr/>
          <p:nvPr/>
        </p:nvSpPr>
        <p:spPr>
          <a:xfrm>
            <a:off x="485973" y="953191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fr-CH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95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3216" y="419359"/>
            <a:ext cx="4563687" cy="724203"/>
          </a:xfrm>
        </p:spPr>
        <p:txBody>
          <a:bodyPr>
            <a:noAutofit/>
          </a:bodyPr>
          <a:lstStyle/>
          <a:p>
            <a:r>
              <a:rPr lang="fr-CH" sz="4300" b="1" dirty="0" err="1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fr-CH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67100" y="1700214"/>
            <a:ext cx="5905500" cy="3867464"/>
          </a:xfrm>
        </p:spPr>
        <p:txBody>
          <a:bodyPr>
            <a:normAutofit/>
          </a:bodyPr>
          <a:lstStyle/>
          <a:p>
            <a:pPr marL="180975" indent="-180975" defTabSz="457200">
              <a:buClr>
                <a:schemeClr val="accent6">
                  <a:lumMod val="60000"/>
                  <a:lumOff val="40000"/>
                </a:schemeClr>
              </a:buClr>
              <a:tabLst>
                <a:tab pos="896938" algn="r"/>
                <a:tab pos="982663" algn="l"/>
              </a:tabLst>
            </a:pP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1 728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fr-CH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2400"/>
              </a:spcAft>
              <a:buNone/>
              <a:tabLst>
                <a:tab pos="801688" algn="r"/>
                <a:tab pos="896938" algn="l"/>
              </a:tabLst>
            </a:pP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1 325	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b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216 	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dental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b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132 	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biomedical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sciences</a:t>
            </a:r>
            <a:b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55 	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neurosciences</a:t>
            </a:r>
          </a:p>
          <a:p>
            <a:pPr marL="180975" indent="-180975">
              <a:buClr>
                <a:schemeClr val="accent6">
                  <a:lumMod val="60000"/>
                  <a:lumOff val="40000"/>
                </a:schemeClr>
              </a:buClr>
              <a:tabLst>
                <a:tab pos="628650" algn="r"/>
                <a:tab pos="714375" algn="l"/>
              </a:tabLst>
            </a:pP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2 077	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postgraduate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fr-CH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  <a:tabLst>
                <a:tab pos="801688" algn="r"/>
                <a:tab pos="896938" algn="l"/>
              </a:tabLst>
            </a:pP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612 	PhD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b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1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441 	CAS-DAS-MAS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b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24	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specialised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training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0549" y="0"/>
            <a:ext cx="2711451" cy="58983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50A70B-DABB-47F1-B945-1BB7E3A69BA0}"/>
              </a:ext>
            </a:extLst>
          </p:cNvPr>
          <p:cNvSpPr/>
          <p:nvPr/>
        </p:nvSpPr>
        <p:spPr>
          <a:xfrm>
            <a:off x="485973" y="953191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fr-CH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909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2213" y="361341"/>
            <a:ext cx="638328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  <a:endParaRPr lang="fr-CH" sz="2400" dirty="0">
              <a:solidFill>
                <a:srgbClr val="9600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CCD32A56-C31B-4553-9D72-84F473788FBE}"/>
              </a:ext>
            </a:extLst>
          </p:cNvPr>
          <p:cNvSpPr/>
          <p:nvPr/>
        </p:nvSpPr>
        <p:spPr>
          <a:xfrm>
            <a:off x="3107716" y="1814360"/>
            <a:ext cx="3654784" cy="3654784"/>
          </a:xfrm>
          <a:prstGeom prst="ellipse">
            <a:avLst/>
          </a:prstGeom>
          <a:noFill/>
          <a:ln w="38100">
            <a:solidFill>
              <a:srgbClr val="9600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44A3C9-AA79-486E-B20D-FC4FD579C44F}"/>
              </a:ext>
            </a:extLst>
          </p:cNvPr>
          <p:cNvSpPr/>
          <p:nvPr/>
        </p:nvSpPr>
        <p:spPr>
          <a:xfrm>
            <a:off x="2941575" y="2773232"/>
            <a:ext cx="398706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budget</a:t>
            </a:r>
            <a:b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CHF </a:t>
            </a:r>
            <a:r>
              <a:rPr lang="fr-CH" sz="20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104.2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millions</a:t>
            </a:r>
            <a:b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CH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salaries CHF </a:t>
            </a:r>
            <a:r>
              <a:rPr lang="fr-CH" sz="16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millions)</a:t>
            </a:r>
          </a:p>
          <a:p>
            <a:pPr algn="ctr"/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budget 2020</a:t>
            </a:r>
            <a:b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CHF </a:t>
            </a:r>
            <a:r>
              <a:rPr lang="fr-CH" sz="20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millions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514514" y="2748511"/>
            <a:ext cx="39870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Swiss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National Science</a:t>
            </a:r>
            <a:b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(SNF)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b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CHF </a:t>
            </a:r>
            <a:r>
              <a:rPr lang="fr-CH" sz="20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29.7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millions</a:t>
            </a:r>
          </a:p>
          <a:p>
            <a:pPr algn="ctr">
              <a:spcAft>
                <a:spcPts val="1200"/>
              </a:spcAft>
            </a:pP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b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CHF </a:t>
            </a:r>
            <a:r>
              <a:rPr lang="fr-CH" sz="20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66.8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millions</a:t>
            </a:r>
            <a:endParaRPr lang="fr-C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320DC7-D2AC-4C35-BEF3-E12B492001F0}"/>
              </a:ext>
            </a:extLst>
          </p:cNvPr>
          <p:cNvSpPr/>
          <p:nvPr/>
        </p:nvSpPr>
        <p:spPr>
          <a:xfrm>
            <a:off x="8203042" y="1134208"/>
            <a:ext cx="26100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3600"/>
              </a:spcAft>
            </a:pPr>
            <a:r>
              <a:rPr lang="fr-CH" sz="2400" b="1" dirty="0" err="1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lang="fr-CH" sz="24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400" b="1" dirty="0" err="1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endParaRPr lang="fr-CH" sz="2400" b="1" dirty="0">
              <a:solidFill>
                <a:srgbClr val="9600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F0CA399-8140-4619-A2A7-C372142C3F2C}"/>
              </a:ext>
            </a:extLst>
          </p:cNvPr>
          <p:cNvSpPr/>
          <p:nvPr/>
        </p:nvSpPr>
        <p:spPr>
          <a:xfrm>
            <a:off x="7680655" y="1806923"/>
            <a:ext cx="3654784" cy="3654784"/>
          </a:xfrm>
          <a:prstGeom prst="ellipse">
            <a:avLst/>
          </a:prstGeom>
          <a:noFill/>
          <a:ln w="38100">
            <a:solidFill>
              <a:srgbClr val="9600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041A1F-B831-4B73-BD12-CB34FFEE6838}"/>
              </a:ext>
            </a:extLst>
          </p:cNvPr>
          <p:cNvSpPr/>
          <p:nvPr/>
        </p:nvSpPr>
        <p:spPr>
          <a:xfrm>
            <a:off x="485973" y="953191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fr-CH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22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61741" y="443922"/>
            <a:ext cx="2911188" cy="1325563"/>
          </a:xfrm>
        </p:spPr>
        <p:txBody>
          <a:bodyPr>
            <a:noAutofit/>
          </a:bodyPr>
          <a:lstStyle/>
          <a:p>
            <a:r>
              <a:rPr lang="fr-CH" sz="4300" b="1" dirty="0" err="1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Faculty</a:t>
            </a:r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</a:t>
            </a:r>
            <a:r>
              <a:rPr lang="fr-CH" sz="4300" b="1" dirty="0" err="1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Medicine</a:t>
            </a:r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&amp; HUG</a:t>
            </a:r>
            <a:endParaRPr lang="fr-CH" sz="24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3475726" y="1716608"/>
            <a:ext cx="5896874" cy="3919396"/>
          </a:xfrm>
        </p:spPr>
        <p:txBody>
          <a:bodyPr>
            <a:noAutofit/>
          </a:bodyPr>
          <a:lstStyle/>
          <a:p>
            <a:pPr marL="176213" indent="-176213">
              <a:spcBef>
                <a:spcPts val="24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Geneva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Hospitals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(HUG):</a:t>
            </a:r>
            <a:b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largest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Switzerland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6213" indent="-176213">
              <a:spcBef>
                <a:spcPts val="24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orientations  </a:t>
            </a:r>
          </a:p>
          <a:p>
            <a:pPr marL="176213" indent="-176213">
              <a:spcBef>
                <a:spcPts val="24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Fruitful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translational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collaborations </a:t>
            </a:r>
          </a:p>
          <a:p>
            <a:pPr marL="176213" indent="-176213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complementarity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training</a:t>
            </a:r>
            <a:endParaRPr lang="fr-CH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0550" y="0"/>
            <a:ext cx="4215527" cy="58933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31ABC5-8292-4461-B3C7-AEA64F56664C}"/>
              </a:ext>
            </a:extLst>
          </p:cNvPr>
          <p:cNvSpPr/>
          <p:nvPr/>
        </p:nvSpPr>
        <p:spPr>
          <a:xfrm>
            <a:off x="497358" y="2116300"/>
            <a:ext cx="2978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essential partnership</a:t>
            </a:r>
          </a:p>
        </p:txBody>
      </p:sp>
    </p:spTree>
    <p:extLst>
      <p:ext uri="{BB962C8B-B14F-4D97-AF65-F5344CB8AC3E}">
        <p14:creationId xmlns:p14="http://schemas.microsoft.com/office/powerpoint/2010/main" val="2413182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850" y="443845"/>
            <a:ext cx="7227182" cy="86682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Research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2" name="Rectangle 4"/>
          <p:cNvSpPr>
            <a:spLocks/>
          </p:cNvSpPr>
          <p:nvPr/>
        </p:nvSpPr>
        <p:spPr bwMode="auto">
          <a:xfrm>
            <a:off x="1479602" y="2540061"/>
            <a:ext cx="6040962" cy="24214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14400">
              <a:lnSpc>
                <a:spcPct val="90000"/>
              </a:lnSpc>
              <a:spcBef>
                <a:spcPts val="1000"/>
              </a:spcBef>
              <a:buClr>
                <a:srgbClr val="3366FF"/>
              </a:buClr>
              <a:buSzPct val="125000"/>
            </a:pPr>
            <a:r>
              <a:rPr lang="en-US" sz="2000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  <a:sym typeface="Lucida Grande" charset="0"/>
              </a:rPr>
              <a:t>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</p:txBody>
      </p:sp>
      <p:sp>
        <p:nvSpPr>
          <p:cNvPr id="12295" name="Rectangle 7"/>
          <p:cNvSpPr>
            <a:spLocks/>
          </p:cNvSpPr>
          <p:nvPr/>
        </p:nvSpPr>
        <p:spPr bwMode="auto">
          <a:xfrm>
            <a:off x="3467100" y="1702593"/>
            <a:ext cx="5905500" cy="171329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marL="180975" indent="-180975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>
                <a:tab pos="896938" algn="r"/>
                <a:tab pos="982663" algn="l"/>
              </a:tabLst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Lucida Grande" charset="0"/>
              </a:rPr>
              <a:t>200 research groups</a:t>
            </a:r>
          </a:p>
          <a:p>
            <a:pPr defTabSz="914400">
              <a:spcBef>
                <a:spcPts val="1000"/>
              </a:spcBef>
              <a:buClr>
                <a:srgbClr val="3366FF"/>
              </a:buClr>
              <a:buSzPct val="125000"/>
              <a:tabLst>
                <a:tab pos="623888" algn="r"/>
                <a:tab pos="720725" algn="l"/>
              </a:tabLs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Lucida Grande" charset="0"/>
              </a:rPr>
              <a:t>	67	in basic research</a:t>
            </a:r>
          </a:p>
          <a:p>
            <a:pPr defTabSz="914400">
              <a:buClr>
                <a:srgbClr val="3366FF"/>
              </a:buClr>
              <a:buSzPct val="125000"/>
              <a:tabLst>
                <a:tab pos="623888" algn="r"/>
                <a:tab pos="720725" algn="l"/>
              </a:tabLs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Lucida Grande" charset="0"/>
              </a:rPr>
              <a:t>	126 	in translational and clinical research </a:t>
            </a:r>
          </a:p>
          <a:p>
            <a:pPr defTabSz="914400">
              <a:buClr>
                <a:srgbClr val="3366FF"/>
              </a:buClr>
              <a:buSzPct val="125000"/>
              <a:tabLst>
                <a:tab pos="623888" algn="r"/>
                <a:tab pos="720725" algn="l"/>
              </a:tabLs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Lucida Grande" charset="0"/>
              </a:rPr>
              <a:t> 	2 	in medical education</a:t>
            </a:r>
          </a:p>
          <a:p>
            <a:pPr defTabSz="914400">
              <a:lnSpc>
                <a:spcPct val="90000"/>
              </a:lnSpc>
              <a:spcAft>
                <a:spcPts val="2400"/>
              </a:spcAft>
              <a:buClr>
                <a:srgbClr val="3366FF"/>
              </a:buClr>
              <a:buSzPct val="125000"/>
              <a:tabLst>
                <a:tab pos="623888" algn="r"/>
                <a:tab pos="720725" algn="l"/>
              </a:tabLs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Lucida Grande" charset="0"/>
              </a:rPr>
              <a:t>	 5 	in 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Lucida Grande" charset="0"/>
              </a:rPr>
              <a:t>dental medicine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7"/>
          <a:stretch/>
        </p:blipFill>
        <p:spPr>
          <a:xfrm>
            <a:off x="9466089" y="13254"/>
            <a:ext cx="3600000" cy="120534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574"/>
          <a:stretch/>
        </p:blipFill>
        <p:spPr>
          <a:xfrm>
            <a:off x="9468058" y="1222965"/>
            <a:ext cx="3600000" cy="11970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6058" y="4709089"/>
            <a:ext cx="3600000" cy="120438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3"/>
          <a:stretch/>
        </p:blipFill>
        <p:spPr>
          <a:xfrm>
            <a:off x="9486058" y="3633861"/>
            <a:ext cx="3600000" cy="119842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58"/>
          <a:stretch/>
        </p:blipFill>
        <p:spPr>
          <a:xfrm>
            <a:off x="9468058" y="2408058"/>
            <a:ext cx="3636000" cy="12258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6059457-059E-4068-AE67-999FFC62F516}"/>
              </a:ext>
            </a:extLst>
          </p:cNvPr>
          <p:cNvSpPr/>
          <p:nvPr/>
        </p:nvSpPr>
        <p:spPr>
          <a:xfrm>
            <a:off x="485973" y="1056533"/>
            <a:ext cx="192552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2024</a:t>
            </a:r>
          </a:p>
          <a:p>
            <a:endParaRPr lang="fr-CH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07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93382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801041" y="4347557"/>
            <a:ext cx="6876000" cy="1263075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University of Geneva</a:t>
            </a:r>
            <a:br>
              <a:rPr lang="fr-CH"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urban campus</a:t>
            </a:r>
            <a:endParaRPr lang="fr-CH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268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8661" y="1743343"/>
            <a:ext cx="2758993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 research focus</a:t>
            </a:r>
            <a:br>
              <a:rPr lang="en-US" sz="4300" dirty="0">
                <a:latin typeface="Arial" pitchFamily="34" charset="0"/>
                <a:cs typeface="Arial" pitchFamily="34" charset="0"/>
              </a:rPr>
            </a:br>
            <a:endParaRPr lang="en-US" sz="4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0550" y="1965962"/>
            <a:ext cx="3600000" cy="103332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0550" y="4479387"/>
            <a:ext cx="3600000" cy="141534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0550" y="3934578"/>
            <a:ext cx="3600000" cy="99955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0550" y="3000457"/>
            <a:ext cx="3600000" cy="100071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0550" y="4158"/>
            <a:ext cx="3600000" cy="99752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0550" y="992699"/>
            <a:ext cx="3600000" cy="998200"/>
          </a:xfrm>
          <a:prstGeom prst="rect">
            <a:avLst/>
          </a:prstGeom>
        </p:spPr>
      </p:pic>
      <p:sp>
        <p:nvSpPr>
          <p:cNvPr id="10" name="Content Placeholder 6"/>
          <p:cNvSpPr txBox="1">
            <a:spLocks/>
          </p:cNvSpPr>
          <p:nvPr/>
        </p:nvSpPr>
        <p:spPr>
          <a:xfrm>
            <a:off x="3467100" y="1700213"/>
            <a:ext cx="5905500" cy="4217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algn="l">
              <a:lnSpc>
                <a:spcPct val="100000"/>
              </a:lnSpc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Metabolic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diseases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and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diabetes</a:t>
            </a: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80975" indent="-180975" algn="l">
              <a:lnSpc>
                <a:spcPct val="100000"/>
              </a:lnSpc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Genetic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medicine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</a:p>
          <a:p>
            <a:pPr marL="180975" indent="-180975" algn="l">
              <a:lnSpc>
                <a:spcPct val="100000"/>
              </a:lnSpc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Humanitarian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medicine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and international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health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</a:p>
          <a:p>
            <a:pPr marL="180975" indent="-180975" algn="l">
              <a:lnSpc>
                <a:spcPct val="100000"/>
              </a:lnSpc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Digital and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precision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medicine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</a:p>
          <a:p>
            <a:pPr marL="180975" indent="-180975" algn="l">
              <a:lnSpc>
                <a:spcPct val="100000"/>
              </a:lnSpc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Neurosciences</a:t>
            </a:r>
          </a:p>
          <a:p>
            <a:pPr marL="180975" indent="-180975" algn="l">
              <a:lnSpc>
                <a:spcPct val="100000"/>
              </a:lnSpc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Immunology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and host-infection relations </a:t>
            </a:r>
          </a:p>
          <a:p>
            <a:pPr marL="180975" indent="-180975" algn="l">
              <a:lnSpc>
                <a:spcPct val="100000"/>
              </a:lnSpc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Oncology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(in coordination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with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the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Swiss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Cancer Centre-Léman, an initiative of UNIL, CHUV, EPFL, UNIGE and HUG)</a:t>
            </a:r>
            <a:endParaRPr lang="fr-CH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71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486042" y="439079"/>
            <a:ext cx="4558500" cy="10013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r-CH" sz="4300" b="1" dirty="0" err="1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Translational</a:t>
            </a:r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fr-CH" sz="4300" b="1" dirty="0" err="1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research</a:t>
            </a:r>
            <a:endParaRPr lang="fr-CH" sz="4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610457" y="3411748"/>
            <a:ext cx="20859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Diseases</a:t>
            </a:r>
            <a:r>
              <a:rPr lang="fr-C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  <a:br>
              <a:rPr lang="fr-C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fr-CH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endParaRPr lang="fr-CH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344587" y="3412265"/>
            <a:ext cx="216204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buClr>
                <a:srgbClr val="96004B"/>
              </a:buClr>
            </a:pPr>
            <a:r>
              <a:rPr lang="fr-CH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Understands</a:t>
            </a:r>
            <a:r>
              <a:rPr lang="fr-C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mechanisms</a:t>
            </a:r>
            <a:endParaRPr lang="fr-CH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  <a:buClr>
                <a:srgbClr val="96004B"/>
              </a:buClr>
            </a:pPr>
            <a:r>
              <a:rPr lang="fr-CH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Understands</a:t>
            </a:r>
            <a:r>
              <a:rPr lang="fr-C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nature</a:t>
            </a:r>
          </a:p>
          <a:p>
            <a:pPr algn="ctr">
              <a:spcAft>
                <a:spcPts val="600"/>
              </a:spcAft>
              <a:buClr>
                <a:srgbClr val="96004B"/>
              </a:buClr>
            </a:pPr>
            <a:r>
              <a:rPr lang="fr-C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Drafts </a:t>
            </a:r>
            <a:r>
              <a:rPr lang="fr-CH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endParaRPr lang="fr-CH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  <a:buClr>
                <a:srgbClr val="96004B"/>
              </a:buClr>
            </a:pPr>
            <a:r>
              <a:rPr lang="fr-CH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Builds</a:t>
            </a:r>
            <a:r>
              <a:rPr lang="fr-C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theories</a:t>
            </a:r>
            <a:endParaRPr lang="fr-CH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6595" y="2940651"/>
            <a:ext cx="1693701" cy="389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648BFBF-017D-47C2-A401-7C9501FED292}"/>
              </a:ext>
            </a:extLst>
          </p:cNvPr>
          <p:cNvSpPr/>
          <p:nvPr/>
        </p:nvSpPr>
        <p:spPr>
          <a:xfrm>
            <a:off x="486043" y="1537028"/>
            <a:ext cx="25912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CH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</a:t>
            </a:r>
            <a:r>
              <a:rPr lang="fr-CH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CH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bedside</a:t>
            </a:r>
            <a:r>
              <a:rPr lang="fr-CH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and back </a:t>
            </a:r>
            <a:r>
              <a:rPr lang="fr-CH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</a:t>
            </a:r>
            <a:endParaRPr lang="fr-CH" sz="2800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3DEA2370-C5B8-413D-92A0-AED30F229C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7315501"/>
              </p:ext>
            </p:extLst>
          </p:nvPr>
        </p:nvGraphicFramePr>
        <p:xfrm>
          <a:off x="3420936" y="938576"/>
          <a:ext cx="7260170" cy="4694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3" name="Graphique 22">
            <a:extLst>
              <a:ext uri="{FF2B5EF4-FFF2-40B4-BE49-F238E27FC236}">
                <a16:creationId xmlns:a16="http://schemas.microsoft.com/office/drawing/2014/main" id="{7622597C-8637-4778-B3E6-DE7C825F874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8398400">
            <a:off x="5295914" y="1939795"/>
            <a:ext cx="1200150" cy="390525"/>
          </a:xfrm>
          <a:prstGeom prst="rect">
            <a:avLst/>
          </a:prstGeom>
        </p:spPr>
      </p:pic>
      <p:pic>
        <p:nvPicPr>
          <p:cNvPr id="24" name="Graphique 23">
            <a:extLst>
              <a:ext uri="{FF2B5EF4-FFF2-40B4-BE49-F238E27FC236}">
                <a16:creationId xmlns:a16="http://schemas.microsoft.com/office/drawing/2014/main" id="{D6F6C7B0-BD25-4641-96EF-BCA874F8ECA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940438">
            <a:off x="7670403" y="1947510"/>
            <a:ext cx="1200150" cy="390525"/>
          </a:xfrm>
          <a:prstGeom prst="rect">
            <a:avLst/>
          </a:prstGeom>
        </p:spPr>
      </p:pic>
      <p:pic>
        <p:nvPicPr>
          <p:cNvPr id="25" name="Graphique 24">
            <a:extLst>
              <a:ext uri="{FF2B5EF4-FFF2-40B4-BE49-F238E27FC236}">
                <a16:creationId xmlns:a16="http://schemas.microsoft.com/office/drawing/2014/main" id="{EE5C75C6-97C7-46CB-8DCB-58E98C1AD73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3976119">
            <a:off x="5500391" y="4030036"/>
            <a:ext cx="1200150" cy="390525"/>
          </a:xfrm>
          <a:prstGeom prst="rect">
            <a:avLst/>
          </a:prstGeom>
        </p:spPr>
      </p:pic>
      <p:pic>
        <p:nvPicPr>
          <p:cNvPr id="26" name="Graphique 25">
            <a:extLst>
              <a:ext uri="{FF2B5EF4-FFF2-40B4-BE49-F238E27FC236}">
                <a16:creationId xmlns:a16="http://schemas.microsoft.com/office/drawing/2014/main" id="{57815CEB-B54F-49DA-AC1C-C1013D65E29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7907666">
            <a:off x="7542936" y="4233512"/>
            <a:ext cx="1200150" cy="39052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C127ED5-EAAE-4721-8818-B5E19EB4DB2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23"/>
          <a:stretch/>
        </p:blipFill>
        <p:spPr>
          <a:xfrm>
            <a:off x="2525660" y="2672532"/>
            <a:ext cx="1719685" cy="73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97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3494" y="364483"/>
            <a:ext cx="419139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fr-CH" sz="4300" b="1" dirty="0" err="1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b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international </a:t>
            </a:r>
            <a:r>
              <a:rPr lang="fr-CH" sz="4300" b="1" dirty="0" err="1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visibility</a:t>
            </a:r>
            <a:endParaRPr lang="fr-CH" sz="4300" b="1" dirty="0">
              <a:solidFill>
                <a:srgbClr val="9600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16" descr="Résultat de recherche d'images pour &quot;university of geneva- faculté de médecine Ebola virus&quot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7" name="Content Placeholder 6"/>
          <p:cNvSpPr txBox="1">
            <a:spLocks/>
          </p:cNvSpPr>
          <p:nvPr/>
        </p:nvSpPr>
        <p:spPr>
          <a:xfrm>
            <a:off x="3035779" y="2725097"/>
            <a:ext cx="6591300" cy="1496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sz="4300" dirty="0">
                <a:solidFill>
                  <a:srgbClr val="A9D18E"/>
                </a:solidFill>
              </a:rPr>
              <a:t>Internationally-recognized experts in the Faculty’s main research areas</a:t>
            </a:r>
          </a:p>
          <a:p>
            <a:pPr marL="342900" indent="-342900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sz="4300" dirty="0">
              <a:solidFill>
                <a:srgbClr val="A9D18E"/>
              </a:solidFill>
            </a:endParaRPr>
          </a:p>
          <a:p>
            <a:pPr marL="342900" indent="-342900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sz="4300" dirty="0">
              <a:solidFill>
                <a:srgbClr val="A9D1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059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3494" y="374516"/>
            <a:ext cx="419139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fr-CH" sz="4300" b="1" dirty="0" err="1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b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national </a:t>
            </a:r>
            <a:r>
              <a:rPr lang="fr-CH" sz="4300" b="1" dirty="0" err="1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visibility</a:t>
            </a:r>
            <a:endParaRPr lang="fr-CH" sz="4300" b="1" dirty="0">
              <a:solidFill>
                <a:srgbClr val="9600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16" descr="Résultat de recherche d'images pour &quot;university of geneva- faculté de médecine Ebola virus&quot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4491459" y="1254588"/>
            <a:ext cx="5905500" cy="4217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Members of the Faculty of Medicine are part of many national research institutions and networks, such as:</a:t>
            </a:r>
          </a:p>
          <a:p>
            <a:pPr marL="342900" indent="-342900" algn="l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SNF Research Council and Evaluation Bodies</a:t>
            </a:r>
          </a:p>
          <a:p>
            <a:pPr marL="342900" indent="-342900" algn="l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Swiss Academy of Medical Sciences </a:t>
            </a:r>
          </a:p>
          <a:p>
            <a:pPr marL="342900" indent="-342900" algn="l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Swiss Cancer Centre –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Léman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(SCCL), with HUG, UNIL, CHUV and EPFL</a:t>
            </a:r>
          </a:p>
          <a:p>
            <a:pPr marL="342900" indent="-342900" algn="l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NCCRs: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Synapsy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Evolving Language and Chemical Biology</a:t>
            </a:r>
          </a:p>
          <a:p>
            <a:pPr marL="342900" indent="-342900" algn="l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l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l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97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0560" y="428845"/>
            <a:ext cx="2595457" cy="881783"/>
          </a:xfrm>
        </p:spPr>
        <p:txBody>
          <a:bodyPr>
            <a:noAutofit/>
          </a:bodyPr>
          <a:lstStyle/>
          <a:p>
            <a:r>
              <a:rPr lang="en-GB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Core facilities for research</a:t>
            </a:r>
            <a:endParaRPr lang="fr-CH" sz="4300" b="1" dirty="0">
              <a:solidFill>
                <a:srgbClr val="96004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3435556" y="4610386"/>
            <a:ext cx="802060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transversal platforms</a:t>
            </a:r>
            <a:br>
              <a:rPr lang="en-GB" sz="20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 for state-of-the-art research</a:t>
            </a:r>
            <a:b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all areas of life science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57613793-EC83-4D72-BF9B-3EAF0B3B35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14800" y="4758470"/>
            <a:ext cx="1200150" cy="39052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0D616ED-EEF7-493C-B36D-00CF2443EF3B}"/>
              </a:ext>
            </a:extLst>
          </p:cNvPr>
          <p:cNvSpPr txBox="1"/>
          <p:nvPr/>
        </p:nvSpPr>
        <p:spPr>
          <a:xfrm>
            <a:off x="3472091" y="590995"/>
            <a:ext cx="8024584" cy="5190075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 Facility</a:t>
            </a: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Biocode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RNA to </a:t>
            </a:r>
            <a:r>
              <a:rPr 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Proteins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(R2P)</a:t>
            </a:r>
            <a:endParaRPr lang="fr-CH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H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Bioimaging</a:t>
            </a:r>
            <a:endParaRPr lang="fr-CH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H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</a:t>
            </a:r>
            <a:endParaRPr lang="fr-CH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H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Biomedical</a:t>
            </a: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Imaging</a:t>
            </a: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CH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iosafety</a:t>
            </a: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fr-CH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endParaRPr lang="fr-CH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H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Centre</a:t>
            </a: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H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</a:t>
            </a: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Microscopy</a:t>
            </a:r>
            <a:endParaRPr lang="fr-CH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</a:t>
            </a:r>
            <a:r>
              <a:rPr lang="fr-CH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Cytometry</a:t>
            </a:r>
            <a:endParaRPr lang="fr-CH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</a:pP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H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Genomics</a:t>
            </a:r>
            <a:endParaRPr lang="fr-CH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H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Histology</a:t>
            </a:r>
            <a:endParaRPr lang="fr-CH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H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Humanafly</a:t>
            </a:r>
            <a:endParaRPr lang="fr-CH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Murine </a:t>
            </a:r>
            <a:r>
              <a:rPr lang="fr-CH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endParaRPr lang="fr-CH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H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Phenotyping</a:t>
            </a: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H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animals</a:t>
            </a:r>
            <a:endParaRPr lang="fr-CH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H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Proteins</a:t>
            </a: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peptides and RNA to </a:t>
            </a:r>
            <a:r>
              <a:rPr lang="fr-CH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proteins</a:t>
            </a:r>
            <a:endParaRPr lang="fr-CH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H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Proteomics</a:t>
            </a: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fr-CH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H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</a:t>
            </a: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imaging</a:t>
            </a:r>
            <a:endParaRPr lang="fr-CH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CH" sz="1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CH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Recombining</a:t>
            </a: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Antibodies</a:t>
            </a: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READS, </a:t>
            </a:r>
            <a:r>
              <a:rPr lang="fr-CH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Zebrafish</a:t>
            </a: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Animal </a:t>
            </a:r>
            <a:r>
              <a:rPr lang="fr-CH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preclinical</a:t>
            </a: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imaging</a:t>
            </a: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H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Transgenesis</a:t>
            </a:r>
            <a:endParaRPr lang="fr-CH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H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Vectorlab</a:t>
            </a:r>
            <a:endParaRPr lang="fr-CH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</a:pPr>
            <a:endParaRPr lang="fr-CH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940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5254" y="437237"/>
            <a:ext cx="3209433" cy="773718"/>
          </a:xfrm>
        </p:spPr>
        <p:txBody>
          <a:bodyPr>
            <a:noAutofit/>
          </a:bodyPr>
          <a:lstStyle/>
          <a:p>
            <a:r>
              <a:rPr lang="en-US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ERC Grants</a:t>
            </a:r>
            <a:endParaRPr lang="fr-CH" sz="4300" b="1" dirty="0">
              <a:solidFill>
                <a:srgbClr val="96004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87650" y="2396364"/>
            <a:ext cx="308703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err="1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Consolidator</a:t>
            </a:r>
            <a:r>
              <a:rPr lang="fr-CH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Grants</a:t>
            </a:r>
          </a:p>
          <a:p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Camilla BELLONE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Department of Basic Neurosciences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Circuit and synaptic plasticity mechanisms of approach and avoidance social behavior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(2020-2025)</a:t>
            </a: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Doron MERKLER</a:t>
            </a:r>
            <a:b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Pathology and Immunology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pathology of anti-viral T cell responses in the central nervous system (2020-2025)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096680" y="1297373"/>
            <a:ext cx="3296152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ERC Advanced Grants</a:t>
            </a:r>
          </a:p>
          <a:p>
            <a:pPr defTabSz="914400">
              <a:defRPr/>
            </a:pP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Denis JABAUDON</a:t>
            </a:r>
            <a:b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Basic Neurosciences</a:t>
            </a:r>
          </a:p>
          <a:p>
            <a:pPr defTabSz="914400">
              <a:spcBef>
                <a:spcPts val="600"/>
              </a:spcBef>
              <a:defRPr/>
            </a:pPr>
            <a:r>
              <a:rPr lang="fr-CH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Nature_Nurture</a:t>
            </a:r>
            <a:r>
              <a:rPr lang="fr-CH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Intrinsic and extrinsic determinants of neuronal identity (2020-2025)</a:t>
            </a:r>
          </a:p>
          <a:p>
            <a:pPr lvl="0" defTabSz="914400">
              <a:defRPr/>
            </a:pPr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>
              <a:spcAft>
                <a:spcPts val="600"/>
              </a:spcAft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Pedro HERRERA</a:t>
            </a:r>
            <a:b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Genetic Medicine</a:t>
            </a:r>
            <a:b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Development </a:t>
            </a:r>
            <a:endParaRPr lang="fr-CH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>
              <a:defRPr/>
            </a:pPr>
            <a:r>
              <a:rPr lang="fr-CH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Merlin: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 Cell Reprogramming for the Recovery of Lost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INsulin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-Producing Cells (2020-2024)</a:t>
            </a:r>
          </a:p>
          <a:p>
            <a:pPr lvl="0" defTabSz="914400">
              <a:defRPr/>
            </a:pPr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Christian LÜSCHER</a:t>
            </a:r>
            <a:br>
              <a:rPr lang="fr-C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Basic Neurosciences</a:t>
            </a:r>
          </a:p>
          <a:p>
            <a:pPr>
              <a:spcBef>
                <a:spcPts val="600"/>
              </a:spcBef>
            </a:pPr>
            <a:r>
              <a:rPr lang="fr-CH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F-Addict: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Convergence of positive and negative reinforcement in fentanyl addiction (2020-2025)</a:t>
            </a:r>
            <a:endParaRPr lang="fr-CH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4AB6F6-F3AF-45CE-A27A-6B992CAE8A0B}"/>
              </a:ext>
            </a:extLst>
          </p:cNvPr>
          <p:cNvSpPr/>
          <p:nvPr/>
        </p:nvSpPr>
        <p:spPr>
          <a:xfrm>
            <a:off x="497358" y="1546965"/>
            <a:ext cx="297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022615" y="1290363"/>
            <a:ext cx="3296152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ERC </a:t>
            </a:r>
            <a:r>
              <a:rPr lang="fr-CH" b="1" dirty="0" err="1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Synergy</a:t>
            </a:r>
            <a:r>
              <a:rPr lang="fr-CH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Grants</a:t>
            </a:r>
          </a:p>
          <a:p>
            <a:endParaRPr lang="fr-CH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Alan CARLETON</a:t>
            </a:r>
            <a:b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Basic Neurosciences</a:t>
            </a:r>
          </a:p>
          <a:p>
            <a:pPr lvl="0" defTabSz="914400"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Prof. Ivan RODRIGUEZ</a:t>
            </a:r>
            <a:b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of Sciences, Department of Genetics and Evolution</a:t>
            </a:r>
          </a:p>
          <a:p>
            <a:pPr lvl="0" defTabSz="914400">
              <a:spcBef>
                <a:spcPts val="600"/>
              </a:spcBef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Claustrum function in cortical processing and putative claustral dysfunction in schizophrenia (2020-2026)</a:t>
            </a:r>
            <a:endParaRPr lang="fr-C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785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4A1F1C62-85B1-198C-1A4D-30EDC9E55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726" y="1999838"/>
            <a:ext cx="6769633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400" b="1" dirty="0" err="1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</a:t>
            </a:r>
            <a:r>
              <a:rPr lang="fr-CH" sz="24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400" b="1" dirty="0" err="1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</a:t>
            </a:r>
            <a:endParaRPr lang="fr-CH" sz="2400" b="1" dirty="0">
              <a:solidFill>
                <a:srgbClr val="9600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Ilaria SANI</a:t>
            </a:r>
          </a:p>
          <a:p>
            <a:pPr defTabSz="914400">
              <a:spcAft>
                <a:spcPts val="600"/>
              </a:spcAft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Basic Neurosciences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GB" alt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object’s shoes: Unveiling a </a:t>
            </a:r>
            <a:r>
              <a:rPr lang="en-GB" alt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ventro</a:t>
            </a:r>
            <a:r>
              <a:rPr lang="en-GB" alt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-temporal hub for object-</a:t>
            </a:r>
            <a:r>
              <a:rPr lang="en-GB" alt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centered</a:t>
            </a:r>
            <a:r>
              <a:rPr lang="en-GB" alt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space and object-based attention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en-GB" altLang="fr-FR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Simone BECATTINI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Pathology and Immunology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GB" alt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Biobehavioral</a:t>
            </a:r>
            <a:r>
              <a:rPr lang="en-GB" alt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mechanisms underpinning affective response during physical activity (</a:t>
            </a:r>
            <a:r>
              <a:rPr lang="en-GB" alt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BioAffect</a:t>
            </a:r>
            <a:r>
              <a:rPr lang="en-GB" alt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C76958BF-7201-4AE2-AA93-CB3F5761CBB3}"/>
              </a:ext>
            </a:extLst>
          </p:cNvPr>
          <p:cNvSpPr txBox="1">
            <a:spLocks/>
          </p:cNvSpPr>
          <p:nvPr/>
        </p:nvSpPr>
        <p:spPr>
          <a:xfrm>
            <a:off x="465254" y="437237"/>
            <a:ext cx="3209433" cy="7737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SNSF Grants</a:t>
            </a:r>
            <a:endParaRPr lang="fr-CH" sz="4300" b="1" dirty="0">
              <a:solidFill>
                <a:srgbClr val="96004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04F99E-BBFF-468D-97FC-8A548542A0D0}"/>
              </a:ext>
            </a:extLst>
          </p:cNvPr>
          <p:cNvSpPr/>
          <p:nvPr/>
        </p:nvSpPr>
        <p:spPr>
          <a:xfrm>
            <a:off x="497358" y="1546965"/>
            <a:ext cx="297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6524289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2657" y="2845379"/>
            <a:ext cx="573698" cy="53242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6274" y="442896"/>
            <a:ext cx="6019049" cy="1325563"/>
          </a:xfrm>
        </p:spPr>
        <p:txBody>
          <a:bodyPr>
            <a:noAutofit/>
          </a:bodyPr>
          <a:lstStyle/>
          <a:p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</a:t>
            </a:r>
            <a:b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international collaborations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915056" y="3247248"/>
            <a:ext cx="5689666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and research in mental health 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and Long-Term Follow-up Strategies for Chronic Diseases</a:t>
            </a:r>
          </a:p>
          <a:p>
            <a:pPr marL="0" indent="0">
              <a:buNone/>
            </a:pPr>
            <a:r>
              <a:rPr lang="fr-C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fr-CH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endParaRPr lang="fr-CH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Humanitarian</a:t>
            </a:r>
            <a:r>
              <a:rPr lang="fr-C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r>
              <a:rPr lang="fr-C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Disaster</a:t>
            </a:r>
            <a:r>
              <a:rPr lang="fr-C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</a:t>
            </a:r>
          </a:p>
          <a:p>
            <a:pPr marL="0" indent="0">
              <a:buNone/>
            </a:pPr>
            <a:r>
              <a:rPr lang="fr-C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 Prevention and Control and </a:t>
            </a:r>
            <a:r>
              <a:rPr lang="fr-CH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Antimicrobial</a:t>
            </a:r>
            <a:r>
              <a:rPr lang="fr-C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Resistance</a:t>
            </a:r>
          </a:p>
          <a:p>
            <a:pPr marL="0" indent="0">
              <a:buNone/>
            </a:pPr>
            <a:r>
              <a:rPr lang="fr-CH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Epidemic</a:t>
            </a:r>
            <a:r>
              <a:rPr lang="fr-C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Pandemic</a:t>
            </a:r>
            <a:r>
              <a:rPr lang="fr-C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Diseases</a:t>
            </a:r>
            <a:r>
              <a:rPr lang="fr-C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(Geneva Centre for </a:t>
            </a:r>
            <a:r>
              <a:rPr lang="fr-CH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Emerging</a:t>
            </a:r>
            <a:r>
              <a:rPr lang="fr-C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Diseases</a:t>
            </a:r>
            <a:r>
              <a:rPr lang="fr-C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AutoShape 2" descr="Résultat de recherche d'images pour &quot;logo oms png&quot;"/>
          <p:cNvSpPr>
            <a:spLocks noChangeAspect="1" noChangeArrowheads="1"/>
          </p:cNvSpPr>
          <p:nvPr/>
        </p:nvSpPr>
        <p:spPr bwMode="auto">
          <a:xfrm>
            <a:off x="1679576" y="-585788"/>
            <a:ext cx="1323975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FCB1D-0E3A-46C2-97CD-FA37708CC648}"/>
              </a:ext>
            </a:extLst>
          </p:cNvPr>
          <p:cNvSpPr/>
          <p:nvPr/>
        </p:nvSpPr>
        <p:spPr>
          <a:xfrm>
            <a:off x="7760679" y="1017646"/>
            <a:ext cx="42429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sz="2000" b="1" dirty="0" err="1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en-US" sz="20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competence</a:t>
            </a:r>
            <a:br>
              <a:rPr lang="en-US" sz="20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research (NCCR)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8F5176-9B1D-46F5-BC01-43A831AF6602}"/>
              </a:ext>
            </a:extLst>
          </p:cNvPr>
          <p:cNvSpPr/>
          <p:nvPr/>
        </p:nvSpPr>
        <p:spPr>
          <a:xfrm>
            <a:off x="2838216" y="2824708"/>
            <a:ext cx="49103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fr-FR" sz="2000" b="1" dirty="0" err="1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Collaborating</a:t>
            </a:r>
            <a:r>
              <a:rPr lang="fr-FR" sz="20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centres (</a:t>
            </a:r>
            <a:r>
              <a:rPr lang="fr-FR" sz="2000" b="1" dirty="0" err="1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20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HUG)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7E89D39-B986-466D-BD92-13A7D41FEF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329" y="1943426"/>
            <a:ext cx="2217897" cy="137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95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67" y="430009"/>
            <a:ext cx="2766839" cy="798656"/>
          </a:xfrm>
        </p:spPr>
        <p:txBody>
          <a:bodyPr>
            <a:noAutofit/>
          </a:bodyPr>
          <a:lstStyle/>
          <a:p>
            <a:r>
              <a:rPr lang="fr-CH" sz="4300" b="1" dirty="0" err="1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Fostering</a:t>
            </a:r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fr-CH" sz="4300" b="1" dirty="0" err="1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young</a:t>
            </a:r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fr-CH" sz="4300" b="1" dirty="0" err="1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academic</a:t>
            </a:r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talents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67100" y="1700213"/>
            <a:ext cx="5905500" cy="4148243"/>
          </a:xfrm>
        </p:spPr>
        <p:txBody>
          <a:bodyPr>
            <a:noAutofit/>
          </a:bodyPr>
          <a:lstStyle/>
          <a:p>
            <a:pPr marL="176213" indent="-176213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 to support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talents</a:t>
            </a:r>
          </a:p>
          <a:p>
            <a:pPr marL="176213" indent="-176213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Mentoring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6213" indent="-176213"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</a:pP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 and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awards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support the establishment of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independant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researchers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954088" indent="-28575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badi" panose="020B0604020104020204" pitchFamily="34" charset="0"/>
              <a:buChar char="−"/>
            </a:pP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«Tremplin» Grants </a:t>
            </a:r>
          </a:p>
          <a:p>
            <a:pPr marL="954088" indent="-28575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badi" panose="020B0604020104020204" pitchFamily="34" charset="0"/>
              <a:buChar char="−"/>
            </a:pP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fr-CH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Chef-fes</a:t>
            </a: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clinique et internes scientifiques»</a:t>
            </a:r>
          </a:p>
          <a:p>
            <a:pPr marL="954088" indent="-28575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badi" panose="020B0604020104020204" pitchFamily="34" charset="0"/>
              <a:buChar char="−"/>
            </a:pP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SNSF </a:t>
            </a:r>
            <a:r>
              <a:rPr lang="fr-CH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</a:t>
            </a: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</a:t>
            </a:r>
            <a:endParaRPr lang="fr-CH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4088" indent="-285750">
              <a:spcBef>
                <a:spcPts val="0"/>
              </a:spcBef>
              <a:buClr>
                <a:schemeClr val="accent6">
                  <a:lumMod val="60000"/>
                  <a:lumOff val="40000"/>
                </a:schemeClr>
              </a:buClr>
              <a:buFont typeface="Abadi" panose="020B0604020104020204" pitchFamily="34" charset="0"/>
              <a:buChar char="−"/>
            </a:pPr>
            <a:r>
              <a:rPr lang="fr-CH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Fondation </a:t>
            </a: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Cloëtta Grants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0550" y="-8792"/>
            <a:ext cx="4408995" cy="589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65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9891" y="439111"/>
            <a:ext cx="2977209" cy="815273"/>
          </a:xfrm>
        </p:spPr>
        <p:txBody>
          <a:bodyPr>
            <a:normAutofit/>
          </a:bodyPr>
          <a:lstStyle/>
          <a:p>
            <a:r>
              <a:rPr lang="fr-CH" sz="4300" b="1" dirty="0" err="1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Teaching</a:t>
            </a:r>
            <a:endParaRPr lang="fr-CH" sz="4300" b="1" dirty="0">
              <a:solidFill>
                <a:srgbClr val="96004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67100" y="1341629"/>
            <a:ext cx="8029575" cy="4237520"/>
          </a:xfrm>
        </p:spPr>
        <p:txBody>
          <a:bodyPr>
            <a:noAutofit/>
          </a:bodyPr>
          <a:lstStyle/>
          <a:p>
            <a:pPr marL="180975" indent="-180975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CH" alt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fr-CH" altLang="fr-F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fr-CH" alt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H" altLang="fr-F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fr-CH" alt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fr-F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r>
              <a:rPr lang="fr-CH" alt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fr-CH" alt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Switzerland</a:t>
            </a:r>
            <a:r>
              <a:rPr lang="fr-CH" alt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certified</a:t>
            </a:r>
            <a:r>
              <a:rPr lang="fr-CH" alt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the World </a:t>
            </a:r>
            <a:r>
              <a:rPr lang="fr-CH" alt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Federation</a:t>
            </a:r>
            <a:r>
              <a:rPr lang="fr-CH" alt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H" alt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fr-CH" alt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Education</a:t>
            </a:r>
          </a:p>
          <a:p>
            <a:pPr marL="180975" indent="-180975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CH" alt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fr-CH" alt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fr-F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fr-CH" alt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dental </a:t>
            </a:r>
            <a:r>
              <a:rPr lang="fr-CH" altLang="fr-F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r>
              <a:rPr lang="fr-CH" alt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Western </a:t>
            </a:r>
            <a:r>
              <a:rPr lang="fr-CH" alt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Switzerland</a:t>
            </a:r>
            <a:endParaRPr lang="fr-CH" altLang="fr-FR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CH" alt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fr-CH" alt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fr-CH" alt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</a:t>
            </a:r>
            <a:r>
              <a:rPr lang="fr-CH" alt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CH" alt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H" altLang="fr-F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fr-CH" alt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fr-F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Hospitals</a:t>
            </a:r>
            <a:r>
              <a:rPr lang="fr-CH" alt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Geneva </a:t>
            </a:r>
            <a:r>
              <a:rPr lang="fr-CH" alt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(HUG) </a:t>
            </a:r>
          </a:p>
          <a:p>
            <a:pPr marL="180975" indent="-180975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CH" alt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fr-CH" alt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pioneering</a:t>
            </a:r>
            <a:r>
              <a:rPr lang="fr-CH" alt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fr-CH" alt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CH" altLang="fr-F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problem-based</a:t>
            </a:r>
            <a:r>
              <a:rPr lang="fr-CH" alt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fr-F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fr-CH" alt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fr-F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endParaRPr lang="fr-CH" altLang="fr-FR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alt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 </a:t>
            </a:r>
            <a:r>
              <a:rPr lang="en-US" alt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alt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evidence-based</a:t>
            </a:r>
            <a:r>
              <a:rPr lang="en-US" alt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training approaches</a:t>
            </a:r>
            <a:endParaRPr lang="fr-CH" altLang="fr-FR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CH" alt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fr-CH" alt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selective</a:t>
            </a:r>
            <a:r>
              <a:rPr lang="fr-CH" alt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entry test («numerus clausus»), but </a:t>
            </a:r>
            <a:r>
              <a:rPr lang="fr-CH" alt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fr-CH" altLang="fr-F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</a:t>
            </a:r>
            <a:r>
              <a:rPr lang="fr-CH" alt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fr-F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examination</a:t>
            </a:r>
            <a:r>
              <a:rPr lang="fr-CH" alt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CH" alt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fr-CH" alt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2</a:t>
            </a:r>
            <a:r>
              <a:rPr lang="fr-CH" altLang="fr-FR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fr-CH" alt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fr-CH" alt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H" alt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fr-CH" alt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r>
              <a:rPr lang="fr-CH" alt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180975" indent="-180975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CH" alt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fr-CH" alt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</a:t>
            </a:r>
            <a:r>
              <a:rPr lang="fr-CH" alt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fr-F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Bachelor</a:t>
            </a:r>
            <a:r>
              <a:rPr lang="fr-CH" alt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Master in </a:t>
            </a:r>
            <a:r>
              <a:rPr lang="fr-CH" altLang="fr-F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biomedical</a:t>
            </a:r>
            <a:r>
              <a:rPr lang="fr-CH" alt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sciences </a:t>
            </a:r>
          </a:p>
          <a:p>
            <a:pPr marL="180975" indent="-180975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CH" alt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international scope and </a:t>
            </a:r>
            <a:r>
              <a:rPr lang="fr-CH" alt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numerous</a:t>
            </a:r>
            <a:r>
              <a:rPr lang="fr-CH" alt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MOOCs</a:t>
            </a:r>
            <a:r>
              <a:rPr lang="fr-CH" alt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r-CH" alt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promotes</a:t>
            </a:r>
            <a:r>
              <a:rPr lang="fr-CH" alt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CH" altLang="fr-F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wider</a:t>
            </a:r>
            <a:r>
              <a:rPr lang="fr-CH" alt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access to </a:t>
            </a:r>
            <a:r>
              <a:rPr lang="fr-CH" altLang="fr-F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fr-CH" alt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fr-F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endParaRPr lang="fr-CH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901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IGE_pant.eps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3009" y="878986"/>
            <a:ext cx="2626252" cy="947446"/>
          </a:xfrm>
          <a:prstGeom prst="rect">
            <a:avLst/>
          </a:prstGeom>
        </p:spPr>
      </p:pic>
      <p:pic>
        <p:nvPicPr>
          <p:cNvPr id="1026" name="CCB11389-E595-4924-AFEF-37BD9AC813B3" descr="BE58D8C1-2DA2-4764-B759-DE454E428497@uni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273057" y="-14397038"/>
            <a:ext cx="7661828" cy="72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482476" y="1826432"/>
            <a:ext cx="360433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48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CH" sz="4800" b="1" dirty="0" err="1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fr-CH" sz="48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Geneva </a:t>
            </a:r>
            <a:r>
              <a:rPr lang="fr-CH" sz="4800" b="1" dirty="0" err="1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fr-CH" sz="48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 world </a:t>
            </a:r>
            <a:r>
              <a:rPr lang="fr-CH" sz="4800" b="1" dirty="0" err="1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universities</a:t>
            </a:r>
            <a:endParaRPr lang="fr-CH" sz="4800" b="1" dirty="0">
              <a:solidFill>
                <a:srgbClr val="96004B"/>
              </a:solidFill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7473A3-0AC6-4798-B7AE-7298B525C6CE}"/>
              </a:ext>
            </a:extLst>
          </p:cNvPr>
          <p:cNvSpPr/>
          <p:nvPr/>
        </p:nvSpPr>
        <p:spPr>
          <a:xfrm>
            <a:off x="482476" y="4243089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fr-CH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2" descr="pyramide 2024.png">
            <a:extLst>
              <a:ext uri="{FF2B5EF4-FFF2-40B4-BE49-F238E27FC236}">
                <a16:creationId xmlns:a16="http://schemas.microsoft.com/office/drawing/2014/main" id="{6E701417-9679-4AD0-8965-D41B3FADC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592" y="1047871"/>
            <a:ext cx="47815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355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1136" y="427097"/>
            <a:ext cx="4084986" cy="865158"/>
          </a:xfrm>
        </p:spPr>
        <p:txBody>
          <a:bodyPr>
            <a:noAutofit/>
          </a:bodyPr>
          <a:lstStyle/>
          <a:p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future </a:t>
            </a:r>
            <a:r>
              <a:rPr lang="fr-CH" sz="4300" b="1" dirty="0" err="1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professionals</a:t>
            </a:r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open to</a:t>
            </a:r>
            <a:b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world</a:t>
            </a:r>
            <a:endParaRPr lang="fr-CH" sz="4300" b="1" dirty="0">
              <a:solidFill>
                <a:srgbClr val="96004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67100" y="1700213"/>
            <a:ext cx="5905500" cy="4470831"/>
          </a:xfrm>
        </p:spPr>
        <p:txBody>
          <a:bodyPr>
            <a:noAutofit/>
          </a:bodyPr>
          <a:lstStyle/>
          <a:p>
            <a:pPr marL="176213" indent="-176213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interprofessional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training</a:t>
            </a:r>
          </a:p>
          <a:p>
            <a:pPr marL="176213" indent="-176213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focus on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means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population </a:t>
            </a:r>
          </a:p>
          <a:p>
            <a:pPr marL="176213" indent="-176213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Promotion of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curriculum</a:t>
            </a:r>
          </a:p>
          <a:p>
            <a:pPr marL="176213" indent="-176213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Numerous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collaborations in 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and international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6213" indent="-176213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Enrollment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capability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:</a:t>
            </a:r>
            <a:b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~ 160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human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medicine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(as of 2</a:t>
            </a:r>
            <a:r>
              <a:rPr lang="fr-FR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nd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year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)</a:t>
            </a:r>
            <a:b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~ 30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 dental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medicine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and</a:t>
            </a:r>
            <a:b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~ 30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medical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biosciences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9A16036-0C8F-4412-99C2-BAB97ED505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1" t="2721" r="56224" b="1749"/>
          <a:stretch/>
        </p:blipFill>
        <p:spPr>
          <a:xfrm>
            <a:off x="9493620" y="-170327"/>
            <a:ext cx="3589524" cy="606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20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1136" y="427097"/>
            <a:ext cx="3110200" cy="865158"/>
          </a:xfrm>
        </p:spPr>
        <p:txBody>
          <a:bodyPr>
            <a:noAutofit/>
          </a:bodyPr>
          <a:lstStyle/>
          <a:p>
            <a:r>
              <a:rPr lang="fr-FR" sz="4300" b="1" dirty="0" err="1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</a:t>
            </a:r>
            <a:r>
              <a:rPr lang="fr-FR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300" b="1" dirty="0" err="1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tracks</a:t>
            </a:r>
            <a:r>
              <a:rPr lang="fr-FR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  <a:br>
              <a:rPr lang="fr-FR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</a:t>
            </a:r>
            <a:r>
              <a:rPr lang="fr-FR" sz="4300" b="1" dirty="0" err="1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endParaRPr lang="fr-CH" sz="4300" b="1" dirty="0">
              <a:solidFill>
                <a:srgbClr val="96004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9A16036-0C8F-4412-99C2-BAB97ED505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1" t="2721" r="56224" b="1749"/>
          <a:stretch/>
        </p:blipFill>
        <p:spPr>
          <a:xfrm>
            <a:off x="9493620" y="-170327"/>
            <a:ext cx="3589524" cy="6060141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A37F4FC-AB8E-4E37-808F-EB345BCC2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100" y="1700213"/>
            <a:ext cx="5905500" cy="4470831"/>
          </a:xfrm>
        </p:spPr>
        <p:txBody>
          <a:bodyPr>
            <a:noAutofit/>
          </a:bodyPr>
          <a:lstStyle/>
          <a:p>
            <a:pPr marL="0" indent="0">
              <a:buClr>
                <a:schemeClr val="accent6">
                  <a:lumMod val="60000"/>
                  <a:lumOff val="40000"/>
                </a:schemeClr>
              </a:buClr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in the 2</a:t>
            </a:r>
            <a:r>
              <a:rPr lang="en-US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 of the Bachelor's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students in Human Medicine have the possibility to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personalise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their studies by choosing a special track.</a:t>
            </a:r>
          </a:p>
          <a:p>
            <a:pPr marL="0" indent="0">
              <a:buClr>
                <a:schemeClr val="accent6">
                  <a:lumMod val="60000"/>
                  <a:lumOff val="40000"/>
                </a:schemeClr>
              </a:buClr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tracks allow students to gain additional expertise on a specific medical discipline aligned with their interests and the career path they wish to pursue.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92345913-87A2-4E16-9A19-AB04DD19F88F}"/>
              </a:ext>
            </a:extLst>
          </p:cNvPr>
          <p:cNvSpPr txBox="1">
            <a:spLocks/>
          </p:cNvSpPr>
          <p:nvPr/>
        </p:nvSpPr>
        <p:spPr>
          <a:xfrm>
            <a:off x="427003" y="4919294"/>
            <a:ext cx="1742536" cy="481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70AD47">
                  <a:lumMod val="60000"/>
                  <a:lumOff val="40000"/>
                </a:srgbClr>
              </a:buClr>
              <a:defRPr/>
            </a:pPr>
            <a:r>
              <a:rPr lang="fr-FR" sz="1800" dirty="0" err="1">
                <a:solidFill>
                  <a:srgbClr val="A9D18E"/>
                </a:solidFill>
              </a:rPr>
              <a:t>Medical</a:t>
            </a:r>
            <a:r>
              <a:rPr lang="fr-FR" sz="1800" dirty="0">
                <a:solidFill>
                  <a:srgbClr val="A9D18E"/>
                </a:solidFill>
              </a:rPr>
              <a:t> </a:t>
            </a:r>
            <a:r>
              <a:rPr lang="fr-FR" sz="1800" dirty="0" err="1">
                <a:solidFill>
                  <a:srgbClr val="A9D18E"/>
                </a:solidFill>
              </a:rPr>
              <a:t>education</a:t>
            </a:r>
            <a:endParaRPr lang="en-US" sz="4300" dirty="0">
              <a:solidFill>
                <a:srgbClr val="A9D18E"/>
              </a:solidFill>
            </a:endParaRP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D1EBE0DB-FBE0-496D-87F5-0D4EBE6C5CD2}"/>
              </a:ext>
            </a:extLst>
          </p:cNvPr>
          <p:cNvSpPr txBox="1">
            <a:spLocks/>
          </p:cNvSpPr>
          <p:nvPr/>
        </p:nvSpPr>
        <p:spPr>
          <a:xfrm>
            <a:off x="2147975" y="4805732"/>
            <a:ext cx="2819400" cy="663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70AD47">
                  <a:lumMod val="60000"/>
                  <a:lumOff val="40000"/>
                </a:srgbClr>
              </a:buClr>
              <a:defRPr/>
            </a:pPr>
            <a:r>
              <a:rPr lang="en-US" sz="1600" dirty="0">
                <a:solidFill>
                  <a:srgbClr val="A9D18E"/>
                </a:solidFill>
              </a:rPr>
              <a:t>Primary care – </a:t>
            </a:r>
            <a:br>
              <a:rPr lang="en-US" sz="1600" dirty="0">
                <a:solidFill>
                  <a:srgbClr val="A9D18E"/>
                </a:solidFill>
              </a:rPr>
            </a:br>
            <a:r>
              <a:rPr lang="en-US" sz="1600" dirty="0">
                <a:solidFill>
                  <a:srgbClr val="A9D18E"/>
                </a:solidFill>
              </a:rPr>
              <a:t>Family medicine</a:t>
            </a:r>
            <a:br>
              <a:rPr lang="en-US" sz="1600" dirty="0">
                <a:solidFill>
                  <a:srgbClr val="A9D18E"/>
                </a:solidFill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A9D1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(Médecine de premier recours – médecine de famille MPR – MF)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A9D1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916F9188-68AE-4083-8EB5-EB71AA0BDEB5}"/>
              </a:ext>
            </a:extLst>
          </p:cNvPr>
          <p:cNvSpPr txBox="1">
            <a:spLocks/>
          </p:cNvSpPr>
          <p:nvPr/>
        </p:nvSpPr>
        <p:spPr>
          <a:xfrm>
            <a:off x="4241679" y="5043060"/>
            <a:ext cx="2819400" cy="223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70AD47">
                  <a:lumMod val="60000"/>
                  <a:lumOff val="40000"/>
                </a:srgbClr>
              </a:buClr>
              <a:defRPr/>
            </a:pPr>
            <a:r>
              <a:rPr lang="fr-FR" sz="1600" dirty="0" err="1">
                <a:solidFill>
                  <a:srgbClr val="A9D18E"/>
                </a:solidFill>
              </a:rPr>
              <a:t>Research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A9D1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A9D1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7DDE40BD-7185-42F3-8F40-7E443466116B}"/>
              </a:ext>
            </a:extLst>
          </p:cNvPr>
          <p:cNvSpPr txBox="1">
            <a:spLocks/>
          </p:cNvSpPr>
          <p:nvPr/>
        </p:nvSpPr>
        <p:spPr>
          <a:xfrm>
            <a:off x="6363961" y="4919093"/>
            <a:ext cx="2819400" cy="489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70AD47">
                  <a:lumMod val="60000"/>
                  <a:lumOff val="40000"/>
                </a:srgbClr>
              </a:buClr>
              <a:defRPr/>
            </a:pPr>
            <a:r>
              <a:rPr lang="fr-FR" sz="1600" dirty="0">
                <a:solidFill>
                  <a:srgbClr val="A9D18E"/>
                </a:solidFill>
              </a:rPr>
              <a:t>Global </a:t>
            </a:r>
            <a:r>
              <a:rPr lang="fr-FR" sz="1600" dirty="0" err="1">
                <a:solidFill>
                  <a:srgbClr val="A9D18E"/>
                </a:solidFill>
              </a:rPr>
              <a:t>health</a:t>
            </a:r>
            <a:br>
              <a:rPr lang="fr-FR" sz="1600" dirty="0">
                <a:solidFill>
                  <a:srgbClr val="A9D18E"/>
                </a:solidFill>
              </a:rPr>
            </a:br>
            <a:r>
              <a:rPr lang="fr-FR" sz="1600" dirty="0">
                <a:solidFill>
                  <a:srgbClr val="A9D18E"/>
                </a:solidFill>
              </a:rPr>
              <a:t>&amp; </a:t>
            </a:r>
            <a:r>
              <a:rPr lang="fr-FR" sz="1600" dirty="0" err="1">
                <a:solidFill>
                  <a:srgbClr val="A9D18E"/>
                </a:solidFill>
              </a:rPr>
              <a:t>humanitarian</a:t>
            </a:r>
            <a:r>
              <a:rPr lang="fr-FR" sz="1600" dirty="0">
                <a:solidFill>
                  <a:srgbClr val="A9D18E"/>
                </a:solidFill>
              </a:rPr>
              <a:t> </a:t>
            </a:r>
            <a:r>
              <a:rPr lang="fr-FR" sz="1600" dirty="0" err="1">
                <a:solidFill>
                  <a:srgbClr val="A9D18E"/>
                </a:solidFill>
              </a:rPr>
              <a:t>medicine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A9D1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4143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71415" y="371475"/>
            <a:ext cx="2195585" cy="141577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studies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03AF2B-9CE3-494E-BBC5-19FB0D6430A3}"/>
              </a:ext>
            </a:extLst>
          </p:cNvPr>
          <p:cNvSpPr/>
          <p:nvPr/>
        </p:nvSpPr>
        <p:spPr>
          <a:xfrm>
            <a:off x="511369" y="1622989"/>
            <a:ext cx="1802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for?</a:t>
            </a:r>
            <a:endParaRPr lang="fr-CH" sz="2800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E003F883-E375-4734-8805-FF1CA96F9F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67100" y="1787247"/>
            <a:ext cx="1200150" cy="3905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DC6C24C-4BB3-4E5D-B139-3AF584CF02FE}"/>
              </a:ext>
            </a:extLst>
          </p:cNvPr>
          <p:cNvSpPr/>
          <p:nvPr/>
        </p:nvSpPr>
        <p:spPr>
          <a:xfrm>
            <a:off x="4667250" y="1808440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lang="fr-C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BCE653D3-F6CB-4235-983A-C261AF02BB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67000" y="2988231"/>
            <a:ext cx="1200150" cy="3905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C120AE8-2E17-43BD-A5A7-80E751DD4482}"/>
              </a:ext>
            </a:extLst>
          </p:cNvPr>
          <p:cNvSpPr/>
          <p:nvPr/>
        </p:nvSpPr>
        <p:spPr>
          <a:xfrm>
            <a:off x="3867150" y="3009424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endParaRPr lang="fr-C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463FDB40-5421-4F25-9E9F-EE9B2C9580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96979" y="4111347"/>
            <a:ext cx="1200150" cy="3905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DD16616-0EC4-4EE5-A5C6-7FCFD534E046}"/>
              </a:ext>
            </a:extLst>
          </p:cNvPr>
          <p:cNvSpPr/>
          <p:nvPr/>
        </p:nvSpPr>
        <p:spPr>
          <a:xfrm>
            <a:off x="4697129" y="4132540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</a:t>
            </a:r>
            <a:endParaRPr lang="fr-C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6FFF2DDE-249C-4B15-9514-F07CEE3CA6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6487" y="2177772"/>
            <a:ext cx="1200150" cy="3905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EBB8264-9C49-4895-8C0A-56A57BD77BCB}"/>
              </a:ext>
            </a:extLst>
          </p:cNvPr>
          <p:cNvSpPr/>
          <p:nvPr/>
        </p:nvSpPr>
        <p:spPr>
          <a:xfrm>
            <a:off x="7826637" y="2198965"/>
            <a:ext cx="110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endParaRPr lang="fr-C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0651AAC4-840B-48F5-A677-7519FB7430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14861" y="3494842"/>
            <a:ext cx="1200150" cy="39052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5F69A16-0B95-4BE4-97FD-2519ACCAB456}"/>
              </a:ext>
            </a:extLst>
          </p:cNvPr>
          <p:cNvSpPr/>
          <p:nvPr/>
        </p:nvSpPr>
        <p:spPr>
          <a:xfrm>
            <a:off x="6915011" y="3516035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4C2C084D-82DA-4A75-8D00-243A1CD4F8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59488" y="4875490"/>
            <a:ext cx="1200150" cy="39052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84935C3-EB1A-465D-8E5B-5C11A4263C01}"/>
              </a:ext>
            </a:extLst>
          </p:cNvPr>
          <p:cNvSpPr/>
          <p:nvPr/>
        </p:nvSpPr>
        <p:spPr>
          <a:xfrm>
            <a:off x="7259638" y="4896683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Insurances</a:t>
            </a:r>
            <a:endParaRPr lang="fr-C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E4C76E9F-59ED-407A-B49E-FC22F9058B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26787" y="1808440"/>
            <a:ext cx="1200150" cy="39052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D9B9511-1196-4D5B-B60E-8F7C9E7A1F3C}"/>
              </a:ext>
            </a:extLst>
          </p:cNvPr>
          <p:cNvSpPr/>
          <p:nvPr/>
        </p:nvSpPr>
        <p:spPr>
          <a:xfrm>
            <a:off x="10226937" y="1829633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</a:t>
            </a:r>
            <a:endParaRPr lang="fr-C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26285E4B-61CF-467D-974B-1FC833EEBB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72818" y="4090154"/>
            <a:ext cx="1200150" cy="39052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AFFFDF8-B5CE-4744-98CE-A163974146AA}"/>
              </a:ext>
            </a:extLst>
          </p:cNvPr>
          <p:cNvSpPr/>
          <p:nvPr/>
        </p:nvSpPr>
        <p:spPr>
          <a:xfrm>
            <a:off x="9772968" y="4111347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</a:t>
            </a:r>
          </a:p>
        </p:txBody>
      </p:sp>
    </p:spTree>
    <p:extLst>
      <p:ext uri="{BB962C8B-B14F-4D97-AF65-F5344CB8AC3E}">
        <p14:creationId xmlns:p14="http://schemas.microsoft.com/office/powerpoint/2010/main" val="13684088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2014" y="545381"/>
            <a:ext cx="3147961" cy="24716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3720"/>
              </a:lnSpc>
              <a:defRPr/>
            </a:pPr>
            <a:r>
              <a:rPr lang="fr-CH" sz="4300" b="1" dirty="0" err="1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Bachelor</a:t>
            </a:r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Master</a:t>
            </a:r>
            <a:b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fr-CH" sz="4300" b="1" dirty="0" err="1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Biomedical</a:t>
            </a:r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Sciences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67100" y="1709738"/>
            <a:ext cx="5905500" cy="36616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176213" indent="-176213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training in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biology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6213" indent="-176213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overarching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perspective 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devices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fr-CH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Mastering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communication </a:t>
            </a:r>
          </a:p>
          <a:p>
            <a:pPr marL="176213" indent="-176213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inside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6213" indent="-176213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range of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oportunities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startups, pharma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biotech, etc.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9374" y="0"/>
            <a:ext cx="4264726" cy="590340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7D9F7E-85E3-4FD2-A803-045CF23900E2}"/>
              </a:ext>
            </a:extLst>
          </p:cNvPr>
          <p:cNvSpPr/>
          <p:nvPr/>
        </p:nvSpPr>
        <p:spPr>
          <a:xfrm>
            <a:off x="488115" y="2840335"/>
            <a:ext cx="29789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coordination </a:t>
            </a:r>
            <a:r>
              <a:rPr lang="fr-CH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CH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H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</a:t>
            </a:r>
            <a:r>
              <a:rPr lang="fr-CH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Science</a:t>
            </a:r>
          </a:p>
        </p:txBody>
      </p:sp>
    </p:spTree>
    <p:extLst>
      <p:ext uri="{BB962C8B-B14F-4D97-AF65-F5344CB8AC3E}">
        <p14:creationId xmlns:p14="http://schemas.microsoft.com/office/powerpoint/2010/main" val="34559642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0217" y="393700"/>
            <a:ext cx="3596484" cy="1325563"/>
          </a:xfrm>
        </p:spPr>
        <p:txBody>
          <a:bodyPr>
            <a:normAutofit/>
          </a:bodyPr>
          <a:lstStyle/>
          <a:p>
            <a:r>
              <a:rPr lang="fr-CH" altLang="fr-FR" sz="4300" b="1" dirty="0" err="1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Studies</a:t>
            </a:r>
            <a:r>
              <a:rPr lang="fr-CH" altLang="fr-FR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structure</a:t>
            </a:r>
            <a:endParaRPr lang="fr-CH" sz="3200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53" b="4171"/>
          <a:stretch/>
        </p:blipFill>
        <p:spPr>
          <a:xfrm>
            <a:off x="4539638" y="1186491"/>
            <a:ext cx="7379924" cy="434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97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1650" y="438319"/>
            <a:ext cx="3574689" cy="711199"/>
          </a:xfrm>
        </p:spPr>
        <p:txBody>
          <a:bodyPr>
            <a:noAutofit/>
          </a:bodyPr>
          <a:lstStyle/>
          <a:p>
            <a:r>
              <a:rPr lang="en-US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great variety</a:t>
            </a:r>
            <a:br>
              <a:rPr lang="en-US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structures supporting training</a:t>
            </a:r>
            <a:endParaRPr lang="fr-FR" sz="4300" b="1" dirty="0">
              <a:solidFill>
                <a:srgbClr val="96004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3549469" y="2866231"/>
            <a:ext cx="6176962" cy="11541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fr-FR" altLang="fr-FR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Interprofessional</a:t>
            </a:r>
            <a:r>
              <a:rPr lang="fr-FR" altLang="fr-FR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Simulation Centre </a:t>
            </a:r>
            <a:r>
              <a:rPr lang="fr-CH" altLang="fr-FR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CH" altLang="fr-FR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</a:t>
            </a:r>
            <a:r>
              <a:rPr lang="fr-CH" altLang="fr-FR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fr-CH" altLang="fr-FR" sz="2000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alt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fr-CH" alt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pioneering</a:t>
            </a:r>
            <a:r>
              <a:rPr lang="fr-CH" alt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centre for </a:t>
            </a:r>
            <a:r>
              <a:rPr lang="fr-CH" alt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interprofessional</a:t>
            </a:r>
            <a:r>
              <a:rPr lang="fr-CH" alt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</a:t>
            </a:r>
            <a:r>
              <a:rPr lang="fr-CH" alt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alt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postgraduate</a:t>
            </a:r>
            <a:r>
              <a:rPr lang="fr-CH" alt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alt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fr-CH" alt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training </a:t>
            </a:r>
            <a:r>
              <a:rPr lang="fr-CH" alt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r-CH" alt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uses multimodal simulation </a:t>
            </a:r>
            <a:r>
              <a:rPr lang="fr-CH" alt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endParaRPr lang="fr-CH" altLang="fr-F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6CDDDD-9B31-4B06-A6F2-88BB29890D72}"/>
              </a:ext>
            </a:extLst>
          </p:cNvPr>
          <p:cNvSpPr/>
          <p:nvPr/>
        </p:nvSpPr>
        <p:spPr>
          <a:xfrm>
            <a:off x="876301" y="4177963"/>
            <a:ext cx="4190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University Institute for Primary Care </a:t>
            </a:r>
            <a:r>
              <a:rPr lang="fr-FR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(</a:t>
            </a:r>
            <a:r>
              <a:rPr lang="fr-FR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IuMFE</a:t>
            </a:r>
            <a:r>
              <a:rPr lang="fr-FR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) </a:t>
            </a:r>
            <a:b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Stimulates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primary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care </a:t>
            </a:r>
            <a:r>
              <a:rPr 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medicine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and </a:t>
            </a:r>
            <a:r>
              <a:rPr 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promote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its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specialization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AAFBBD-E37A-45C9-B432-75DBF4D5B4BB}"/>
              </a:ext>
            </a:extLst>
          </p:cNvPr>
          <p:cNvSpPr/>
          <p:nvPr/>
        </p:nvSpPr>
        <p:spPr>
          <a:xfrm>
            <a:off x="5816420" y="1363213"/>
            <a:ext cx="56802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fr-FR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Development</a:t>
            </a:r>
            <a:r>
              <a:rPr lang="fr-FR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and </a:t>
            </a:r>
            <a:r>
              <a:rPr lang="fr-FR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research</a:t>
            </a:r>
            <a:r>
              <a:rPr lang="fr-FR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in </a:t>
            </a:r>
            <a:r>
              <a:rPr lang="fr-FR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medical</a:t>
            </a:r>
            <a:r>
              <a:rPr lang="fr-FR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fr-FR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education</a:t>
            </a:r>
            <a:r>
              <a:rPr lang="fr-FR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Unit (UDREM)</a:t>
            </a:r>
            <a:br>
              <a:rPr lang="fr-FR" sz="2400" b="1" dirty="0">
                <a:solidFill>
                  <a:srgbClr val="96004B"/>
                </a:solidFill>
                <a:latin typeface="Arial"/>
                <a:cs typeface="Arial"/>
              </a:rPr>
            </a:b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Supports innovative teaching, quality evaluation, and research in medical education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7D512A-C6D6-49BB-889D-F339D54A500A}"/>
              </a:ext>
            </a:extLst>
          </p:cNvPr>
          <p:cNvSpPr/>
          <p:nvPr/>
        </p:nvSpPr>
        <p:spPr>
          <a:xfrm>
            <a:off x="6607178" y="4151403"/>
            <a:ext cx="47085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fr-FR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Research</a:t>
            </a:r>
            <a:r>
              <a:rPr lang="fr-FR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programme for </a:t>
            </a:r>
            <a:r>
              <a:rPr lang="fr-FR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medical</a:t>
            </a:r>
            <a:r>
              <a:rPr lang="fr-FR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fr-FR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students</a:t>
            </a:r>
            <a:r>
              <a:rPr lang="fr-FR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(PREM)</a:t>
            </a:r>
            <a:br>
              <a:rPr lang="fr-FR" b="1" dirty="0">
                <a:solidFill>
                  <a:srgbClr val="96004B"/>
                </a:solidFill>
                <a:latin typeface="Arial"/>
                <a:cs typeface="Arial"/>
              </a:rPr>
            </a:b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Identifies and coaches </a:t>
            </a:r>
            <a:r>
              <a:rPr 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students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interested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research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as </a:t>
            </a:r>
            <a:r>
              <a:rPr 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early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as 2</a:t>
            </a:r>
            <a:r>
              <a:rPr lang="fr-FR" sz="1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nd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year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to </a:t>
            </a:r>
            <a:r>
              <a:rPr 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foster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future </a:t>
            </a:r>
            <a:r>
              <a:rPr 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research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talents</a:t>
            </a: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36A6E194-E437-4E30-9D9D-39BB04EC0EF7}"/>
              </a:ext>
            </a:extLst>
          </p:cNvPr>
          <p:cNvCxnSpPr>
            <a:cxnSpLocks/>
          </p:cNvCxnSpPr>
          <p:nvPr/>
        </p:nvCxnSpPr>
        <p:spPr>
          <a:xfrm>
            <a:off x="3536588" y="2885281"/>
            <a:ext cx="0" cy="1022744"/>
          </a:xfrm>
          <a:prstGeom prst="line">
            <a:avLst/>
          </a:prstGeom>
          <a:ln w="19050">
            <a:solidFill>
              <a:srgbClr val="96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34AA05C-3D2A-4351-B6B4-0AD149BC9890}"/>
              </a:ext>
            </a:extLst>
          </p:cNvPr>
          <p:cNvCxnSpPr>
            <a:cxnSpLocks/>
          </p:cNvCxnSpPr>
          <p:nvPr/>
        </p:nvCxnSpPr>
        <p:spPr>
          <a:xfrm>
            <a:off x="5816420" y="1408406"/>
            <a:ext cx="0" cy="1278246"/>
          </a:xfrm>
          <a:prstGeom prst="line">
            <a:avLst/>
          </a:prstGeom>
          <a:ln w="19050">
            <a:solidFill>
              <a:srgbClr val="96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12B51A3-8012-4C41-BCAF-B46C0D67D30A}"/>
              </a:ext>
            </a:extLst>
          </p:cNvPr>
          <p:cNvCxnSpPr>
            <a:cxnSpLocks/>
          </p:cNvCxnSpPr>
          <p:nvPr/>
        </p:nvCxnSpPr>
        <p:spPr>
          <a:xfrm>
            <a:off x="869589" y="4221163"/>
            <a:ext cx="6712" cy="1280239"/>
          </a:xfrm>
          <a:prstGeom prst="line">
            <a:avLst/>
          </a:prstGeom>
          <a:ln w="19050">
            <a:solidFill>
              <a:srgbClr val="96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97EB101-21CC-4216-927D-032AC07AA7B2}"/>
              </a:ext>
            </a:extLst>
          </p:cNvPr>
          <p:cNvCxnSpPr>
            <a:cxnSpLocks/>
          </p:cNvCxnSpPr>
          <p:nvPr/>
        </p:nvCxnSpPr>
        <p:spPr>
          <a:xfrm>
            <a:off x="6588128" y="4216063"/>
            <a:ext cx="0" cy="1505000"/>
          </a:xfrm>
          <a:prstGeom prst="line">
            <a:avLst/>
          </a:prstGeom>
          <a:ln w="19050">
            <a:solidFill>
              <a:srgbClr val="96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287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3550" y="441018"/>
            <a:ext cx="4662058" cy="1036954"/>
          </a:xfrm>
        </p:spPr>
        <p:txBody>
          <a:bodyPr>
            <a:noAutofit/>
          </a:bodyPr>
          <a:lstStyle/>
          <a:p>
            <a:r>
              <a:rPr lang="fr-CH" sz="4300" b="1" dirty="0" err="1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Interprofessional</a:t>
            </a:r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Simulation Centre</a:t>
            </a:r>
            <a:b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fr-CH" sz="4300" b="1" dirty="0" err="1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CiS</a:t>
            </a:r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598918" y="15071"/>
            <a:ext cx="2593082" cy="5878287"/>
          </a:xfrm>
        </p:spPr>
      </p:pic>
      <p:sp>
        <p:nvSpPr>
          <p:cNvPr id="6" name="ZoneTexte 5"/>
          <p:cNvSpPr txBox="1"/>
          <p:nvPr/>
        </p:nvSpPr>
        <p:spPr>
          <a:xfrm>
            <a:off x="3467101" y="1700213"/>
            <a:ext cx="59055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Opened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  <a:p>
            <a:pPr marL="180975" indent="-180975"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institutions (UNIGE,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HEdS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HUG,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imad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training of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healthcare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professionals</a:t>
            </a:r>
            <a:endParaRPr lang="fr-CH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Interprofessional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communication 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key to patient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endParaRPr lang="fr-CH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Trains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hundreds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people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lang="fr-CH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range of scenarios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fidelity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dummies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actors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impersonating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patients</a:t>
            </a:r>
          </a:p>
          <a:p>
            <a:endParaRPr lang="fr-CH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6207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007" y="429554"/>
            <a:ext cx="4134022" cy="765405"/>
          </a:xfrm>
        </p:spPr>
        <p:txBody>
          <a:bodyPr>
            <a:noAutofit/>
          </a:bodyPr>
          <a:lstStyle/>
          <a:p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</a:t>
            </a:r>
            <a:b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lang="fr-CH" sz="4300" b="1" dirty="0" err="1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clinical</a:t>
            </a:r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fr-CH" sz="4300" b="1" dirty="0" err="1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specialisations</a:t>
            </a:r>
            <a:endParaRPr lang="fr-CH" sz="4300" b="1" dirty="0">
              <a:solidFill>
                <a:srgbClr val="96004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67100" y="2452914"/>
            <a:ext cx="8029576" cy="3402467"/>
          </a:xfrm>
        </p:spPr>
        <p:txBody>
          <a:bodyPr>
            <a:normAutofit lnSpcReduction="10000"/>
          </a:bodyPr>
          <a:lstStyle/>
          <a:p>
            <a:pPr marL="180975" indent="-180975">
              <a:spcBef>
                <a:spcPts val="24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Masters of Advances Studies (MAS) in </a:t>
            </a: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medicine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22 degrees, designed mainly for holders of non-EU medical degrees </a:t>
            </a:r>
          </a:p>
          <a:p>
            <a:pPr marL="180975" indent="-180975">
              <a:spcBef>
                <a:spcPts val="24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specialisations in clinical medicine are issued by the </a:t>
            </a: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Swiss Institute of postgraduate and continuous medical training (ISFM)</a:t>
            </a:r>
          </a:p>
          <a:p>
            <a:pPr marL="180975" indent="-180975">
              <a:spcBef>
                <a:spcPts val="24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of Advanced Studies (MAS) in </a:t>
            </a: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dental medicine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specialised programme with federal certification</a:t>
            </a:r>
          </a:p>
          <a:p>
            <a:pPr marL="180975" indent="-180975">
              <a:spcBef>
                <a:spcPts val="24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of Advanced Studies (MAS) in </a:t>
            </a: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health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not restricted to medical degrees holders (upon selection)</a:t>
            </a:r>
          </a:p>
        </p:txBody>
      </p:sp>
    </p:spTree>
    <p:extLst>
      <p:ext uri="{BB962C8B-B14F-4D97-AF65-F5344CB8AC3E}">
        <p14:creationId xmlns:p14="http://schemas.microsoft.com/office/powerpoint/2010/main" val="1036873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9600" y="435059"/>
            <a:ext cx="3855657" cy="698903"/>
          </a:xfrm>
        </p:spPr>
        <p:txBody>
          <a:bodyPr>
            <a:noAutofit/>
          </a:bodyPr>
          <a:lstStyle/>
          <a:p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Doctoral programmes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67099" y="1700213"/>
            <a:ext cx="8029575" cy="3242831"/>
          </a:xfrm>
        </p:spPr>
        <p:txBody>
          <a:bodyPr>
            <a:noAutofit/>
          </a:bodyPr>
          <a:lstStyle/>
          <a:p>
            <a:pPr marL="180975" indent="-180975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Doctoral programme in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(MD)</a:t>
            </a:r>
            <a:b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dental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(DMD) </a:t>
            </a:r>
          </a:p>
          <a:p>
            <a:pPr marL="180975" indent="-180975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Doctoral programme in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science</a:t>
            </a:r>
            <a:b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«MD-PhD» </a:t>
            </a:r>
          </a:p>
          <a:p>
            <a:pPr marL="180975" indent="-180975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 in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biomedical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  <a:b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bioethics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forensic medicine,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medical education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80975" indent="-180975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 in 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neurosciences</a:t>
            </a:r>
            <a:b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Geneva,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Lausanne, EPFL)</a:t>
            </a:r>
          </a:p>
          <a:p>
            <a:pPr marL="180975" indent="-180975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 in 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science</a:t>
            </a:r>
            <a:b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Faculties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Science,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Geneva)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375" y="2320139"/>
            <a:ext cx="2711450" cy="252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479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7042" y="439125"/>
            <a:ext cx="3499872" cy="1325563"/>
          </a:xfrm>
        </p:spPr>
        <p:txBody>
          <a:bodyPr>
            <a:noAutofit/>
          </a:bodyPr>
          <a:lstStyle/>
          <a:p>
            <a:r>
              <a:rPr lang="fr-CH" sz="4300" b="1" dirty="0" err="1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Other</a:t>
            </a:r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training programmes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67100" y="2838379"/>
            <a:ext cx="5905500" cy="2765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large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variety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Diplomas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Advanced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(DAS), Certificates of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Advances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(CAS) and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Certificates of Open Studies en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anglais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(COS)</a:t>
            </a:r>
            <a:endParaRPr lang="fr-CH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fr-CH" sz="20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physicians</a:t>
            </a:r>
            <a:r>
              <a:rPr lang="fr-CH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fr-CH" sz="20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fr-CH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for </a:t>
            </a:r>
            <a:r>
              <a:rPr lang="fr-CH" sz="20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fr-CH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professionals</a:t>
            </a:r>
            <a:endParaRPr lang="fr-CH" sz="2000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0550" y="0"/>
            <a:ext cx="4192806" cy="589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88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9309" y="427260"/>
            <a:ext cx="4235055" cy="1325563"/>
          </a:xfrm>
        </p:spPr>
        <p:txBody>
          <a:bodyPr>
            <a:normAutofit fontScale="90000"/>
          </a:bodyPr>
          <a:lstStyle/>
          <a:p>
            <a:r>
              <a:rPr lang="fr-CH" sz="4800" b="1" dirty="0">
                <a:solidFill>
                  <a:srgbClr val="96004B"/>
                </a:solidFill>
                <a:latin typeface="Arial" pitchFamily="34" charset="0"/>
                <a:cs typeface="Arial" pitchFamily="34" charset="0"/>
              </a:rPr>
              <a:t>Shanghai </a:t>
            </a:r>
            <a:r>
              <a:rPr lang="fr-CH" sz="4800" b="1" dirty="0" err="1">
                <a:solidFill>
                  <a:srgbClr val="96004B"/>
                </a:solidFill>
                <a:latin typeface="Arial" pitchFamily="34" charset="0"/>
                <a:cs typeface="Arial" pitchFamily="34" charset="0"/>
              </a:rPr>
              <a:t>Ranking</a:t>
            </a:r>
            <a:endParaRPr lang="fr-CH" sz="4800" b="1" dirty="0">
              <a:solidFill>
                <a:srgbClr val="96004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Academic Ranking of World Universi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2025" y="551230"/>
            <a:ext cx="2914650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29810F3-7E8A-400B-9CD4-34772E625EBD}"/>
              </a:ext>
            </a:extLst>
          </p:cNvPr>
          <p:cNvSpPr/>
          <p:nvPr/>
        </p:nvSpPr>
        <p:spPr>
          <a:xfrm>
            <a:off x="3375564" y="2126758"/>
            <a:ext cx="1711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36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58 </a:t>
            </a:r>
            <a:endParaRPr lang="fr-CH" sz="3600" b="1" dirty="0">
              <a:solidFill>
                <a:srgbClr val="96004B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27DEEC-3B05-4642-A512-2283FFA0FDC3}"/>
              </a:ext>
            </a:extLst>
          </p:cNvPr>
          <p:cNvSpPr/>
          <p:nvPr/>
        </p:nvSpPr>
        <p:spPr>
          <a:xfrm>
            <a:off x="3375564" y="2616897"/>
            <a:ext cx="11363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Worldwide</a:t>
            </a:r>
            <a:endParaRPr lang="fr-CH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73F90A-ADD6-4601-A2D3-ACBE8DDC06FB}"/>
              </a:ext>
            </a:extLst>
          </p:cNvPr>
          <p:cNvSpPr/>
          <p:nvPr/>
        </p:nvSpPr>
        <p:spPr>
          <a:xfrm>
            <a:off x="5518689" y="2126758"/>
            <a:ext cx="1711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36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19 </a:t>
            </a:r>
            <a:endParaRPr lang="fr-CH" sz="3600" b="1" dirty="0">
              <a:solidFill>
                <a:srgbClr val="96004B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B781864-9C20-4C3A-89A4-17A440B5B9B7}"/>
              </a:ext>
            </a:extLst>
          </p:cNvPr>
          <p:cNvSpPr/>
          <p:nvPr/>
        </p:nvSpPr>
        <p:spPr>
          <a:xfrm>
            <a:off x="5518689" y="2616897"/>
            <a:ext cx="1339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universities</a:t>
            </a: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745623-EA71-47F0-981B-15B98F9537FF}"/>
              </a:ext>
            </a:extLst>
          </p:cNvPr>
          <p:cNvSpPr/>
          <p:nvPr/>
        </p:nvSpPr>
        <p:spPr>
          <a:xfrm>
            <a:off x="7661814" y="2126758"/>
            <a:ext cx="1711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36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19 </a:t>
            </a:r>
            <a:endParaRPr lang="fr-CH" sz="3600" b="1" dirty="0">
              <a:solidFill>
                <a:srgbClr val="96004B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C752F10-9ECB-4716-B120-8A0159217E62}"/>
              </a:ext>
            </a:extLst>
          </p:cNvPr>
          <p:cNvSpPr/>
          <p:nvPr/>
        </p:nvSpPr>
        <p:spPr>
          <a:xfrm>
            <a:off x="7661813" y="2616897"/>
            <a:ext cx="3101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Non-English-</a:t>
            </a:r>
            <a:r>
              <a:rPr lang="fr-CH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universities</a:t>
            </a: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worldwide</a:t>
            </a:r>
            <a:endParaRPr lang="fr-CH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AC1E35-5C42-4357-AB73-F591A7A41123}"/>
              </a:ext>
            </a:extLst>
          </p:cNvPr>
          <p:cNvSpPr/>
          <p:nvPr/>
        </p:nvSpPr>
        <p:spPr>
          <a:xfrm>
            <a:off x="3385089" y="3956744"/>
            <a:ext cx="1711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36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3 </a:t>
            </a:r>
            <a:endParaRPr lang="fr-CH" sz="3600" b="1" dirty="0">
              <a:solidFill>
                <a:srgbClr val="96004B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C442B85-B547-4CDD-BFE7-290A35256C4F}"/>
              </a:ext>
            </a:extLst>
          </p:cNvPr>
          <p:cNvSpPr/>
          <p:nvPr/>
        </p:nvSpPr>
        <p:spPr>
          <a:xfrm>
            <a:off x="3385089" y="4446883"/>
            <a:ext cx="12666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Swiss</a:t>
            </a:r>
            <a:endParaRPr lang="fr-CH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universities</a:t>
            </a:r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D146EFF-68E5-4154-B502-88B234526FC2}"/>
              </a:ext>
            </a:extLst>
          </p:cNvPr>
          <p:cNvSpPr/>
          <p:nvPr/>
        </p:nvSpPr>
        <p:spPr>
          <a:xfrm>
            <a:off x="5518689" y="3956744"/>
            <a:ext cx="1711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36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5  </a:t>
            </a:r>
            <a:endParaRPr lang="fr-CH" sz="3600" b="1" dirty="0">
              <a:solidFill>
                <a:srgbClr val="96004B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CAA6DD-9D43-4955-8FFC-BE54F1C74AB3}"/>
              </a:ext>
            </a:extLst>
          </p:cNvPr>
          <p:cNvSpPr/>
          <p:nvPr/>
        </p:nvSpPr>
        <p:spPr>
          <a:xfrm>
            <a:off x="5518689" y="4446883"/>
            <a:ext cx="20215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French-speaking universities worldwide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CH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fr-CH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Paris-Saclay </a:t>
            </a:r>
            <a:r>
              <a:rPr lang="fr-CH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fr-CH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PSL </a:t>
            </a:r>
            <a:r>
              <a:rPr lang="fr-CH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fr-CH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Sorbonne </a:t>
            </a:r>
            <a:r>
              <a:rPr lang="fr-CH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fr-CH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EPFL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CH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8EEFC8-321D-4037-8ECE-506F1F0AAD5B}"/>
              </a:ext>
            </a:extLst>
          </p:cNvPr>
          <p:cNvSpPr/>
          <p:nvPr/>
        </p:nvSpPr>
        <p:spPr>
          <a:xfrm>
            <a:off x="488284" y="1573501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fr-CH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0FDAAC-C665-4651-93DD-8389E97BED95}"/>
              </a:ext>
            </a:extLst>
          </p:cNvPr>
          <p:cNvSpPr/>
          <p:nvPr/>
        </p:nvSpPr>
        <p:spPr>
          <a:xfrm>
            <a:off x="7661814" y="3956744"/>
            <a:ext cx="1711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36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34  </a:t>
            </a:r>
            <a:endParaRPr lang="fr-CH" sz="3600" b="1" dirty="0">
              <a:solidFill>
                <a:srgbClr val="96004B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550BCA-9D6F-4577-8324-4F99400C6C48}"/>
              </a:ext>
            </a:extLst>
          </p:cNvPr>
          <p:cNvSpPr/>
          <p:nvPr/>
        </p:nvSpPr>
        <p:spPr>
          <a:xfrm>
            <a:off x="7661814" y="4446883"/>
            <a:ext cx="2650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Dental </a:t>
            </a:r>
            <a:r>
              <a:rPr 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b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(2023)</a:t>
            </a:r>
          </a:p>
        </p:txBody>
      </p:sp>
    </p:spTree>
    <p:extLst>
      <p:ext uri="{BB962C8B-B14F-4D97-AF65-F5344CB8AC3E}">
        <p14:creationId xmlns:p14="http://schemas.microsoft.com/office/powerpoint/2010/main" val="2015044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9861" y="441196"/>
            <a:ext cx="9647768" cy="887920"/>
          </a:xfrm>
        </p:spPr>
        <p:txBody>
          <a:bodyPr>
            <a:noAutofit/>
          </a:bodyPr>
          <a:lstStyle/>
          <a:p>
            <a:r>
              <a:rPr lang="fr-CH" sz="4300" b="1" dirty="0" err="1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MOOCs</a:t>
            </a:r>
            <a:endParaRPr lang="fr-CH" sz="2400" dirty="0">
              <a:solidFill>
                <a:srgbClr val="9600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FE7247-7A7C-4D3F-8F39-F822D83730F1}"/>
              </a:ext>
            </a:extLst>
          </p:cNvPr>
          <p:cNvSpPr/>
          <p:nvPr/>
        </p:nvSpPr>
        <p:spPr>
          <a:xfrm>
            <a:off x="486549" y="957401"/>
            <a:ext cx="32659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</a:t>
            </a:r>
            <a:br>
              <a:rPr lang="fr-CH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open </a:t>
            </a:r>
            <a:r>
              <a:rPr lang="fr-CH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fr-CH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CH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endParaRPr lang="fr-CH" sz="2800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 descr="classical-papers_genetics_carrousel-560-200-.jpg">
            <a:hlinkClick r:id="rId3"/>
            <a:extLst>
              <a:ext uri="{FF2B5EF4-FFF2-40B4-BE49-F238E27FC236}">
                <a16:creationId xmlns:a16="http://schemas.microsoft.com/office/drawing/2014/main" id="{37745A81-6FB0-40EC-88AD-221BFA744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3519" y="3946337"/>
            <a:ext cx="2159735" cy="77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globalhealth_carousel_560x200.jpg">
            <a:hlinkClick r:id="rId5"/>
            <a:extLst>
              <a:ext uri="{FF2B5EF4-FFF2-40B4-BE49-F238E27FC236}">
                <a16:creationId xmlns:a16="http://schemas.microsoft.com/office/drawing/2014/main" id="{D3ED16E2-38EF-4657-8CF0-7F871E039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7675" y="4961597"/>
            <a:ext cx="2159405" cy="77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stop_ebola_carousel_560_200_v2.jpg">
            <a:hlinkClick r:id="rId7"/>
            <a:extLst>
              <a:ext uri="{FF2B5EF4-FFF2-40B4-BE49-F238E27FC236}">
                <a16:creationId xmlns:a16="http://schemas.microsoft.com/office/drawing/2014/main" id="{2F59FCA5-9F20-4926-91F3-52E321246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4640" y="1961347"/>
            <a:ext cx="2159405" cy="77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560_200_zika.png">
            <a:hlinkClick r:id="rId9"/>
            <a:extLst>
              <a:ext uri="{FF2B5EF4-FFF2-40B4-BE49-F238E27FC236}">
                <a16:creationId xmlns:a16="http://schemas.microsoft.com/office/drawing/2014/main" id="{1092D087-1FC5-4D37-86EA-05F271372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7953" y="2924225"/>
            <a:ext cx="2159735" cy="77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47E320C5-D309-4B5C-9112-D036D79310D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988" y="4960292"/>
            <a:ext cx="2163057" cy="772521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9F0D68A1-A045-4402-A57D-983A58935FB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946" y="2924225"/>
            <a:ext cx="2159405" cy="771215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6F7367FF-4D2E-4A67-8944-01965FC747F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640" y="2953842"/>
            <a:ext cx="2159405" cy="771215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B8E80524-D2C8-45E1-8CE4-C84956BE2BB1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7953" y="1960040"/>
            <a:ext cx="2163057" cy="772521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B5B90697-988D-412B-9BA6-31EB2FC5F208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654" y="4969084"/>
            <a:ext cx="2163058" cy="772521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6D307210-0098-429F-A912-CB75482D673A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654" y="1960041"/>
            <a:ext cx="2163058" cy="772521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FFC4D44B-A9ED-4659-9867-62AD14DADC21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022" y="3963890"/>
            <a:ext cx="2163058" cy="772521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73D663D7-9E3B-4485-A21C-42654D2DB4D6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7953" y="4960292"/>
            <a:ext cx="2163058" cy="772521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A1B57FF3-66D0-4116-8D72-D25D53DA9E70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7953" y="3950605"/>
            <a:ext cx="2152697" cy="768820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902A3833-31A9-4D0D-BD3A-BAEA0EBB5D9A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2" t="15554" r="6876" b="15832"/>
          <a:stretch/>
        </p:blipFill>
        <p:spPr>
          <a:xfrm>
            <a:off x="9292391" y="3958503"/>
            <a:ext cx="2345014" cy="833506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03B10D51-1C8A-4327-9A2A-484692617DF4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60114" t="46168" r="25607" b="38483"/>
          <a:stretch/>
        </p:blipFill>
        <p:spPr>
          <a:xfrm>
            <a:off x="1726222" y="3111024"/>
            <a:ext cx="2150858" cy="650245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E19326F7-C35A-4E2E-AB0D-8242CD6F5D7E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75193" t="46168" r="10280" b="38483"/>
          <a:stretch/>
        </p:blipFill>
        <p:spPr>
          <a:xfrm>
            <a:off x="1726222" y="2303597"/>
            <a:ext cx="2188206" cy="65024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E396B29-1264-4B10-AF2F-9F5EC136F566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59928" t="61470" r="25649" b="23083"/>
          <a:stretch/>
        </p:blipFill>
        <p:spPr>
          <a:xfrm>
            <a:off x="9343946" y="1116395"/>
            <a:ext cx="2164526" cy="65198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32F6C1B-3062-4D98-B252-23AF8403BDF6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9976" t="67037" r="75660" b="18311"/>
          <a:stretch/>
        </p:blipFill>
        <p:spPr>
          <a:xfrm>
            <a:off x="6807953" y="1148752"/>
            <a:ext cx="2159735" cy="61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315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0375" y="434441"/>
            <a:ext cx="2091688" cy="1325563"/>
          </a:xfrm>
        </p:spPr>
        <p:txBody>
          <a:bodyPr>
            <a:noAutofit/>
          </a:bodyPr>
          <a:lstStyle/>
          <a:p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Dental care for all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0550" y="0"/>
            <a:ext cx="4088004" cy="5901327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3467099" y="1700212"/>
            <a:ext cx="5905501" cy="35956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healthcare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provider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Clinic of Dental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offers</a:t>
            </a:r>
            <a:b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types of dental care:</a:t>
            </a:r>
          </a:p>
          <a:p>
            <a:pPr marL="273050" indent="-185738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supervision 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licenced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dentists</a:t>
            </a:r>
            <a:endParaRPr lang="fr-CH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-185738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licenced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dentists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undertaking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Master of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Advances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(MAS) </a:t>
            </a:r>
          </a:p>
          <a:p>
            <a:pPr marL="273050" indent="-185738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Action Unit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for patients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addressed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Geneva Social Services </a:t>
            </a:r>
          </a:p>
          <a:p>
            <a:pPr marL="0" indent="0">
              <a:buNone/>
            </a:pPr>
            <a:endParaRPr lang="fr-CH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696008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3577" y="441441"/>
            <a:ext cx="3921369" cy="967285"/>
          </a:xfrm>
        </p:spPr>
        <p:txBody>
          <a:bodyPr>
            <a:noAutofit/>
          </a:bodyPr>
          <a:lstStyle/>
          <a:p>
            <a:r>
              <a:rPr lang="fr-CH" sz="4300" b="1" dirty="0" err="1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Conferences</a:t>
            </a:r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open </a:t>
            </a:r>
            <a:r>
              <a:rPr lang="fr-CH" sz="4300" b="1" dirty="0" err="1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doors</a:t>
            </a:r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public </a:t>
            </a:r>
            <a:r>
              <a:rPr lang="fr-CH" sz="4300" b="1" dirty="0" err="1">
                <a:solidFill>
                  <a:srgbClr val="9600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laboratories</a:t>
            </a:r>
            <a:br>
              <a:rPr lang="fr-CH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67099" y="3125243"/>
            <a:ext cx="8029576" cy="2775647"/>
          </a:xfrm>
        </p:spPr>
        <p:txBody>
          <a:bodyPr>
            <a:normAutofit lnSpcReduction="10000"/>
          </a:bodyPr>
          <a:lstStyle/>
          <a:p>
            <a:pPr marL="180975" indent="-180975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CH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fr-CH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</a:t>
            </a:r>
            <a:r>
              <a:rPr lang="fr-CH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fr-CH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  <a:r>
              <a:rPr lang="fr-CH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Day: </a:t>
            </a:r>
            <a:r>
              <a:rPr lang="fr-CH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</a:t>
            </a:r>
            <a:r>
              <a:rPr lang="fr-CH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H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researchers</a:t>
            </a:r>
            <a:r>
              <a:rPr lang="fr-CH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180975" indent="-180975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CH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Bioscope: public </a:t>
            </a:r>
            <a:r>
              <a:rPr lang="fr-CH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r>
              <a:rPr lang="fr-CH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life science </a:t>
            </a:r>
          </a:p>
          <a:p>
            <a:pPr marL="180975" indent="-180975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CH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BiOutils</a:t>
            </a:r>
            <a:r>
              <a:rPr lang="fr-CH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discovering</a:t>
            </a:r>
            <a:r>
              <a:rPr lang="fr-CH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biology</a:t>
            </a:r>
            <a:endParaRPr lang="fr-CH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CH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 </a:t>
            </a:r>
            <a:r>
              <a:rPr lang="fr-CH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endParaRPr lang="fr-CH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CH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fr-CH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Conferences</a:t>
            </a:r>
            <a:r>
              <a:rPr lang="fr-CH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fr-CH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fr-CH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subjects</a:t>
            </a:r>
            <a:r>
              <a:rPr lang="fr-CH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CH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fr-CH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r-CH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ethics</a:t>
            </a:r>
            <a:r>
              <a:rPr lang="fr-CH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fr-CH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more)</a:t>
            </a:r>
          </a:p>
          <a:p>
            <a:pPr marL="0" indent="0">
              <a:spcBef>
                <a:spcPts val="0"/>
              </a:spcBef>
              <a:buClr>
                <a:schemeClr val="accent6">
                  <a:lumMod val="60000"/>
                  <a:lumOff val="40000"/>
                </a:schemeClr>
              </a:buClr>
              <a:buNone/>
            </a:pPr>
            <a:r>
              <a:rPr lang="fr-CH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endParaRPr lang="fr-C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779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DA15DB0-D345-4626-9A6F-38320276F8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180" y="2313432"/>
            <a:ext cx="3977640" cy="223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91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">
            <a:extLst>
              <a:ext uri="{FF2B5EF4-FFF2-40B4-BE49-F238E27FC236}">
                <a16:creationId xmlns:a16="http://schemas.microsoft.com/office/drawing/2014/main" id="{70346FE6-DC6A-4D63-B6F7-6037D808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202" y="429292"/>
            <a:ext cx="3321047" cy="1325563"/>
          </a:xfrm>
        </p:spPr>
        <p:txBody>
          <a:bodyPr>
            <a:noAutofit/>
          </a:bodyPr>
          <a:lstStyle/>
          <a:p>
            <a:r>
              <a:rPr lang="fr-CH" sz="4300" b="1" dirty="0">
                <a:solidFill>
                  <a:srgbClr val="96004B"/>
                </a:solidFill>
                <a:latin typeface="Arial" pitchFamily="34" charset="0"/>
                <a:cs typeface="Arial" pitchFamily="34" charset="0"/>
              </a:rPr>
              <a:t>Global </a:t>
            </a:r>
            <a:r>
              <a:rPr lang="fr-CH" sz="4300" b="1" dirty="0" err="1">
                <a:solidFill>
                  <a:srgbClr val="96004B"/>
                </a:solidFill>
                <a:latin typeface="Arial" pitchFamily="34" charset="0"/>
                <a:cs typeface="Arial" pitchFamily="34" charset="0"/>
              </a:rPr>
              <a:t>level</a:t>
            </a:r>
            <a:r>
              <a:rPr lang="fr-CH" sz="4300" b="1" dirty="0">
                <a:solidFill>
                  <a:srgbClr val="96004B"/>
                </a:solidFill>
                <a:latin typeface="Arial" pitchFamily="34" charset="0"/>
                <a:cs typeface="Arial" pitchFamily="34" charset="0"/>
              </a:rPr>
              <a:t>,</a:t>
            </a:r>
            <a:br>
              <a:rPr lang="fr-CH" sz="4300" b="1" dirty="0">
                <a:solidFill>
                  <a:srgbClr val="96004B"/>
                </a:solidFill>
                <a:latin typeface="Arial" pitchFamily="34" charset="0"/>
                <a:cs typeface="Arial" pitchFamily="34" charset="0"/>
              </a:rPr>
            </a:br>
            <a:r>
              <a:rPr lang="fr-CH" sz="4300" b="1" dirty="0">
                <a:solidFill>
                  <a:srgbClr val="96004B"/>
                </a:solidFill>
                <a:latin typeface="Arial" pitchFamily="34" charset="0"/>
                <a:cs typeface="Arial" pitchFamily="34" charset="0"/>
              </a:rPr>
              <a:t>local missions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C44A9B8-9F7A-4080-9937-4C39837D9B0D}"/>
              </a:ext>
            </a:extLst>
          </p:cNvPr>
          <p:cNvSpPr/>
          <p:nvPr/>
        </p:nvSpPr>
        <p:spPr>
          <a:xfrm>
            <a:off x="3694572" y="308589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globally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54902D-D8B4-44DB-92EF-225BC891D7BF}"/>
              </a:ext>
            </a:extLst>
          </p:cNvPr>
          <p:cNvSpPr/>
          <p:nvPr/>
        </p:nvSpPr>
        <p:spPr>
          <a:xfrm>
            <a:off x="5252167" y="1813050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Attract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best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B7F82F-17C2-441F-8AF4-82362CB8D225}"/>
              </a:ext>
            </a:extLst>
          </p:cNvPr>
          <p:cNvSpPr/>
          <p:nvPr/>
        </p:nvSpPr>
        <p:spPr>
          <a:xfrm>
            <a:off x="2561097" y="4358744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cutting-edge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898078-C561-4246-BC09-8A9AAE9F5D07}"/>
              </a:ext>
            </a:extLst>
          </p:cNvPr>
          <p:cNvSpPr/>
          <p:nvPr/>
        </p:nvSpPr>
        <p:spPr>
          <a:xfrm>
            <a:off x="7052660" y="2621772"/>
            <a:ext cx="304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responsibility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1DB3B76-C935-4F86-AF57-DF30344B8A97}"/>
              </a:ext>
            </a:extLst>
          </p:cNvPr>
          <p:cNvSpPr/>
          <p:nvPr/>
        </p:nvSpPr>
        <p:spPr>
          <a:xfrm>
            <a:off x="8443310" y="3722320"/>
            <a:ext cx="304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 and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excellence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826E1B1-CE32-471B-834B-2D7EF306EDE2}"/>
              </a:ext>
            </a:extLst>
          </p:cNvPr>
          <p:cNvSpPr/>
          <p:nvPr/>
        </p:nvSpPr>
        <p:spPr>
          <a:xfrm>
            <a:off x="7084410" y="5032418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Foster innovation</a:t>
            </a: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AA915DCE-3C13-4705-8C90-B4BA8883A9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94422" y="3085897"/>
            <a:ext cx="1200150" cy="390525"/>
          </a:xfrm>
          <a:prstGeom prst="rect">
            <a:avLst/>
          </a:prstGeom>
        </p:spPr>
      </p:pic>
      <p:pic>
        <p:nvPicPr>
          <p:cNvPr id="17" name="Graphique 16">
            <a:extLst>
              <a:ext uri="{FF2B5EF4-FFF2-40B4-BE49-F238E27FC236}">
                <a16:creationId xmlns:a16="http://schemas.microsoft.com/office/drawing/2014/main" id="{CEEC2A07-6D39-4891-B0EF-18788C65BA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2017" y="1813050"/>
            <a:ext cx="1200150" cy="390525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15E8F4F0-8D61-495D-ACFC-CA3260ECC4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2510" y="2621772"/>
            <a:ext cx="1200150" cy="390525"/>
          </a:xfrm>
          <a:prstGeom prst="rect">
            <a:avLst/>
          </a:prstGeom>
        </p:spPr>
      </p:pic>
      <p:pic>
        <p:nvPicPr>
          <p:cNvPr id="20" name="Graphique 19">
            <a:extLst>
              <a:ext uri="{FF2B5EF4-FFF2-40B4-BE49-F238E27FC236}">
                <a16:creationId xmlns:a16="http://schemas.microsoft.com/office/drawing/2014/main" id="{15BBD738-231B-4AAC-A735-48861A2DB1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60947" y="4331326"/>
            <a:ext cx="1200150" cy="390525"/>
          </a:xfrm>
          <a:prstGeom prst="rect">
            <a:avLst/>
          </a:prstGeom>
        </p:spPr>
      </p:pic>
      <p:pic>
        <p:nvPicPr>
          <p:cNvPr id="21" name="Graphique 20">
            <a:extLst>
              <a:ext uri="{FF2B5EF4-FFF2-40B4-BE49-F238E27FC236}">
                <a16:creationId xmlns:a16="http://schemas.microsoft.com/office/drawing/2014/main" id="{54C513B3-39D9-4946-B91C-CCF696B3CC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43160" y="3684336"/>
            <a:ext cx="1200150" cy="390525"/>
          </a:xfrm>
          <a:prstGeom prst="rect">
            <a:avLst/>
          </a:prstGeom>
        </p:spPr>
      </p:pic>
      <p:pic>
        <p:nvPicPr>
          <p:cNvPr id="22" name="Graphique 21">
            <a:extLst>
              <a:ext uri="{FF2B5EF4-FFF2-40B4-BE49-F238E27FC236}">
                <a16:creationId xmlns:a16="http://schemas.microsoft.com/office/drawing/2014/main" id="{C9FA0588-AA88-4EBC-9518-BA4ACBC38F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2510" y="5021821"/>
            <a:ext cx="12001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25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68430" y="2766632"/>
            <a:ext cx="201684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Aft>
                <a:spcPts val="1000"/>
              </a:spcAft>
              <a:buClr>
                <a:srgbClr val="96004B"/>
              </a:buClr>
            </a:pPr>
            <a:r>
              <a:rPr lang="fr-FR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1559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99"/>
          <a:stretch/>
        </p:blipFill>
        <p:spPr>
          <a:xfrm>
            <a:off x="10869458" y="0"/>
            <a:ext cx="1322542" cy="5898382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908" y="442160"/>
            <a:ext cx="3110560" cy="1325563"/>
          </a:xfrm>
        </p:spPr>
        <p:txBody>
          <a:bodyPr>
            <a:noAutofit/>
          </a:bodyPr>
          <a:lstStyle/>
          <a:p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polyvalent </a:t>
            </a:r>
            <a:r>
              <a:rPr lang="fr-CH" sz="4300" b="1" dirty="0" err="1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endParaRPr lang="fr-CH" sz="4300" b="1" dirty="0">
              <a:solidFill>
                <a:srgbClr val="9600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5645A7-1B53-4B15-BB20-161750C09AF3}"/>
              </a:ext>
            </a:extLst>
          </p:cNvPr>
          <p:cNvSpPr/>
          <p:nvPr/>
        </p:nvSpPr>
        <p:spPr>
          <a:xfrm>
            <a:off x="2202838" y="2766035"/>
            <a:ext cx="21467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</a:t>
            </a:r>
            <a:b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Geneva </a:t>
            </a:r>
            <a:endParaRPr lang="fr-CH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FE3711-25EA-477A-9253-11BD325DA2E0}"/>
              </a:ext>
            </a:extLst>
          </p:cNvPr>
          <p:cNvSpPr/>
          <p:nvPr/>
        </p:nvSpPr>
        <p:spPr>
          <a:xfrm>
            <a:off x="5627088" y="1417036"/>
            <a:ext cx="201684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Aft>
                <a:spcPts val="1000"/>
              </a:spcAft>
              <a:buClr>
                <a:srgbClr val="96004B"/>
              </a:buClr>
            </a:pPr>
            <a:r>
              <a:rPr lang="fr-FR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B9EE80-62D5-4B64-9409-CC3735BD3B71}"/>
              </a:ext>
            </a:extLst>
          </p:cNvPr>
          <p:cNvSpPr/>
          <p:nvPr/>
        </p:nvSpPr>
        <p:spPr>
          <a:xfrm>
            <a:off x="6060888" y="1539348"/>
            <a:ext cx="9364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faculties</a:t>
            </a:r>
            <a:endParaRPr lang="fr-CH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DCC440-2F7F-4785-B008-4DA55960B49F}"/>
              </a:ext>
            </a:extLst>
          </p:cNvPr>
          <p:cNvSpPr/>
          <p:nvPr/>
        </p:nvSpPr>
        <p:spPr>
          <a:xfrm>
            <a:off x="5374043" y="1899060"/>
            <a:ext cx="201684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Aft>
                <a:spcPts val="1000"/>
              </a:spcAft>
              <a:buClr>
                <a:srgbClr val="96004B"/>
              </a:buClr>
            </a:pPr>
            <a:r>
              <a:rPr lang="fr-FR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E4CA40-EE12-43A2-A21D-A95B9B59F8CB}"/>
              </a:ext>
            </a:extLst>
          </p:cNvPr>
          <p:cNvSpPr/>
          <p:nvPr/>
        </p:nvSpPr>
        <p:spPr>
          <a:xfrm>
            <a:off x="6059060" y="1914085"/>
            <a:ext cx="11769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interfaculty</a:t>
            </a:r>
            <a:br>
              <a:rPr lang="fr-CH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E463F3-D37E-46EB-BB27-93BC9DD428BC}"/>
              </a:ext>
            </a:extLst>
          </p:cNvPr>
          <p:cNvSpPr/>
          <p:nvPr/>
        </p:nvSpPr>
        <p:spPr>
          <a:xfrm>
            <a:off x="830701" y="3775807"/>
            <a:ext cx="201684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Aft>
                <a:spcPts val="1000"/>
              </a:spcAft>
              <a:buClr>
                <a:srgbClr val="96004B"/>
              </a:buClr>
            </a:pPr>
            <a:r>
              <a:rPr lang="fr-FR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6 765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EC7B02-E2C2-4D9A-9B2F-3E3AF30C1F52}"/>
              </a:ext>
            </a:extLst>
          </p:cNvPr>
          <p:cNvSpPr/>
          <p:nvPr/>
        </p:nvSpPr>
        <p:spPr>
          <a:xfrm>
            <a:off x="2194188" y="3776950"/>
            <a:ext cx="1846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diplomas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awarded</a:t>
            </a:r>
            <a:b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2021</a:t>
            </a:r>
            <a:endParaRPr lang="fr-CH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A971B1A9-B9DC-4A4B-8F8B-090DE88E475C}"/>
              </a:ext>
            </a:extLst>
          </p:cNvPr>
          <p:cNvCxnSpPr/>
          <p:nvPr/>
        </p:nvCxnSpPr>
        <p:spPr>
          <a:xfrm>
            <a:off x="2190138" y="2797142"/>
            <a:ext cx="0" cy="521173"/>
          </a:xfrm>
          <a:prstGeom prst="line">
            <a:avLst/>
          </a:prstGeom>
          <a:ln w="19050">
            <a:solidFill>
              <a:srgbClr val="96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007BA841-D6DE-4AD7-BBD1-047F35996A5E}"/>
              </a:ext>
            </a:extLst>
          </p:cNvPr>
          <p:cNvSpPr/>
          <p:nvPr/>
        </p:nvSpPr>
        <p:spPr>
          <a:xfrm>
            <a:off x="7914633" y="1428723"/>
            <a:ext cx="178292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Aft>
                <a:spcPts val="1000"/>
              </a:spcAft>
              <a:buClr>
                <a:srgbClr val="96004B"/>
              </a:buClr>
            </a:pPr>
            <a:r>
              <a:rPr lang="fr-FR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17 681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B4E9F7-EE91-4D45-97A5-086925A2F20B}"/>
              </a:ext>
            </a:extLst>
          </p:cNvPr>
          <p:cNvSpPr/>
          <p:nvPr/>
        </p:nvSpPr>
        <p:spPr>
          <a:xfrm>
            <a:off x="8552581" y="1888176"/>
            <a:ext cx="232836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Aft>
                <a:spcPts val="1000"/>
              </a:spcAft>
              <a:buClr>
                <a:srgbClr val="96004B"/>
              </a:buClr>
            </a:pPr>
            <a:r>
              <a:rPr lang="fr-FR" sz="3600" b="1" dirty="0">
                <a:solidFill>
                  <a:srgbClr val="A9D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02A9991-AF85-4532-85A4-2F57E19CC39B}"/>
              </a:ext>
            </a:extLst>
          </p:cNvPr>
          <p:cNvSpPr/>
          <p:nvPr/>
        </p:nvSpPr>
        <p:spPr>
          <a:xfrm>
            <a:off x="9499092" y="1567902"/>
            <a:ext cx="9605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fr-CH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E2D1A8-7702-46CD-95DF-5BF2C5FD5290}"/>
              </a:ext>
            </a:extLst>
          </p:cNvPr>
          <p:cNvSpPr/>
          <p:nvPr/>
        </p:nvSpPr>
        <p:spPr>
          <a:xfrm>
            <a:off x="9497773" y="1901908"/>
            <a:ext cx="11384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</a:p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CH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epresented</a:t>
            </a:r>
            <a:endParaRPr lang="fr-CH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3C297-26E2-4801-8279-B8B47CFA7DA9}"/>
              </a:ext>
            </a:extLst>
          </p:cNvPr>
          <p:cNvSpPr/>
          <p:nvPr/>
        </p:nvSpPr>
        <p:spPr>
          <a:xfrm>
            <a:off x="1221817" y="4641250"/>
            <a:ext cx="201684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Aft>
                <a:spcPts val="1000"/>
              </a:spcAft>
              <a:buClr>
                <a:srgbClr val="96004B"/>
              </a:buClr>
            </a:pPr>
            <a:r>
              <a:rPr lang="fr-FR" sz="3600" b="1" dirty="0">
                <a:solidFill>
                  <a:srgbClr val="A9D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6F9C78B-3643-4420-BCE7-2F08399BC9D1}"/>
              </a:ext>
            </a:extLst>
          </p:cNvPr>
          <p:cNvSpPr/>
          <p:nvPr/>
        </p:nvSpPr>
        <p:spPr>
          <a:xfrm>
            <a:off x="2184785" y="4641250"/>
            <a:ext cx="28376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b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 </a:t>
            </a:r>
            <a:r>
              <a:rPr lang="fr-F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endParaRPr lang="fr-CH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8B93BB-A15C-43EE-963B-A1DF27DEDB50}"/>
              </a:ext>
            </a:extLst>
          </p:cNvPr>
          <p:cNvSpPr/>
          <p:nvPr/>
        </p:nvSpPr>
        <p:spPr>
          <a:xfrm>
            <a:off x="394700" y="5190867"/>
            <a:ext cx="176594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>
              <a:lnSpc>
                <a:spcPct val="90000"/>
              </a:lnSpc>
              <a:spcAft>
                <a:spcPts val="1000"/>
              </a:spcAft>
              <a:buClr>
                <a:srgbClr val="96004B"/>
              </a:buClr>
            </a:pPr>
            <a:r>
              <a:rPr lang="fr-FR" sz="3600" b="1" dirty="0">
                <a:solidFill>
                  <a:srgbClr val="A9D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9 481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1EDB107-A3AA-40E8-92BF-F39E7E247618}"/>
              </a:ext>
            </a:extLst>
          </p:cNvPr>
          <p:cNvSpPr/>
          <p:nvPr/>
        </p:nvSpPr>
        <p:spPr>
          <a:xfrm>
            <a:off x="2180699" y="5330212"/>
            <a:ext cx="28376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fr-CH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623D2091-90A5-444E-A044-F5FEF5255145}"/>
              </a:ext>
            </a:extLst>
          </p:cNvPr>
          <p:cNvCxnSpPr>
            <a:cxnSpLocks/>
          </p:cNvCxnSpPr>
          <p:nvPr/>
        </p:nvCxnSpPr>
        <p:spPr>
          <a:xfrm>
            <a:off x="6054964" y="1507670"/>
            <a:ext cx="0" cy="418472"/>
          </a:xfrm>
          <a:prstGeom prst="line">
            <a:avLst/>
          </a:prstGeom>
          <a:ln w="19050">
            <a:solidFill>
              <a:srgbClr val="96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41EB979D-0109-422D-9748-DFEDDB15F167}"/>
              </a:ext>
            </a:extLst>
          </p:cNvPr>
          <p:cNvCxnSpPr>
            <a:cxnSpLocks/>
          </p:cNvCxnSpPr>
          <p:nvPr/>
        </p:nvCxnSpPr>
        <p:spPr>
          <a:xfrm>
            <a:off x="6054964" y="1991422"/>
            <a:ext cx="0" cy="418472"/>
          </a:xfrm>
          <a:prstGeom prst="line">
            <a:avLst/>
          </a:prstGeom>
          <a:ln w="19050">
            <a:solidFill>
              <a:srgbClr val="96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227221C6-EB35-49A8-AD24-399B8F3F7DE7}"/>
              </a:ext>
            </a:extLst>
          </p:cNvPr>
          <p:cNvCxnSpPr>
            <a:cxnSpLocks/>
          </p:cNvCxnSpPr>
          <p:nvPr/>
        </p:nvCxnSpPr>
        <p:spPr>
          <a:xfrm>
            <a:off x="9494029" y="1530917"/>
            <a:ext cx="0" cy="418472"/>
          </a:xfrm>
          <a:prstGeom prst="line">
            <a:avLst/>
          </a:prstGeom>
          <a:ln w="19050">
            <a:solidFill>
              <a:srgbClr val="96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2D5D5B3D-EF39-4881-81BC-69B3040B6422}"/>
              </a:ext>
            </a:extLst>
          </p:cNvPr>
          <p:cNvCxnSpPr>
            <a:cxnSpLocks/>
          </p:cNvCxnSpPr>
          <p:nvPr/>
        </p:nvCxnSpPr>
        <p:spPr>
          <a:xfrm>
            <a:off x="9494029" y="1976693"/>
            <a:ext cx="0" cy="418472"/>
          </a:xfrm>
          <a:prstGeom prst="line">
            <a:avLst/>
          </a:prstGeom>
          <a:ln w="19050">
            <a:solidFill>
              <a:srgbClr val="96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99896159-7A4C-45B2-985C-E8A83348AB0F}"/>
              </a:ext>
            </a:extLst>
          </p:cNvPr>
          <p:cNvCxnSpPr/>
          <p:nvPr/>
        </p:nvCxnSpPr>
        <p:spPr>
          <a:xfrm>
            <a:off x="2186814" y="3802163"/>
            <a:ext cx="0" cy="521173"/>
          </a:xfrm>
          <a:prstGeom prst="line">
            <a:avLst/>
          </a:prstGeom>
          <a:ln w="19050">
            <a:solidFill>
              <a:srgbClr val="96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01441846-0C05-46B2-B2ED-627422075B3E}"/>
              </a:ext>
            </a:extLst>
          </p:cNvPr>
          <p:cNvCxnSpPr/>
          <p:nvPr/>
        </p:nvCxnSpPr>
        <p:spPr>
          <a:xfrm>
            <a:off x="2178483" y="4681676"/>
            <a:ext cx="0" cy="521173"/>
          </a:xfrm>
          <a:prstGeom prst="line">
            <a:avLst/>
          </a:prstGeom>
          <a:ln w="19050">
            <a:solidFill>
              <a:srgbClr val="96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162E5BD8-DF27-4614-B18E-49366D6512A9}"/>
              </a:ext>
            </a:extLst>
          </p:cNvPr>
          <p:cNvCxnSpPr/>
          <p:nvPr/>
        </p:nvCxnSpPr>
        <p:spPr>
          <a:xfrm>
            <a:off x="2178483" y="5252624"/>
            <a:ext cx="0" cy="521173"/>
          </a:xfrm>
          <a:prstGeom prst="line">
            <a:avLst/>
          </a:prstGeom>
          <a:ln w="19050">
            <a:solidFill>
              <a:srgbClr val="96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19BEBE6F-238B-44B7-BBB1-AF80FAE54EDD}"/>
              </a:ext>
            </a:extLst>
          </p:cNvPr>
          <p:cNvSpPr/>
          <p:nvPr/>
        </p:nvSpPr>
        <p:spPr>
          <a:xfrm>
            <a:off x="4742734" y="3247926"/>
            <a:ext cx="201684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Aft>
                <a:spcPts val="1000"/>
              </a:spcAft>
              <a:buClr>
                <a:srgbClr val="96004B"/>
              </a:buClr>
            </a:pPr>
            <a:r>
              <a:rPr lang="fr-FR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6 586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608790F-5106-4956-A0D6-98D05167442A}"/>
              </a:ext>
            </a:extLst>
          </p:cNvPr>
          <p:cNvSpPr/>
          <p:nvPr/>
        </p:nvSpPr>
        <p:spPr>
          <a:xfrm>
            <a:off x="6083460" y="3249069"/>
            <a:ext cx="1040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b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endParaRPr lang="fr-CH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A740D32B-14E7-4660-9CFC-00899488B602}"/>
              </a:ext>
            </a:extLst>
          </p:cNvPr>
          <p:cNvCxnSpPr/>
          <p:nvPr/>
        </p:nvCxnSpPr>
        <p:spPr>
          <a:xfrm>
            <a:off x="6076086" y="3274282"/>
            <a:ext cx="0" cy="521173"/>
          </a:xfrm>
          <a:prstGeom prst="line">
            <a:avLst/>
          </a:prstGeom>
          <a:ln w="19050">
            <a:solidFill>
              <a:srgbClr val="96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50575E77-D5E1-46E2-B044-41905342710B}"/>
              </a:ext>
            </a:extLst>
          </p:cNvPr>
          <p:cNvSpPr/>
          <p:nvPr/>
        </p:nvSpPr>
        <p:spPr>
          <a:xfrm>
            <a:off x="8437173" y="3247449"/>
            <a:ext cx="201684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Aft>
                <a:spcPts val="1000"/>
              </a:spcAft>
              <a:buClr>
                <a:srgbClr val="96004B"/>
              </a:buClr>
            </a:pPr>
            <a:r>
              <a:rPr lang="fr-FR" sz="3600" b="1" dirty="0">
                <a:solidFill>
                  <a:srgbClr val="A9D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58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F886AC9-0545-41DE-98F8-341E9A5214C2}"/>
              </a:ext>
            </a:extLst>
          </p:cNvPr>
          <p:cNvSpPr/>
          <p:nvPr/>
        </p:nvSpPr>
        <p:spPr>
          <a:xfrm>
            <a:off x="9493232" y="3222713"/>
            <a:ext cx="11770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worldwide</a:t>
            </a:r>
            <a:b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(Shanghai </a:t>
            </a:r>
            <a:r>
              <a:rPr lang="fr-CH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Ranking</a:t>
            </a:r>
            <a:r>
              <a:rPr lang="fr-CH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3C6A24E1-59D3-4EB9-AE4B-8C723542CFC0}"/>
              </a:ext>
            </a:extLst>
          </p:cNvPr>
          <p:cNvCxnSpPr>
            <a:cxnSpLocks/>
          </p:cNvCxnSpPr>
          <p:nvPr/>
        </p:nvCxnSpPr>
        <p:spPr>
          <a:xfrm>
            <a:off x="9485858" y="3282431"/>
            <a:ext cx="0" cy="938732"/>
          </a:xfrm>
          <a:prstGeom prst="line">
            <a:avLst/>
          </a:prstGeom>
          <a:ln w="19050">
            <a:solidFill>
              <a:srgbClr val="96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69325503-9751-4C00-B64D-7DBD324BA70E}"/>
              </a:ext>
            </a:extLst>
          </p:cNvPr>
          <p:cNvSpPr/>
          <p:nvPr/>
        </p:nvSpPr>
        <p:spPr>
          <a:xfrm>
            <a:off x="4415841" y="4584320"/>
            <a:ext cx="165203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>
              <a:lnSpc>
                <a:spcPct val="90000"/>
              </a:lnSpc>
              <a:spcAft>
                <a:spcPts val="1000"/>
              </a:spcAft>
              <a:buClr>
                <a:srgbClr val="96004B"/>
              </a:buClr>
            </a:pPr>
            <a:r>
              <a:rPr lang="fr-FR" sz="3600" b="1" dirty="0">
                <a:solidFill>
                  <a:srgbClr val="A9D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</a:t>
            </a:r>
            <a:endParaRPr lang="fr-FR" sz="3600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01B9EB3-9A23-4A16-892F-0ED4543A8666}"/>
              </a:ext>
            </a:extLst>
          </p:cNvPr>
          <p:cNvSpPr/>
          <p:nvPr/>
        </p:nvSpPr>
        <p:spPr>
          <a:xfrm>
            <a:off x="6055968" y="4706632"/>
            <a:ext cx="31854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programmes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77570CD-972A-4B57-9FBD-DBAE63383B3E}"/>
              </a:ext>
            </a:extLst>
          </p:cNvPr>
          <p:cNvSpPr/>
          <p:nvPr/>
        </p:nvSpPr>
        <p:spPr>
          <a:xfrm>
            <a:off x="5369123" y="5066344"/>
            <a:ext cx="201684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Aft>
                <a:spcPts val="1000"/>
              </a:spcAft>
              <a:buClr>
                <a:srgbClr val="96004B"/>
              </a:buClr>
            </a:pPr>
            <a:r>
              <a:rPr lang="fr-FR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89CB6EC-BE56-45BF-BE92-30C6ED28AB80}"/>
              </a:ext>
            </a:extLst>
          </p:cNvPr>
          <p:cNvSpPr/>
          <p:nvPr/>
        </p:nvSpPr>
        <p:spPr>
          <a:xfrm>
            <a:off x="6054139" y="5184883"/>
            <a:ext cx="27072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 programmes </a:t>
            </a:r>
            <a:endParaRPr lang="fr-CH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44EDE064-5C7B-4E05-AD7A-CA6E81C2A9CF}"/>
              </a:ext>
            </a:extLst>
          </p:cNvPr>
          <p:cNvCxnSpPr>
            <a:cxnSpLocks/>
          </p:cNvCxnSpPr>
          <p:nvPr/>
        </p:nvCxnSpPr>
        <p:spPr>
          <a:xfrm>
            <a:off x="6050044" y="4674954"/>
            <a:ext cx="0" cy="418472"/>
          </a:xfrm>
          <a:prstGeom prst="line">
            <a:avLst/>
          </a:prstGeom>
          <a:ln w="19050">
            <a:solidFill>
              <a:srgbClr val="96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3782091F-2E61-4728-8905-AF882F5643E1}"/>
              </a:ext>
            </a:extLst>
          </p:cNvPr>
          <p:cNvCxnSpPr>
            <a:cxnSpLocks/>
          </p:cNvCxnSpPr>
          <p:nvPr/>
        </p:nvCxnSpPr>
        <p:spPr>
          <a:xfrm>
            <a:off x="6050044" y="5158706"/>
            <a:ext cx="0" cy="418472"/>
          </a:xfrm>
          <a:prstGeom prst="line">
            <a:avLst/>
          </a:prstGeom>
          <a:ln w="19050">
            <a:solidFill>
              <a:srgbClr val="96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052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233" y="-1"/>
            <a:ext cx="12199233" cy="588842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00447" y="4438997"/>
            <a:ext cx="5082194" cy="701474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CH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</a:t>
            </a:r>
            <a:r>
              <a:rPr lang="fr-CH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H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747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90313" y="435672"/>
            <a:ext cx="3279431" cy="1325563"/>
          </a:xfrm>
        </p:spPr>
        <p:txBody>
          <a:bodyPr>
            <a:noAutofit/>
          </a:bodyPr>
          <a:lstStyle/>
          <a:p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3 missions</a:t>
            </a:r>
            <a:b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fr-CH" sz="4300" b="1" dirty="0" err="1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</a:t>
            </a:r>
            <a:endParaRPr lang="fr-CH" sz="4300" b="1" dirty="0">
              <a:solidFill>
                <a:srgbClr val="9600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3467101" y="1709738"/>
            <a:ext cx="8029574" cy="306228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future physicians, dentists and researchers 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Promoting innovative </a:t>
            </a: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biomedical science (basic, translational and clinical)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Reaching out to the Community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dental care provided by the University Clinic of Dental Medicine &amp; a wide range of public events that aims to share research advances and to participate to the public debate on health and science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198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969" y="434961"/>
            <a:ext cx="3224137" cy="1325563"/>
          </a:xfrm>
        </p:spPr>
        <p:txBody>
          <a:bodyPr>
            <a:noAutofit/>
          </a:bodyPr>
          <a:lstStyle/>
          <a:p>
            <a:r>
              <a:rPr lang="fr-CH" sz="4300" b="1" dirty="0" err="1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300" b="1" dirty="0" err="1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fr-CH" sz="4300" b="1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Centre (CMU)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67100" y="1700213"/>
            <a:ext cx="5905500" cy="3415934"/>
          </a:xfrm>
        </p:spPr>
        <p:txBody>
          <a:bodyPr>
            <a:normAutofit/>
          </a:bodyPr>
          <a:lstStyle/>
          <a:p>
            <a:pPr marL="180975" indent="-180975">
              <a:spcBef>
                <a:spcPts val="18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one of the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largest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state-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sponsored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building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Geneva  </a:t>
            </a:r>
          </a:p>
          <a:p>
            <a:pPr marL="180975" indent="-180975">
              <a:spcBef>
                <a:spcPts val="18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75 000m</a:t>
            </a:r>
            <a:r>
              <a:rPr lang="fr-CH" sz="20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floor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laboratories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training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rooms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auditoriums, etc.)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extension </a:t>
            </a:r>
            <a:r>
              <a:rPr lang="fr-CH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opened</a:t>
            </a:r>
            <a:r>
              <a:rPr lang="fr-CH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2016 </a:t>
            </a:r>
          </a:p>
          <a:p>
            <a:pPr marL="180975" indent="-180975">
              <a:spcBef>
                <a:spcPts val="18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Centre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houses</a:t>
            </a:r>
            <a:r>
              <a:rPr lang="fr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of Pharmaceutical Sciences of Western Switzerland</a:t>
            </a:r>
            <a:endParaRPr lang="fr-CH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6903" y="3"/>
            <a:ext cx="3950188" cy="590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798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5979</TotalTime>
  <Words>2423</Words>
  <Application>Microsoft Office PowerPoint</Application>
  <PresentationFormat>Grand écran</PresentationFormat>
  <Paragraphs>412</Paragraphs>
  <Slides>43</Slides>
  <Notes>42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9" baseType="lpstr">
      <vt:lpstr>ＭＳ Ｐゴシック</vt:lpstr>
      <vt:lpstr>Abadi</vt:lpstr>
      <vt:lpstr>Arial</vt:lpstr>
      <vt:lpstr>Calibri</vt:lpstr>
      <vt:lpstr>Lucida Grande</vt:lpstr>
      <vt:lpstr>Thème Office</vt:lpstr>
      <vt:lpstr>University of Geneva Faculty of Medicine</vt:lpstr>
      <vt:lpstr>Présentation PowerPoint</vt:lpstr>
      <vt:lpstr>Présentation PowerPoint</vt:lpstr>
      <vt:lpstr>Shanghai Ranking</vt:lpstr>
      <vt:lpstr>Global level, local missions</vt:lpstr>
      <vt:lpstr>A polyvalent university</vt:lpstr>
      <vt:lpstr>Faculty of Medicine</vt:lpstr>
      <vt:lpstr>The 3 missions of the Faculty</vt:lpstr>
      <vt:lpstr>University Medical Centre (CMU)</vt:lpstr>
      <vt:lpstr>Campus Biotech</vt:lpstr>
      <vt:lpstr>Présentation PowerPoint</vt:lpstr>
      <vt:lpstr>Présentation PowerPoint</vt:lpstr>
      <vt:lpstr>3 Sections, 16 Departments</vt:lpstr>
      <vt:lpstr>Présentation PowerPoint</vt:lpstr>
      <vt:lpstr>Staff</vt:lpstr>
      <vt:lpstr>Students</vt:lpstr>
      <vt:lpstr>Présentation PowerPoint</vt:lpstr>
      <vt:lpstr>Faculty of Medicine &amp; HUG</vt:lpstr>
      <vt:lpstr>Research</vt:lpstr>
      <vt:lpstr>Présentation PowerPoint</vt:lpstr>
      <vt:lpstr>Translational research</vt:lpstr>
      <vt:lpstr>Présentation PowerPoint</vt:lpstr>
      <vt:lpstr>Présentation PowerPoint</vt:lpstr>
      <vt:lpstr>Core facilities for research</vt:lpstr>
      <vt:lpstr>ERC Grants</vt:lpstr>
      <vt:lpstr>Présentation PowerPoint</vt:lpstr>
      <vt:lpstr>National and international collaborations</vt:lpstr>
      <vt:lpstr>Fostering young academic talents</vt:lpstr>
      <vt:lpstr>Teaching</vt:lpstr>
      <vt:lpstr>For future professionals open to the world</vt:lpstr>
      <vt:lpstr>Special tracks in Human Medicine</vt:lpstr>
      <vt:lpstr>Présentation PowerPoint</vt:lpstr>
      <vt:lpstr>Présentation PowerPoint</vt:lpstr>
      <vt:lpstr>Studies structure</vt:lpstr>
      <vt:lpstr>A great variety of structures supporting training</vt:lpstr>
      <vt:lpstr>Interprofessional Simulation Centre (CiS)</vt:lpstr>
      <vt:lpstr>MAS and clinical specialisations</vt:lpstr>
      <vt:lpstr>Doctoral programmes</vt:lpstr>
      <vt:lpstr>Other training programmes</vt:lpstr>
      <vt:lpstr>MOOCs</vt:lpstr>
      <vt:lpstr>Dental care for all</vt:lpstr>
      <vt:lpstr>Conferences, open doors and public laboratories 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Université de Genève Faculté de médecine</dc:title>
  <dc:creator>Victoria Marguerite Monti</dc:creator>
  <cp:lastModifiedBy>Margarita Burgueno</cp:lastModifiedBy>
  <cp:revision>522</cp:revision>
  <cp:lastPrinted>2021-08-23T14:14:12Z</cp:lastPrinted>
  <dcterms:created xsi:type="dcterms:W3CDTF">2017-03-06T12:37:58Z</dcterms:created>
  <dcterms:modified xsi:type="dcterms:W3CDTF">2024-08-21T12:04:24Z</dcterms:modified>
</cp:coreProperties>
</file>