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05613" cy="99393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le Lenzen" initials="CL" lastIdx="0" clrIdx="0">
    <p:extLst>
      <p:ext uri="{19B8F6BF-5375-455C-9EA6-DF929625EA0E}">
        <p15:presenceInfo xmlns:p15="http://schemas.microsoft.com/office/powerpoint/2012/main" userId="Carolle Lenz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76"/>
  </p:normalViewPr>
  <p:slideViewPr>
    <p:cSldViewPr snapToGrid="0" snapToObjects="1" showGuides="1">
      <p:cViewPr varScale="1">
        <p:scale>
          <a:sx n="90" d="100"/>
          <a:sy n="90" d="100"/>
        </p:scale>
        <p:origin x="576" y="114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3" d="100"/>
          <a:sy n="113" d="100"/>
        </p:scale>
        <p:origin x="-3288" y="-120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1A584-8375-CC41-AC44-B2A80AF8C629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/>
              <a:t>Cliquez pour modifier les styles du texte du masque</a:t>
            </a:r>
          </a:p>
          <a:p>
            <a:pPr lvl="1"/>
            <a:r>
              <a:rPr lang="fr-CH"/>
              <a:t>Deuxième niveau</a:t>
            </a:r>
          </a:p>
          <a:p>
            <a:pPr lvl="2"/>
            <a:r>
              <a:rPr lang="fr-CH"/>
              <a:t>Troisième niveau</a:t>
            </a:r>
          </a:p>
          <a:p>
            <a:pPr lvl="3"/>
            <a:r>
              <a:rPr lang="fr-CH"/>
              <a:t>Quatrième niveau</a:t>
            </a:r>
          </a:p>
          <a:p>
            <a:pPr lvl="4"/>
            <a:r>
              <a:rPr lang="fr-CH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5B893-4C47-CD41-9CAF-EAB0BF2193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357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5B893-4C47-CD41-9CAF-EAB0BF21937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03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3FC7B6-8AEA-3F4A-850F-E0E75CEF2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AD35977-E648-3749-9DCB-F4ABA5DF3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A257DF-F638-D240-A74B-19BC80405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B54C20-3EA7-614A-90D3-9930FA849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8D9184-BFB4-7A4A-B928-D5B7B3F41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03924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CABFF4-FDEF-FC46-8B19-80123D369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6CA2D2-9C38-EA49-A427-922CC8E0C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AFF508-3E28-DD4E-9B4F-D85BF3FFE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4A02E2-17CC-0346-A064-38D50A73F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4A9D5C-1FF6-3C4C-B77F-45FF59F6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8700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CF932A2-4119-E644-AEA8-25E4852666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7FEC47-4537-D447-98C9-834B101AB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B89010-4FEB-B54F-8B96-0FC09EBAF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A66869-DDFD-6E4D-BC51-B91634261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95F5DB-F8FA-3F42-827A-2447E7EE1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2103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7DDD6-8BAD-1C4C-BD49-15628E83C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293B9C-AE0B-FC4E-8A2E-DA197C474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62C01B-6389-B445-BDE6-E2ADC82E3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406299-FD16-9241-A282-DBED29E8E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AFA100-92D0-3648-88BB-2C7B514B3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09984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2BD732-1AD9-EE40-809D-F5159EED8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67B18DC-5957-6E49-BA15-7705AA1B0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CE638C-2E87-7B40-B871-24BECE914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F23DD7-0114-AC44-BAAB-100D15A51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CE2F6E-607D-2C49-B521-A0F575DEF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6760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34B0B6-9052-8548-8474-33BA9942A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550762-1936-B947-99EB-8F102308F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16F002A-2D04-A54F-8F19-E3A658886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CE89FE2-EB2E-804D-8AD0-BCA8E20E0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5788CD-1227-8549-A81B-29BB2FD1B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636FBF-3089-E742-A2C8-EFB59724C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042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06BC8F-E4C5-C441-976D-5A1563EC2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1DF04C-94B8-CC49-90E1-83FE33C57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FB93C6-4A9C-7442-911B-4E1B0C250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D69AEB3-901A-9D49-A2BF-B345311C23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415DEF9-D34A-AE4A-82E8-F339D60EAA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B5AF89A-18ED-9E41-B18C-6EF05CC11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43A2743-6489-AD4F-8B14-CA977274C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337A746-8F04-884D-AC20-24F996EEB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7757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C5BC3F-9FC8-4842-8212-8A2036AFC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94CE936-612B-F548-9536-B8AB59934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1EBCF38-314B-B441-8D49-4A2ED4E72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89424D-E070-CB4D-8FCA-3759CE32A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29534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0E556E6-5128-D944-805A-07B8AB982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ABA5F34-6AE2-794D-A84E-238309DC7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7CCEF2-4BF6-EE4B-8C93-AD508600D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7381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F703BE-39A4-B240-9DE2-04DA8E8FE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92A924-4B17-124A-A734-B856EE68C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658B5C-3820-A44F-BC46-74A18CD97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D72AE1-B336-8E4B-9C97-DE2D12CC4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59430D-6623-724D-880B-FC20EB521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C7BE81-76FC-BF48-8EFA-E6F17FE6A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614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5D13D8-C622-7845-BA88-21C7030DD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016F20-C25E-CB4A-A9F6-C342C5504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9AD637-4A5F-4442-AF83-AC3D72A33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40966F-880B-1840-8CB6-F277D3C47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67BA3A-690A-1F40-8A4D-920DCCB70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D14FFA4-EBE3-6E44-89A9-5F7769682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52708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7EA24E7-D788-6744-BFDE-582E11124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45D453-8D51-5842-842F-831652C6A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9927C0-67EA-6245-B3F3-71B3BF638D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D401A-DCE8-F642-92D5-395438C4AF4C}" type="datetimeFigureOut">
              <a:rPr lang="fr-CH" smtClean="0"/>
              <a:t>09.04.2020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63EA9F-D4F5-C341-BDA0-55431FFAD4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3B1A4E-DC6D-7449-9810-34CCE4FB21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109EE-8A71-0E4B-A2D2-FDCC764CD44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2813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/>
          <p:cNvGrpSpPr/>
          <p:nvPr/>
        </p:nvGrpSpPr>
        <p:grpSpPr>
          <a:xfrm>
            <a:off x="77611" y="80471"/>
            <a:ext cx="11691535" cy="6656327"/>
            <a:chOff x="77611" y="80471"/>
            <a:chExt cx="11691535" cy="6656327"/>
          </a:xfrm>
        </p:grpSpPr>
        <p:sp>
          <p:nvSpPr>
            <p:cNvPr id="37" name="Flèche vers le bas 36">
              <a:extLst>
                <a:ext uri="{FF2B5EF4-FFF2-40B4-BE49-F238E27FC236}">
                  <a16:creationId xmlns:a16="http://schemas.microsoft.com/office/drawing/2014/main" id="{0522C325-0DBA-C44C-961A-DD0EF368AF8A}"/>
                </a:ext>
              </a:extLst>
            </p:cNvPr>
            <p:cNvSpPr/>
            <p:nvPr/>
          </p:nvSpPr>
          <p:spPr>
            <a:xfrm>
              <a:off x="5986561" y="1637406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C937E2F0-F82A-7A4E-9950-578CFB2D0450}"/>
                </a:ext>
              </a:extLst>
            </p:cNvPr>
            <p:cNvSpPr txBox="1"/>
            <p:nvPr/>
          </p:nvSpPr>
          <p:spPr>
            <a:xfrm>
              <a:off x="3701487" y="80471"/>
              <a:ext cx="4815229" cy="3077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r-CH" sz="1400" dirty="0"/>
                <a:t>Patients équipés d’une VNI et résidant en EMS ou en institution</a:t>
              </a:r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A39064A0-F380-DF43-923C-5376767636DF}"/>
                </a:ext>
              </a:extLst>
            </p:cNvPr>
            <p:cNvSpPr txBox="1"/>
            <p:nvPr/>
          </p:nvSpPr>
          <p:spPr>
            <a:xfrm>
              <a:off x="3849166" y="671782"/>
              <a:ext cx="4571316" cy="523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Directives anticipées écrites disponibles dans l’unité de soins</a:t>
              </a:r>
            </a:p>
            <a:p>
              <a:pPr algn="ctr"/>
              <a:r>
                <a:rPr lang="fr-CH" sz="1400" dirty="0"/>
                <a:t>Prestataire de soins pour l’appareillage identifié</a:t>
              </a:r>
            </a:p>
          </p:txBody>
        </p:sp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288B72E7-6E3C-1346-A27A-5F4F4FC4A388}"/>
                </a:ext>
              </a:extLst>
            </p:cNvPr>
            <p:cNvSpPr txBox="1"/>
            <p:nvPr/>
          </p:nvSpPr>
          <p:spPr>
            <a:xfrm>
              <a:off x="4034905" y="1438653"/>
              <a:ext cx="4212052" cy="3077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Symptômes compatibles avec une infection à COVID-19</a:t>
              </a:r>
            </a:p>
          </p:txBody>
        </p:sp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35DFD4C7-93C4-CA44-BFE5-4628A1910D81}"/>
                </a:ext>
              </a:extLst>
            </p:cNvPr>
            <p:cNvSpPr txBox="1"/>
            <p:nvPr/>
          </p:nvSpPr>
          <p:spPr>
            <a:xfrm>
              <a:off x="7386854" y="2441721"/>
              <a:ext cx="4382292" cy="523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Hospitalisation indiquée et absence de limitation de soins</a:t>
              </a:r>
            </a:p>
            <a:p>
              <a:pPr algn="ctr"/>
              <a:r>
                <a:rPr lang="fr-CH" sz="1400" dirty="0">
                  <a:solidFill>
                    <a:srgbClr val="FF0000"/>
                  </a:solidFill>
                </a:rPr>
                <a:t>Prise en charge en milieu hospitalier adapté</a:t>
              </a: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A1E87DB0-5E8D-304F-8CF9-7383C7CC8D2E}"/>
                </a:ext>
              </a:extLst>
            </p:cNvPr>
            <p:cNvSpPr txBox="1"/>
            <p:nvPr/>
          </p:nvSpPr>
          <p:spPr>
            <a:xfrm>
              <a:off x="997529" y="3679074"/>
              <a:ext cx="3150221" cy="95410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Si poursuite de la VNI:</a:t>
              </a:r>
            </a:p>
            <a:p>
              <a:pPr algn="ctr"/>
              <a:r>
                <a:rPr lang="fr-CH" sz="1400" dirty="0"/>
                <a:t>Contacter prestataire de soins (&lt; 6 </a:t>
              </a:r>
              <a:r>
                <a:rPr lang="fr-CH" sz="1400" dirty="0" err="1"/>
                <a:t>hrs</a:t>
              </a:r>
              <a:r>
                <a:rPr lang="fr-CH" sz="1400" dirty="0"/>
                <a:t>)</a:t>
              </a:r>
            </a:p>
            <a:p>
              <a:pPr algn="ctr"/>
              <a:r>
                <a:rPr lang="fr-CH" sz="1400" dirty="0"/>
                <a:t>Montage COVID</a:t>
              </a:r>
            </a:p>
            <a:p>
              <a:pPr algn="ctr"/>
              <a:r>
                <a:rPr lang="fr-CH" sz="1400" dirty="0"/>
                <a:t>Précautions «gouttelettes» et isolement 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51A8E786-C081-8A4B-B8D7-F0A173E544CC}"/>
                </a:ext>
              </a:extLst>
            </p:cNvPr>
            <p:cNvSpPr txBox="1"/>
            <p:nvPr/>
          </p:nvSpPr>
          <p:spPr>
            <a:xfrm>
              <a:off x="1742216" y="4858496"/>
              <a:ext cx="1808572" cy="523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Si évolution favorable:</a:t>
              </a:r>
            </a:p>
            <a:p>
              <a:pPr algn="ctr"/>
              <a:r>
                <a:rPr lang="fr-CH" sz="1400" dirty="0"/>
                <a:t>FNP ou FOP à J13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4957CB65-A215-EC4B-9013-08E8C7E744DF}"/>
                </a:ext>
              </a:extLst>
            </p:cNvPr>
            <p:cNvSpPr txBox="1"/>
            <p:nvPr/>
          </p:nvSpPr>
          <p:spPr>
            <a:xfrm>
              <a:off x="1259551" y="6213578"/>
              <a:ext cx="1665488" cy="523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CH" sz="1400" dirty="0"/>
                <a:t>Levée des mesures </a:t>
              </a:r>
            </a:p>
            <a:p>
              <a:pPr algn="ctr"/>
              <a:r>
                <a:rPr lang="fr-CH" sz="1400" dirty="0"/>
                <a:t>COVID</a:t>
              </a: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9EA010DD-EA35-C04B-B15C-D9D62D08F285}"/>
                </a:ext>
              </a:extLst>
            </p:cNvPr>
            <p:cNvSpPr txBox="1"/>
            <p:nvPr/>
          </p:nvSpPr>
          <p:spPr>
            <a:xfrm>
              <a:off x="3446603" y="6109471"/>
              <a:ext cx="1176604" cy="523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Réévaluation </a:t>
              </a:r>
            </a:p>
            <a:p>
              <a:pPr algn="ctr"/>
              <a:r>
                <a:rPr lang="fr-CH" sz="1400" dirty="0"/>
                <a:t>à J20</a:t>
              </a:r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B9C3B702-96D3-6D4D-81E9-8B4C67CF5990}"/>
                </a:ext>
              </a:extLst>
            </p:cNvPr>
            <p:cNvSpPr txBox="1"/>
            <p:nvPr/>
          </p:nvSpPr>
          <p:spPr>
            <a:xfrm>
              <a:off x="7751058" y="3594777"/>
              <a:ext cx="3653885" cy="73866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Poursuite de la VNI selon les recommandations </a:t>
              </a:r>
            </a:p>
            <a:p>
              <a:pPr algn="ctr"/>
              <a:r>
                <a:rPr lang="fr-CH" sz="1400" dirty="0"/>
                <a:t>COVID &amp;</a:t>
              </a:r>
            </a:p>
            <a:p>
              <a:pPr algn="ctr"/>
              <a:r>
                <a:rPr lang="fr-CH" sz="1400" dirty="0"/>
                <a:t>Montage COVID</a:t>
              </a:r>
            </a:p>
          </p:txBody>
        </p:sp>
        <p:sp>
          <p:nvSpPr>
            <p:cNvPr id="35" name="Flèche vers le bas 34">
              <a:extLst>
                <a:ext uri="{FF2B5EF4-FFF2-40B4-BE49-F238E27FC236}">
                  <a16:creationId xmlns:a16="http://schemas.microsoft.com/office/drawing/2014/main" id="{AB23B78A-DE1B-2343-BADB-23F6726A3AB0}"/>
                </a:ext>
              </a:extLst>
            </p:cNvPr>
            <p:cNvSpPr/>
            <p:nvPr/>
          </p:nvSpPr>
          <p:spPr>
            <a:xfrm>
              <a:off x="5974367" y="396261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36" name="Flèche vers le bas 35">
              <a:extLst>
                <a:ext uri="{FF2B5EF4-FFF2-40B4-BE49-F238E27FC236}">
                  <a16:creationId xmlns:a16="http://schemas.microsoft.com/office/drawing/2014/main" id="{6F806420-AE34-AE40-BE5A-035CF0DEEE26}"/>
                </a:ext>
              </a:extLst>
            </p:cNvPr>
            <p:cNvSpPr/>
            <p:nvPr/>
          </p:nvSpPr>
          <p:spPr>
            <a:xfrm>
              <a:off x="5973149" y="1192398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cxnSp>
          <p:nvCxnSpPr>
            <p:cNvPr id="44" name="Connecteur droit avec flèche 43">
              <a:extLst>
                <a:ext uri="{FF2B5EF4-FFF2-40B4-BE49-F238E27FC236}">
                  <a16:creationId xmlns:a16="http://schemas.microsoft.com/office/drawing/2014/main" id="{6B75DFA9-B8D8-1943-AB82-A6F553358B3D}"/>
                </a:ext>
              </a:extLst>
            </p:cNvPr>
            <p:cNvCxnSpPr/>
            <p:nvPr/>
          </p:nvCxnSpPr>
          <p:spPr>
            <a:xfrm flipH="1">
              <a:off x="9580740" y="2009790"/>
              <a:ext cx="8932" cy="43074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Flèche vers le bas 44">
              <a:extLst>
                <a:ext uri="{FF2B5EF4-FFF2-40B4-BE49-F238E27FC236}">
                  <a16:creationId xmlns:a16="http://schemas.microsoft.com/office/drawing/2014/main" id="{5F4F3AAE-98E5-3E48-B39F-E7D4E78E47C7}"/>
                </a:ext>
              </a:extLst>
            </p:cNvPr>
            <p:cNvSpPr/>
            <p:nvPr/>
          </p:nvSpPr>
          <p:spPr>
            <a:xfrm>
              <a:off x="2364654" y="2907791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D0236990-E9BF-E345-AABB-B52E9698D52C}"/>
                </a:ext>
              </a:extLst>
            </p:cNvPr>
            <p:cNvSpPr txBox="1"/>
            <p:nvPr/>
          </p:nvSpPr>
          <p:spPr>
            <a:xfrm>
              <a:off x="565572" y="2403035"/>
              <a:ext cx="3881466" cy="523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Hospitalisation non indiquée ou limitation de soins</a:t>
              </a:r>
            </a:p>
            <a:p>
              <a:pPr algn="ctr"/>
              <a:r>
                <a:rPr lang="fr-CH" sz="1400" dirty="0">
                  <a:solidFill>
                    <a:srgbClr val="FF0000"/>
                  </a:solidFill>
                </a:rPr>
                <a:t>Prise en charge en EMS</a:t>
              </a:r>
            </a:p>
          </p:txBody>
        </p:sp>
        <p:sp>
          <p:nvSpPr>
            <p:cNvPr id="46" name="Flèche vers le bas 45">
              <a:extLst>
                <a:ext uri="{FF2B5EF4-FFF2-40B4-BE49-F238E27FC236}">
                  <a16:creationId xmlns:a16="http://schemas.microsoft.com/office/drawing/2014/main" id="{0805048D-42F1-574B-8D39-0F577AB1A195}"/>
                </a:ext>
              </a:extLst>
            </p:cNvPr>
            <p:cNvSpPr/>
            <p:nvPr/>
          </p:nvSpPr>
          <p:spPr>
            <a:xfrm>
              <a:off x="2364654" y="3411619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4155DE1A-0FB1-B24A-BB28-BDE8DD6E759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6306" y="3316479"/>
              <a:ext cx="1567900" cy="2"/>
            </a:xfrm>
            <a:prstGeom prst="line">
              <a:avLst/>
            </a:prstGeom>
            <a:ln w="38100">
              <a:solidFill>
                <a:srgbClr val="4472C4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avec flèche 47">
              <a:extLst>
                <a:ext uri="{FF2B5EF4-FFF2-40B4-BE49-F238E27FC236}">
                  <a16:creationId xmlns:a16="http://schemas.microsoft.com/office/drawing/2014/main" id="{6EDD0E32-72D8-4D4A-B841-B2E102EBC76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7145" y="3292270"/>
              <a:ext cx="2" cy="2039628"/>
            </a:xfrm>
            <a:prstGeom prst="straightConnector1">
              <a:avLst/>
            </a:prstGeom>
            <a:ln w="38100"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8E3EC386-56F2-CD40-8925-65826DA8C591}"/>
                </a:ext>
              </a:extLst>
            </p:cNvPr>
            <p:cNvSpPr txBox="1"/>
            <p:nvPr/>
          </p:nvSpPr>
          <p:spPr>
            <a:xfrm>
              <a:off x="2004869" y="3162592"/>
              <a:ext cx="1035861" cy="3077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FNP ou FOP</a:t>
              </a:r>
            </a:p>
          </p:txBody>
        </p:sp>
        <p:sp>
          <p:nvSpPr>
            <p:cNvPr id="51" name="Flèche vers le bas 50">
              <a:extLst>
                <a:ext uri="{FF2B5EF4-FFF2-40B4-BE49-F238E27FC236}">
                  <a16:creationId xmlns:a16="http://schemas.microsoft.com/office/drawing/2014/main" id="{3BEB7DEF-D989-4D45-8346-CDE65012F6BD}"/>
                </a:ext>
              </a:extLst>
            </p:cNvPr>
            <p:cNvSpPr/>
            <p:nvPr/>
          </p:nvSpPr>
          <p:spPr>
            <a:xfrm>
              <a:off x="2422979" y="4617742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cxnSp>
          <p:nvCxnSpPr>
            <p:cNvPr id="62" name="Connecteur droit avec flèche 61">
              <a:extLst>
                <a:ext uri="{FF2B5EF4-FFF2-40B4-BE49-F238E27FC236}">
                  <a16:creationId xmlns:a16="http://schemas.microsoft.com/office/drawing/2014/main" id="{A791BC5F-5293-884B-9415-B5C0CD32F785}"/>
                </a:ext>
              </a:extLst>
            </p:cNvPr>
            <p:cNvCxnSpPr/>
            <p:nvPr/>
          </p:nvCxnSpPr>
          <p:spPr>
            <a:xfrm flipH="1">
              <a:off x="2522799" y="2029198"/>
              <a:ext cx="0" cy="37193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eur droit 64">
              <a:extLst>
                <a:ext uri="{FF2B5EF4-FFF2-40B4-BE49-F238E27FC236}">
                  <a16:creationId xmlns:a16="http://schemas.microsoft.com/office/drawing/2014/main" id="{20FBE18F-5575-FC40-B1D0-71F198064AEA}"/>
                </a:ext>
              </a:extLst>
            </p:cNvPr>
            <p:cNvCxnSpPr>
              <a:cxnSpLocks/>
            </p:cNvCxnSpPr>
            <p:nvPr/>
          </p:nvCxnSpPr>
          <p:spPr>
            <a:xfrm>
              <a:off x="3555760" y="5228016"/>
              <a:ext cx="517615" cy="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eur droit avec flèche 65">
              <a:extLst>
                <a:ext uri="{FF2B5EF4-FFF2-40B4-BE49-F238E27FC236}">
                  <a16:creationId xmlns:a16="http://schemas.microsoft.com/office/drawing/2014/main" id="{2282C4D5-CC24-1741-B7C9-154B23471E6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8524" y="5214250"/>
              <a:ext cx="0" cy="37193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Flèche vers le bas 66">
              <a:extLst>
                <a:ext uri="{FF2B5EF4-FFF2-40B4-BE49-F238E27FC236}">
                  <a16:creationId xmlns:a16="http://schemas.microsoft.com/office/drawing/2014/main" id="{C8BD52C5-0CA7-D14A-8ADB-3B536D5C6E72}"/>
                </a:ext>
              </a:extLst>
            </p:cNvPr>
            <p:cNvSpPr/>
            <p:nvPr/>
          </p:nvSpPr>
          <p:spPr>
            <a:xfrm>
              <a:off x="2422541" y="5927714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90F84D4D-4211-214E-A0D8-E1E3D27EC6DE}"/>
                </a:ext>
              </a:extLst>
            </p:cNvPr>
            <p:cNvSpPr txBox="1"/>
            <p:nvPr/>
          </p:nvSpPr>
          <p:spPr>
            <a:xfrm>
              <a:off x="2125635" y="5617452"/>
              <a:ext cx="874983" cy="3077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Résultat -</a:t>
              </a:r>
            </a:p>
          </p:txBody>
        </p:sp>
        <p:sp>
          <p:nvSpPr>
            <p:cNvPr id="68" name="Flèche vers le bas 67">
              <a:extLst>
                <a:ext uri="{FF2B5EF4-FFF2-40B4-BE49-F238E27FC236}">
                  <a16:creationId xmlns:a16="http://schemas.microsoft.com/office/drawing/2014/main" id="{82A5D13D-1261-0946-890B-14260835CCEE}"/>
                </a:ext>
              </a:extLst>
            </p:cNvPr>
            <p:cNvSpPr/>
            <p:nvPr/>
          </p:nvSpPr>
          <p:spPr>
            <a:xfrm>
              <a:off x="3912018" y="5847746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25AB192D-769E-864C-A4D0-A28B00EA247D}"/>
                </a:ext>
              </a:extLst>
            </p:cNvPr>
            <p:cNvSpPr txBox="1"/>
            <p:nvPr/>
          </p:nvSpPr>
          <p:spPr>
            <a:xfrm>
              <a:off x="3621304" y="5599315"/>
              <a:ext cx="910249" cy="3077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Résultat +</a:t>
              </a:r>
            </a:p>
          </p:txBody>
        </p:sp>
        <p:sp>
          <p:nvSpPr>
            <p:cNvPr id="70" name="ZoneTexte 69">
              <a:extLst>
                <a:ext uri="{FF2B5EF4-FFF2-40B4-BE49-F238E27FC236}">
                  <a16:creationId xmlns:a16="http://schemas.microsoft.com/office/drawing/2014/main" id="{4AA22D6A-0A16-A742-AEC3-3F851276A70C}"/>
                </a:ext>
              </a:extLst>
            </p:cNvPr>
            <p:cNvSpPr txBox="1"/>
            <p:nvPr/>
          </p:nvSpPr>
          <p:spPr>
            <a:xfrm>
              <a:off x="7286197" y="5842489"/>
              <a:ext cx="2090830" cy="73866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Levée des mesures </a:t>
              </a:r>
            </a:p>
            <a:p>
              <a:pPr algn="ctr"/>
              <a:r>
                <a:rPr lang="fr-CH" sz="1400" dirty="0"/>
                <a:t>COVID</a:t>
              </a:r>
            </a:p>
            <a:p>
              <a:pPr algn="ctr"/>
              <a:r>
                <a:rPr lang="fr-CH" sz="1400" dirty="0"/>
                <a:t>Retour en EMS/institution</a:t>
              </a: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6BAF2BBA-CD1C-7D4C-AA97-C2644E067189}"/>
                </a:ext>
              </a:extLst>
            </p:cNvPr>
            <p:cNvSpPr txBox="1"/>
            <p:nvPr/>
          </p:nvSpPr>
          <p:spPr>
            <a:xfrm>
              <a:off x="10425149" y="5818542"/>
              <a:ext cx="1176604" cy="523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Réévaluation </a:t>
              </a:r>
            </a:p>
            <a:p>
              <a:pPr algn="ctr"/>
              <a:r>
                <a:rPr lang="fr-CH" sz="1400" dirty="0"/>
                <a:t>à J20</a:t>
              </a:r>
            </a:p>
          </p:txBody>
        </p:sp>
        <p:sp>
          <p:nvSpPr>
            <p:cNvPr id="75" name="Flèche vers le bas 74">
              <a:extLst>
                <a:ext uri="{FF2B5EF4-FFF2-40B4-BE49-F238E27FC236}">
                  <a16:creationId xmlns:a16="http://schemas.microsoft.com/office/drawing/2014/main" id="{6EDA782A-FCA0-174D-8A44-BEF4E4082C26}"/>
                </a:ext>
              </a:extLst>
            </p:cNvPr>
            <p:cNvSpPr/>
            <p:nvPr/>
          </p:nvSpPr>
          <p:spPr>
            <a:xfrm>
              <a:off x="9419855" y="4333441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cxnSp>
          <p:nvCxnSpPr>
            <p:cNvPr id="78" name="Connecteur droit avec flèche 77">
              <a:extLst>
                <a:ext uri="{FF2B5EF4-FFF2-40B4-BE49-F238E27FC236}">
                  <a16:creationId xmlns:a16="http://schemas.microsoft.com/office/drawing/2014/main" id="{F7D14FED-B846-764C-A41F-FC9384951F0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973416" y="4843361"/>
              <a:ext cx="0" cy="37193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Flèche vers le bas 78">
              <a:extLst>
                <a:ext uri="{FF2B5EF4-FFF2-40B4-BE49-F238E27FC236}">
                  <a16:creationId xmlns:a16="http://schemas.microsoft.com/office/drawing/2014/main" id="{2E081D9E-845B-7B4F-801E-57EA8FE86BC8}"/>
                </a:ext>
              </a:extLst>
            </p:cNvPr>
            <p:cNvSpPr/>
            <p:nvPr/>
          </p:nvSpPr>
          <p:spPr>
            <a:xfrm>
              <a:off x="8098475" y="5567169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4EE8A0DE-50AF-F34F-B2FD-07CE80F56003}"/>
                </a:ext>
              </a:extLst>
            </p:cNvPr>
            <p:cNvSpPr txBox="1"/>
            <p:nvPr/>
          </p:nvSpPr>
          <p:spPr>
            <a:xfrm>
              <a:off x="7800425" y="5260642"/>
              <a:ext cx="874983" cy="3077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Résultat -</a:t>
              </a:r>
            </a:p>
          </p:txBody>
        </p:sp>
        <p:sp>
          <p:nvSpPr>
            <p:cNvPr id="81" name="Flèche vers le bas 80">
              <a:extLst>
                <a:ext uri="{FF2B5EF4-FFF2-40B4-BE49-F238E27FC236}">
                  <a16:creationId xmlns:a16="http://schemas.microsoft.com/office/drawing/2014/main" id="{E75DE295-DC89-A341-883C-E744C107B62A}"/>
                </a:ext>
              </a:extLst>
            </p:cNvPr>
            <p:cNvSpPr/>
            <p:nvPr/>
          </p:nvSpPr>
          <p:spPr>
            <a:xfrm>
              <a:off x="10864546" y="5553920"/>
              <a:ext cx="316291" cy="24732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19CCB05B-B404-3D4B-999A-BE23EF3842CC}"/>
                </a:ext>
              </a:extLst>
            </p:cNvPr>
            <p:cNvSpPr txBox="1"/>
            <p:nvPr/>
          </p:nvSpPr>
          <p:spPr>
            <a:xfrm>
              <a:off x="10542605" y="5223973"/>
              <a:ext cx="910249" cy="3077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Résultat +</a:t>
              </a:r>
            </a:p>
          </p:txBody>
        </p:sp>
        <p:sp>
          <p:nvSpPr>
            <p:cNvPr id="99" name="Flèche vers le bas 98">
              <a:extLst>
                <a:ext uri="{FF2B5EF4-FFF2-40B4-BE49-F238E27FC236}">
                  <a16:creationId xmlns:a16="http://schemas.microsoft.com/office/drawing/2014/main" id="{5F4F3AAE-98E5-3E48-B39F-E7D4E78E47C7}"/>
                </a:ext>
              </a:extLst>
            </p:cNvPr>
            <p:cNvSpPr/>
            <p:nvPr/>
          </p:nvSpPr>
          <p:spPr>
            <a:xfrm>
              <a:off x="9419855" y="2951396"/>
              <a:ext cx="316291" cy="64338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cxnSp>
          <p:nvCxnSpPr>
            <p:cNvPr id="101" name="Connecteur droit 100">
              <a:extLst>
                <a:ext uri="{FF2B5EF4-FFF2-40B4-BE49-F238E27FC236}">
                  <a16:creationId xmlns:a16="http://schemas.microsoft.com/office/drawing/2014/main" id="{F780FE5D-7E49-8847-BFD4-1C67B3940C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225594" y="4858496"/>
              <a:ext cx="2728156" cy="1134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avec flèche 101">
              <a:extLst>
                <a:ext uri="{FF2B5EF4-FFF2-40B4-BE49-F238E27FC236}">
                  <a16:creationId xmlns:a16="http://schemas.microsoft.com/office/drawing/2014/main" id="{3F93B44F-423E-0F45-9DAF-C82C47FE46B9}"/>
                </a:ext>
              </a:extLst>
            </p:cNvPr>
            <p:cNvCxnSpPr>
              <a:cxnSpLocks/>
            </p:cNvCxnSpPr>
            <p:nvPr/>
          </p:nvCxnSpPr>
          <p:spPr>
            <a:xfrm>
              <a:off x="8235118" y="4856077"/>
              <a:ext cx="0" cy="37193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Flèche vers le bas 103">
              <a:extLst>
                <a:ext uri="{FF2B5EF4-FFF2-40B4-BE49-F238E27FC236}">
                  <a16:creationId xmlns:a16="http://schemas.microsoft.com/office/drawing/2014/main" id="{C8BD52C5-0CA7-D14A-8ADB-3B536D5C6E72}"/>
                </a:ext>
              </a:extLst>
            </p:cNvPr>
            <p:cNvSpPr/>
            <p:nvPr/>
          </p:nvSpPr>
          <p:spPr>
            <a:xfrm>
              <a:off x="2410907" y="5381716"/>
              <a:ext cx="316291" cy="22422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105" name="ZoneTexte 104">
              <a:extLst>
                <a:ext uri="{FF2B5EF4-FFF2-40B4-BE49-F238E27FC236}">
                  <a16:creationId xmlns:a16="http://schemas.microsoft.com/office/drawing/2014/main" id="{90F84D4D-4211-214E-A0D8-E1E3D27EC6DE}"/>
                </a:ext>
              </a:extLst>
            </p:cNvPr>
            <p:cNvSpPr txBox="1"/>
            <p:nvPr/>
          </p:nvSpPr>
          <p:spPr>
            <a:xfrm>
              <a:off x="77611" y="5312714"/>
              <a:ext cx="1442159" cy="73866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CH" sz="1400" dirty="0"/>
                <a:t>Résultat - et infection COVID écartée</a:t>
              </a:r>
            </a:p>
          </p:txBody>
        </p:sp>
        <p:cxnSp>
          <p:nvCxnSpPr>
            <p:cNvPr id="113" name="Connecteur droit 112">
              <a:extLst>
                <a:ext uri="{FF2B5EF4-FFF2-40B4-BE49-F238E27FC236}">
                  <a16:creationId xmlns:a16="http://schemas.microsoft.com/office/drawing/2014/main" id="{F780FE5D-7E49-8847-BFD4-1C67B3940C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64879" y="6052567"/>
              <a:ext cx="2" cy="41490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Connecteur droit avec flèche 113">
              <a:extLst>
                <a:ext uri="{FF2B5EF4-FFF2-40B4-BE49-F238E27FC236}">
                  <a16:creationId xmlns:a16="http://schemas.microsoft.com/office/drawing/2014/main" id="{3F93B44F-423E-0F45-9DAF-C82C47FE46B9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955547" y="6145802"/>
              <a:ext cx="0" cy="60038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id="{3645BFDA-E2F0-474D-BD53-D87F9CA5D091}"/>
                </a:ext>
              </a:extLst>
            </p:cNvPr>
            <p:cNvSpPr txBox="1"/>
            <p:nvPr/>
          </p:nvSpPr>
          <p:spPr>
            <a:xfrm>
              <a:off x="8673714" y="4596886"/>
              <a:ext cx="1808572" cy="5232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Si évolution favorable:</a:t>
              </a:r>
            </a:p>
            <a:p>
              <a:pPr algn="ctr"/>
              <a:r>
                <a:rPr lang="fr-CH" sz="1400" dirty="0"/>
                <a:t>FNP ou FOP à J13</a:t>
              </a:r>
            </a:p>
          </p:txBody>
        </p:sp>
        <p:cxnSp>
          <p:nvCxnSpPr>
            <p:cNvPr id="22" name="Connecteur droit 21"/>
            <p:cNvCxnSpPr/>
            <p:nvPr/>
          </p:nvCxnSpPr>
          <p:spPr>
            <a:xfrm flipV="1">
              <a:off x="2506305" y="2029198"/>
              <a:ext cx="7074434" cy="834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0A684AE3-0212-E645-80F6-7D7E4BA20E60}"/>
                </a:ext>
              </a:extLst>
            </p:cNvPr>
            <p:cNvSpPr txBox="1"/>
            <p:nvPr/>
          </p:nvSpPr>
          <p:spPr>
            <a:xfrm>
              <a:off x="4427530" y="1883659"/>
              <a:ext cx="3453639" cy="30777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fr-CH" sz="1400" dirty="0"/>
                <a:t>Evaluation par médecin traitant /ou référent </a:t>
              </a:r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8E1CF345-F7CF-4D89-AFAC-3F12E8E707FD}"/>
              </a:ext>
            </a:extLst>
          </p:cNvPr>
          <p:cNvSpPr txBox="1"/>
          <p:nvPr/>
        </p:nvSpPr>
        <p:spPr>
          <a:xfrm>
            <a:off x="77611" y="228600"/>
            <a:ext cx="24451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Rédigé par le Pr Jean-Paul Janssens</a:t>
            </a:r>
          </a:p>
          <a:p>
            <a:r>
              <a:rPr lang="fr-FR" sz="1200" i="1" dirty="0"/>
              <a:t>6 avril 2020</a:t>
            </a:r>
            <a:endParaRPr lang="fr-CH" sz="1200" i="1" dirty="0"/>
          </a:p>
        </p:txBody>
      </p:sp>
    </p:spTree>
    <p:extLst>
      <p:ext uri="{BB962C8B-B14F-4D97-AF65-F5344CB8AC3E}">
        <p14:creationId xmlns:p14="http://schemas.microsoft.com/office/powerpoint/2010/main" val="13275462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163</Words>
  <Application>Microsoft Office PowerPoint</Application>
  <PresentationFormat>Grand écran</PresentationFormat>
  <Paragraphs>38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Jean-Paul Janssens</dc:creator>
  <cp:lastModifiedBy>Carolle Lenzen</cp:lastModifiedBy>
  <cp:revision>15</cp:revision>
  <cp:lastPrinted>2020-04-06T09:00:40Z</cp:lastPrinted>
  <dcterms:created xsi:type="dcterms:W3CDTF">2020-04-04T17:21:02Z</dcterms:created>
  <dcterms:modified xsi:type="dcterms:W3CDTF">2020-04-09T16:36:34Z</dcterms:modified>
</cp:coreProperties>
</file>