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146847541" r:id="rId2"/>
    <p:sldId id="2147470758" r:id="rId3"/>
    <p:sldId id="4989" r:id="rId4"/>
    <p:sldId id="2147470761" r:id="rId5"/>
    <p:sldId id="2146847505" r:id="rId6"/>
    <p:sldId id="2146847506" r:id="rId7"/>
    <p:sldId id="2141412043" r:id="rId8"/>
    <p:sldId id="2146847502" r:id="rId9"/>
    <p:sldId id="2146847501" r:id="rId10"/>
    <p:sldId id="2141412049" r:id="rId11"/>
    <p:sldId id="1015" r:id="rId12"/>
    <p:sldId id="2147470760" r:id="rId13"/>
    <p:sldId id="2147470759" r:id="rId14"/>
    <p:sldId id="2146847489" r:id="rId15"/>
    <p:sldId id="2146847512" r:id="rId16"/>
    <p:sldId id="2146847513" r:id="rId17"/>
    <p:sldId id="2146847514" r:id="rId18"/>
    <p:sldId id="2147470749" r:id="rId19"/>
    <p:sldId id="2147470755" r:id="rId20"/>
    <p:sldId id="2147470756" r:id="rId21"/>
    <p:sldId id="2146847534" r:id="rId22"/>
    <p:sldId id="2147470762" r:id="rId23"/>
    <p:sldId id="2146847517" r:id="rId24"/>
    <p:sldId id="2146847523" r:id="rId25"/>
    <p:sldId id="2146847525" r:id="rId26"/>
    <p:sldId id="2141411891" r:id="rId27"/>
    <p:sldId id="2141412047" r:id="rId28"/>
    <p:sldId id="2146847558" r:id="rId29"/>
    <p:sldId id="295" r:id="rId30"/>
    <p:sldId id="2146847546" r:id="rId31"/>
    <p:sldId id="2147470763" r:id="rId32"/>
    <p:sldId id="2146847508" r:id="rId33"/>
    <p:sldId id="2146847547"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Z CASAS, Carmen" initials="PCC" lastIdx="23" clrIdx="0">
    <p:extLst>
      <p:ext uri="{19B8F6BF-5375-455C-9EA6-DF929625EA0E}">
        <p15:presenceInfo xmlns:p15="http://schemas.microsoft.com/office/powerpoint/2012/main" userId="S::perezcasasc@who.int::8754d135-2f6a-41f2-9be9-d0e92690ab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800"/>
    <a:srgbClr val="F9B56B"/>
    <a:srgbClr val="FF7992"/>
    <a:srgbClr val="8B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17" autoAdjust="0"/>
    <p:restoredTop sz="80029" autoAdjust="0"/>
  </p:normalViewPr>
  <p:slideViewPr>
    <p:cSldViewPr snapToGrid="0">
      <p:cViewPr varScale="1">
        <p:scale>
          <a:sx n="51" d="100"/>
          <a:sy n="51" d="100"/>
        </p:scale>
        <p:origin x="628" y="4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97922-D4C0-43C6-885F-B2AEEA682E8D}" type="datetimeFigureOut">
              <a:rPr lang="fr-CH" smtClean="0"/>
              <a:t>08.12.2021</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D0447-170E-41AB-8186-1CCB84D84392}" type="slidenum">
              <a:rPr lang="fr-CH" smtClean="0"/>
              <a:t>‹N°›</a:t>
            </a:fld>
            <a:endParaRPr lang="fr-CH"/>
          </a:p>
        </p:txBody>
      </p:sp>
    </p:spTree>
    <p:extLst>
      <p:ext uri="{BB962C8B-B14F-4D97-AF65-F5344CB8AC3E}">
        <p14:creationId xmlns:p14="http://schemas.microsoft.com/office/powerpoint/2010/main" val="2011305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ture.com/articles/d41586-021-03074-5#ref-CR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ature.com/articles/d41586-021-02275-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ture.com/articles/d41586-021-02275-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ature.com/articles/d41586-021-02275-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e.com/articles/d41586-021-03074-5#ref-CR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nature-com-s.vpn.sdnu.edu.cn/articles/s41594-021-00657-8?error=cookies_not_supported&amp;code=94728a33-df04-4548-923e-4f8b22ca89b7#ref-CR7" TargetMode="External"/><Relationship Id="rId13" Type="http://schemas.openxmlformats.org/officeDocument/2006/relationships/hyperlink" Target="http://www-nature-com-s.vpn.sdnu.edu.cn/articles/s41594-021-00657-8#ref-CR6" TargetMode="External"/><Relationship Id="rId3" Type="http://schemas.openxmlformats.org/officeDocument/2006/relationships/hyperlink" Target="https://www.nature.com/articles/d41586-021-02275-2" TargetMode="External"/><Relationship Id="rId7" Type="http://schemas.openxmlformats.org/officeDocument/2006/relationships/hyperlink" Target="http://www-nature-com-s.vpn.sdnu.edu.cn/articles/s41594-021-00657-8?error=cookies_not_supported&amp;code=94728a33-df04-4548-923e-4f8b22ca89b7#ref-CR6" TargetMode="External"/><Relationship Id="rId12" Type="http://schemas.openxmlformats.org/officeDocument/2006/relationships/hyperlink" Target="http://www-nature-com-s.vpn.sdnu.edu.cn/articles/s41594-021-00657-8#ref-CR10" TargetMode="External"/><Relationship Id="rId17" Type="http://schemas.openxmlformats.org/officeDocument/2006/relationships/hyperlink" Target="http://www-nature-com-s.vpn.sdnu.edu.cn/articles/s41594-021-00657-8#ref-CR13" TargetMode="External"/><Relationship Id="rId2" Type="http://schemas.openxmlformats.org/officeDocument/2006/relationships/slide" Target="../slides/slide6.xml"/><Relationship Id="rId16" Type="http://schemas.openxmlformats.org/officeDocument/2006/relationships/hyperlink" Target="http://www-nature-com-s.vpn.sdnu.edu.cn/articles/s41594-021-00657-8?error=cookies_not_supported&amp;code=94728a33-df04-4548-923e-4f8b22ca89b7#ref-CR12" TargetMode="External"/><Relationship Id="rId1" Type="http://schemas.openxmlformats.org/officeDocument/2006/relationships/notesMaster" Target="../notesMasters/notesMaster1.xml"/><Relationship Id="rId6" Type="http://schemas.openxmlformats.org/officeDocument/2006/relationships/hyperlink" Target="http://www-nature-com-s.vpn.sdnu.edu.cn/articles/s41594-021-00657-8#ref-CR5" TargetMode="External"/><Relationship Id="rId11" Type="http://schemas.openxmlformats.org/officeDocument/2006/relationships/hyperlink" Target="http://www-nature-com-s.vpn.sdnu.edu.cn/articles/s41594-021-00657-8#ref-CR8" TargetMode="External"/><Relationship Id="rId5" Type="http://schemas.openxmlformats.org/officeDocument/2006/relationships/hyperlink" Target="http://www-nature-com-s.vpn.sdnu.edu.cn/articles/s41594-021-00657-8#ref-CR4" TargetMode="External"/><Relationship Id="rId15" Type="http://schemas.openxmlformats.org/officeDocument/2006/relationships/hyperlink" Target="http://www-nature-com-s.vpn.sdnu.edu.cn/articles/s41594-021-00657-8?error=cookies_not_supported&amp;code=94728a33-df04-4548-923e-4f8b22ca89b7#ref-CR11" TargetMode="External"/><Relationship Id="rId10" Type="http://schemas.openxmlformats.org/officeDocument/2006/relationships/hyperlink" Target="http://www-nature-com-s.vpn.sdnu.edu.cn/articles/s41594-021-00657-8#ref-CR9" TargetMode="External"/><Relationship Id="rId4" Type="http://schemas.openxmlformats.org/officeDocument/2006/relationships/hyperlink" Target="http://www-nature-com-s.vpn.sdnu.edu.cn/articles/s41594-021-00657-8#ref-CR1" TargetMode="External"/><Relationship Id="rId9" Type="http://schemas.openxmlformats.org/officeDocument/2006/relationships/hyperlink" Target="http://www-nature-com-s.vpn.sdnu.edu.cn/articles/s41594-021-00657-8?error=cookies_not_supported&amp;code=94728a33-df04-4548-923e-4f8b22ca89b7#ref-CR8" TargetMode="External"/><Relationship Id="rId14" Type="http://schemas.openxmlformats.org/officeDocument/2006/relationships/hyperlink" Target="http://www-nature-com-s.vpn.sdnu.edu.cn/articles/s41594-021-00657-8#ref-CR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4169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50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FR" sz="1200" b="0" i="0" u="none" strike="noStrike" kern="1200" dirty="0">
                <a:solidFill>
                  <a:schemeClr val="tx1"/>
                </a:solidFill>
                <a:effectLst/>
                <a:latin typeface="+mn-lt"/>
                <a:ea typeface="+mn-ea"/>
                <a:cs typeface="+mn-cs"/>
              </a:rPr>
              <a:t>C’est un analogue de </a:t>
            </a:r>
            <a:r>
              <a:rPr lang="fr-FR" sz="1200" b="0" i="0" u="none" strike="noStrike" kern="1200" dirty="0" err="1">
                <a:solidFill>
                  <a:schemeClr val="tx1"/>
                </a:solidFill>
                <a:effectLst/>
                <a:latin typeface="+mn-lt"/>
                <a:ea typeface="+mn-ea"/>
                <a:cs typeface="+mn-cs"/>
              </a:rPr>
              <a:t>ribonucléotide</a:t>
            </a:r>
            <a:r>
              <a:rPr lang="fr-FR" sz="1200" b="0" i="0" u="none" strike="noStrike" kern="1200" dirty="0">
                <a:solidFill>
                  <a:schemeClr val="tx1"/>
                </a:solidFill>
                <a:effectLst/>
                <a:latin typeface="+mn-lt"/>
                <a:ea typeface="+mn-ea"/>
                <a:cs typeface="+mn-cs"/>
              </a:rPr>
              <a:t> qui comme la </a:t>
            </a:r>
            <a:r>
              <a:rPr lang="fr-FR" sz="1200" b="0" i="0" u="none" strike="noStrike" kern="1200" dirty="0" err="1">
                <a:solidFill>
                  <a:schemeClr val="tx1"/>
                </a:solidFill>
                <a:effectLst/>
                <a:latin typeface="+mn-lt"/>
                <a:ea typeface="+mn-ea"/>
                <a:cs typeface="+mn-cs"/>
              </a:rPr>
              <a:t>ribavirine</a:t>
            </a:r>
            <a:r>
              <a:rPr lang="fr-FR" sz="1200" b="0" i="0" u="none" strike="noStrike" kern="1200" dirty="0">
                <a:solidFill>
                  <a:schemeClr val="tx1"/>
                </a:solidFill>
                <a:effectLst/>
                <a:latin typeface="+mn-lt"/>
                <a:ea typeface="+mn-ea"/>
                <a:cs typeface="+mn-cs"/>
              </a:rPr>
              <a:t> agit en augmentant le taux de mutation atteignant ce que l’on appelle « l’</a:t>
            </a:r>
            <a:r>
              <a:rPr lang="fr-FR" sz="1200" b="0" i="0" u="none" strike="noStrike" kern="1200" dirty="0" err="1">
                <a:solidFill>
                  <a:schemeClr val="tx1"/>
                </a:solidFill>
                <a:effectLst/>
                <a:latin typeface="+mn-lt"/>
                <a:ea typeface="+mn-ea"/>
                <a:cs typeface="+mn-cs"/>
              </a:rPr>
              <a:t>error</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catsatrophy</a:t>
            </a:r>
            <a:r>
              <a:rPr lang="fr-FR" sz="1200" b="0" i="0" u="none" strike="noStrike" kern="1200" dirty="0">
                <a:solidFill>
                  <a:schemeClr val="tx1"/>
                </a:solidFill>
                <a:effectLst/>
                <a:latin typeface="+mn-lt"/>
                <a:ea typeface="+mn-ea"/>
                <a:cs typeface="+mn-cs"/>
              </a:rPr>
              <a:t> » un niveau tel de mutation que le virus n’y survit pas, c’est fascinant car cela marche pour des Virus comme la grippe qui ont déjà un taux de mutation élevé (la notion de quasi-espèce) et il n’est pas nécessaire d’augmenter beaucoup ce taux de mutation pour dépasser ce qui est viable.</a:t>
            </a:r>
          </a:p>
          <a:p>
            <a:r>
              <a:rPr lang="fr-FR" sz="1200" b="0" i="0" u="none" strike="noStrike" kern="1200" dirty="0">
                <a:solidFill>
                  <a:schemeClr val="tx1"/>
                </a:solidFill>
                <a:effectLst/>
                <a:latin typeface="+mn-lt"/>
                <a:ea typeface="+mn-ea"/>
                <a:cs typeface="+mn-cs"/>
              </a:rPr>
              <a:t>C’est intéressant car cela semble marcher pour le Corona qui doit avoir un taux de mutation plus bas (activité proof-</a:t>
            </a:r>
            <a:r>
              <a:rPr lang="fr-FR" sz="1200" b="0" i="0" u="none" strike="noStrike" kern="1200" dirty="0" err="1">
                <a:solidFill>
                  <a:schemeClr val="tx1"/>
                </a:solidFill>
                <a:effectLst/>
                <a:latin typeface="+mn-lt"/>
                <a:ea typeface="+mn-ea"/>
                <a:cs typeface="+mn-cs"/>
              </a:rPr>
              <a:t>reading</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En ce qui concerne l’effet mutagène sur l’ADN, à priori en tant que </a:t>
            </a:r>
            <a:r>
              <a:rPr lang="fr-FR" sz="1200" b="0" i="0" u="none" strike="noStrike" kern="1200" dirty="0" err="1">
                <a:solidFill>
                  <a:schemeClr val="tx1"/>
                </a:solidFill>
                <a:effectLst/>
                <a:latin typeface="+mn-lt"/>
                <a:ea typeface="+mn-ea"/>
                <a:cs typeface="+mn-cs"/>
              </a:rPr>
              <a:t>ribonucléotide</a:t>
            </a:r>
            <a:r>
              <a:rPr lang="fr-FR" sz="1200" b="0" i="0" u="none" strike="noStrike" kern="1200" dirty="0">
                <a:solidFill>
                  <a:schemeClr val="tx1"/>
                </a:solidFill>
                <a:effectLst/>
                <a:latin typeface="+mn-lt"/>
                <a:ea typeface="+mn-ea"/>
                <a:cs typeface="+mn-cs"/>
              </a:rPr>
              <a:t> il ne peut pas être incorporé que dans l’ARN et pas dans l’ADN ce qui exclu un possible effet mutagène.</a:t>
            </a:r>
          </a:p>
          <a:p>
            <a:r>
              <a:rPr lang="fr-FR" sz="1200" b="0" i="0" u="none" strike="noStrike" kern="1200" dirty="0">
                <a:solidFill>
                  <a:schemeClr val="tx1"/>
                </a:solidFill>
                <a:effectLst/>
                <a:latin typeface="+mn-lt"/>
                <a:ea typeface="+mn-ea"/>
                <a:cs typeface="+mn-cs"/>
              </a:rPr>
              <a:t>En ce qui concerne l’incorporation dans l’ARN cellulaire, on peut imaginer qu’elle est peu efficace, susceptible d’induire des effets secondaires (j’imagine que ces effets secondaires sont décrits) mais sans « conséquence » au niveau mutagénèse de l’ADN.</a:t>
            </a:r>
          </a:p>
          <a:p>
            <a:endParaRPr lang="fr-FR" sz="1200" b="0" i="0" u="none" strike="noStrike"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acts by introducing mutations into the viral genome during viral replication. A metabolite of the drug is picked up by a viral enzyme called RNA-dependent RNA polymerase and incorporated into the viral genome, eventually causing so many errors that the virus can no longer survive.</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 cells have a DNA, rather than an RNA, genome, but some laboratory experiments have suggested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could cause mutations in human DNA as well</a:t>
            </a:r>
            <a:r>
              <a:rPr lang="en-US" sz="1200" kern="1200" baseline="30000" dirty="0">
                <a:solidFill>
                  <a:schemeClr val="tx1"/>
                </a:solidFill>
                <a:effectLst/>
                <a:latin typeface="+mn-lt"/>
                <a:ea typeface="+mn-ea"/>
                <a:cs typeface="+mn-cs"/>
                <a:hlinkClick r:id="rId3"/>
              </a:rPr>
              <a:t>1</a:t>
            </a:r>
            <a:r>
              <a:rPr lang="en-US" sz="1200" kern="1200" dirty="0">
                <a:solidFill>
                  <a:schemeClr val="tx1"/>
                </a:solidFill>
                <a:effectLst/>
                <a:latin typeface="+mn-lt"/>
                <a:ea typeface="+mn-ea"/>
                <a:cs typeface="+mn-cs"/>
              </a:rPr>
              <a:t>.</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full course of treatment with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only five days long. But regulators might be cautious, particularly when it comes to treating pregnant people, says Kim. “There’s probably going to be warnings around the use of this antiviral because of the potential risk,” he says.</a:t>
            </a:r>
            <a:endParaRPr lang="fr-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acts by inhibiting an enzyme that’s needed to process some viral proteins into their final, functional form. But the drug is a combination of an antiviral and another drug, called ritonavir, which helps to prevent enzymes in the liver from breaking down the antiviral before it has a chance to disable the coronavirus. Ritonavir, a component of some HIV treatment cocktails, can affect how some other medications are metabolized by the body. A wide range of drugs should not be given with it, including some that are commonly used to treat heart conditions, suppress the immune system and reduce pain.</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that many people might not be able to tolerate the combination of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and ritonavir. But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notes that this antiviral drug regimen also lasts only a few days, and physicians might find ways to work around some drug–drug interactions. “There’s going to be a learning curve as to when it can be used, and when it can’t,” he says.</a:t>
            </a:r>
            <a:endParaRPr lang="fr-CH" sz="1200"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3487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9956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A2DD403B-0F6A-4C1F-AE63-FA1FF361F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05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15</a:t>
            </a:fld>
            <a:endParaRPr lang="fr-CH"/>
          </a:p>
        </p:txBody>
      </p:sp>
    </p:spTree>
    <p:extLst>
      <p:ext uri="{BB962C8B-B14F-4D97-AF65-F5344CB8AC3E}">
        <p14:creationId xmlns:p14="http://schemas.microsoft.com/office/powerpoint/2010/main" val="409376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16</a:t>
            </a:fld>
            <a:endParaRPr lang="fr-CH"/>
          </a:p>
        </p:txBody>
      </p:sp>
    </p:spTree>
    <p:extLst>
      <p:ext uri="{BB962C8B-B14F-4D97-AF65-F5344CB8AC3E}">
        <p14:creationId xmlns:p14="http://schemas.microsoft.com/office/powerpoint/2010/main" val="1647221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u="none" strike="noStrike" kern="1200" dirty="0">
                <a:solidFill>
                  <a:schemeClr val="tx1"/>
                </a:solidFill>
                <a:effectLst/>
                <a:latin typeface="+mn-lt"/>
                <a:ea typeface="+mn-ea"/>
                <a:cs typeface="+mn-cs"/>
              </a:rPr>
              <a:t>https://</a:t>
            </a:r>
            <a:r>
              <a:rPr lang="fr-CH" sz="1200" b="0" i="0" u="none" strike="noStrike" kern="1200" dirty="0" err="1">
                <a:solidFill>
                  <a:schemeClr val="tx1"/>
                </a:solidFill>
                <a:effectLst/>
                <a:latin typeface="+mn-lt"/>
                <a:ea typeface="+mn-ea"/>
                <a:cs typeface="+mn-cs"/>
              </a:rPr>
              <a:t>www.merck.com</a:t>
            </a:r>
            <a:r>
              <a:rPr lang="fr-CH" sz="1200" b="0" i="0" u="none" strike="noStrike" kern="1200" dirty="0">
                <a:solidFill>
                  <a:schemeClr val="tx1"/>
                </a:solidFill>
                <a:effectLst/>
                <a:latin typeface="+mn-lt"/>
                <a:ea typeface="+mn-ea"/>
                <a:cs typeface="+mn-cs"/>
              </a:rPr>
              <a:t>/news/merck-and-ridgebacks-investigational-oral-antiviral-molnupiravir-reduced-the-risk-of-hospitalization-or-death-by-approximately-50-percent-compared-to-placebo-for-patients-with-mild-or-moderat/In </a:t>
            </a:r>
            <a:r>
              <a:rPr lang="fr-CH" sz="1200" b="0" i="0" u="none" strike="noStrike" kern="1200" dirty="0" err="1">
                <a:solidFill>
                  <a:schemeClr val="tx1"/>
                </a:solidFill>
                <a:effectLst/>
                <a:latin typeface="+mn-lt"/>
                <a:ea typeface="+mn-ea"/>
                <a:cs typeface="+mn-cs"/>
              </a:rPr>
              <a:t>this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interim</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analysis</a:t>
            </a:r>
            <a:r>
              <a:rPr lang="fr-CH" sz="1200" b="0" i="0" u="none" strike="noStrike" kern="1200" dirty="0">
                <a:solidFill>
                  <a:schemeClr val="tx1"/>
                </a:solidFill>
                <a:effectLst/>
                <a:latin typeface="+mn-lt"/>
                <a:ea typeface="+mn-ea"/>
                <a:cs typeface="+mn-cs"/>
              </a:rPr>
              <a:t>:</a:t>
            </a:r>
          </a:p>
          <a:p>
            <a:endParaRPr lang="fr-CH" sz="1200" b="0" i="0" u="none" strike="noStrike" kern="1200" dirty="0">
              <a:solidFill>
                <a:schemeClr val="tx1"/>
              </a:solidFill>
              <a:effectLst/>
              <a:latin typeface="+mn-lt"/>
              <a:ea typeface="+mn-ea"/>
              <a:cs typeface="+mn-cs"/>
            </a:endParaRPr>
          </a:p>
          <a:p>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reduced</a:t>
            </a:r>
            <a:r>
              <a:rPr lang="fr-CH" sz="1200" b="0" i="0" u="none" strike="noStrike" kern="1200" dirty="0">
                <a:solidFill>
                  <a:schemeClr val="tx1"/>
                </a:solidFill>
                <a:effectLst/>
                <a:latin typeface="+mn-lt"/>
                <a:ea typeface="+mn-ea"/>
                <a:cs typeface="+mn-cs"/>
              </a:rPr>
              <a:t> the </a:t>
            </a:r>
            <a:r>
              <a:rPr lang="fr-CH" sz="1200" b="0" i="0" u="none" strike="noStrike" kern="1200" dirty="0" err="1">
                <a:solidFill>
                  <a:schemeClr val="tx1"/>
                </a:solidFill>
                <a:effectLst/>
                <a:latin typeface="+mn-lt"/>
                <a:ea typeface="+mn-ea"/>
                <a:cs typeface="+mn-cs"/>
              </a:rPr>
              <a:t>risk</a:t>
            </a:r>
            <a:r>
              <a:rPr lang="fr-CH" sz="1200" b="0" i="0" u="none" strike="noStrike" kern="1200" dirty="0">
                <a:solidFill>
                  <a:schemeClr val="tx1"/>
                </a:solidFill>
                <a:effectLst/>
                <a:latin typeface="+mn-lt"/>
                <a:ea typeface="+mn-ea"/>
                <a:cs typeface="+mn-cs"/>
              </a:rPr>
              <a:t> of </a:t>
            </a:r>
            <a:r>
              <a:rPr lang="fr-CH" sz="1200" b="0" i="0" u="none" strike="noStrike" kern="1200" dirty="0" err="1">
                <a:solidFill>
                  <a:schemeClr val="tx1"/>
                </a:solidFill>
                <a:effectLst/>
                <a:latin typeface="+mn-lt"/>
                <a:ea typeface="+mn-ea"/>
                <a:cs typeface="+mn-cs"/>
              </a:rPr>
              <a:t>hospitalization</a:t>
            </a:r>
            <a:r>
              <a:rPr lang="fr-CH" sz="1200" b="0" i="0" u="none" strike="noStrike" kern="1200" dirty="0">
                <a:solidFill>
                  <a:schemeClr val="tx1"/>
                </a:solidFill>
                <a:effectLst/>
                <a:latin typeface="+mn-lt"/>
                <a:ea typeface="+mn-ea"/>
                <a:cs typeface="+mn-cs"/>
              </a:rPr>
              <a:t> or </a:t>
            </a:r>
            <a:r>
              <a:rPr lang="fr-CH" sz="1200" b="0" i="0" u="none" strike="noStrike" kern="1200" dirty="0" err="1">
                <a:solidFill>
                  <a:schemeClr val="tx1"/>
                </a:solidFill>
                <a:effectLst/>
                <a:latin typeface="+mn-lt"/>
                <a:ea typeface="+mn-ea"/>
                <a:cs typeface="+mn-cs"/>
              </a:rPr>
              <a:t>death</a:t>
            </a:r>
            <a:r>
              <a:rPr lang="fr-CH" sz="1200" b="0" i="0" u="none" strike="noStrike" kern="1200" dirty="0">
                <a:solidFill>
                  <a:schemeClr val="tx1"/>
                </a:solidFill>
                <a:effectLst/>
                <a:latin typeface="+mn-lt"/>
                <a:ea typeface="+mn-ea"/>
                <a:cs typeface="+mn-cs"/>
              </a:rPr>
              <a:t> by </a:t>
            </a:r>
            <a:r>
              <a:rPr lang="fr-CH" sz="1200" b="0" i="0" u="none" strike="noStrike" kern="1200" dirty="0" err="1">
                <a:solidFill>
                  <a:schemeClr val="tx1"/>
                </a:solidFill>
                <a:effectLst/>
                <a:latin typeface="+mn-lt"/>
                <a:ea typeface="+mn-ea"/>
                <a:cs typeface="+mn-cs"/>
              </a:rPr>
              <a:t>approximately</a:t>
            </a:r>
            <a:r>
              <a:rPr lang="fr-CH" sz="1200" b="0" i="0" u="none" strike="noStrike" kern="1200" dirty="0">
                <a:solidFill>
                  <a:schemeClr val="tx1"/>
                </a:solidFill>
                <a:effectLst/>
                <a:latin typeface="+mn-lt"/>
                <a:ea typeface="+mn-ea"/>
                <a:cs typeface="+mn-cs"/>
              </a:rPr>
              <a:t> 50%</a:t>
            </a:r>
          </a:p>
          <a:p>
            <a:r>
              <a:rPr lang="fr-CH" sz="1200" b="0" i="0" u="none" strike="noStrike" kern="1200" dirty="0">
                <a:solidFill>
                  <a:schemeClr val="tx1"/>
                </a:solidFill>
                <a:effectLst/>
                <a:latin typeface="+mn-lt"/>
                <a:ea typeface="+mn-ea"/>
                <a:cs typeface="+mn-cs"/>
              </a:rPr>
              <a:t>7.3% of participants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vs 14.1% of placebo-</a:t>
            </a:r>
            <a:r>
              <a:rPr lang="fr-CH" sz="1200" b="0" i="0" u="none" strike="noStrike" kern="1200" dirty="0" err="1">
                <a:solidFill>
                  <a:schemeClr val="tx1"/>
                </a:solidFill>
                <a:effectLst/>
                <a:latin typeface="+mn-lt"/>
                <a:ea typeface="+mn-ea"/>
                <a:cs typeface="+mn-cs"/>
              </a:rPr>
              <a:t>treated</a:t>
            </a:r>
            <a:r>
              <a:rPr lang="fr-CH" sz="1200" b="0" i="0" u="none" strike="noStrike" kern="1200" dirty="0">
                <a:solidFill>
                  <a:schemeClr val="tx1"/>
                </a:solidFill>
                <a:effectLst/>
                <a:latin typeface="+mn-lt"/>
                <a:ea typeface="+mn-ea"/>
                <a:cs typeface="+mn-cs"/>
              </a:rPr>
              <a:t> patients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hospitalized</a:t>
            </a:r>
            <a:r>
              <a:rPr lang="fr-CH" sz="1200" b="0" i="0" u="none" strike="noStrike" kern="1200" dirty="0">
                <a:solidFill>
                  <a:schemeClr val="tx1"/>
                </a:solidFill>
                <a:effectLst/>
                <a:latin typeface="+mn-lt"/>
                <a:ea typeface="+mn-ea"/>
                <a:cs typeface="+mn-cs"/>
              </a:rPr>
              <a:t> or </a:t>
            </a:r>
            <a:r>
              <a:rPr lang="fr-CH" sz="1200" b="0" i="0" u="none" strike="noStrike" kern="1200" dirty="0" err="1">
                <a:solidFill>
                  <a:schemeClr val="tx1"/>
                </a:solidFill>
                <a:effectLst/>
                <a:latin typeface="+mn-lt"/>
                <a:ea typeface="+mn-ea"/>
                <a:cs typeface="+mn-cs"/>
              </a:rPr>
              <a:t>died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through</a:t>
            </a:r>
            <a:r>
              <a:rPr lang="fr-CH" sz="1200" b="0" i="0" u="none" strike="noStrike" kern="1200" dirty="0">
                <a:solidFill>
                  <a:schemeClr val="tx1"/>
                </a:solidFill>
                <a:effectLst/>
                <a:latin typeface="+mn-lt"/>
                <a:ea typeface="+mn-ea"/>
                <a:cs typeface="+mn-cs"/>
              </a:rPr>
              <a:t> Day 29 (p=0.0012) [</a:t>
            </a:r>
            <a:r>
              <a:rPr lang="fr-CH" sz="1200" b="0" i="0" u="none" strike="noStrike" kern="1200" dirty="0" err="1">
                <a:solidFill>
                  <a:schemeClr val="tx1"/>
                </a:solidFill>
                <a:effectLst/>
                <a:latin typeface="+mn-lt"/>
                <a:ea typeface="+mn-ea"/>
                <a:cs typeface="+mn-cs"/>
              </a:rPr>
              <a:t>Primary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efficacy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endpoint</a:t>
            </a:r>
            <a:r>
              <a:rPr lang="fr-CH" sz="1200" b="0" i="0" u="none" strike="noStrike" kern="1200" dirty="0">
                <a:solidFill>
                  <a:schemeClr val="tx1"/>
                </a:solidFill>
                <a:effectLst/>
                <a:latin typeface="+mn-lt"/>
                <a:ea typeface="+mn-ea"/>
                <a:cs typeface="+mn-cs"/>
              </a:rPr>
              <a:t>]</a:t>
            </a:r>
          </a:p>
          <a:p>
            <a:r>
              <a:rPr lang="fr-CH" sz="1200" b="0" i="0" u="none" strike="noStrike" kern="1200" dirty="0" err="1">
                <a:solidFill>
                  <a:schemeClr val="tx1"/>
                </a:solidFill>
                <a:effectLst/>
                <a:latin typeface="+mn-lt"/>
                <a:ea typeface="+mn-ea"/>
                <a:cs typeface="+mn-cs"/>
              </a:rPr>
              <a:t>Through</a:t>
            </a:r>
            <a:r>
              <a:rPr lang="fr-CH" sz="1200" b="0" i="0" u="none" strike="noStrike" kern="1200" dirty="0">
                <a:solidFill>
                  <a:schemeClr val="tx1"/>
                </a:solidFill>
                <a:effectLst/>
                <a:latin typeface="+mn-lt"/>
                <a:ea typeface="+mn-ea"/>
                <a:cs typeface="+mn-cs"/>
              </a:rPr>
              <a:t> Day 29, no </a:t>
            </a:r>
            <a:r>
              <a:rPr lang="fr-CH" sz="1200" b="0" i="0" u="none" strike="noStrike" kern="1200" dirty="0" err="1">
                <a:solidFill>
                  <a:schemeClr val="tx1"/>
                </a:solidFill>
                <a:effectLst/>
                <a:latin typeface="+mn-lt"/>
                <a:ea typeface="+mn-ea"/>
                <a:cs typeface="+mn-cs"/>
              </a:rPr>
              <a:t>deaths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reported</a:t>
            </a:r>
            <a:r>
              <a:rPr lang="fr-CH" sz="1200" b="0" i="0" u="none" strike="noStrike" kern="1200" dirty="0">
                <a:solidFill>
                  <a:schemeClr val="tx1"/>
                </a:solidFill>
                <a:effectLst/>
                <a:latin typeface="+mn-lt"/>
                <a:ea typeface="+mn-ea"/>
                <a:cs typeface="+mn-cs"/>
              </a:rPr>
              <a:t> in patients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as </a:t>
            </a:r>
            <a:r>
              <a:rPr lang="fr-CH" sz="1200" b="0" i="0" u="none" strike="noStrike" kern="1200" dirty="0" err="1">
                <a:solidFill>
                  <a:schemeClr val="tx1"/>
                </a:solidFill>
                <a:effectLst/>
                <a:latin typeface="+mn-lt"/>
                <a:ea typeface="+mn-ea"/>
                <a:cs typeface="+mn-cs"/>
              </a:rPr>
              <a:t>compared</a:t>
            </a:r>
            <a:r>
              <a:rPr lang="fr-CH" sz="1200" b="0" i="0" u="none" strike="noStrike" kern="1200" dirty="0">
                <a:solidFill>
                  <a:schemeClr val="tx1"/>
                </a:solidFill>
                <a:effectLst/>
                <a:latin typeface="+mn-lt"/>
                <a:ea typeface="+mn-ea"/>
                <a:cs typeface="+mn-cs"/>
              </a:rPr>
              <a:t> to 8 </a:t>
            </a:r>
            <a:r>
              <a:rPr lang="fr-CH" sz="1200" b="0" i="0" u="none" strike="noStrike" kern="1200" dirty="0" err="1">
                <a:solidFill>
                  <a:schemeClr val="tx1"/>
                </a:solidFill>
                <a:effectLst/>
                <a:latin typeface="+mn-lt"/>
                <a:ea typeface="+mn-ea"/>
                <a:cs typeface="+mn-cs"/>
              </a:rPr>
              <a:t>deaths</a:t>
            </a:r>
            <a:r>
              <a:rPr lang="fr-CH" sz="1200" b="0" i="0" u="none" strike="noStrike" kern="1200" dirty="0">
                <a:solidFill>
                  <a:schemeClr val="tx1"/>
                </a:solidFill>
                <a:effectLst/>
                <a:latin typeface="+mn-lt"/>
                <a:ea typeface="+mn-ea"/>
                <a:cs typeface="+mn-cs"/>
              </a:rPr>
              <a:t> in patients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placebo</a:t>
            </a:r>
          </a:p>
          <a:p>
            <a:r>
              <a:rPr lang="fr-CH" sz="1200" b="0" i="0" u="none" strike="noStrike" kern="1200" dirty="0">
                <a:solidFill>
                  <a:schemeClr val="tx1"/>
                </a:solidFill>
                <a:effectLst/>
                <a:latin typeface="+mn-lt"/>
                <a:ea typeface="+mn-ea"/>
                <a:cs typeface="+mn-cs"/>
              </a:rPr>
              <a:t>Incidence of </a:t>
            </a:r>
            <a:r>
              <a:rPr lang="fr-CH" sz="1200" b="0" i="0" u="none" strike="noStrike" kern="1200" dirty="0" err="1">
                <a:solidFill>
                  <a:schemeClr val="tx1"/>
                </a:solidFill>
                <a:effectLst/>
                <a:latin typeface="+mn-lt"/>
                <a:ea typeface="+mn-ea"/>
                <a:cs typeface="+mn-cs"/>
              </a:rPr>
              <a:t>any</a:t>
            </a:r>
            <a:r>
              <a:rPr lang="fr-CH" sz="1200" b="0" i="0" u="none" strike="noStrike" kern="1200" dirty="0">
                <a:solidFill>
                  <a:schemeClr val="tx1"/>
                </a:solidFill>
                <a:effectLst/>
                <a:latin typeface="+mn-lt"/>
                <a:ea typeface="+mn-ea"/>
                <a:cs typeface="+mn-cs"/>
              </a:rPr>
              <a:t> adverse </a:t>
            </a:r>
            <a:r>
              <a:rPr lang="fr-CH" sz="1200" b="0" i="0" u="none" strike="noStrike" kern="1200" dirty="0" err="1">
                <a:solidFill>
                  <a:schemeClr val="tx1"/>
                </a:solidFill>
                <a:effectLst/>
                <a:latin typeface="+mn-lt"/>
                <a:ea typeface="+mn-ea"/>
                <a:cs typeface="+mn-cs"/>
              </a:rPr>
              <a:t>event</a:t>
            </a:r>
            <a:r>
              <a:rPr lang="fr-CH" sz="1200" b="0" i="0" u="none" strike="noStrike" kern="1200" dirty="0">
                <a:solidFill>
                  <a:schemeClr val="tx1"/>
                </a:solidFill>
                <a:effectLst/>
                <a:latin typeface="+mn-lt"/>
                <a:ea typeface="+mn-ea"/>
                <a:cs typeface="+mn-cs"/>
              </a:rPr>
              <a:t> and incidence of </a:t>
            </a:r>
            <a:r>
              <a:rPr lang="fr-CH" sz="1200" b="0" i="0" u="none" strike="noStrike" kern="1200" dirty="0" err="1">
                <a:solidFill>
                  <a:schemeClr val="tx1"/>
                </a:solidFill>
                <a:effectLst/>
                <a:latin typeface="+mn-lt"/>
                <a:ea typeface="+mn-ea"/>
                <a:cs typeface="+mn-cs"/>
              </a:rPr>
              <a:t>drug-related</a:t>
            </a:r>
            <a:r>
              <a:rPr lang="fr-CH" sz="1200" b="0" i="0" u="none" strike="noStrike" kern="1200" dirty="0">
                <a:solidFill>
                  <a:schemeClr val="tx1"/>
                </a:solidFill>
                <a:effectLst/>
                <a:latin typeface="+mn-lt"/>
                <a:ea typeface="+mn-ea"/>
                <a:cs typeface="+mn-cs"/>
              </a:rPr>
              <a:t> adverse </a:t>
            </a:r>
            <a:r>
              <a:rPr lang="fr-CH" sz="1200" b="0" i="0" u="none" strike="noStrike" kern="1200" dirty="0" err="1">
                <a:solidFill>
                  <a:schemeClr val="tx1"/>
                </a:solidFill>
                <a:effectLst/>
                <a:latin typeface="+mn-lt"/>
                <a:ea typeface="+mn-ea"/>
                <a:cs typeface="+mn-cs"/>
              </a:rPr>
              <a:t>events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comparable in the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and placebo groups</a:t>
            </a:r>
          </a:p>
          <a:p>
            <a:r>
              <a:rPr lang="fr-CH" sz="1200" b="0" i="0" u="none" strike="noStrike" kern="1200" dirty="0" err="1">
                <a:solidFill>
                  <a:schemeClr val="tx1"/>
                </a:solidFill>
                <a:effectLst/>
                <a:latin typeface="+mn-lt"/>
                <a:ea typeface="+mn-ea"/>
                <a:cs typeface="+mn-cs"/>
              </a:rPr>
              <a:t>Fewer</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subjects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discontinued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study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therapy</a:t>
            </a:r>
            <a:r>
              <a:rPr lang="fr-CH" sz="1200" b="0" i="0" u="none" strike="noStrike" kern="1200" dirty="0">
                <a:solidFill>
                  <a:schemeClr val="tx1"/>
                </a:solidFill>
                <a:effectLst/>
                <a:latin typeface="+mn-lt"/>
                <a:ea typeface="+mn-ea"/>
                <a:cs typeface="+mn-cs"/>
              </a:rPr>
              <a:t> due to an adverse </a:t>
            </a:r>
            <a:r>
              <a:rPr lang="fr-CH" sz="1200" b="0" i="0" u="none" strike="noStrike" kern="1200" dirty="0" err="1">
                <a:solidFill>
                  <a:schemeClr val="tx1"/>
                </a:solidFill>
                <a:effectLst/>
                <a:latin typeface="+mn-lt"/>
                <a:ea typeface="+mn-ea"/>
                <a:cs typeface="+mn-cs"/>
              </a:rPr>
              <a:t>event</a:t>
            </a:r>
            <a:r>
              <a:rPr lang="fr-CH" sz="1200" b="0" i="0" u="none" strike="noStrike" kern="1200" dirty="0">
                <a:solidFill>
                  <a:schemeClr val="tx1"/>
                </a:solidFill>
                <a:effectLst/>
                <a:latin typeface="+mn-lt"/>
                <a:ea typeface="+mn-ea"/>
                <a:cs typeface="+mn-cs"/>
              </a:rPr>
              <a:t> in the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group </a:t>
            </a:r>
            <a:r>
              <a:rPr lang="fr-CH" sz="1200" b="0" i="0" u="none" strike="noStrike" kern="1200" dirty="0" err="1">
                <a:solidFill>
                  <a:schemeClr val="tx1"/>
                </a:solidFill>
                <a:effectLst/>
                <a:latin typeface="+mn-lt"/>
                <a:ea typeface="+mn-ea"/>
                <a:cs typeface="+mn-cs"/>
              </a:rPr>
              <a:t>compared</a:t>
            </a:r>
            <a:r>
              <a:rPr lang="fr-CH" sz="1200" b="0" i="0" u="none" strike="noStrike" kern="1200" dirty="0">
                <a:solidFill>
                  <a:schemeClr val="tx1"/>
                </a:solidFill>
                <a:effectLst/>
                <a:latin typeface="+mn-lt"/>
                <a:ea typeface="+mn-ea"/>
                <a:cs typeface="+mn-cs"/>
              </a:rPr>
              <a:t> to the placebo group</a:t>
            </a:r>
          </a:p>
          <a:p>
            <a:r>
              <a:rPr lang="fr-CH" sz="1200" b="0" i="0" u="none" strike="noStrike" kern="1200" dirty="0">
                <a:solidFill>
                  <a:schemeClr val="tx1"/>
                </a:solidFill>
                <a:effectLst/>
                <a:latin typeface="+mn-lt"/>
                <a:ea typeface="+mn-ea"/>
                <a:cs typeface="+mn-cs"/>
              </a:rPr>
              <a:t> </a:t>
            </a:r>
          </a:p>
          <a:p>
            <a:r>
              <a:rPr lang="fr-CH" sz="1200" b="0" i="0" u="none" strike="noStrike" kern="1200" dirty="0" err="1">
                <a:solidFill>
                  <a:schemeClr val="tx1"/>
                </a:solidFill>
                <a:effectLst/>
                <a:latin typeface="+mn-lt"/>
                <a:ea typeface="+mn-ea"/>
                <a:cs typeface="+mn-cs"/>
              </a:rPr>
              <a:t>Additionally</a:t>
            </a:r>
            <a:r>
              <a:rPr lang="fr-CH" sz="1200" b="0" i="0" u="none" strike="noStrike" kern="1200" dirty="0">
                <a:solidFill>
                  <a:schemeClr val="tx1"/>
                </a:solidFill>
                <a:effectLst/>
                <a:latin typeface="+mn-lt"/>
                <a:ea typeface="+mn-ea"/>
                <a:cs typeface="+mn-cs"/>
              </a:rPr>
              <a:t>, at the </a:t>
            </a:r>
            <a:r>
              <a:rPr lang="fr-CH" sz="1200" b="0" i="0" u="none" strike="noStrike" kern="1200" dirty="0" err="1">
                <a:solidFill>
                  <a:schemeClr val="tx1"/>
                </a:solidFill>
                <a:effectLst/>
                <a:latin typeface="+mn-lt"/>
                <a:ea typeface="+mn-ea"/>
                <a:cs typeface="+mn-cs"/>
              </a:rPr>
              <a:t>recommendation</a:t>
            </a:r>
            <a:r>
              <a:rPr lang="fr-CH" sz="1200" b="0" i="0" u="none" strike="noStrike" kern="1200" dirty="0">
                <a:solidFill>
                  <a:schemeClr val="tx1"/>
                </a:solidFill>
                <a:effectLst/>
                <a:latin typeface="+mn-lt"/>
                <a:ea typeface="+mn-ea"/>
                <a:cs typeface="+mn-cs"/>
              </a:rPr>
              <a:t> of an </a:t>
            </a:r>
            <a:r>
              <a:rPr lang="fr-CH" sz="1200" b="0" i="0" u="none" strike="noStrike" kern="1200" dirty="0" err="1">
                <a:solidFill>
                  <a:schemeClr val="tx1"/>
                </a:solidFill>
                <a:effectLst/>
                <a:latin typeface="+mn-lt"/>
                <a:ea typeface="+mn-ea"/>
                <a:cs typeface="+mn-cs"/>
              </a:rPr>
              <a:t>independent</a:t>
            </a:r>
            <a:r>
              <a:rPr lang="fr-CH" sz="1200" b="0" i="0" u="none" strike="noStrike" kern="1200" dirty="0">
                <a:solidFill>
                  <a:schemeClr val="tx1"/>
                </a:solidFill>
                <a:effectLst/>
                <a:latin typeface="+mn-lt"/>
                <a:ea typeface="+mn-ea"/>
                <a:cs typeface="+mn-cs"/>
              </a:rPr>
              <a:t> Data Monitoring </a:t>
            </a:r>
            <a:r>
              <a:rPr lang="fr-CH" sz="1200" b="0" i="0" u="none" strike="noStrike" kern="1200" dirty="0" err="1">
                <a:solidFill>
                  <a:schemeClr val="tx1"/>
                </a:solidFill>
                <a:effectLst/>
                <a:latin typeface="+mn-lt"/>
                <a:ea typeface="+mn-ea"/>
                <a:cs typeface="+mn-cs"/>
              </a:rPr>
              <a:t>Committee</a:t>
            </a:r>
            <a:r>
              <a:rPr lang="fr-CH" sz="1200" b="0" i="0" u="none" strike="noStrike" kern="1200" dirty="0">
                <a:solidFill>
                  <a:schemeClr val="tx1"/>
                </a:solidFill>
                <a:effectLst/>
                <a:latin typeface="+mn-lt"/>
                <a:ea typeface="+mn-ea"/>
                <a:cs typeface="+mn-cs"/>
              </a:rPr>
              <a:t> and in consultation </a:t>
            </a:r>
            <a:r>
              <a:rPr lang="fr-CH" sz="1200" b="0" i="0" u="none" strike="noStrike" kern="1200" dirty="0" err="1">
                <a:solidFill>
                  <a:schemeClr val="tx1"/>
                </a:solidFill>
                <a:effectLst/>
                <a:latin typeface="+mn-lt"/>
                <a:ea typeface="+mn-ea"/>
                <a:cs typeface="+mn-cs"/>
              </a:rPr>
              <a:t>with</a:t>
            </a:r>
            <a:r>
              <a:rPr lang="fr-CH" sz="1200" b="0" i="0" u="none" strike="noStrike" kern="1200" dirty="0">
                <a:solidFill>
                  <a:schemeClr val="tx1"/>
                </a:solidFill>
                <a:effectLst/>
                <a:latin typeface="+mn-lt"/>
                <a:ea typeface="+mn-ea"/>
                <a:cs typeface="+mn-cs"/>
              </a:rPr>
              <a:t> the FDA, </a:t>
            </a:r>
            <a:r>
              <a:rPr lang="fr-CH" sz="1200" b="1" i="0" u="none" strike="noStrike" kern="1200" dirty="0" err="1">
                <a:solidFill>
                  <a:schemeClr val="tx1"/>
                </a:solidFill>
                <a:effectLst/>
                <a:latin typeface="+mn-lt"/>
                <a:ea typeface="+mn-ea"/>
                <a:cs typeface="+mn-cs"/>
              </a:rPr>
              <a:t>recruitment</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into</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MOVe</a:t>
            </a:r>
            <a:r>
              <a:rPr lang="fr-CH" sz="1200" b="1" i="0" u="none" strike="noStrike" kern="1200" dirty="0">
                <a:solidFill>
                  <a:schemeClr val="tx1"/>
                </a:solidFill>
                <a:effectLst/>
                <a:latin typeface="+mn-lt"/>
                <a:ea typeface="+mn-ea"/>
                <a:cs typeface="+mn-cs"/>
              </a:rPr>
              <a:t>-OUT </a:t>
            </a:r>
            <a:r>
              <a:rPr lang="fr-CH" sz="1200" b="1" i="0" u="none" strike="noStrike" kern="1200" dirty="0" err="1">
                <a:solidFill>
                  <a:schemeClr val="tx1"/>
                </a:solidFill>
                <a:effectLst/>
                <a:latin typeface="+mn-lt"/>
                <a:ea typeface="+mn-ea"/>
                <a:cs typeface="+mn-cs"/>
              </a:rPr>
              <a:t>is</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being</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stopped</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early</a:t>
            </a:r>
            <a:r>
              <a:rPr lang="fr-CH" sz="1200" b="1" i="0" u="none" strike="noStrike" kern="1200" dirty="0">
                <a:solidFill>
                  <a:schemeClr val="tx1"/>
                </a:solidFill>
                <a:effectLst/>
                <a:latin typeface="+mn-lt"/>
                <a:ea typeface="+mn-ea"/>
                <a:cs typeface="+mn-cs"/>
              </a:rPr>
              <a:t> due to </a:t>
            </a:r>
            <a:r>
              <a:rPr lang="fr-CH" sz="1200" b="1" i="0" u="none" strike="noStrike" kern="1200" dirty="0" err="1">
                <a:solidFill>
                  <a:schemeClr val="tx1"/>
                </a:solidFill>
                <a:effectLst/>
                <a:latin typeface="+mn-lt"/>
                <a:ea typeface="+mn-ea"/>
                <a:cs typeface="+mn-cs"/>
              </a:rPr>
              <a:t>these</a:t>
            </a:r>
            <a:r>
              <a:rPr lang="fr-CH" sz="1200" b="1" i="0" u="none" strike="noStrike" kern="1200" dirty="0">
                <a:solidFill>
                  <a:schemeClr val="tx1"/>
                </a:solidFill>
                <a:effectLst/>
                <a:latin typeface="+mn-lt"/>
                <a:ea typeface="+mn-ea"/>
                <a:cs typeface="+mn-cs"/>
              </a:rPr>
              <a:t> positive </a:t>
            </a:r>
            <a:r>
              <a:rPr lang="fr-CH" sz="1200" b="1" i="0" u="none" strike="noStrike" kern="1200" dirty="0" err="1">
                <a:solidFill>
                  <a:schemeClr val="tx1"/>
                </a:solidFill>
                <a:effectLst/>
                <a:latin typeface="+mn-lt"/>
                <a:ea typeface="+mn-ea"/>
                <a:cs typeface="+mn-cs"/>
              </a:rPr>
              <a:t>results</a:t>
            </a:r>
            <a:r>
              <a:rPr lang="fr-CH" sz="1200" b="1" i="0" u="none" strike="noStrike" kern="1200" dirty="0">
                <a:solidFill>
                  <a:schemeClr val="tx1"/>
                </a:solidFill>
                <a:effectLst/>
                <a:latin typeface="+mn-lt"/>
                <a:ea typeface="+mn-ea"/>
                <a:cs typeface="+mn-cs"/>
              </a:rPr>
              <a:t>.</a:t>
            </a:r>
            <a:endParaRPr lang="fr-CH"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0381410A-F433-4563-BEBC-8F39AAC286E6}" type="slidenum">
              <a:rPr lang="fr-CH" smtClean="0"/>
              <a:t>17</a:t>
            </a:fld>
            <a:endParaRPr lang="fr-CH"/>
          </a:p>
        </p:txBody>
      </p:sp>
    </p:spTree>
    <p:extLst>
      <p:ext uri="{BB962C8B-B14F-4D97-AF65-F5344CB8AC3E}">
        <p14:creationId xmlns:p14="http://schemas.microsoft.com/office/powerpoint/2010/main" val="3723009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18</a:t>
            </a:fld>
            <a:endParaRPr lang="fr-CH"/>
          </a:p>
        </p:txBody>
      </p:sp>
    </p:spTree>
    <p:extLst>
      <p:ext uri="{BB962C8B-B14F-4D97-AF65-F5344CB8AC3E}">
        <p14:creationId xmlns:p14="http://schemas.microsoft.com/office/powerpoint/2010/main" val="287524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F56AFB-A913-4222-A998-FB9AE00A1A2C}" type="slidenum">
              <a:rPr lang="fr-FR" smtClean="0"/>
              <a:t>19</a:t>
            </a:fld>
            <a:endParaRPr lang="fr-FR"/>
          </a:p>
        </p:txBody>
      </p:sp>
    </p:spTree>
    <p:extLst>
      <p:ext uri="{BB962C8B-B14F-4D97-AF65-F5344CB8AC3E}">
        <p14:creationId xmlns:p14="http://schemas.microsoft.com/office/powerpoint/2010/main" val="2600561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1F56AFB-A913-4222-A998-FB9AE00A1A2C}" type="slidenum">
              <a:rPr lang="fr-FR" smtClean="0"/>
              <a:t>20</a:t>
            </a:fld>
            <a:endParaRPr lang="fr-FR"/>
          </a:p>
        </p:txBody>
      </p:sp>
    </p:spTree>
    <p:extLst>
      <p:ext uri="{BB962C8B-B14F-4D97-AF65-F5344CB8AC3E}">
        <p14:creationId xmlns:p14="http://schemas.microsoft.com/office/powerpoint/2010/main" val="1671009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8051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In theory, the drugs should be effective against known coronavirus variants, including </a:t>
            </a:r>
            <a:r>
              <a:rPr lang="en-US" sz="1200" kern="1200" dirty="0">
                <a:solidFill>
                  <a:schemeClr val="tx1"/>
                </a:solidFill>
                <a:effectLst/>
                <a:latin typeface="+mn-lt"/>
                <a:ea typeface="+mn-ea"/>
                <a:cs typeface="+mn-cs"/>
                <a:hlinkClick r:id="rId3"/>
              </a:rPr>
              <a:t>the highly transmissible Delta variant</a:t>
            </a:r>
            <a:r>
              <a:rPr lang="en-US" sz="1200" kern="1200" dirty="0">
                <a:solidFill>
                  <a:schemeClr val="tx1"/>
                </a:solidFill>
                <a:effectLst/>
                <a:latin typeface="+mn-lt"/>
                <a:ea typeface="+mn-ea"/>
                <a:cs typeface="+mn-cs"/>
              </a:rPr>
              <a:t>. These variants are primarily characterized by mutations in the viral spike protein and other regions that are targeted by the immune system — and by vaccines.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targets of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are different, but researchers will still need to show that the drugs work against variants, says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Merck has done laboratory studies indicating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effective against Delta and other variants — including the Beta variant, which was first identified in South Africa.</a:t>
            </a:r>
            <a:endParaRPr lang="fr-CH"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21</a:t>
            </a:fld>
            <a:endParaRPr lang="fr-CH"/>
          </a:p>
        </p:txBody>
      </p:sp>
    </p:spTree>
    <p:extLst>
      <p:ext uri="{BB962C8B-B14F-4D97-AF65-F5344CB8AC3E}">
        <p14:creationId xmlns:p14="http://schemas.microsoft.com/office/powerpoint/2010/main" val="358168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64537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24</a:t>
            </a:fld>
            <a:endParaRPr lang="fr-CH"/>
          </a:p>
        </p:txBody>
      </p:sp>
    </p:spTree>
    <p:extLst>
      <p:ext uri="{BB962C8B-B14F-4D97-AF65-F5344CB8AC3E}">
        <p14:creationId xmlns:p14="http://schemas.microsoft.com/office/powerpoint/2010/main" val="3265258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25</a:t>
            </a:fld>
            <a:endParaRPr lang="fr-CH"/>
          </a:p>
        </p:txBody>
      </p:sp>
    </p:spTree>
    <p:extLst>
      <p:ext uri="{BB962C8B-B14F-4D97-AF65-F5344CB8AC3E}">
        <p14:creationId xmlns:p14="http://schemas.microsoft.com/office/powerpoint/2010/main" val="36703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1:11</a:t>
            </a:r>
            <a:r>
              <a:rPr lang="en-US" sz="1200" kern="1200" dirty="0">
                <a:solidFill>
                  <a:schemeClr val="tx1"/>
                </a:solidFill>
                <a:effectLst/>
                <a:latin typeface="+mn-lt"/>
                <a:ea typeface="+mn-ea"/>
                <a:cs typeface="+mn-cs"/>
              </a:rPr>
              <a:t>The NEJM publication is based on the intent-to-treat Interim Analysis, which at the time included n= 583 patients in its analysis (Placebo: 292, </a:t>
            </a:r>
            <a:r>
              <a:rPr lang="en-US" sz="1200" kern="1200" dirty="0" err="1">
                <a:solidFill>
                  <a:schemeClr val="tx1"/>
                </a:solidFill>
                <a:effectLst/>
                <a:latin typeface="+mn-lt"/>
                <a:ea typeface="+mn-ea"/>
                <a:cs typeface="+mn-cs"/>
              </a:rPr>
              <a:t>Sotrovimab</a:t>
            </a:r>
            <a:r>
              <a:rPr lang="en-US" sz="1200" kern="1200" dirty="0">
                <a:solidFill>
                  <a:schemeClr val="tx1"/>
                </a:solidFill>
                <a:effectLst/>
                <a:latin typeface="+mn-lt"/>
                <a:ea typeface="+mn-ea"/>
                <a:cs typeface="+mn-cs"/>
              </a:rPr>
              <a:t>: 291). à This population includes participants randomized on or before January 19, 2021.</a:t>
            </a:r>
            <a:endParaRPr lang="fr-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Day 29 full study population result Slides includes n=1057 patients (Placebo: 529, </a:t>
            </a:r>
            <a:r>
              <a:rPr lang="en-US" sz="1200" kern="1200" dirty="0" err="1">
                <a:solidFill>
                  <a:schemeClr val="tx1"/>
                </a:solidFill>
                <a:effectLst/>
                <a:latin typeface="+mn-lt"/>
                <a:ea typeface="+mn-ea"/>
                <a:cs typeface="+mn-cs"/>
              </a:rPr>
              <a:t>Sotrivmab</a:t>
            </a:r>
            <a:r>
              <a:rPr lang="en-US" sz="1200" kern="1200" dirty="0">
                <a:solidFill>
                  <a:schemeClr val="tx1"/>
                </a:solidFill>
                <a:effectLst/>
                <a:latin typeface="+mn-lt"/>
                <a:ea typeface="+mn-ea"/>
                <a:cs typeface="+mn-cs"/>
              </a:rPr>
              <a:t>: 528). The full population includes all participants who were randomly assigned to the study treatment (including the ones after January 19, 2021).</a:t>
            </a:r>
            <a:endParaRPr lang="fr-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Study design is the same for both analysis.</a:t>
            </a:r>
            <a:endParaRPr lang="fr-CH"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pPr>
              <a:defRPr/>
            </a:pPr>
            <a:fld id="{7058695F-0953-435F-9D2F-D3A7525DCE86}" type="slidenum">
              <a:rPr lang="en-US" smtClean="0"/>
              <a:pPr>
                <a:defRPr/>
              </a:pPr>
              <a:t>26</a:t>
            </a:fld>
            <a:endParaRPr lang="en-US"/>
          </a:p>
        </p:txBody>
      </p:sp>
    </p:spTree>
    <p:extLst>
      <p:ext uri="{BB962C8B-B14F-4D97-AF65-F5344CB8AC3E}">
        <p14:creationId xmlns:p14="http://schemas.microsoft.com/office/powerpoint/2010/main" val="287320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mn-lt"/>
                <a:ea typeface="+mn-ea"/>
                <a:cs typeface="+mn-cs"/>
              </a:rPr>
              <a:t>En</a:t>
            </a:r>
            <a:r>
              <a:rPr kumimoji="0" lang="en-US" sz="1100" b="0" i="0" u="none" strike="noStrike" kern="1200" cap="none" spc="0" normalizeH="0" baseline="0" noProof="0" dirty="0">
                <a:ln>
                  <a:noFill/>
                </a:ln>
                <a:solidFill>
                  <a:prstClr val="black"/>
                </a:solidFill>
                <a:effectLst/>
                <a:uLnTx/>
                <a:uFillTx/>
                <a:latin typeface="+mn-lt"/>
                <a:ea typeface="+mn-ea"/>
                <a:cs typeface="+mn-cs"/>
              </a:rPr>
              <a:t> UK, </a:t>
            </a:r>
            <a:r>
              <a:rPr kumimoji="0" lang="en-US" sz="1100" b="0" i="0" u="none" strike="noStrike" kern="1200" cap="none" spc="0" normalizeH="0" baseline="0" noProof="0" dirty="0" err="1">
                <a:ln>
                  <a:noFill/>
                </a:ln>
                <a:solidFill>
                  <a:prstClr val="black"/>
                </a:solidFill>
                <a:effectLst/>
                <a:uLnTx/>
                <a:uFillTx/>
                <a:latin typeface="+mn-lt"/>
                <a:ea typeface="+mn-ea"/>
                <a:cs typeface="+mn-cs"/>
              </a:rPr>
              <a:t>cette</a:t>
            </a:r>
            <a:r>
              <a:rPr kumimoji="0" lang="en-US" sz="1100" b="0" i="0" u="none" strike="noStrike" kern="1200" cap="none" spc="0" normalizeH="0" baseline="0" noProof="0" dirty="0">
                <a:ln>
                  <a:noFill/>
                </a:ln>
                <a:solidFill>
                  <a:prstClr val="black"/>
                </a:solidFill>
                <a:effectLst/>
                <a:uLnTx/>
                <a:uFillTx/>
                <a:latin typeface="+mn-lt"/>
                <a:ea typeface="+mn-ea"/>
                <a:cs typeface="+mn-cs"/>
              </a:rPr>
              <a:t> </a:t>
            </a:r>
            <a:r>
              <a:rPr kumimoji="0" lang="en-US" sz="1100" b="0" i="0" u="none" strike="noStrike" kern="1200" cap="none" spc="0" normalizeH="0" baseline="0" noProof="0" dirty="0" err="1">
                <a:ln>
                  <a:noFill/>
                </a:ln>
                <a:solidFill>
                  <a:prstClr val="black"/>
                </a:solidFill>
                <a:effectLst/>
                <a:uLnTx/>
                <a:uFillTx/>
                <a:latin typeface="+mn-lt"/>
                <a:ea typeface="+mn-ea"/>
                <a:cs typeface="+mn-cs"/>
              </a:rPr>
              <a:t>semaine</a:t>
            </a:r>
            <a:r>
              <a:rPr kumimoji="0" lang="en-US" sz="1100" b="0" i="0" u="none" strike="noStrike" kern="1200" cap="none" spc="0" normalizeH="0" baseline="0" noProof="0" dirty="0">
                <a:ln>
                  <a:noFill/>
                </a:ln>
                <a:solidFill>
                  <a:prstClr val="black"/>
                </a:solidFill>
                <a:effectLst/>
                <a:uLnTx/>
                <a:uFillTx/>
                <a:latin typeface="+mn-lt"/>
                <a:ea typeface="+mn-ea"/>
                <a:cs typeface="+mn-cs"/>
              </a:rPr>
              <a:t>, le chef des NHS England (Sir Simon Stevens: «But in order to be able to administer them, we’re going to need community services that are able to deliver through regional networks this type of infusion in patients before they are </a:t>
            </a:r>
            <a:r>
              <a:rPr kumimoji="0" lang="en-US" sz="1100" b="0" i="0" u="none" strike="noStrike" kern="1200" cap="none" spc="0" normalizeH="0" baseline="0" noProof="0" dirty="0" err="1">
                <a:ln>
                  <a:noFill/>
                </a:ln>
                <a:solidFill>
                  <a:prstClr val="black"/>
                </a:solidFill>
                <a:effectLst/>
                <a:uLnTx/>
                <a:uFillTx/>
                <a:latin typeface="+mn-lt"/>
                <a:ea typeface="+mn-ea"/>
                <a:cs typeface="+mn-cs"/>
              </a:rPr>
              <a:t>hospitalised</a:t>
            </a:r>
            <a:r>
              <a:rPr kumimoji="0" lang="en-US" sz="1100" b="0" i="0" u="none" strike="noStrike" kern="1200" cap="none" spc="0" normalizeH="0" baseline="0" noProof="0" dirty="0">
                <a:ln>
                  <a:noFill/>
                </a:ln>
                <a:solidFill>
                  <a:prstClr val="black"/>
                </a:solidFill>
                <a:effectLst/>
                <a:uLnTx/>
                <a:uFillTx/>
                <a:latin typeface="+mn-lt"/>
                <a:ea typeface="+mn-ea"/>
                <a:cs typeface="+mn-cs"/>
              </a:rPr>
              <a:t> - typically within a three-day window from the date of infection«). This quotes highlights the </a:t>
            </a:r>
            <a:r>
              <a:rPr kumimoji="0" lang="en-US" sz="1100" b="0" i="0" u="none" strike="noStrike" kern="1200" cap="none" spc="0" normalizeH="0" baseline="0" noProof="0" dirty="0" err="1">
                <a:ln>
                  <a:noFill/>
                </a:ln>
                <a:solidFill>
                  <a:prstClr val="black"/>
                </a:solidFill>
                <a:effectLst/>
                <a:uLnTx/>
                <a:uFillTx/>
                <a:latin typeface="+mn-lt"/>
                <a:ea typeface="+mn-ea"/>
                <a:cs typeface="+mn-cs"/>
              </a:rPr>
              <a:t>dificulties</a:t>
            </a:r>
            <a:r>
              <a:rPr kumimoji="0" lang="en-US" sz="1100" b="0" i="0" u="none" strike="noStrike" kern="1200" cap="none" spc="0" normalizeH="0" baseline="0" noProof="0" dirty="0">
                <a:ln>
                  <a:noFill/>
                </a:ln>
                <a:solidFill>
                  <a:prstClr val="black"/>
                </a:solidFill>
                <a:effectLst/>
                <a:uLnTx/>
                <a:uFillTx/>
                <a:latin typeface="+mn-lt"/>
                <a:ea typeface="+mn-ea"/>
                <a:cs typeface="+mn-cs"/>
              </a:rPr>
              <a:t> to use infusions in </a:t>
            </a:r>
            <a:r>
              <a:rPr kumimoji="0" lang="en-US" sz="1100" b="0" i="0" u="none" strike="noStrike" kern="1200" cap="none" spc="0" normalizeH="0" baseline="0" noProof="0" dirty="0" err="1">
                <a:ln>
                  <a:noFill/>
                </a:ln>
                <a:solidFill>
                  <a:prstClr val="black"/>
                </a:solidFill>
                <a:effectLst/>
                <a:uLnTx/>
                <a:uFillTx/>
                <a:latin typeface="+mn-lt"/>
                <a:ea typeface="+mn-ea"/>
                <a:cs typeface="+mn-cs"/>
              </a:rPr>
              <a:t>ambulatoire</a:t>
            </a:r>
            <a:r>
              <a:rPr kumimoji="0" lang="en-US" sz="1100" b="0" i="0" u="none" strike="noStrike" kern="1200" cap="none" spc="0" normalizeH="0" baseline="0" noProof="0" dirty="0">
                <a:ln>
                  <a:noFill/>
                </a:ln>
                <a:solidFill>
                  <a:prstClr val="black"/>
                </a:solidFill>
                <a:effectLst/>
                <a:uLnTx/>
                <a:uFillTx/>
                <a:latin typeface="+mn-lt"/>
                <a:ea typeface="+mn-ea"/>
                <a:cs typeface="+mn-cs"/>
              </a:rPr>
              <a:t> services (</a:t>
            </a:r>
            <a:r>
              <a:rPr kumimoji="0" lang="en-US" sz="1100" b="0" i="0" u="none" strike="noStrike" kern="1200" cap="none" spc="0" normalizeH="0" baseline="0" noProof="0" dirty="0" err="1">
                <a:ln>
                  <a:noFill/>
                </a:ln>
                <a:solidFill>
                  <a:prstClr val="black"/>
                </a:solidFill>
                <a:effectLst/>
                <a:uLnTx/>
                <a:uFillTx/>
                <a:latin typeface="+mn-lt"/>
                <a:ea typeface="+mn-ea"/>
                <a:cs typeface="+mn-cs"/>
              </a:rPr>
              <a:t>alredy</a:t>
            </a:r>
            <a:r>
              <a:rPr kumimoji="0" lang="en-US" sz="1100" b="0" i="0" u="none" strike="noStrike" kern="1200" cap="none" spc="0" normalizeH="0" baseline="0" noProof="0" dirty="0">
                <a:ln>
                  <a:noFill/>
                </a:ln>
                <a:solidFill>
                  <a:prstClr val="black"/>
                </a:solidFill>
                <a:effectLst/>
                <a:uLnTx/>
                <a:uFillTx/>
                <a:latin typeface="+mn-lt"/>
                <a:ea typeface="+mn-ea"/>
                <a:cs typeface="+mn-cs"/>
              </a:rPr>
              <a:t> saw last year in US with Lily's </a:t>
            </a:r>
            <a:r>
              <a:rPr kumimoji="0" lang="en-US" sz="1100" b="0" i="0" u="none" strike="noStrike" kern="1200" cap="none" spc="0" normalizeH="0" baseline="0" noProof="0" dirty="0" err="1">
                <a:ln>
                  <a:noFill/>
                </a:ln>
                <a:solidFill>
                  <a:prstClr val="black"/>
                </a:solidFill>
                <a:effectLst/>
                <a:uLnTx/>
                <a:uFillTx/>
                <a:latin typeface="+mn-lt"/>
                <a:ea typeface="+mn-ea"/>
                <a:cs typeface="+mn-cs"/>
              </a:rPr>
              <a:t>mAb</a:t>
            </a:r>
            <a:r>
              <a:rPr kumimoji="0" lang="en-US" sz="1100" b="0" i="0" u="none" strike="noStrike" kern="1200" cap="none" spc="0" normalizeH="0" baseline="0" noProof="0" dirty="0">
                <a:ln>
                  <a:noFill/>
                </a:ln>
                <a:solidFill>
                  <a:prstClr val="black"/>
                </a:solidFill>
                <a:effectLst/>
                <a:uLnTx/>
                <a:uFillTx/>
                <a:latin typeface="+mn-lt"/>
                <a:ea typeface="+mn-ea"/>
                <a:cs typeface="+mn-cs"/>
              </a:rPr>
              <a:t>, with doses </a:t>
            </a:r>
            <a:r>
              <a:rPr kumimoji="0" lang="en-US" sz="1100" b="0" i="0" u="none" strike="noStrike" kern="1200" cap="none" spc="0" normalizeH="0" baseline="0" noProof="0" dirty="0" err="1">
                <a:ln>
                  <a:noFill/>
                </a:ln>
                <a:solidFill>
                  <a:prstClr val="black"/>
                </a:solidFill>
                <a:effectLst/>
                <a:uLnTx/>
                <a:uFillTx/>
                <a:latin typeface="+mn-lt"/>
                <a:ea typeface="+mn-ea"/>
                <a:cs typeface="+mn-cs"/>
              </a:rPr>
              <a:t>expirign</a:t>
            </a:r>
            <a:r>
              <a:rPr kumimoji="0" lang="en-US" sz="1100" b="0" i="0" u="none" strike="noStrike" kern="1200" cap="none" spc="0" normalizeH="0" baseline="0" noProof="0" dirty="0">
                <a:ln>
                  <a:noFill/>
                </a:ln>
                <a:solidFill>
                  <a:prstClr val="black"/>
                </a:solidFill>
                <a:effectLst/>
                <a:uLnTx/>
                <a:uFillTx/>
                <a:latin typeface="+mn-lt"/>
                <a:ea typeface="+mn-ea"/>
                <a:cs typeface="+mn-cs"/>
              </a:rPr>
              <a:t> even if donated ) , and the need to use them &lt;3 days after onset of symptoms. This last point is </a:t>
            </a:r>
            <a:r>
              <a:rPr kumimoji="0" lang="en-US" sz="1100" b="0" i="0" u="none" strike="noStrike" kern="1200" cap="none" spc="0" normalizeH="0" baseline="0" noProof="0" dirty="0" err="1">
                <a:ln>
                  <a:noFill/>
                </a:ln>
                <a:solidFill>
                  <a:prstClr val="black"/>
                </a:solidFill>
                <a:effectLst/>
                <a:uLnTx/>
                <a:uFillTx/>
                <a:latin typeface="+mn-lt"/>
                <a:ea typeface="+mn-ea"/>
                <a:cs typeface="+mn-cs"/>
              </a:rPr>
              <a:t>extrmely</a:t>
            </a:r>
            <a:r>
              <a:rPr kumimoji="0" lang="en-US" sz="1100" b="0" i="0" u="none" strike="noStrike" kern="1200" cap="none" spc="0" normalizeH="0" baseline="0" noProof="0" dirty="0">
                <a:ln>
                  <a:noFill/>
                </a:ln>
                <a:solidFill>
                  <a:prstClr val="black"/>
                </a:solidFill>
                <a:effectLst/>
                <a:uLnTx/>
                <a:uFillTx/>
                <a:latin typeface="+mn-lt"/>
                <a:ea typeface="+mn-ea"/>
                <a:cs typeface="+mn-cs"/>
              </a:rPr>
              <a:t> challenging in LMICs, and we are working to ensure rapid Ag testing is increased.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1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9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F1F56AFB-A913-4222-A998-FB9AE00A1A2C}" type="slidenum">
              <a:rPr lang="fr-FR" smtClean="0"/>
              <a:t>29</a:t>
            </a:fld>
            <a:endParaRPr lang="fr-FR"/>
          </a:p>
        </p:txBody>
      </p:sp>
    </p:spTree>
    <p:extLst>
      <p:ext uri="{BB962C8B-B14F-4D97-AF65-F5344CB8AC3E}">
        <p14:creationId xmlns:p14="http://schemas.microsoft.com/office/powerpoint/2010/main" val="3339781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In theory, the drugs should be effective against known coronavirus variants, including </a:t>
            </a:r>
            <a:r>
              <a:rPr lang="en-US" sz="1200" kern="1200" dirty="0">
                <a:solidFill>
                  <a:schemeClr val="tx1"/>
                </a:solidFill>
                <a:effectLst/>
                <a:latin typeface="+mn-lt"/>
                <a:ea typeface="+mn-ea"/>
                <a:cs typeface="+mn-cs"/>
                <a:hlinkClick r:id="rId3"/>
              </a:rPr>
              <a:t>the highly transmissible Delta variant</a:t>
            </a:r>
            <a:r>
              <a:rPr lang="en-US" sz="1200" kern="1200" dirty="0">
                <a:solidFill>
                  <a:schemeClr val="tx1"/>
                </a:solidFill>
                <a:effectLst/>
                <a:latin typeface="+mn-lt"/>
                <a:ea typeface="+mn-ea"/>
                <a:cs typeface="+mn-cs"/>
              </a:rPr>
              <a:t>. These variants are primarily characterized by mutations in the viral spike protein and other regions that are targeted by the immune system — and by vaccines.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targets of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are different, but researchers will still need to show that the drugs work against variants, says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Merck has done laboratory studies indicating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effective against Delta and other variants — including the Beta variant, which was first identified in South Africa.</a:t>
            </a:r>
            <a:endParaRPr lang="fr-CH"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30</a:t>
            </a:fld>
            <a:endParaRPr lang="fr-CH"/>
          </a:p>
        </p:txBody>
      </p:sp>
    </p:spTree>
    <p:extLst>
      <p:ext uri="{BB962C8B-B14F-4D97-AF65-F5344CB8AC3E}">
        <p14:creationId xmlns:p14="http://schemas.microsoft.com/office/powerpoint/2010/main" val="1812116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6998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32</a:t>
            </a:fld>
            <a:endParaRPr lang="fr-CH"/>
          </a:p>
        </p:txBody>
      </p:sp>
    </p:spTree>
    <p:extLst>
      <p:ext uri="{BB962C8B-B14F-4D97-AF65-F5344CB8AC3E}">
        <p14:creationId xmlns:p14="http://schemas.microsoft.com/office/powerpoint/2010/main" val="198135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à nouveau, comme pour l’hépatite C; ou encore le VIH, la connaissance du cycle de multiplication virale permet d’envisager d’autres molécules, soit des bloqueurs de l’entrée du virus dans la cellule, comme les anticorps monoclinaux, soit des inhibiteurs de la fusion, comme le </a:t>
            </a:r>
            <a:r>
              <a:rPr lang="fr-FR" dirty="0" err="1"/>
              <a:t>baracitinib</a:t>
            </a:r>
            <a:r>
              <a:rPr lang="fr-FR" dirty="0"/>
              <a:t>, ou encore des antiviraux inhibant la polymérase, et enfin des </a:t>
            </a:r>
            <a:r>
              <a:rPr lang="fr-FR" dirty="0" err="1"/>
              <a:t>antiprotéases</a:t>
            </a:r>
            <a:r>
              <a:rPr lang="fr-FR" dirty="0"/>
              <a:t>, de la famille du </a:t>
            </a:r>
            <a:r>
              <a:rPr lang="fr-FR" dirty="0" err="1"/>
              <a:t>lopinavir</a:t>
            </a:r>
            <a:r>
              <a:rPr lang="fr-FR" dirty="0"/>
              <a:t>/</a:t>
            </a:r>
            <a:r>
              <a:rPr lang="fr-FR" dirty="0" err="1"/>
              <a:t>ritonavir</a:t>
            </a:r>
            <a:r>
              <a:rPr lang="fr-FR" dirty="0"/>
              <a:t>. De nombreux anti-inflammatoires ont et sont testés, agissant eux sur la réponse immunitaire de l’hôte.</a:t>
            </a:r>
          </a:p>
        </p:txBody>
      </p:sp>
      <p:sp>
        <p:nvSpPr>
          <p:cNvPr id="4" name="Espace réservé du numéro de diapositive 3"/>
          <p:cNvSpPr>
            <a:spLocks noGrp="1"/>
          </p:cNvSpPr>
          <p:nvPr>
            <p:ph type="sldNum" sz="quarter" idx="5"/>
          </p:nvPr>
        </p:nvSpPr>
        <p:spPr/>
        <p:txBody>
          <a:bodyPr/>
          <a:lstStyle/>
          <a:p>
            <a:fld id="{CB39AF6E-3A92-1E41-9950-182A02778D29}" type="slidenum">
              <a:rPr lang="fr-FR" smtClean="0"/>
              <a:t>3</a:t>
            </a:fld>
            <a:endParaRPr lang="fr-FR"/>
          </a:p>
        </p:txBody>
      </p:sp>
    </p:spTree>
    <p:extLst>
      <p:ext uri="{BB962C8B-B14F-4D97-AF65-F5344CB8AC3E}">
        <p14:creationId xmlns:p14="http://schemas.microsoft.com/office/powerpoint/2010/main" val="1321514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In theory, the drugs should be effective against known coronavirus variants, including </a:t>
            </a:r>
            <a:r>
              <a:rPr lang="en-US" sz="1200" kern="1200" dirty="0">
                <a:solidFill>
                  <a:schemeClr val="tx1"/>
                </a:solidFill>
                <a:effectLst/>
                <a:latin typeface="+mn-lt"/>
                <a:ea typeface="+mn-ea"/>
                <a:cs typeface="+mn-cs"/>
                <a:hlinkClick r:id="rId3"/>
              </a:rPr>
              <a:t>the highly transmissible Delta variant</a:t>
            </a:r>
            <a:r>
              <a:rPr lang="en-US" sz="1200" kern="1200" dirty="0">
                <a:solidFill>
                  <a:schemeClr val="tx1"/>
                </a:solidFill>
                <a:effectLst/>
                <a:latin typeface="+mn-lt"/>
                <a:ea typeface="+mn-ea"/>
                <a:cs typeface="+mn-cs"/>
              </a:rPr>
              <a:t>. These variants are primarily characterized by mutations in the viral spike protein and other regions that are targeted by the immune system — and by vaccines.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targets of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are different, but researchers will still need to show that the drugs work against variants, says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Merck has done laboratory studies indicating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effective against Delta and other variants — including the Beta variant, which was first identified in South Africa.</a:t>
            </a:r>
            <a:endParaRPr lang="fr-CH"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33</a:t>
            </a:fld>
            <a:endParaRPr lang="fr-CH"/>
          </a:p>
        </p:txBody>
      </p:sp>
    </p:spTree>
    <p:extLst>
      <p:ext uri="{BB962C8B-B14F-4D97-AF65-F5344CB8AC3E}">
        <p14:creationId xmlns:p14="http://schemas.microsoft.com/office/powerpoint/2010/main" val="246562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60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FR" sz="1200" b="0" i="0" u="none" strike="noStrike" kern="1200" dirty="0">
                <a:solidFill>
                  <a:schemeClr val="tx1"/>
                </a:solidFill>
                <a:effectLst/>
                <a:latin typeface="+mn-lt"/>
                <a:ea typeface="+mn-ea"/>
                <a:cs typeface="+mn-cs"/>
              </a:rPr>
              <a:t>C’est un analogue de </a:t>
            </a:r>
            <a:r>
              <a:rPr lang="fr-FR" sz="1200" b="0" i="0" u="none" strike="noStrike" kern="1200" dirty="0" err="1">
                <a:solidFill>
                  <a:schemeClr val="tx1"/>
                </a:solidFill>
                <a:effectLst/>
                <a:latin typeface="+mn-lt"/>
                <a:ea typeface="+mn-ea"/>
                <a:cs typeface="+mn-cs"/>
              </a:rPr>
              <a:t>ribonucléotide</a:t>
            </a:r>
            <a:r>
              <a:rPr lang="fr-FR" sz="1200" b="0" i="0" u="none" strike="noStrike" kern="1200" dirty="0">
                <a:solidFill>
                  <a:schemeClr val="tx1"/>
                </a:solidFill>
                <a:effectLst/>
                <a:latin typeface="+mn-lt"/>
                <a:ea typeface="+mn-ea"/>
                <a:cs typeface="+mn-cs"/>
              </a:rPr>
              <a:t> qui comme la </a:t>
            </a:r>
            <a:r>
              <a:rPr lang="fr-FR" sz="1200" b="0" i="0" u="none" strike="noStrike" kern="1200" dirty="0" err="1">
                <a:solidFill>
                  <a:schemeClr val="tx1"/>
                </a:solidFill>
                <a:effectLst/>
                <a:latin typeface="+mn-lt"/>
                <a:ea typeface="+mn-ea"/>
                <a:cs typeface="+mn-cs"/>
              </a:rPr>
              <a:t>ribavirine</a:t>
            </a:r>
            <a:r>
              <a:rPr lang="fr-FR" sz="1200" b="0" i="0" u="none" strike="noStrike" kern="1200" dirty="0">
                <a:solidFill>
                  <a:schemeClr val="tx1"/>
                </a:solidFill>
                <a:effectLst/>
                <a:latin typeface="+mn-lt"/>
                <a:ea typeface="+mn-ea"/>
                <a:cs typeface="+mn-cs"/>
              </a:rPr>
              <a:t> agit en augmentant le taux de mutation atteignant ce que l’on appelle « l’</a:t>
            </a:r>
            <a:r>
              <a:rPr lang="fr-FR" sz="1200" b="0" i="0" u="none" strike="noStrike" kern="1200" dirty="0" err="1">
                <a:solidFill>
                  <a:schemeClr val="tx1"/>
                </a:solidFill>
                <a:effectLst/>
                <a:latin typeface="+mn-lt"/>
                <a:ea typeface="+mn-ea"/>
                <a:cs typeface="+mn-cs"/>
              </a:rPr>
              <a:t>error</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catsatrophy</a:t>
            </a:r>
            <a:r>
              <a:rPr lang="fr-FR" sz="1200" b="0" i="0" u="none" strike="noStrike" kern="1200" dirty="0">
                <a:solidFill>
                  <a:schemeClr val="tx1"/>
                </a:solidFill>
                <a:effectLst/>
                <a:latin typeface="+mn-lt"/>
                <a:ea typeface="+mn-ea"/>
                <a:cs typeface="+mn-cs"/>
              </a:rPr>
              <a:t> » un niveau tel de mutation que le virus n’y survit pas, c’est fascinant car cela marche pour des Virus comme la grippe qui ont déjà un taux de mutation élevé (la notion de quasi-espèce) et il n’est pas nécessaire d’augmenter beaucoup ce taux de mutation pour dépasser ce qui est viable.</a:t>
            </a:r>
          </a:p>
          <a:p>
            <a:r>
              <a:rPr lang="fr-FR" sz="1200" b="0" i="0" u="none" strike="noStrike" kern="1200" dirty="0">
                <a:solidFill>
                  <a:schemeClr val="tx1"/>
                </a:solidFill>
                <a:effectLst/>
                <a:latin typeface="+mn-lt"/>
                <a:ea typeface="+mn-ea"/>
                <a:cs typeface="+mn-cs"/>
              </a:rPr>
              <a:t>C’est intéressant car cela semble marcher pour le Corona qui doit avoir un taux de mutation plus bas (activité proof-</a:t>
            </a:r>
            <a:r>
              <a:rPr lang="fr-FR" sz="1200" b="0" i="0" u="none" strike="noStrike" kern="1200" dirty="0" err="1">
                <a:solidFill>
                  <a:schemeClr val="tx1"/>
                </a:solidFill>
                <a:effectLst/>
                <a:latin typeface="+mn-lt"/>
                <a:ea typeface="+mn-ea"/>
                <a:cs typeface="+mn-cs"/>
              </a:rPr>
              <a:t>reading</a:t>
            </a:r>
            <a:r>
              <a:rPr lang="fr-FR" sz="1200" b="0" i="0" u="none" strike="noStrike" kern="1200" dirty="0">
                <a:solidFill>
                  <a:schemeClr val="tx1"/>
                </a:solidFill>
                <a:effectLst/>
                <a:latin typeface="+mn-lt"/>
                <a:ea typeface="+mn-ea"/>
                <a:cs typeface="+mn-cs"/>
              </a:rPr>
              <a:t>)</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En ce qui concerne l’effet mutagène sur l’ADN, à priori en tant que </a:t>
            </a:r>
            <a:r>
              <a:rPr lang="fr-FR" sz="1200" b="0" i="0" u="none" strike="noStrike" kern="1200" dirty="0" err="1">
                <a:solidFill>
                  <a:schemeClr val="tx1"/>
                </a:solidFill>
                <a:effectLst/>
                <a:latin typeface="+mn-lt"/>
                <a:ea typeface="+mn-ea"/>
                <a:cs typeface="+mn-cs"/>
              </a:rPr>
              <a:t>ribonucléotide</a:t>
            </a:r>
            <a:r>
              <a:rPr lang="fr-FR" sz="1200" b="0" i="0" u="none" strike="noStrike" kern="1200" dirty="0">
                <a:solidFill>
                  <a:schemeClr val="tx1"/>
                </a:solidFill>
                <a:effectLst/>
                <a:latin typeface="+mn-lt"/>
                <a:ea typeface="+mn-ea"/>
                <a:cs typeface="+mn-cs"/>
              </a:rPr>
              <a:t> il ne peut pas être incorporé que dans l’ARN et pas dans l’ADN ce qui exclu un possible effet mutagène.</a:t>
            </a:r>
          </a:p>
          <a:p>
            <a:r>
              <a:rPr lang="fr-FR" sz="1200" b="0" i="0" u="none" strike="noStrike" kern="1200" dirty="0">
                <a:solidFill>
                  <a:schemeClr val="tx1"/>
                </a:solidFill>
                <a:effectLst/>
                <a:latin typeface="+mn-lt"/>
                <a:ea typeface="+mn-ea"/>
                <a:cs typeface="+mn-cs"/>
              </a:rPr>
              <a:t>En ce qui concerne l’incorporation dans l’ARN cellulaire, on peut imaginer qu’elle est peu efficace, susceptible d’induire des effets secondaires (j’imagine que ces effets secondaires sont décrits) mais sans « conséquence » au niveau mutagénèse de l’ADN.</a:t>
            </a:r>
          </a:p>
          <a:p>
            <a:endParaRPr lang="fr-FR" sz="1200" b="0" i="0" u="none" strike="noStrike"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acts by introducing mutations into the viral genome during viral replication. A metabolite of the drug is picked up by a viral enzyme called RNA-dependent RNA polymerase and incorporated into the viral genome, eventually causing so many errors that the virus can no longer survive.</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 cells have a DNA, rather than an RNA, genome, but some laboratory experiments have suggested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could cause mutations in human DNA as well</a:t>
            </a:r>
            <a:r>
              <a:rPr lang="en-US" sz="1200" kern="1200" baseline="30000" dirty="0">
                <a:solidFill>
                  <a:schemeClr val="tx1"/>
                </a:solidFill>
                <a:effectLst/>
                <a:latin typeface="+mn-lt"/>
                <a:ea typeface="+mn-ea"/>
                <a:cs typeface="+mn-cs"/>
                <a:hlinkClick r:id="rId3"/>
              </a:rPr>
              <a:t>1</a:t>
            </a:r>
            <a:r>
              <a:rPr lang="en-US" sz="1200" kern="1200" dirty="0">
                <a:solidFill>
                  <a:schemeClr val="tx1"/>
                </a:solidFill>
                <a:effectLst/>
                <a:latin typeface="+mn-lt"/>
                <a:ea typeface="+mn-ea"/>
                <a:cs typeface="+mn-cs"/>
              </a:rPr>
              <a:t>.</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full course of treatment with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only five days long. But regulators might be cautious, particularly when it comes to treating pregnant people, says Kim. “There’s probably going to be warnings around the use of this antiviral because of the potential risk,” he says.</a:t>
            </a:r>
            <a:endParaRPr lang="fr-CH"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acts by inhibiting an enzyme that’s needed to process some viral proteins into their final, functional form. But the drug is a combination of an antiviral and another drug, called ritonavir, which helps to prevent enzymes in the liver from breaking down the antiviral before it has a chance to disable the coronavirus. Ritonavir, a component of some HIV treatment cocktails, can affect how some other medications are metabolized by the body. A wide range of drugs should not be given with it, including some that are commonly used to treat heart conditions, suppress the immune system and reduce pain.</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that many people might not be able to tolerate the combination of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and ritonavir. But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notes that this antiviral drug regimen also lasts only a few days, and physicians might find ways to work around some drug–drug interactions. “There’s going to be a learning curve as to when it can be used, and when it can’t,” he says.</a:t>
            </a:r>
            <a:endParaRPr lang="fr-CH" sz="1200"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948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In theory, the drugs should be effective against known coronavirus variants, including </a:t>
            </a:r>
            <a:r>
              <a:rPr lang="en-US" sz="1200" kern="1200" dirty="0">
                <a:solidFill>
                  <a:schemeClr val="tx1"/>
                </a:solidFill>
                <a:effectLst/>
                <a:latin typeface="+mn-lt"/>
                <a:ea typeface="+mn-ea"/>
                <a:cs typeface="+mn-cs"/>
                <a:hlinkClick r:id="rId3"/>
              </a:rPr>
              <a:t>the highly transmissible Delta variant</a:t>
            </a:r>
            <a:r>
              <a:rPr lang="en-US" sz="1200" kern="1200" dirty="0">
                <a:solidFill>
                  <a:schemeClr val="tx1"/>
                </a:solidFill>
                <a:effectLst/>
                <a:latin typeface="+mn-lt"/>
                <a:ea typeface="+mn-ea"/>
                <a:cs typeface="+mn-cs"/>
              </a:rPr>
              <a:t>. These variants are primarily characterized by mutations in the viral spike protein and other regions that are targeted by the immune system — and by vaccines.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targets of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are different, but researchers will still need to show that the drugs work against variants, says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Merck has done laboratory studies indicating that </a:t>
            </a:r>
            <a:r>
              <a:rPr lang="en-US" sz="1200" kern="1200" dirty="0" err="1">
                <a:solidFill>
                  <a:schemeClr val="tx1"/>
                </a:solidFill>
                <a:effectLst/>
                <a:latin typeface="+mn-lt"/>
                <a:ea typeface="+mn-ea"/>
                <a:cs typeface="+mn-cs"/>
              </a:rPr>
              <a:t>molnupiravir</a:t>
            </a:r>
            <a:r>
              <a:rPr lang="en-US" sz="1200" kern="1200" dirty="0">
                <a:solidFill>
                  <a:schemeClr val="tx1"/>
                </a:solidFill>
                <a:effectLst/>
                <a:latin typeface="+mn-lt"/>
                <a:ea typeface="+mn-ea"/>
                <a:cs typeface="+mn-cs"/>
              </a:rPr>
              <a:t> is effective against Delta and other variants — including the Beta variant, which was first identified in South Africa.</a:t>
            </a:r>
            <a:endParaRPr lang="fr-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(Boras et al) SARS-CoV-2 </a:t>
            </a:r>
            <a:r>
              <a:rPr lang="fr-CH" sz="1200" kern="1200" dirty="0" err="1">
                <a:solidFill>
                  <a:schemeClr val="tx1"/>
                </a:solidFill>
                <a:effectLst/>
                <a:latin typeface="+mn-lt"/>
                <a:ea typeface="+mn-ea"/>
                <a:cs typeface="+mn-cs"/>
              </a:rPr>
              <a:t>produces</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two</a:t>
            </a:r>
            <a:r>
              <a:rPr lang="fr-CH" sz="1200" kern="1200" dirty="0">
                <a:solidFill>
                  <a:schemeClr val="tx1"/>
                </a:solidFill>
                <a:effectLst/>
                <a:latin typeface="+mn-lt"/>
                <a:ea typeface="+mn-ea"/>
                <a:cs typeface="+mn-cs"/>
              </a:rPr>
              <a:t> large viral </a:t>
            </a:r>
            <a:r>
              <a:rPr lang="fr-CH" sz="1200" kern="1200" dirty="0" err="1">
                <a:solidFill>
                  <a:schemeClr val="tx1"/>
                </a:solidFill>
                <a:effectLst/>
                <a:latin typeface="+mn-lt"/>
                <a:ea typeface="+mn-ea"/>
                <a:cs typeface="+mn-cs"/>
              </a:rPr>
              <a:t>polyproteins</a:t>
            </a:r>
            <a:r>
              <a:rPr lang="fr-CH" sz="1200" kern="1200" dirty="0">
                <a:solidFill>
                  <a:schemeClr val="tx1"/>
                </a:solidFill>
                <a:effectLst/>
                <a:latin typeface="+mn-lt"/>
                <a:ea typeface="+mn-ea"/>
                <a:cs typeface="+mn-cs"/>
              </a:rPr>
              <a:t>, pp1a and pp1ab, </a:t>
            </a:r>
            <a:r>
              <a:rPr lang="fr-CH" sz="1200" kern="1200" dirty="0" err="1">
                <a:solidFill>
                  <a:schemeClr val="tx1"/>
                </a:solidFill>
                <a:effectLst/>
                <a:latin typeface="+mn-lt"/>
                <a:ea typeface="+mn-ea"/>
                <a:cs typeface="+mn-cs"/>
              </a:rPr>
              <a:t>which</a:t>
            </a:r>
            <a:r>
              <a:rPr lang="fr-CH" sz="1200" kern="1200" dirty="0">
                <a:solidFill>
                  <a:schemeClr val="tx1"/>
                </a:solidFill>
                <a:effectLst/>
                <a:latin typeface="+mn-lt"/>
                <a:ea typeface="+mn-ea"/>
                <a:cs typeface="+mn-cs"/>
              </a:rPr>
              <a:t> are </a:t>
            </a:r>
            <a:r>
              <a:rPr lang="fr-CH" sz="1200" kern="1200" dirty="0" err="1">
                <a:solidFill>
                  <a:schemeClr val="tx1"/>
                </a:solidFill>
                <a:effectLst/>
                <a:latin typeface="+mn-lt"/>
                <a:ea typeface="+mn-ea"/>
                <a:cs typeface="+mn-cs"/>
              </a:rPr>
              <a:t>processed</a:t>
            </a:r>
            <a:r>
              <a:rPr lang="fr-CH" sz="1200" kern="1200" dirty="0">
                <a:solidFill>
                  <a:schemeClr val="tx1"/>
                </a:solidFill>
                <a:effectLst/>
                <a:latin typeface="+mn-lt"/>
                <a:ea typeface="+mn-ea"/>
                <a:cs typeface="+mn-cs"/>
              </a:rPr>
              <a:t> by </a:t>
            </a:r>
            <a:r>
              <a:rPr lang="fr-CH" sz="1200" kern="1200" dirty="0" err="1">
                <a:solidFill>
                  <a:schemeClr val="tx1"/>
                </a:solidFill>
                <a:effectLst/>
                <a:latin typeface="+mn-lt"/>
                <a:ea typeface="+mn-ea"/>
                <a:cs typeface="+mn-cs"/>
              </a:rPr>
              <a:t>two</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virally</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encoded</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cysteine</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proteases</a:t>
            </a:r>
            <a:r>
              <a:rPr lang="fr-CH" sz="1200" kern="1200" dirty="0">
                <a:solidFill>
                  <a:schemeClr val="tx1"/>
                </a:solidFill>
                <a:effectLst/>
                <a:latin typeface="+mn-lt"/>
                <a:ea typeface="+mn-ea"/>
                <a:cs typeface="+mn-cs"/>
              </a:rPr>
              <a:t>, the main </a:t>
            </a:r>
            <a:r>
              <a:rPr lang="fr-CH" sz="1200" kern="1200" dirty="0" err="1">
                <a:solidFill>
                  <a:schemeClr val="tx1"/>
                </a:solidFill>
                <a:effectLst/>
                <a:latin typeface="+mn-lt"/>
                <a:ea typeface="+mn-ea"/>
                <a:cs typeface="+mn-cs"/>
              </a:rPr>
              <a:t>protease</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also</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called</a:t>
            </a:r>
            <a:r>
              <a:rPr lang="fr-CH" sz="1200" kern="1200" dirty="0">
                <a:solidFill>
                  <a:schemeClr val="tx1"/>
                </a:solidFill>
                <a:effectLst/>
                <a:latin typeface="+mn-lt"/>
                <a:ea typeface="+mn-ea"/>
                <a:cs typeface="+mn-cs"/>
              </a:rPr>
              <a:t> 3C-like </a:t>
            </a:r>
            <a:r>
              <a:rPr lang="fr-CH" sz="1200" kern="1200" dirty="0" err="1">
                <a:solidFill>
                  <a:schemeClr val="tx1"/>
                </a:solidFill>
                <a:effectLst/>
                <a:latin typeface="+mn-lt"/>
                <a:ea typeface="+mn-ea"/>
                <a:cs typeface="+mn-cs"/>
              </a:rPr>
              <a:t>protease</a:t>
            </a:r>
            <a:r>
              <a:rPr lang="fr-CH" sz="1200" kern="1200" dirty="0">
                <a:solidFill>
                  <a:schemeClr val="tx1"/>
                </a:solidFill>
                <a:effectLst/>
                <a:latin typeface="+mn-lt"/>
                <a:ea typeface="+mn-ea"/>
                <a:cs typeface="+mn-cs"/>
              </a:rPr>
              <a:t> (3CL </a:t>
            </a:r>
            <a:r>
              <a:rPr lang="fr-CH" sz="1200" kern="1200" dirty="0" err="1">
                <a:solidFill>
                  <a:schemeClr val="tx1"/>
                </a:solidFill>
                <a:effectLst/>
                <a:latin typeface="+mn-lt"/>
                <a:ea typeface="+mn-ea"/>
                <a:cs typeface="+mn-cs"/>
              </a:rPr>
              <a:t>protease</a:t>
            </a:r>
            <a:r>
              <a:rPr lang="fr-CH" sz="1200" kern="1200" dirty="0">
                <a:solidFill>
                  <a:schemeClr val="tx1"/>
                </a:solidFill>
                <a:effectLst/>
                <a:latin typeface="+mn-lt"/>
                <a:ea typeface="+mn-ea"/>
                <a:cs typeface="+mn-cs"/>
              </a:rPr>
              <a:t> or 3CLpro) and the </a:t>
            </a:r>
            <a:r>
              <a:rPr lang="fr-CH" sz="1200" kern="1200" dirty="0" err="1">
                <a:solidFill>
                  <a:schemeClr val="tx1"/>
                </a:solidFill>
                <a:effectLst/>
                <a:latin typeface="+mn-lt"/>
                <a:ea typeface="+mn-ea"/>
                <a:cs typeface="+mn-cs"/>
              </a:rPr>
              <a:t>papain-like</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protease</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Mutagenesis</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experiments</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with</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other</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coronaviruses</a:t>
            </a:r>
            <a:r>
              <a:rPr lang="fr-CH" sz="1200" kern="1200" dirty="0">
                <a:solidFill>
                  <a:schemeClr val="tx1"/>
                </a:solidFill>
                <a:effectLst/>
                <a:latin typeface="+mn-lt"/>
                <a:ea typeface="+mn-ea"/>
                <a:cs typeface="+mn-cs"/>
              </a:rPr>
              <a:t> have </a:t>
            </a:r>
            <a:r>
              <a:rPr lang="fr-CH" sz="1200" kern="1200" dirty="0" err="1">
                <a:solidFill>
                  <a:schemeClr val="tx1"/>
                </a:solidFill>
                <a:effectLst/>
                <a:latin typeface="+mn-lt"/>
                <a:ea typeface="+mn-ea"/>
                <a:cs typeface="+mn-cs"/>
              </a:rPr>
              <a:t>demonstrated</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that</a:t>
            </a:r>
            <a:r>
              <a:rPr lang="fr-CH" sz="1200" kern="1200" dirty="0">
                <a:solidFill>
                  <a:schemeClr val="tx1"/>
                </a:solidFill>
                <a:effectLst/>
                <a:latin typeface="+mn-lt"/>
                <a:ea typeface="+mn-ea"/>
                <a:cs typeface="+mn-cs"/>
              </a:rPr>
              <a:t> the </a:t>
            </a:r>
            <a:r>
              <a:rPr lang="fr-CH" sz="1200" kern="1200" dirty="0" err="1">
                <a:solidFill>
                  <a:schemeClr val="tx1"/>
                </a:solidFill>
                <a:effectLst/>
                <a:latin typeface="+mn-lt"/>
                <a:ea typeface="+mn-ea"/>
                <a:cs typeface="+mn-cs"/>
              </a:rPr>
              <a:t>activity</a:t>
            </a:r>
            <a:r>
              <a:rPr lang="fr-CH" sz="1200" kern="1200" dirty="0">
                <a:solidFill>
                  <a:schemeClr val="tx1"/>
                </a:solidFill>
                <a:effectLst/>
                <a:latin typeface="+mn-lt"/>
                <a:ea typeface="+mn-ea"/>
                <a:cs typeface="+mn-cs"/>
              </a:rPr>
              <a:t> of the 3CLpro </a:t>
            </a:r>
            <a:r>
              <a:rPr lang="fr-CH" sz="1200" kern="1200" dirty="0" err="1">
                <a:solidFill>
                  <a:schemeClr val="tx1"/>
                </a:solidFill>
                <a:effectLst/>
                <a:latin typeface="+mn-lt"/>
                <a:ea typeface="+mn-ea"/>
                <a:cs typeface="+mn-cs"/>
              </a:rPr>
              <a:t>is</a:t>
            </a:r>
            <a:r>
              <a:rPr lang="fr-CH" sz="1200" kern="1200" dirty="0">
                <a:solidFill>
                  <a:schemeClr val="tx1"/>
                </a:solidFill>
                <a:effectLst/>
                <a:latin typeface="+mn-lt"/>
                <a:ea typeface="+mn-ea"/>
                <a:cs typeface="+mn-cs"/>
              </a:rPr>
              <a:t> essential for viral </a:t>
            </a:r>
            <a:r>
              <a:rPr lang="fr-CH" sz="1200" kern="1200" dirty="0" err="1">
                <a:solidFill>
                  <a:schemeClr val="tx1"/>
                </a:solidFill>
                <a:effectLst/>
                <a:latin typeface="+mn-lt"/>
                <a:ea typeface="+mn-ea"/>
                <a:cs typeface="+mn-cs"/>
              </a:rPr>
              <a:t>replication</a:t>
            </a:r>
            <a:r>
              <a:rPr lang="fr-CH" sz="1200" kern="1200" dirty="0">
                <a:solidFill>
                  <a:schemeClr val="tx1"/>
                </a:solidFill>
                <a:effectLst/>
                <a:latin typeface="+mn-lt"/>
                <a:ea typeface="+mn-ea"/>
                <a:cs typeface="+mn-cs"/>
              </a:rPr>
              <a:t> </a:t>
            </a:r>
            <a:endParaRPr lang="fr-CH" dirty="0"/>
          </a:p>
          <a:p>
            <a:endParaRPr lang="fr-CH" sz="1200" b="0" i="0" kern="1200" dirty="0">
              <a:solidFill>
                <a:schemeClr val="tx1"/>
              </a:solidFill>
              <a:effectLst/>
              <a:latin typeface="+mn-lt"/>
              <a:ea typeface="+mn-ea"/>
              <a:cs typeface="+mn-cs"/>
            </a:endParaRPr>
          </a:p>
          <a:p>
            <a:r>
              <a:rPr lang="fr-CH" sz="1200" b="0" i="0" kern="1200" dirty="0" err="1">
                <a:solidFill>
                  <a:schemeClr val="tx1"/>
                </a:solidFill>
                <a:effectLst/>
                <a:latin typeface="+mn-lt"/>
                <a:ea typeface="+mn-ea"/>
                <a:cs typeface="+mn-cs"/>
              </a:rPr>
              <a:t>Similar</a:t>
            </a:r>
            <a:r>
              <a:rPr lang="fr-CH" sz="1200" b="0" i="0" kern="1200" dirty="0">
                <a:solidFill>
                  <a:schemeClr val="tx1"/>
                </a:solidFill>
                <a:effectLst/>
                <a:latin typeface="+mn-lt"/>
                <a:ea typeface="+mn-ea"/>
                <a:cs typeface="+mn-cs"/>
              </a:rPr>
              <a:t> to </a:t>
            </a:r>
            <a:r>
              <a:rPr lang="fr-CH" sz="1200" b="0" i="0" kern="1200" dirty="0" err="1">
                <a:solidFill>
                  <a:schemeClr val="tx1"/>
                </a:solidFill>
                <a:effectLst/>
                <a:latin typeface="+mn-lt"/>
                <a:ea typeface="+mn-ea"/>
                <a:cs typeface="+mn-cs"/>
              </a:rPr>
              <a:t>other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nucleoside</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analogs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targets</a:t>
            </a:r>
            <a:r>
              <a:rPr lang="fr-CH" sz="1200" b="0" i="0" kern="1200" dirty="0">
                <a:solidFill>
                  <a:schemeClr val="tx1"/>
                </a:solidFill>
                <a:effectLst/>
                <a:latin typeface="+mn-lt"/>
                <a:ea typeface="+mn-ea"/>
                <a:cs typeface="+mn-cs"/>
              </a:rPr>
              <a:t> the SARS-CoV-2 RNA-</a:t>
            </a:r>
            <a:r>
              <a:rPr lang="fr-CH" sz="1200" b="0" i="0" kern="1200" dirty="0" err="1">
                <a:solidFill>
                  <a:schemeClr val="tx1"/>
                </a:solidFill>
                <a:effectLst/>
                <a:latin typeface="+mn-lt"/>
                <a:ea typeface="+mn-ea"/>
                <a:cs typeface="+mn-cs"/>
              </a:rPr>
              <a:t>dependent</a:t>
            </a:r>
            <a:r>
              <a:rPr lang="fr-CH" sz="1200" b="0" i="0" kern="1200" dirty="0">
                <a:solidFill>
                  <a:schemeClr val="tx1"/>
                </a:solidFill>
                <a:effectLst/>
                <a:latin typeface="+mn-lt"/>
                <a:ea typeface="+mn-ea"/>
                <a:cs typeface="+mn-cs"/>
              </a:rPr>
              <a:t> RNA </a:t>
            </a:r>
            <a:r>
              <a:rPr lang="fr-CH" sz="1200" b="0" i="0" kern="1200" dirty="0" err="1">
                <a:solidFill>
                  <a:schemeClr val="tx1"/>
                </a:solidFill>
                <a:effectLst/>
                <a:latin typeface="+mn-lt"/>
                <a:ea typeface="+mn-ea"/>
                <a:cs typeface="+mn-cs"/>
              </a:rPr>
              <a:t>polymerase</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RdRp</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which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mediates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replication</a:t>
            </a:r>
            <a:r>
              <a:rPr lang="fr-CH" sz="1200" b="0" i="0" kern="1200" dirty="0">
                <a:solidFill>
                  <a:schemeClr val="tx1"/>
                </a:solidFill>
                <a:effectLst/>
                <a:latin typeface="+mn-lt"/>
                <a:ea typeface="+mn-ea"/>
                <a:cs typeface="+mn-cs"/>
              </a:rPr>
              <a:t> and transcription of the coronavirus </a:t>
            </a:r>
            <a:r>
              <a:rPr lang="fr-CH" sz="1200" b="0" i="0" kern="1200" dirty="0" err="1">
                <a:solidFill>
                  <a:schemeClr val="tx1"/>
                </a:solidFill>
                <a:effectLst/>
                <a:latin typeface="+mn-lt"/>
                <a:ea typeface="+mn-ea"/>
                <a:cs typeface="+mn-cs"/>
              </a:rPr>
              <a:t>genome</a:t>
            </a:r>
            <a:r>
              <a:rPr lang="fr-CH" sz="1200" b="0" i="0" kern="1200" dirty="0">
                <a:solidFill>
                  <a:schemeClr val="tx1"/>
                </a:solidFill>
                <a:effectLst/>
                <a:latin typeface="+mn-lt"/>
                <a:ea typeface="+mn-ea"/>
                <a:cs typeface="+mn-cs"/>
              </a:rPr>
              <a:t>. Viral </a:t>
            </a:r>
            <a:r>
              <a:rPr lang="fr-CH" sz="1200" b="0" i="0" kern="1200" dirty="0" err="1">
                <a:solidFill>
                  <a:schemeClr val="tx1"/>
                </a:solidFill>
                <a:effectLst/>
                <a:latin typeface="+mn-lt"/>
                <a:ea typeface="+mn-ea"/>
                <a:cs typeface="+mn-cs"/>
              </a:rPr>
              <a:t>RdRps</a:t>
            </a:r>
            <a:r>
              <a:rPr lang="fr-CH" sz="1200" b="0" i="0" kern="1200" dirty="0">
                <a:solidFill>
                  <a:schemeClr val="tx1"/>
                </a:solidFill>
                <a:effectLst/>
                <a:latin typeface="+mn-lt"/>
                <a:ea typeface="+mn-ea"/>
                <a:cs typeface="+mn-cs"/>
              </a:rPr>
              <a:t> are </a:t>
            </a:r>
            <a:r>
              <a:rPr lang="fr-CH" sz="1200" b="0" i="0" kern="1200" dirty="0" err="1">
                <a:solidFill>
                  <a:schemeClr val="tx1"/>
                </a:solidFill>
                <a:effectLst/>
                <a:latin typeface="+mn-lt"/>
                <a:ea typeface="+mn-ea"/>
                <a:cs typeface="+mn-cs"/>
              </a:rPr>
              <a:t>proven</a:t>
            </a:r>
            <a:r>
              <a:rPr lang="fr-CH" sz="1200" b="0" i="0" kern="1200" dirty="0">
                <a:solidFill>
                  <a:schemeClr val="tx1"/>
                </a:solidFill>
                <a:effectLst/>
                <a:latin typeface="+mn-lt"/>
                <a:ea typeface="+mn-ea"/>
                <a:cs typeface="+mn-cs"/>
              </a:rPr>
              <a:t> effective </a:t>
            </a:r>
            <a:r>
              <a:rPr lang="fr-CH" sz="1200" b="0" i="0" kern="1200" dirty="0" err="1">
                <a:solidFill>
                  <a:schemeClr val="tx1"/>
                </a:solidFill>
                <a:effectLst/>
                <a:latin typeface="+mn-lt"/>
                <a:ea typeface="+mn-ea"/>
                <a:cs typeface="+mn-cs"/>
              </a:rPr>
              <a:t>targets</a:t>
            </a:r>
            <a:r>
              <a:rPr lang="fr-CH" sz="1200" b="0" i="0" kern="1200" dirty="0">
                <a:solidFill>
                  <a:schemeClr val="tx1"/>
                </a:solidFill>
                <a:effectLst/>
                <a:latin typeface="+mn-lt"/>
                <a:ea typeface="+mn-ea"/>
                <a:cs typeface="+mn-cs"/>
              </a:rPr>
              <a:t> for inhibition, </a:t>
            </a:r>
            <a:r>
              <a:rPr lang="fr-CH" sz="1200" b="0" i="0" kern="1200" dirty="0" err="1">
                <a:solidFill>
                  <a:schemeClr val="tx1"/>
                </a:solidFill>
                <a:effectLst/>
                <a:latin typeface="+mn-lt"/>
                <a:ea typeface="+mn-ea"/>
                <a:cs typeface="+mn-cs"/>
              </a:rPr>
              <a:t>with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several</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licensed</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nucleoside</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analogs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that</a:t>
            </a:r>
            <a:r>
              <a:rPr lang="fr-CH" sz="1200" b="0" i="0" kern="1200" dirty="0">
                <a:solidFill>
                  <a:schemeClr val="tx1"/>
                </a:solidFill>
                <a:effectLst/>
                <a:latin typeface="+mn-lt"/>
                <a:ea typeface="+mn-ea"/>
                <a:cs typeface="+mn-cs"/>
              </a:rPr>
              <a:t> are </a:t>
            </a:r>
            <a:r>
              <a:rPr lang="fr-CH" sz="1200" b="0" i="0" kern="1200" dirty="0" err="1">
                <a:solidFill>
                  <a:schemeClr val="tx1"/>
                </a:solidFill>
                <a:effectLst/>
                <a:latin typeface="+mn-lt"/>
                <a:ea typeface="+mn-ea"/>
                <a:cs typeface="+mn-cs"/>
              </a:rPr>
              <a:t>used</a:t>
            </a:r>
            <a:r>
              <a:rPr lang="fr-CH" sz="1200" b="0" i="0" kern="1200" dirty="0">
                <a:solidFill>
                  <a:schemeClr val="tx1"/>
                </a:solidFill>
                <a:effectLst/>
                <a:latin typeface="+mn-lt"/>
                <a:ea typeface="+mn-ea"/>
                <a:cs typeface="+mn-cs"/>
              </a:rPr>
              <a:t> therapeutically</a:t>
            </a:r>
            <a:r>
              <a:rPr lang="fr-CH" sz="1200" b="0" i="0" u="sng" kern="1200" baseline="30000" dirty="0">
                <a:solidFill>
                  <a:schemeClr val="tx1"/>
                </a:solidFill>
                <a:effectLst/>
                <a:latin typeface="+mn-lt"/>
                <a:ea typeface="+mn-ea"/>
                <a:cs typeface="+mn-cs"/>
                <a:hlinkClick r:id="rId4" tooltip="Hall, M. D. et al. J. Infect. Dis. &#10;                  https://doi.org/10.1093/infdis/jiab305&#10;                  &#10;                 (2021)."/>
              </a:rPr>
              <a:t>1</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5" tooltip="Vicenti, I., Zazzi, M. &amp; Saladini, F. Expert Opin. Ther. Pat. 31, 1–13 (2021)."/>
              </a:rPr>
              <a:t>4</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Indeed</a:t>
            </a:r>
            <a:r>
              <a:rPr lang="fr-CH" sz="1200" b="0" i="0" kern="1200" dirty="0">
                <a:solidFill>
                  <a:schemeClr val="tx1"/>
                </a:solidFill>
                <a:effectLst/>
                <a:latin typeface="+mn-lt"/>
                <a:ea typeface="+mn-ea"/>
                <a:cs typeface="+mn-cs"/>
              </a:rPr>
              <a:t>, the </a:t>
            </a:r>
            <a:r>
              <a:rPr lang="fr-CH" sz="1200" b="0" i="0" kern="1200" dirty="0" err="1">
                <a:solidFill>
                  <a:schemeClr val="tx1"/>
                </a:solidFill>
                <a:effectLst/>
                <a:latin typeface="+mn-lt"/>
                <a:ea typeface="+mn-ea"/>
                <a:cs typeface="+mn-cs"/>
              </a:rPr>
              <a:t>only</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currently</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clinically</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approved</a:t>
            </a:r>
            <a:r>
              <a:rPr lang="fr-CH" sz="1200" b="0" i="0" kern="1200" dirty="0">
                <a:solidFill>
                  <a:schemeClr val="tx1"/>
                </a:solidFill>
                <a:effectLst/>
                <a:latin typeface="+mn-lt"/>
                <a:ea typeface="+mn-ea"/>
                <a:cs typeface="+mn-cs"/>
              </a:rPr>
              <a:t> antiviral </a:t>
            </a:r>
            <a:r>
              <a:rPr lang="fr-CH" sz="1200" b="0" i="0" kern="1200" dirty="0" err="1">
                <a:solidFill>
                  <a:schemeClr val="tx1"/>
                </a:solidFill>
                <a:effectLst/>
                <a:latin typeface="+mn-lt"/>
                <a:ea typeface="+mn-ea"/>
                <a:cs typeface="+mn-cs"/>
              </a:rPr>
              <a:t>used</a:t>
            </a:r>
            <a:r>
              <a:rPr lang="fr-CH" sz="1200" b="0" i="0" kern="1200" dirty="0">
                <a:solidFill>
                  <a:schemeClr val="tx1"/>
                </a:solidFill>
                <a:effectLst/>
                <a:latin typeface="+mn-lt"/>
                <a:ea typeface="+mn-ea"/>
                <a:cs typeface="+mn-cs"/>
              </a:rPr>
              <a:t> for the </a:t>
            </a:r>
            <a:r>
              <a:rPr lang="fr-CH" sz="1200" b="0" i="0" kern="1200" dirty="0" err="1">
                <a:solidFill>
                  <a:schemeClr val="tx1"/>
                </a:solidFill>
                <a:effectLst/>
                <a:latin typeface="+mn-lt"/>
                <a:ea typeface="+mn-ea"/>
                <a:cs typeface="+mn-cs"/>
              </a:rPr>
              <a:t>treatment</a:t>
            </a:r>
            <a:r>
              <a:rPr lang="fr-CH" sz="1200" b="0" i="0" kern="1200" dirty="0">
                <a:solidFill>
                  <a:schemeClr val="tx1"/>
                </a:solidFill>
                <a:effectLst/>
                <a:latin typeface="+mn-lt"/>
                <a:ea typeface="+mn-ea"/>
                <a:cs typeface="+mn-cs"/>
              </a:rPr>
              <a:t> of COVID-19 </a:t>
            </a:r>
            <a:r>
              <a:rPr lang="fr-CH" sz="1200" b="0" i="0" kern="1200" dirty="0" err="1">
                <a:solidFill>
                  <a:schemeClr val="tx1"/>
                </a:solidFill>
                <a:effectLst/>
                <a:latin typeface="+mn-lt"/>
                <a:ea typeface="+mn-ea"/>
                <a:cs typeface="+mn-cs"/>
              </a:rPr>
              <a:t>is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remdesivir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Veklury</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which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targets</a:t>
            </a:r>
            <a:r>
              <a:rPr lang="fr-CH" sz="1200" b="0" i="0" kern="1200" dirty="0">
                <a:solidFill>
                  <a:schemeClr val="tx1"/>
                </a:solidFill>
                <a:effectLst/>
                <a:latin typeface="+mn-lt"/>
                <a:ea typeface="+mn-ea"/>
                <a:cs typeface="+mn-cs"/>
              </a:rPr>
              <a:t> the RdRp</a:t>
            </a:r>
            <a:r>
              <a:rPr lang="fr-CH" sz="1200" b="0" i="0" u="sng" kern="1200" baseline="30000" dirty="0">
                <a:solidFill>
                  <a:schemeClr val="tx1"/>
                </a:solidFill>
                <a:effectLst/>
                <a:latin typeface="+mn-lt"/>
                <a:ea typeface="+mn-ea"/>
                <a:cs typeface="+mn-cs"/>
                <a:hlinkClick r:id="rId6" tooltip="Gordon, C. J. et al. J. Biol. Chem. 295, 6785–6797 (2020)."/>
              </a:rPr>
              <a:t>5</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Similar</a:t>
            </a:r>
            <a:r>
              <a:rPr lang="fr-CH" sz="1200" b="0" i="0" kern="1200" dirty="0">
                <a:solidFill>
                  <a:schemeClr val="tx1"/>
                </a:solidFill>
                <a:effectLst/>
                <a:latin typeface="+mn-lt"/>
                <a:ea typeface="+mn-ea"/>
                <a:cs typeface="+mn-cs"/>
              </a:rPr>
              <a:t> to </a:t>
            </a:r>
            <a:r>
              <a:rPr lang="fr-CH" sz="1200" b="0" i="0" kern="1200" dirty="0" err="1">
                <a:solidFill>
                  <a:schemeClr val="tx1"/>
                </a:solidFill>
                <a:effectLst/>
                <a:latin typeface="+mn-lt"/>
                <a:ea typeface="+mn-ea"/>
                <a:cs typeface="+mn-cs"/>
              </a:rPr>
              <a:t>remdesivir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has been </a:t>
            </a:r>
            <a:r>
              <a:rPr lang="fr-CH" sz="1200" b="0" i="0" kern="1200" dirty="0" err="1">
                <a:solidFill>
                  <a:schemeClr val="tx1"/>
                </a:solidFill>
                <a:effectLst/>
                <a:latin typeface="+mn-lt"/>
                <a:ea typeface="+mn-ea"/>
                <a:cs typeface="+mn-cs"/>
              </a:rPr>
              <a:t>re-investigated</a:t>
            </a:r>
            <a:r>
              <a:rPr lang="fr-CH" sz="1200" b="0" i="0" kern="1200" dirty="0">
                <a:solidFill>
                  <a:schemeClr val="tx1"/>
                </a:solidFill>
                <a:effectLst/>
                <a:latin typeface="+mn-lt"/>
                <a:ea typeface="+mn-ea"/>
                <a:cs typeface="+mn-cs"/>
              </a:rPr>
              <a:t> as a coronavirus antiviral agent </a:t>
            </a:r>
            <a:r>
              <a:rPr lang="fr-CH" sz="1200" b="0" i="0" kern="1200" dirty="0" err="1">
                <a:solidFill>
                  <a:schemeClr val="tx1"/>
                </a:solidFill>
                <a:effectLst/>
                <a:latin typeface="+mn-lt"/>
                <a:ea typeface="+mn-ea"/>
                <a:cs typeface="+mn-cs"/>
              </a:rPr>
              <a:t>that</a:t>
            </a:r>
            <a:r>
              <a:rPr lang="fr-CH" sz="1200" b="0" i="0" kern="1200" dirty="0">
                <a:solidFill>
                  <a:schemeClr val="tx1"/>
                </a:solidFill>
                <a:effectLst/>
                <a:latin typeface="+mn-lt"/>
                <a:ea typeface="+mn-ea"/>
                <a:cs typeface="+mn-cs"/>
              </a:rPr>
              <a:t> leads to </a:t>
            </a:r>
            <a:r>
              <a:rPr lang="fr-CH" sz="1200" b="0" i="0" kern="1200" dirty="0" err="1">
                <a:solidFill>
                  <a:schemeClr val="tx1"/>
                </a:solidFill>
                <a:effectLst/>
                <a:latin typeface="+mn-lt"/>
                <a:ea typeface="+mn-ea"/>
                <a:cs typeface="+mn-cs"/>
              </a:rPr>
              <a:t>increased</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frequency</a:t>
            </a:r>
            <a:r>
              <a:rPr lang="fr-CH" sz="1200" b="0" i="0" kern="1200" dirty="0">
                <a:solidFill>
                  <a:schemeClr val="tx1"/>
                </a:solidFill>
                <a:effectLst/>
                <a:latin typeface="+mn-lt"/>
                <a:ea typeface="+mn-ea"/>
                <a:cs typeface="+mn-cs"/>
              </a:rPr>
              <a:t> of G-to-A and C-to-U transition mutations</a:t>
            </a:r>
            <a:r>
              <a:rPr lang="fr-CH" sz="1200" b="0" i="0" u="sng" kern="1200" baseline="30000" dirty="0">
                <a:solidFill>
                  <a:schemeClr val="tx1"/>
                </a:solidFill>
                <a:effectLst/>
                <a:latin typeface="+mn-lt"/>
                <a:ea typeface="+mn-ea"/>
                <a:cs typeface="+mn-cs"/>
                <a:hlinkClick r:id="rId7" tooltip="Yoon, J.-J. et al. Antimicrob. Agents Chemother. 62, e00766 (2018)."/>
              </a:rPr>
              <a:t>6</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8" tooltip="Agostini, M. L. et al. J. Virol. 93, e01348 (2019)."/>
              </a:rPr>
              <a:t>7</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9" tooltip="Sheahan, T. P. et al. Sci. Transl. Med. 12, eabb5883 (2020)."/>
              </a:rPr>
              <a:t>8</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10" tooltip="Urakova, N. et al. J. Virol. 92, e01965–17 (2018)."/>
              </a:rPr>
              <a:t>9</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was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also</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shown</a:t>
            </a:r>
            <a:r>
              <a:rPr lang="fr-CH" sz="1200" b="0" i="0" kern="1200" dirty="0">
                <a:solidFill>
                  <a:schemeClr val="tx1"/>
                </a:solidFill>
                <a:effectLst/>
                <a:latin typeface="+mn-lt"/>
                <a:ea typeface="+mn-ea"/>
                <a:cs typeface="+mn-cs"/>
              </a:rPr>
              <a:t> to </a:t>
            </a:r>
            <a:r>
              <a:rPr lang="fr-CH" sz="1200" b="0" i="0" kern="1200" dirty="0" err="1">
                <a:solidFill>
                  <a:schemeClr val="tx1"/>
                </a:solidFill>
                <a:effectLst/>
                <a:latin typeface="+mn-lt"/>
                <a:ea typeface="+mn-ea"/>
                <a:cs typeface="+mn-cs"/>
              </a:rPr>
              <a:t>inhibit</a:t>
            </a:r>
            <a:r>
              <a:rPr lang="fr-CH" sz="1200" b="0" i="0" kern="1200" dirty="0">
                <a:solidFill>
                  <a:schemeClr val="tx1"/>
                </a:solidFill>
                <a:effectLst/>
                <a:latin typeface="+mn-lt"/>
                <a:ea typeface="+mn-ea"/>
                <a:cs typeface="+mn-cs"/>
              </a:rPr>
              <a:t> propagation of the SARS-</a:t>
            </a:r>
            <a:r>
              <a:rPr lang="fr-CH" sz="1200" b="0" i="0" kern="1200" dirty="0" err="1">
                <a:solidFill>
                  <a:schemeClr val="tx1"/>
                </a:solidFill>
                <a:effectLst/>
                <a:latin typeface="+mn-lt"/>
                <a:ea typeface="+mn-ea"/>
                <a:cs typeface="+mn-cs"/>
              </a:rPr>
              <a:t>CoV</a:t>
            </a:r>
            <a:r>
              <a:rPr lang="fr-CH" sz="1200" b="0" i="0" kern="1200" dirty="0">
                <a:solidFill>
                  <a:schemeClr val="tx1"/>
                </a:solidFill>
                <a:effectLst/>
                <a:latin typeface="+mn-lt"/>
                <a:ea typeface="+mn-ea"/>
                <a:cs typeface="+mn-cs"/>
              </a:rPr>
              <a:t>, MERS-</a:t>
            </a:r>
            <a:r>
              <a:rPr lang="fr-CH" sz="1200" b="0" i="0" kern="1200" dirty="0" err="1">
                <a:solidFill>
                  <a:schemeClr val="tx1"/>
                </a:solidFill>
                <a:effectLst/>
                <a:latin typeface="+mn-lt"/>
                <a:ea typeface="+mn-ea"/>
                <a:cs typeface="+mn-cs"/>
              </a:rPr>
              <a:t>CoV</a:t>
            </a:r>
            <a:r>
              <a:rPr lang="fr-CH" sz="1200" b="0" i="0" kern="1200" dirty="0">
                <a:solidFill>
                  <a:schemeClr val="tx1"/>
                </a:solidFill>
                <a:effectLst/>
                <a:latin typeface="+mn-lt"/>
                <a:ea typeface="+mn-ea"/>
                <a:cs typeface="+mn-cs"/>
              </a:rPr>
              <a:t> and SARS-CoV-2 </a:t>
            </a:r>
            <a:r>
              <a:rPr lang="fr-CH" sz="1200" b="0" i="0" kern="1200" dirty="0" err="1">
                <a:solidFill>
                  <a:schemeClr val="tx1"/>
                </a:solidFill>
                <a:effectLst/>
                <a:latin typeface="+mn-lt"/>
                <a:ea typeface="+mn-ea"/>
                <a:cs typeface="+mn-cs"/>
              </a:rPr>
              <a:t>viruses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re-enforcing</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its</a:t>
            </a:r>
            <a:r>
              <a:rPr lang="fr-CH" sz="1200" b="0" i="0" kern="1200" dirty="0">
                <a:solidFill>
                  <a:schemeClr val="tx1"/>
                </a:solidFill>
                <a:effectLst/>
                <a:latin typeface="+mn-lt"/>
                <a:ea typeface="+mn-ea"/>
                <a:cs typeface="+mn-cs"/>
              </a:rPr>
              <a:t> pan-</a:t>
            </a:r>
            <a:r>
              <a:rPr lang="fr-CH" sz="1200" b="0" i="0" kern="1200" dirty="0" err="1">
                <a:solidFill>
                  <a:schemeClr val="tx1"/>
                </a:solidFill>
                <a:effectLst/>
                <a:latin typeface="+mn-lt"/>
                <a:ea typeface="+mn-ea"/>
                <a:cs typeface="+mn-cs"/>
              </a:rPr>
              <a:t>coronaviral</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inhibitory</a:t>
            </a:r>
            <a:r>
              <a:rPr lang="fr-CH" sz="1200" b="0" i="0" kern="1200" dirty="0">
                <a:solidFill>
                  <a:schemeClr val="tx1"/>
                </a:solidFill>
                <a:effectLst/>
                <a:latin typeface="+mn-lt"/>
                <a:ea typeface="+mn-ea"/>
                <a:cs typeface="+mn-cs"/>
              </a:rPr>
              <a:t> profile</a:t>
            </a:r>
            <a:r>
              <a:rPr lang="fr-CH" sz="1200" b="0" i="0" u="sng" kern="1200" baseline="30000" dirty="0">
                <a:solidFill>
                  <a:schemeClr val="tx1"/>
                </a:solidFill>
                <a:effectLst/>
                <a:latin typeface="+mn-lt"/>
                <a:ea typeface="+mn-ea"/>
                <a:cs typeface="+mn-cs"/>
                <a:hlinkClick r:id="rId11" tooltip="Sheahan, T. P. et al. Sci. Transl. Med. 12, eabb5883 (2020)."/>
              </a:rPr>
              <a:t>8</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12" tooltip="Wahl, A. et al. Nature 591, 451–457 (2021)."/>
              </a:rPr>
              <a:t>10</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Treatment</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with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failed</a:t>
            </a:r>
            <a:r>
              <a:rPr lang="fr-CH" sz="1200" b="0" i="0" kern="1200" dirty="0">
                <a:solidFill>
                  <a:schemeClr val="tx1"/>
                </a:solidFill>
                <a:effectLst/>
                <a:latin typeface="+mn-lt"/>
                <a:ea typeface="+mn-ea"/>
                <a:cs typeface="+mn-cs"/>
              </a:rPr>
              <a:t> to </a:t>
            </a:r>
            <a:r>
              <a:rPr lang="fr-CH" sz="1200" b="0" i="0" kern="1200" dirty="0" err="1">
                <a:solidFill>
                  <a:schemeClr val="tx1"/>
                </a:solidFill>
                <a:effectLst/>
                <a:latin typeface="+mn-lt"/>
                <a:ea typeface="+mn-ea"/>
                <a:cs typeface="+mn-cs"/>
              </a:rPr>
              <a:t>induce</a:t>
            </a:r>
            <a:r>
              <a:rPr lang="fr-CH" sz="1200" b="0" i="0" kern="1200" dirty="0">
                <a:solidFill>
                  <a:schemeClr val="tx1"/>
                </a:solidFill>
                <a:effectLst/>
                <a:latin typeface="+mn-lt"/>
                <a:ea typeface="+mn-ea"/>
                <a:cs typeface="+mn-cs"/>
              </a:rPr>
              <a:t> viral-</a:t>
            </a:r>
            <a:r>
              <a:rPr lang="fr-CH" sz="1200" b="0" i="0" kern="1200" dirty="0" err="1">
                <a:solidFill>
                  <a:schemeClr val="tx1"/>
                </a:solidFill>
                <a:effectLst/>
                <a:latin typeface="+mn-lt"/>
                <a:ea typeface="+mn-ea"/>
                <a:cs typeface="+mn-cs"/>
              </a:rPr>
              <a:t>resistance</a:t>
            </a:r>
            <a:r>
              <a:rPr lang="fr-CH" sz="1200" b="0" i="0" kern="1200" dirty="0">
                <a:solidFill>
                  <a:schemeClr val="tx1"/>
                </a:solidFill>
                <a:effectLst/>
                <a:latin typeface="+mn-lt"/>
                <a:ea typeface="+mn-ea"/>
                <a:cs typeface="+mn-cs"/>
              </a:rPr>
              <a:t> mutations, </a:t>
            </a:r>
            <a:r>
              <a:rPr lang="fr-CH" sz="1200" b="0" i="0" kern="1200" dirty="0" err="1">
                <a:solidFill>
                  <a:schemeClr val="tx1"/>
                </a:solidFill>
                <a:effectLst/>
                <a:latin typeface="+mn-lt"/>
                <a:ea typeface="+mn-ea"/>
                <a:cs typeface="+mn-cs"/>
              </a:rPr>
              <a:t>which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suggests</a:t>
            </a:r>
            <a:r>
              <a:rPr lang="fr-CH" sz="1200" b="0" i="0" kern="1200" dirty="0">
                <a:solidFill>
                  <a:schemeClr val="tx1"/>
                </a:solidFill>
                <a:effectLst/>
                <a:latin typeface="+mn-lt"/>
                <a:ea typeface="+mn-ea"/>
                <a:cs typeface="+mn-cs"/>
              </a:rPr>
              <a:t> a high </a:t>
            </a:r>
            <a:r>
              <a:rPr lang="fr-CH" sz="1200" b="0" i="0" kern="1200" dirty="0" err="1">
                <a:solidFill>
                  <a:schemeClr val="tx1"/>
                </a:solidFill>
                <a:effectLst/>
                <a:latin typeface="+mn-lt"/>
                <a:ea typeface="+mn-ea"/>
                <a:cs typeface="+mn-cs"/>
              </a:rPr>
              <a:t>genetic</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barrier</a:t>
            </a:r>
            <a:r>
              <a:rPr lang="fr-CH" sz="1200" b="0" i="0" kern="1200" dirty="0">
                <a:solidFill>
                  <a:schemeClr val="tx1"/>
                </a:solidFill>
                <a:effectLst/>
                <a:latin typeface="+mn-lt"/>
                <a:ea typeface="+mn-ea"/>
                <a:cs typeface="+mn-cs"/>
              </a:rPr>
              <a:t> to immune evasion</a:t>
            </a:r>
            <a:r>
              <a:rPr lang="fr-CH" sz="1200" b="0" i="0" u="sng" kern="1200" baseline="30000" dirty="0">
                <a:solidFill>
                  <a:schemeClr val="tx1"/>
                </a:solidFill>
                <a:effectLst/>
                <a:latin typeface="+mn-lt"/>
                <a:ea typeface="+mn-ea"/>
                <a:cs typeface="+mn-cs"/>
                <a:hlinkClick r:id="rId13" tooltip="Yoon, J.-J. et al. Antimicrob. Agents Chemother. 62, e00766 (2018)."/>
              </a:rPr>
              <a:t>6</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14" tooltip="Agostini, M. L. et al. J. Virol. 93, e01348 (2019)."/>
              </a:rPr>
              <a:t>7</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Notably</a:t>
            </a:r>
            <a:r>
              <a:rPr lang="fr-CH" sz="1200" b="0" i="0" kern="1200" dirty="0">
                <a:solidFill>
                  <a:schemeClr val="tx1"/>
                </a:solidFill>
                <a:effectLst/>
                <a:latin typeface="+mn-lt"/>
                <a:ea typeface="+mn-ea"/>
                <a:cs typeface="+mn-cs"/>
              </a:rPr>
              <a:t>, in </a:t>
            </a:r>
            <a:r>
              <a:rPr lang="fr-CH" sz="1200" b="0" i="0" kern="1200" dirty="0" err="1">
                <a:solidFill>
                  <a:schemeClr val="tx1"/>
                </a:solidFill>
                <a:effectLst/>
                <a:latin typeface="+mn-lt"/>
                <a:ea typeface="+mn-ea"/>
                <a:cs typeface="+mn-cs"/>
              </a:rPr>
              <a:t>contrast</a:t>
            </a:r>
            <a:r>
              <a:rPr lang="fr-CH" sz="1200" b="0" i="0" kern="1200" dirty="0">
                <a:solidFill>
                  <a:schemeClr val="tx1"/>
                </a:solidFill>
                <a:effectLst/>
                <a:latin typeface="+mn-lt"/>
                <a:ea typeface="+mn-ea"/>
                <a:cs typeface="+mn-cs"/>
              </a:rPr>
              <a:t> to the antiviral </a:t>
            </a:r>
            <a:r>
              <a:rPr lang="fr-CH" sz="1200" b="0" i="0" kern="1200" dirty="0" err="1">
                <a:solidFill>
                  <a:schemeClr val="tx1"/>
                </a:solidFill>
                <a:effectLst/>
                <a:latin typeface="+mn-lt"/>
                <a:ea typeface="+mn-ea"/>
                <a:cs typeface="+mn-cs"/>
              </a:rPr>
              <a:t>nucleoside</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analogs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fluorouracil</a:t>
            </a:r>
            <a:r>
              <a:rPr lang="fr-CH" sz="1200" b="0" i="0" kern="1200" dirty="0">
                <a:solidFill>
                  <a:schemeClr val="tx1"/>
                </a:solidFill>
                <a:effectLst/>
                <a:latin typeface="+mn-lt"/>
                <a:ea typeface="+mn-ea"/>
                <a:cs typeface="+mn-cs"/>
              </a:rPr>
              <a:t> (5-FU) and ribavarin</a:t>
            </a:r>
            <a:r>
              <a:rPr lang="fr-CH" sz="1200" b="0" i="0" u="sng" kern="1200" baseline="30000" dirty="0">
                <a:solidFill>
                  <a:schemeClr val="tx1"/>
                </a:solidFill>
                <a:effectLst/>
                <a:latin typeface="+mn-lt"/>
                <a:ea typeface="+mn-ea"/>
                <a:cs typeface="+mn-cs"/>
                <a:hlinkClick r:id="rId15" tooltip="Bouvet, M. et al. Proc. Natl Acad. Sci. 109, 9372–9377 (2012)."/>
              </a:rPr>
              <a:t>11</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16" tooltip="Smith, E. C., Blanc, H., Vignuzzi, M. &amp; Denison, M. R. PLOS Pathog. 9, e1003565 (2013)."/>
              </a:rPr>
              <a:t>12</a:t>
            </a:r>
            <a:r>
              <a:rPr lang="fr-CH" sz="1200" b="0" i="0" kern="1200" baseline="30000" dirty="0">
                <a:solidFill>
                  <a:schemeClr val="tx1"/>
                </a:solidFill>
                <a:effectLst/>
                <a:latin typeface="+mn-lt"/>
                <a:ea typeface="+mn-ea"/>
                <a:cs typeface="+mn-cs"/>
              </a:rPr>
              <a:t>,</a:t>
            </a:r>
            <a:r>
              <a:rPr lang="fr-CH" sz="1200" b="0" i="0" u="sng" kern="1200" baseline="30000" dirty="0">
                <a:solidFill>
                  <a:schemeClr val="tx1"/>
                </a:solidFill>
                <a:effectLst/>
                <a:latin typeface="+mn-lt"/>
                <a:ea typeface="+mn-ea"/>
                <a:cs typeface="+mn-cs"/>
                <a:hlinkClick r:id="rId17" tooltip="Jena, N. R. Phys. Chem. Chem. Phys. PCCP 22, 28115–28122 (2020)."/>
              </a:rPr>
              <a:t>13</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resistant</a:t>
            </a:r>
            <a:r>
              <a:rPr lang="fr-CH" sz="1200" b="0" i="0" kern="1200" dirty="0">
                <a:solidFill>
                  <a:schemeClr val="tx1"/>
                </a:solidFill>
                <a:effectLst/>
                <a:latin typeface="+mn-lt"/>
                <a:ea typeface="+mn-ea"/>
                <a:cs typeface="+mn-cs"/>
              </a:rPr>
              <a:t> to the </a:t>
            </a:r>
            <a:r>
              <a:rPr lang="fr-CH" sz="1200" b="0" i="0" kern="1200" dirty="0" err="1">
                <a:solidFill>
                  <a:schemeClr val="tx1"/>
                </a:solidFill>
                <a:effectLst/>
                <a:latin typeface="+mn-lt"/>
                <a:ea typeface="+mn-ea"/>
                <a:cs typeface="+mn-cs"/>
              </a:rPr>
              <a:t>proofreading</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exoribonuclease</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encoded</a:t>
            </a:r>
            <a:r>
              <a:rPr lang="fr-CH" sz="1200" b="0" i="0" kern="1200" dirty="0">
                <a:solidFill>
                  <a:schemeClr val="tx1"/>
                </a:solidFill>
                <a:effectLst/>
                <a:latin typeface="+mn-lt"/>
                <a:ea typeface="+mn-ea"/>
                <a:cs typeface="+mn-cs"/>
              </a:rPr>
              <a:t> by coronaviruses</a:t>
            </a:r>
            <a:r>
              <a:rPr lang="fr-CH" sz="1200" b="0" i="0" u="sng" kern="1200" baseline="30000" dirty="0">
                <a:solidFill>
                  <a:schemeClr val="tx1"/>
                </a:solidFill>
                <a:effectLst/>
                <a:latin typeface="+mn-lt"/>
                <a:ea typeface="+mn-ea"/>
                <a:cs typeface="+mn-cs"/>
                <a:hlinkClick r:id="rId14" tooltip="Agostini, M. L. et al. J. Virol. 93, e01348 (2019)."/>
              </a:rPr>
              <a:t>7</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which</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makes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it</a:t>
            </a:r>
            <a:r>
              <a:rPr lang="fr-CH" sz="1200" b="0" i="0" kern="1200" dirty="0">
                <a:solidFill>
                  <a:schemeClr val="tx1"/>
                </a:solidFill>
                <a:effectLst/>
                <a:latin typeface="+mn-lt"/>
                <a:ea typeface="+mn-ea"/>
                <a:cs typeface="+mn-cs"/>
              </a:rPr>
              <a:t> an attractive </a:t>
            </a:r>
            <a:r>
              <a:rPr lang="fr-CH" sz="1200" b="0" i="0" kern="1200" dirty="0" err="1">
                <a:solidFill>
                  <a:schemeClr val="tx1"/>
                </a:solidFill>
                <a:effectLst/>
                <a:latin typeface="+mn-lt"/>
                <a:ea typeface="+mn-ea"/>
                <a:cs typeface="+mn-cs"/>
              </a:rPr>
              <a:t>target</a:t>
            </a:r>
            <a:r>
              <a:rPr lang="fr-CH" sz="1200" b="0" i="0" kern="1200" dirty="0">
                <a:solidFill>
                  <a:schemeClr val="tx1"/>
                </a:solidFill>
                <a:effectLst/>
                <a:latin typeface="+mn-lt"/>
                <a:ea typeface="+mn-ea"/>
                <a:cs typeface="+mn-cs"/>
              </a:rPr>
              <a:t> for </a:t>
            </a:r>
            <a:r>
              <a:rPr lang="fr-CH" sz="1200" b="0" i="0" kern="1200" dirty="0" err="1">
                <a:solidFill>
                  <a:schemeClr val="tx1"/>
                </a:solidFill>
                <a:effectLst/>
                <a:latin typeface="+mn-lt"/>
                <a:ea typeface="+mn-ea"/>
                <a:cs typeface="+mn-cs"/>
              </a:rPr>
              <a:t>further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development</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Thus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understanding</a:t>
            </a:r>
            <a:r>
              <a:rPr lang="fr-CH" sz="1200" b="0" i="0" kern="1200" dirty="0">
                <a:solidFill>
                  <a:schemeClr val="tx1"/>
                </a:solidFill>
                <a:effectLst/>
                <a:latin typeface="+mn-lt"/>
                <a:ea typeface="+mn-ea"/>
                <a:cs typeface="+mn-cs"/>
              </a:rPr>
              <a:t> the </a:t>
            </a:r>
            <a:r>
              <a:rPr lang="fr-CH" sz="1200" b="0" i="0" kern="1200" dirty="0" err="1">
                <a:solidFill>
                  <a:schemeClr val="tx1"/>
                </a:solidFill>
                <a:effectLst/>
                <a:latin typeface="+mn-lt"/>
                <a:ea typeface="+mn-ea"/>
                <a:cs typeface="+mn-cs"/>
              </a:rPr>
              <a:t>molecular</a:t>
            </a:r>
            <a:r>
              <a:rPr lang="fr-CH" sz="1200" b="0" i="0" kern="1200" dirty="0">
                <a:solidFill>
                  <a:schemeClr val="tx1"/>
                </a:solidFill>
                <a:effectLst/>
                <a:latin typeface="+mn-lt"/>
                <a:ea typeface="+mn-ea"/>
                <a:cs typeface="+mn-cs"/>
              </a:rPr>
              <a:t> basis of inhibition of </a:t>
            </a:r>
            <a:r>
              <a:rPr lang="fr-CH" sz="1200" b="0" i="0" kern="1200" dirty="0" err="1">
                <a:solidFill>
                  <a:schemeClr val="tx1"/>
                </a:solidFill>
                <a:effectLst/>
                <a:latin typeface="+mn-lt"/>
                <a:ea typeface="+mn-ea"/>
                <a:cs typeface="+mn-cs"/>
              </a:rPr>
              <a:t>molnupiravir</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reveals</a:t>
            </a:r>
            <a:r>
              <a:rPr lang="fr-CH" sz="1200" b="0" i="0" kern="1200" dirty="0">
                <a:solidFill>
                  <a:schemeClr val="tx1"/>
                </a:solidFill>
                <a:effectLst/>
                <a:latin typeface="+mn-lt"/>
                <a:ea typeface="+mn-ea"/>
                <a:cs typeface="+mn-cs"/>
              </a:rPr>
              <a:t> the </a:t>
            </a:r>
            <a:r>
              <a:rPr lang="fr-CH" sz="1200" b="0" i="0" kern="1200" dirty="0" err="1">
                <a:solidFill>
                  <a:schemeClr val="tx1"/>
                </a:solidFill>
                <a:effectLst/>
                <a:latin typeface="+mn-lt"/>
                <a:ea typeface="+mn-ea"/>
                <a:cs typeface="+mn-cs"/>
              </a:rPr>
              <a:t>lethal</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mutagenesis</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mechanism</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that</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will</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aid</a:t>
            </a:r>
            <a:r>
              <a:rPr lang="fr-CH" sz="1200" b="0" i="0" kern="1200" dirty="0">
                <a:solidFill>
                  <a:schemeClr val="tx1"/>
                </a:solidFill>
                <a:effectLst/>
                <a:latin typeface="+mn-lt"/>
                <a:ea typeface="+mn-ea"/>
                <a:cs typeface="+mn-cs"/>
              </a:rPr>
              <a:t> the </a:t>
            </a:r>
            <a:r>
              <a:rPr lang="fr-CH" sz="1200" b="0" i="0" kern="1200" dirty="0" err="1">
                <a:solidFill>
                  <a:schemeClr val="tx1"/>
                </a:solidFill>
                <a:effectLst/>
                <a:latin typeface="+mn-lt"/>
                <a:ea typeface="+mn-ea"/>
                <a:cs typeface="+mn-cs"/>
              </a:rPr>
              <a:t>informed</a:t>
            </a:r>
            <a:r>
              <a:rPr lang="fr-CH" sz="1200" b="0" i="0" kern="1200" dirty="0">
                <a:solidFill>
                  <a:schemeClr val="tx1"/>
                </a:solidFill>
                <a:effectLst/>
                <a:latin typeface="+mn-lt"/>
                <a:ea typeface="+mn-ea"/>
                <a:cs typeface="+mn-cs"/>
              </a:rPr>
              <a:t> design of </a:t>
            </a:r>
            <a:r>
              <a:rPr lang="fr-CH" sz="1200" b="0" i="0" kern="1200" dirty="0" err="1">
                <a:solidFill>
                  <a:schemeClr val="tx1"/>
                </a:solidFill>
                <a:effectLst/>
                <a:latin typeface="+mn-lt"/>
                <a:ea typeface="+mn-ea"/>
                <a:cs typeface="+mn-cs"/>
              </a:rPr>
              <a:t>related</a:t>
            </a:r>
            <a:r>
              <a:rPr lang="fr-CH" sz="1200" b="0" i="0" kern="1200" dirty="0">
                <a:solidFill>
                  <a:schemeClr val="tx1"/>
                </a:solidFill>
                <a:effectLst/>
                <a:latin typeface="+mn-lt"/>
                <a:ea typeface="+mn-ea"/>
                <a:cs typeface="+mn-cs"/>
              </a:rPr>
              <a:t> </a:t>
            </a:r>
            <a:r>
              <a:rPr lang="fr-CH" sz="1200" b="0" i="0" kern="1200" dirty="0" err="1">
                <a:solidFill>
                  <a:schemeClr val="tx1"/>
                </a:solidFill>
                <a:effectLst/>
                <a:latin typeface="+mn-lt"/>
                <a:ea typeface="+mn-ea"/>
                <a:cs typeface="+mn-cs"/>
              </a:rPr>
              <a:t>inhibitors</a:t>
            </a:r>
            <a:r>
              <a:rPr lang="fr-CH" sz="1200" b="0" i="0" kern="1200" dirty="0">
                <a:solidFill>
                  <a:schemeClr val="tx1"/>
                </a:solidFill>
                <a:effectLst/>
                <a:latin typeface="+mn-lt"/>
                <a:ea typeface="+mn-ea"/>
                <a:cs typeface="+mn-cs"/>
              </a:rPr>
              <a:t>.</a:t>
            </a:r>
          </a:p>
          <a:p>
            <a:br>
              <a:rPr lang="fr-CH" sz="1200" b="0" i="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acts by inhibiting an enzyme that’s needed to process some viral proteins into their final, functional form. But the drug is a combination of an antiviral and another drug, called ritonavir, which helps to prevent enzymes in the liver from breaking down the antiviral before it has a chance to disable the coronavirus. Ritonavir, a component of some HIV treatment cocktails, can affect how some other medications are metabolized by the body. A wide range of drugs should not be given with it, including some that are commonly used to treat heart conditions, suppress the immune system and reduce pain.</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that many people might not be able to tolerate the combination of </a:t>
            </a:r>
            <a:r>
              <a:rPr lang="en-US" sz="1200" kern="1200" dirty="0" err="1">
                <a:solidFill>
                  <a:schemeClr val="tx1"/>
                </a:solidFill>
                <a:effectLst/>
                <a:latin typeface="+mn-lt"/>
                <a:ea typeface="+mn-ea"/>
                <a:cs typeface="+mn-cs"/>
              </a:rPr>
              <a:t>Paxlovid</a:t>
            </a:r>
            <a:r>
              <a:rPr lang="en-US" sz="1200" kern="1200" dirty="0">
                <a:solidFill>
                  <a:schemeClr val="tx1"/>
                </a:solidFill>
                <a:effectLst/>
                <a:latin typeface="+mn-lt"/>
                <a:ea typeface="+mn-ea"/>
                <a:cs typeface="+mn-cs"/>
              </a:rPr>
              <a:t> and ritonavir. But </a:t>
            </a:r>
            <a:r>
              <a:rPr lang="en-US" sz="1200" kern="1200" dirty="0" err="1">
                <a:solidFill>
                  <a:schemeClr val="tx1"/>
                </a:solidFill>
                <a:effectLst/>
                <a:latin typeface="+mn-lt"/>
                <a:ea typeface="+mn-ea"/>
                <a:cs typeface="+mn-cs"/>
              </a:rPr>
              <a:t>Mellors</a:t>
            </a:r>
            <a:r>
              <a:rPr lang="en-US" sz="1200" kern="1200" dirty="0">
                <a:solidFill>
                  <a:schemeClr val="tx1"/>
                </a:solidFill>
                <a:effectLst/>
                <a:latin typeface="+mn-lt"/>
                <a:ea typeface="+mn-ea"/>
                <a:cs typeface="+mn-cs"/>
              </a:rPr>
              <a:t> notes that this antiviral drug regimen also lasts only a few days, and physicians might find ways to work around some drug–drug interactions. “There’s going to be a learning curve as to when it can be used, and when it can’t,” he says.</a:t>
            </a:r>
            <a:endParaRPr lang="fr-C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58695F-0953-435F-9D2F-D3A7525DCE8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3268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DD0447-170E-41AB-8186-1CCB84D84392}" type="slidenum">
              <a:rPr lang="fr-CH" smtClean="0"/>
              <a:t>8</a:t>
            </a:fld>
            <a:endParaRPr lang="fr-CH"/>
          </a:p>
        </p:txBody>
      </p:sp>
    </p:spTree>
    <p:extLst>
      <p:ext uri="{BB962C8B-B14F-4D97-AF65-F5344CB8AC3E}">
        <p14:creationId xmlns:p14="http://schemas.microsoft.com/office/powerpoint/2010/main" val="369901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u="none" strike="noStrike" kern="1200" dirty="0">
                <a:solidFill>
                  <a:schemeClr val="tx1"/>
                </a:solidFill>
                <a:effectLst/>
                <a:latin typeface="+mn-lt"/>
                <a:ea typeface="+mn-ea"/>
                <a:cs typeface="+mn-cs"/>
              </a:rPr>
              <a:t>https://</a:t>
            </a:r>
            <a:r>
              <a:rPr lang="fr-CH" sz="1200" b="0" i="0" u="none" strike="noStrike" kern="1200" dirty="0" err="1">
                <a:solidFill>
                  <a:schemeClr val="tx1"/>
                </a:solidFill>
                <a:effectLst/>
                <a:latin typeface="+mn-lt"/>
                <a:ea typeface="+mn-ea"/>
                <a:cs typeface="+mn-cs"/>
              </a:rPr>
              <a:t>www.merck.com</a:t>
            </a:r>
            <a:r>
              <a:rPr lang="fr-CH" sz="1200" b="0" i="0" u="none" strike="noStrike" kern="1200" dirty="0">
                <a:solidFill>
                  <a:schemeClr val="tx1"/>
                </a:solidFill>
                <a:effectLst/>
                <a:latin typeface="+mn-lt"/>
                <a:ea typeface="+mn-ea"/>
                <a:cs typeface="+mn-cs"/>
              </a:rPr>
              <a:t>/news/merck-and-ridgebacks-investigational-oral-antiviral-molnupiravir-reduced-the-risk-of-hospitalization-or-death-by-approximately-50-percent-compared-to-placebo-for-patients-with-mild-or-moderat/In </a:t>
            </a:r>
            <a:r>
              <a:rPr lang="fr-CH" sz="1200" b="0" i="0" u="none" strike="noStrike" kern="1200" dirty="0" err="1">
                <a:solidFill>
                  <a:schemeClr val="tx1"/>
                </a:solidFill>
                <a:effectLst/>
                <a:latin typeface="+mn-lt"/>
                <a:ea typeface="+mn-ea"/>
                <a:cs typeface="+mn-cs"/>
              </a:rPr>
              <a:t>this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interim</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analysis</a:t>
            </a:r>
            <a:r>
              <a:rPr lang="fr-CH" sz="1200" b="0" i="0" u="none" strike="noStrike" kern="1200" dirty="0">
                <a:solidFill>
                  <a:schemeClr val="tx1"/>
                </a:solidFill>
                <a:effectLst/>
                <a:latin typeface="+mn-lt"/>
                <a:ea typeface="+mn-ea"/>
                <a:cs typeface="+mn-cs"/>
              </a:rPr>
              <a:t>:</a:t>
            </a:r>
          </a:p>
          <a:p>
            <a:endParaRPr lang="fr-CH" sz="1200" b="0" i="0" u="none" strike="noStrike" kern="1200" dirty="0">
              <a:solidFill>
                <a:schemeClr val="tx1"/>
              </a:solidFill>
              <a:effectLst/>
              <a:latin typeface="+mn-lt"/>
              <a:ea typeface="+mn-ea"/>
              <a:cs typeface="+mn-cs"/>
            </a:endParaRPr>
          </a:p>
          <a:p>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reduced</a:t>
            </a:r>
            <a:r>
              <a:rPr lang="fr-CH" sz="1200" b="0" i="0" u="none" strike="noStrike" kern="1200" dirty="0">
                <a:solidFill>
                  <a:schemeClr val="tx1"/>
                </a:solidFill>
                <a:effectLst/>
                <a:latin typeface="+mn-lt"/>
                <a:ea typeface="+mn-ea"/>
                <a:cs typeface="+mn-cs"/>
              </a:rPr>
              <a:t> the </a:t>
            </a:r>
            <a:r>
              <a:rPr lang="fr-CH" sz="1200" b="0" i="0" u="none" strike="noStrike" kern="1200" dirty="0" err="1">
                <a:solidFill>
                  <a:schemeClr val="tx1"/>
                </a:solidFill>
                <a:effectLst/>
                <a:latin typeface="+mn-lt"/>
                <a:ea typeface="+mn-ea"/>
                <a:cs typeface="+mn-cs"/>
              </a:rPr>
              <a:t>risk</a:t>
            </a:r>
            <a:r>
              <a:rPr lang="fr-CH" sz="1200" b="0" i="0" u="none" strike="noStrike" kern="1200" dirty="0">
                <a:solidFill>
                  <a:schemeClr val="tx1"/>
                </a:solidFill>
                <a:effectLst/>
                <a:latin typeface="+mn-lt"/>
                <a:ea typeface="+mn-ea"/>
                <a:cs typeface="+mn-cs"/>
              </a:rPr>
              <a:t> of </a:t>
            </a:r>
            <a:r>
              <a:rPr lang="fr-CH" sz="1200" b="0" i="0" u="none" strike="noStrike" kern="1200" dirty="0" err="1">
                <a:solidFill>
                  <a:schemeClr val="tx1"/>
                </a:solidFill>
                <a:effectLst/>
                <a:latin typeface="+mn-lt"/>
                <a:ea typeface="+mn-ea"/>
                <a:cs typeface="+mn-cs"/>
              </a:rPr>
              <a:t>hospitalization</a:t>
            </a:r>
            <a:r>
              <a:rPr lang="fr-CH" sz="1200" b="0" i="0" u="none" strike="noStrike" kern="1200" dirty="0">
                <a:solidFill>
                  <a:schemeClr val="tx1"/>
                </a:solidFill>
                <a:effectLst/>
                <a:latin typeface="+mn-lt"/>
                <a:ea typeface="+mn-ea"/>
                <a:cs typeface="+mn-cs"/>
              </a:rPr>
              <a:t> or </a:t>
            </a:r>
            <a:r>
              <a:rPr lang="fr-CH" sz="1200" b="0" i="0" u="none" strike="noStrike" kern="1200" dirty="0" err="1">
                <a:solidFill>
                  <a:schemeClr val="tx1"/>
                </a:solidFill>
                <a:effectLst/>
                <a:latin typeface="+mn-lt"/>
                <a:ea typeface="+mn-ea"/>
                <a:cs typeface="+mn-cs"/>
              </a:rPr>
              <a:t>death</a:t>
            </a:r>
            <a:r>
              <a:rPr lang="fr-CH" sz="1200" b="0" i="0" u="none" strike="noStrike" kern="1200" dirty="0">
                <a:solidFill>
                  <a:schemeClr val="tx1"/>
                </a:solidFill>
                <a:effectLst/>
                <a:latin typeface="+mn-lt"/>
                <a:ea typeface="+mn-ea"/>
                <a:cs typeface="+mn-cs"/>
              </a:rPr>
              <a:t> by </a:t>
            </a:r>
            <a:r>
              <a:rPr lang="fr-CH" sz="1200" b="0" i="0" u="none" strike="noStrike" kern="1200" dirty="0" err="1">
                <a:solidFill>
                  <a:schemeClr val="tx1"/>
                </a:solidFill>
                <a:effectLst/>
                <a:latin typeface="+mn-lt"/>
                <a:ea typeface="+mn-ea"/>
                <a:cs typeface="+mn-cs"/>
              </a:rPr>
              <a:t>approximately</a:t>
            </a:r>
            <a:r>
              <a:rPr lang="fr-CH" sz="1200" b="0" i="0" u="none" strike="noStrike" kern="1200" dirty="0">
                <a:solidFill>
                  <a:schemeClr val="tx1"/>
                </a:solidFill>
                <a:effectLst/>
                <a:latin typeface="+mn-lt"/>
                <a:ea typeface="+mn-ea"/>
                <a:cs typeface="+mn-cs"/>
              </a:rPr>
              <a:t> 50%</a:t>
            </a:r>
          </a:p>
          <a:p>
            <a:r>
              <a:rPr lang="fr-CH" sz="1200" b="0" i="0" u="none" strike="noStrike" kern="1200" dirty="0">
                <a:solidFill>
                  <a:schemeClr val="tx1"/>
                </a:solidFill>
                <a:effectLst/>
                <a:latin typeface="+mn-lt"/>
                <a:ea typeface="+mn-ea"/>
                <a:cs typeface="+mn-cs"/>
              </a:rPr>
              <a:t>7.3% of participants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vs 14.1% of placebo-</a:t>
            </a:r>
            <a:r>
              <a:rPr lang="fr-CH" sz="1200" b="0" i="0" u="none" strike="noStrike" kern="1200" dirty="0" err="1">
                <a:solidFill>
                  <a:schemeClr val="tx1"/>
                </a:solidFill>
                <a:effectLst/>
                <a:latin typeface="+mn-lt"/>
                <a:ea typeface="+mn-ea"/>
                <a:cs typeface="+mn-cs"/>
              </a:rPr>
              <a:t>treated</a:t>
            </a:r>
            <a:r>
              <a:rPr lang="fr-CH" sz="1200" b="0" i="0" u="none" strike="noStrike" kern="1200" dirty="0">
                <a:solidFill>
                  <a:schemeClr val="tx1"/>
                </a:solidFill>
                <a:effectLst/>
                <a:latin typeface="+mn-lt"/>
                <a:ea typeface="+mn-ea"/>
                <a:cs typeface="+mn-cs"/>
              </a:rPr>
              <a:t> patients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hospitalized</a:t>
            </a:r>
            <a:r>
              <a:rPr lang="fr-CH" sz="1200" b="0" i="0" u="none" strike="noStrike" kern="1200" dirty="0">
                <a:solidFill>
                  <a:schemeClr val="tx1"/>
                </a:solidFill>
                <a:effectLst/>
                <a:latin typeface="+mn-lt"/>
                <a:ea typeface="+mn-ea"/>
                <a:cs typeface="+mn-cs"/>
              </a:rPr>
              <a:t> or </a:t>
            </a:r>
            <a:r>
              <a:rPr lang="fr-CH" sz="1200" b="0" i="0" u="none" strike="noStrike" kern="1200" dirty="0" err="1">
                <a:solidFill>
                  <a:schemeClr val="tx1"/>
                </a:solidFill>
                <a:effectLst/>
                <a:latin typeface="+mn-lt"/>
                <a:ea typeface="+mn-ea"/>
                <a:cs typeface="+mn-cs"/>
              </a:rPr>
              <a:t>died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through</a:t>
            </a:r>
            <a:r>
              <a:rPr lang="fr-CH" sz="1200" b="0" i="0" u="none" strike="noStrike" kern="1200" dirty="0">
                <a:solidFill>
                  <a:schemeClr val="tx1"/>
                </a:solidFill>
                <a:effectLst/>
                <a:latin typeface="+mn-lt"/>
                <a:ea typeface="+mn-ea"/>
                <a:cs typeface="+mn-cs"/>
              </a:rPr>
              <a:t> Day 29 (p=0.0012) [</a:t>
            </a:r>
            <a:r>
              <a:rPr lang="fr-CH" sz="1200" b="0" i="0" u="none" strike="noStrike" kern="1200" dirty="0" err="1">
                <a:solidFill>
                  <a:schemeClr val="tx1"/>
                </a:solidFill>
                <a:effectLst/>
                <a:latin typeface="+mn-lt"/>
                <a:ea typeface="+mn-ea"/>
                <a:cs typeface="+mn-cs"/>
              </a:rPr>
              <a:t>Primary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efficacy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endpoint</a:t>
            </a:r>
            <a:r>
              <a:rPr lang="fr-CH" sz="1200" b="0" i="0" u="none" strike="noStrike" kern="1200" dirty="0">
                <a:solidFill>
                  <a:schemeClr val="tx1"/>
                </a:solidFill>
                <a:effectLst/>
                <a:latin typeface="+mn-lt"/>
                <a:ea typeface="+mn-ea"/>
                <a:cs typeface="+mn-cs"/>
              </a:rPr>
              <a:t>]</a:t>
            </a:r>
          </a:p>
          <a:p>
            <a:r>
              <a:rPr lang="fr-CH" sz="1200" b="0" i="0" u="none" strike="noStrike" kern="1200" dirty="0" err="1">
                <a:solidFill>
                  <a:schemeClr val="tx1"/>
                </a:solidFill>
                <a:effectLst/>
                <a:latin typeface="+mn-lt"/>
                <a:ea typeface="+mn-ea"/>
                <a:cs typeface="+mn-cs"/>
              </a:rPr>
              <a:t>Through</a:t>
            </a:r>
            <a:r>
              <a:rPr lang="fr-CH" sz="1200" b="0" i="0" u="none" strike="noStrike" kern="1200" dirty="0">
                <a:solidFill>
                  <a:schemeClr val="tx1"/>
                </a:solidFill>
                <a:effectLst/>
                <a:latin typeface="+mn-lt"/>
                <a:ea typeface="+mn-ea"/>
                <a:cs typeface="+mn-cs"/>
              </a:rPr>
              <a:t> Day 29, no </a:t>
            </a:r>
            <a:r>
              <a:rPr lang="fr-CH" sz="1200" b="0" i="0" u="none" strike="noStrike" kern="1200" dirty="0" err="1">
                <a:solidFill>
                  <a:schemeClr val="tx1"/>
                </a:solidFill>
                <a:effectLst/>
                <a:latin typeface="+mn-lt"/>
                <a:ea typeface="+mn-ea"/>
                <a:cs typeface="+mn-cs"/>
              </a:rPr>
              <a:t>deaths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reported</a:t>
            </a:r>
            <a:r>
              <a:rPr lang="fr-CH" sz="1200" b="0" i="0" u="none" strike="noStrike" kern="1200" dirty="0">
                <a:solidFill>
                  <a:schemeClr val="tx1"/>
                </a:solidFill>
                <a:effectLst/>
                <a:latin typeface="+mn-lt"/>
                <a:ea typeface="+mn-ea"/>
                <a:cs typeface="+mn-cs"/>
              </a:rPr>
              <a:t> in patients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as </a:t>
            </a:r>
            <a:r>
              <a:rPr lang="fr-CH" sz="1200" b="0" i="0" u="none" strike="noStrike" kern="1200" dirty="0" err="1">
                <a:solidFill>
                  <a:schemeClr val="tx1"/>
                </a:solidFill>
                <a:effectLst/>
                <a:latin typeface="+mn-lt"/>
                <a:ea typeface="+mn-ea"/>
                <a:cs typeface="+mn-cs"/>
              </a:rPr>
              <a:t>compared</a:t>
            </a:r>
            <a:r>
              <a:rPr lang="fr-CH" sz="1200" b="0" i="0" u="none" strike="noStrike" kern="1200" dirty="0">
                <a:solidFill>
                  <a:schemeClr val="tx1"/>
                </a:solidFill>
                <a:effectLst/>
                <a:latin typeface="+mn-lt"/>
                <a:ea typeface="+mn-ea"/>
                <a:cs typeface="+mn-cs"/>
              </a:rPr>
              <a:t> to 8 </a:t>
            </a:r>
            <a:r>
              <a:rPr lang="fr-CH" sz="1200" b="0" i="0" u="none" strike="noStrike" kern="1200" dirty="0" err="1">
                <a:solidFill>
                  <a:schemeClr val="tx1"/>
                </a:solidFill>
                <a:effectLst/>
                <a:latin typeface="+mn-lt"/>
                <a:ea typeface="+mn-ea"/>
                <a:cs typeface="+mn-cs"/>
              </a:rPr>
              <a:t>deaths</a:t>
            </a:r>
            <a:r>
              <a:rPr lang="fr-CH" sz="1200" b="0" i="0" u="none" strike="noStrike" kern="1200" dirty="0">
                <a:solidFill>
                  <a:schemeClr val="tx1"/>
                </a:solidFill>
                <a:effectLst/>
                <a:latin typeface="+mn-lt"/>
                <a:ea typeface="+mn-ea"/>
                <a:cs typeface="+mn-cs"/>
              </a:rPr>
              <a:t> in patients </a:t>
            </a:r>
            <a:r>
              <a:rPr lang="fr-CH" sz="1200" b="0" i="0" u="none" strike="noStrike" kern="1200" dirty="0" err="1">
                <a:solidFill>
                  <a:schemeClr val="tx1"/>
                </a:solidFill>
                <a:effectLst/>
                <a:latin typeface="+mn-lt"/>
                <a:ea typeface="+mn-ea"/>
                <a:cs typeface="+mn-cs"/>
              </a:rPr>
              <a:t>who</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received</a:t>
            </a:r>
            <a:r>
              <a:rPr lang="fr-CH" sz="1200" b="0" i="0" u="none" strike="noStrike" kern="1200" dirty="0">
                <a:solidFill>
                  <a:schemeClr val="tx1"/>
                </a:solidFill>
                <a:effectLst/>
                <a:latin typeface="+mn-lt"/>
                <a:ea typeface="+mn-ea"/>
                <a:cs typeface="+mn-cs"/>
              </a:rPr>
              <a:t> placebo</a:t>
            </a:r>
          </a:p>
          <a:p>
            <a:r>
              <a:rPr lang="fr-CH" sz="1200" b="0" i="0" u="none" strike="noStrike" kern="1200" dirty="0">
                <a:solidFill>
                  <a:schemeClr val="tx1"/>
                </a:solidFill>
                <a:effectLst/>
                <a:latin typeface="+mn-lt"/>
                <a:ea typeface="+mn-ea"/>
                <a:cs typeface="+mn-cs"/>
              </a:rPr>
              <a:t>Incidence of </a:t>
            </a:r>
            <a:r>
              <a:rPr lang="fr-CH" sz="1200" b="0" i="0" u="none" strike="noStrike" kern="1200" dirty="0" err="1">
                <a:solidFill>
                  <a:schemeClr val="tx1"/>
                </a:solidFill>
                <a:effectLst/>
                <a:latin typeface="+mn-lt"/>
                <a:ea typeface="+mn-ea"/>
                <a:cs typeface="+mn-cs"/>
              </a:rPr>
              <a:t>any</a:t>
            </a:r>
            <a:r>
              <a:rPr lang="fr-CH" sz="1200" b="0" i="0" u="none" strike="noStrike" kern="1200" dirty="0">
                <a:solidFill>
                  <a:schemeClr val="tx1"/>
                </a:solidFill>
                <a:effectLst/>
                <a:latin typeface="+mn-lt"/>
                <a:ea typeface="+mn-ea"/>
                <a:cs typeface="+mn-cs"/>
              </a:rPr>
              <a:t> adverse </a:t>
            </a:r>
            <a:r>
              <a:rPr lang="fr-CH" sz="1200" b="0" i="0" u="none" strike="noStrike" kern="1200" dirty="0" err="1">
                <a:solidFill>
                  <a:schemeClr val="tx1"/>
                </a:solidFill>
                <a:effectLst/>
                <a:latin typeface="+mn-lt"/>
                <a:ea typeface="+mn-ea"/>
                <a:cs typeface="+mn-cs"/>
              </a:rPr>
              <a:t>event</a:t>
            </a:r>
            <a:r>
              <a:rPr lang="fr-CH" sz="1200" b="0" i="0" u="none" strike="noStrike" kern="1200" dirty="0">
                <a:solidFill>
                  <a:schemeClr val="tx1"/>
                </a:solidFill>
                <a:effectLst/>
                <a:latin typeface="+mn-lt"/>
                <a:ea typeface="+mn-ea"/>
                <a:cs typeface="+mn-cs"/>
              </a:rPr>
              <a:t> and incidence of </a:t>
            </a:r>
            <a:r>
              <a:rPr lang="fr-CH" sz="1200" b="0" i="0" u="none" strike="noStrike" kern="1200" dirty="0" err="1">
                <a:solidFill>
                  <a:schemeClr val="tx1"/>
                </a:solidFill>
                <a:effectLst/>
                <a:latin typeface="+mn-lt"/>
                <a:ea typeface="+mn-ea"/>
                <a:cs typeface="+mn-cs"/>
              </a:rPr>
              <a:t>drug-related</a:t>
            </a:r>
            <a:r>
              <a:rPr lang="fr-CH" sz="1200" b="0" i="0" u="none" strike="noStrike" kern="1200" dirty="0">
                <a:solidFill>
                  <a:schemeClr val="tx1"/>
                </a:solidFill>
                <a:effectLst/>
                <a:latin typeface="+mn-lt"/>
                <a:ea typeface="+mn-ea"/>
                <a:cs typeface="+mn-cs"/>
              </a:rPr>
              <a:t> adverse </a:t>
            </a:r>
            <a:r>
              <a:rPr lang="fr-CH" sz="1200" b="0" i="0" u="none" strike="noStrike" kern="1200" dirty="0" err="1">
                <a:solidFill>
                  <a:schemeClr val="tx1"/>
                </a:solidFill>
                <a:effectLst/>
                <a:latin typeface="+mn-lt"/>
                <a:ea typeface="+mn-ea"/>
                <a:cs typeface="+mn-cs"/>
              </a:rPr>
              <a:t>events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were</a:t>
            </a:r>
            <a:r>
              <a:rPr lang="fr-CH" sz="1200" b="0" i="0" u="none" strike="noStrike" kern="1200" dirty="0">
                <a:solidFill>
                  <a:schemeClr val="tx1"/>
                </a:solidFill>
                <a:effectLst/>
                <a:latin typeface="+mn-lt"/>
                <a:ea typeface="+mn-ea"/>
                <a:cs typeface="+mn-cs"/>
              </a:rPr>
              <a:t> comparable in the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and placebo groups</a:t>
            </a:r>
          </a:p>
          <a:p>
            <a:r>
              <a:rPr lang="fr-CH" sz="1200" b="0" i="0" u="none" strike="noStrike" kern="1200" dirty="0" err="1">
                <a:solidFill>
                  <a:schemeClr val="tx1"/>
                </a:solidFill>
                <a:effectLst/>
                <a:latin typeface="+mn-lt"/>
                <a:ea typeface="+mn-ea"/>
                <a:cs typeface="+mn-cs"/>
              </a:rPr>
              <a:t>Fewer</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subjects</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discontinued</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study</a:t>
            </a:r>
            <a:r>
              <a:rPr lang="fr-CH" sz="1200" b="0" i="0" u="none" strike="noStrike" kern="1200" dirty="0">
                <a:solidFill>
                  <a:schemeClr val="tx1"/>
                </a:solidFill>
                <a:effectLst/>
                <a:latin typeface="+mn-lt"/>
                <a:ea typeface="+mn-ea"/>
                <a:cs typeface="+mn-cs"/>
              </a:rPr>
              <a:t> </a:t>
            </a:r>
            <a:r>
              <a:rPr lang="fr-CH" sz="1200" b="0" i="0" u="none" strike="noStrike" kern="1200" dirty="0" err="1">
                <a:solidFill>
                  <a:schemeClr val="tx1"/>
                </a:solidFill>
                <a:effectLst/>
                <a:latin typeface="+mn-lt"/>
                <a:ea typeface="+mn-ea"/>
                <a:cs typeface="+mn-cs"/>
              </a:rPr>
              <a:t>therapy</a:t>
            </a:r>
            <a:r>
              <a:rPr lang="fr-CH" sz="1200" b="0" i="0" u="none" strike="noStrike" kern="1200" dirty="0">
                <a:solidFill>
                  <a:schemeClr val="tx1"/>
                </a:solidFill>
                <a:effectLst/>
                <a:latin typeface="+mn-lt"/>
                <a:ea typeface="+mn-ea"/>
                <a:cs typeface="+mn-cs"/>
              </a:rPr>
              <a:t> due to an adverse </a:t>
            </a:r>
            <a:r>
              <a:rPr lang="fr-CH" sz="1200" b="0" i="0" u="none" strike="noStrike" kern="1200" dirty="0" err="1">
                <a:solidFill>
                  <a:schemeClr val="tx1"/>
                </a:solidFill>
                <a:effectLst/>
                <a:latin typeface="+mn-lt"/>
                <a:ea typeface="+mn-ea"/>
                <a:cs typeface="+mn-cs"/>
              </a:rPr>
              <a:t>event</a:t>
            </a:r>
            <a:r>
              <a:rPr lang="fr-CH" sz="1200" b="0" i="0" u="none" strike="noStrike" kern="1200" dirty="0">
                <a:solidFill>
                  <a:schemeClr val="tx1"/>
                </a:solidFill>
                <a:effectLst/>
                <a:latin typeface="+mn-lt"/>
                <a:ea typeface="+mn-ea"/>
                <a:cs typeface="+mn-cs"/>
              </a:rPr>
              <a:t> in the </a:t>
            </a:r>
            <a:r>
              <a:rPr lang="fr-CH" sz="1200" b="0" i="0" u="none" strike="noStrike" kern="1200" dirty="0" err="1">
                <a:solidFill>
                  <a:schemeClr val="tx1"/>
                </a:solidFill>
                <a:effectLst/>
                <a:latin typeface="+mn-lt"/>
                <a:ea typeface="+mn-ea"/>
                <a:cs typeface="+mn-cs"/>
              </a:rPr>
              <a:t>molnupiravir</a:t>
            </a:r>
            <a:r>
              <a:rPr lang="fr-CH" sz="1200" b="0" i="0" u="none" strike="noStrike" kern="1200" dirty="0">
                <a:solidFill>
                  <a:schemeClr val="tx1"/>
                </a:solidFill>
                <a:effectLst/>
                <a:latin typeface="+mn-lt"/>
                <a:ea typeface="+mn-ea"/>
                <a:cs typeface="+mn-cs"/>
              </a:rPr>
              <a:t> group </a:t>
            </a:r>
            <a:r>
              <a:rPr lang="fr-CH" sz="1200" b="0" i="0" u="none" strike="noStrike" kern="1200" dirty="0" err="1">
                <a:solidFill>
                  <a:schemeClr val="tx1"/>
                </a:solidFill>
                <a:effectLst/>
                <a:latin typeface="+mn-lt"/>
                <a:ea typeface="+mn-ea"/>
                <a:cs typeface="+mn-cs"/>
              </a:rPr>
              <a:t>compared</a:t>
            </a:r>
            <a:r>
              <a:rPr lang="fr-CH" sz="1200" b="0" i="0" u="none" strike="noStrike" kern="1200" dirty="0">
                <a:solidFill>
                  <a:schemeClr val="tx1"/>
                </a:solidFill>
                <a:effectLst/>
                <a:latin typeface="+mn-lt"/>
                <a:ea typeface="+mn-ea"/>
                <a:cs typeface="+mn-cs"/>
              </a:rPr>
              <a:t> to the placebo group</a:t>
            </a:r>
          </a:p>
          <a:p>
            <a:r>
              <a:rPr lang="fr-CH" sz="1200" b="0" i="0" u="none" strike="noStrike" kern="1200" dirty="0">
                <a:solidFill>
                  <a:schemeClr val="tx1"/>
                </a:solidFill>
                <a:effectLst/>
                <a:latin typeface="+mn-lt"/>
                <a:ea typeface="+mn-ea"/>
                <a:cs typeface="+mn-cs"/>
              </a:rPr>
              <a:t> </a:t>
            </a:r>
          </a:p>
          <a:p>
            <a:r>
              <a:rPr lang="fr-CH" sz="1200" b="0" i="0" u="none" strike="noStrike" kern="1200" dirty="0" err="1">
                <a:solidFill>
                  <a:schemeClr val="tx1"/>
                </a:solidFill>
                <a:effectLst/>
                <a:latin typeface="+mn-lt"/>
                <a:ea typeface="+mn-ea"/>
                <a:cs typeface="+mn-cs"/>
              </a:rPr>
              <a:t>Additionally</a:t>
            </a:r>
            <a:r>
              <a:rPr lang="fr-CH" sz="1200" b="0" i="0" u="none" strike="noStrike" kern="1200" dirty="0">
                <a:solidFill>
                  <a:schemeClr val="tx1"/>
                </a:solidFill>
                <a:effectLst/>
                <a:latin typeface="+mn-lt"/>
                <a:ea typeface="+mn-ea"/>
                <a:cs typeface="+mn-cs"/>
              </a:rPr>
              <a:t>, at the </a:t>
            </a:r>
            <a:r>
              <a:rPr lang="fr-CH" sz="1200" b="0" i="0" u="none" strike="noStrike" kern="1200" dirty="0" err="1">
                <a:solidFill>
                  <a:schemeClr val="tx1"/>
                </a:solidFill>
                <a:effectLst/>
                <a:latin typeface="+mn-lt"/>
                <a:ea typeface="+mn-ea"/>
                <a:cs typeface="+mn-cs"/>
              </a:rPr>
              <a:t>recommendation</a:t>
            </a:r>
            <a:r>
              <a:rPr lang="fr-CH" sz="1200" b="0" i="0" u="none" strike="noStrike" kern="1200" dirty="0">
                <a:solidFill>
                  <a:schemeClr val="tx1"/>
                </a:solidFill>
                <a:effectLst/>
                <a:latin typeface="+mn-lt"/>
                <a:ea typeface="+mn-ea"/>
                <a:cs typeface="+mn-cs"/>
              </a:rPr>
              <a:t> of an </a:t>
            </a:r>
            <a:r>
              <a:rPr lang="fr-CH" sz="1200" b="0" i="0" u="none" strike="noStrike" kern="1200" dirty="0" err="1">
                <a:solidFill>
                  <a:schemeClr val="tx1"/>
                </a:solidFill>
                <a:effectLst/>
                <a:latin typeface="+mn-lt"/>
                <a:ea typeface="+mn-ea"/>
                <a:cs typeface="+mn-cs"/>
              </a:rPr>
              <a:t>independent</a:t>
            </a:r>
            <a:r>
              <a:rPr lang="fr-CH" sz="1200" b="0" i="0" u="none" strike="noStrike" kern="1200" dirty="0">
                <a:solidFill>
                  <a:schemeClr val="tx1"/>
                </a:solidFill>
                <a:effectLst/>
                <a:latin typeface="+mn-lt"/>
                <a:ea typeface="+mn-ea"/>
                <a:cs typeface="+mn-cs"/>
              </a:rPr>
              <a:t> Data Monitoring </a:t>
            </a:r>
            <a:r>
              <a:rPr lang="fr-CH" sz="1200" b="0" i="0" u="none" strike="noStrike" kern="1200" dirty="0" err="1">
                <a:solidFill>
                  <a:schemeClr val="tx1"/>
                </a:solidFill>
                <a:effectLst/>
                <a:latin typeface="+mn-lt"/>
                <a:ea typeface="+mn-ea"/>
                <a:cs typeface="+mn-cs"/>
              </a:rPr>
              <a:t>Committee</a:t>
            </a:r>
            <a:r>
              <a:rPr lang="fr-CH" sz="1200" b="0" i="0" u="none" strike="noStrike" kern="1200" dirty="0">
                <a:solidFill>
                  <a:schemeClr val="tx1"/>
                </a:solidFill>
                <a:effectLst/>
                <a:latin typeface="+mn-lt"/>
                <a:ea typeface="+mn-ea"/>
                <a:cs typeface="+mn-cs"/>
              </a:rPr>
              <a:t> and in consultation </a:t>
            </a:r>
            <a:r>
              <a:rPr lang="fr-CH" sz="1200" b="0" i="0" u="none" strike="noStrike" kern="1200" dirty="0" err="1">
                <a:solidFill>
                  <a:schemeClr val="tx1"/>
                </a:solidFill>
                <a:effectLst/>
                <a:latin typeface="+mn-lt"/>
                <a:ea typeface="+mn-ea"/>
                <a:cs typeface="+mn-cs"/>
              </a:rPr>
              <a:t>with</a:t>
            </a:r>
            <a:r>
              <a:rPr lang="fr-CH" sz="1200" b="0" i="0" u="none" strike="noStrike" kern="1200" dirty="0">
                <a:solidFill>
                  <a:schemeClr val="tx1"/>
                </a:solidFill>
                <a:effectLst/>
                <a:latin typeface="+mn-lt"/>
                <a:ea typeface="+mn-ea"/>
                <a:cs typeface="+mn-cs"/>
              </a:rPr>
              <a:t> the FDA, </a:t>
            </a:r>
            <a:r>
              <a:rPr lang="fr-CH" sz="1200" b="1" i="0" u="none" strike="noStrike" kern="1200" dirty="0" err="1">
                <a:solidFill>
                  <a:schemeClr val="tx1"/>
                </a:solidFill>
                <a:effectLst/>
                <a:latin typeface="+mn-lt"/>
                <a:ea typeface="+mn-ea"/>
                <a:cs typeface="+mn-cs"/>
              </a:rPr>
              <a:t>recruitment</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into</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MOVe</a:t>
            </a:r>
            <a:r>
              <a:rPr lang="fr-CH" sz="1200" b="1" i="0" u="none" strike="noStrike" kern="1200" dirty="0">
                <a:solidFill>
                  <a:schemeClr val="tx1"/>
                </a:solidFill>
                <a:effectLst/>
                <a:latin typeface="+mn-lt"/>
                <a:ea typeface="+mn-ea"/>
                <a:cs typeface="+mn-cs"/>
              </a:rPr>
              <a:t>-OUT </a:t>
            </a:r>
            <a:r>
              <a:rPr lang="fr-CH" sz="1200" b="1" i="0" u="none" strike="noStrike" kern="1200" dirty="0" err="1">
                <a:solidFill>
                  <a:schemeClr val="tx1"/>
                </a:solidFill>
                <a:effectLst/>
                <a:latin typeface="+mn-lt"/>
                <a:ea typeface="+mn-ea"/>
                <a:cs typeface="+mn-cs"/>
              </a:rPr>
              <a:t>is</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being</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stopped</a:t>
            </a:r>
            <a:r>
              <a:rPr lang="fr-CH" sz="1200" b="1" i="0" u="none" strike="noStrike" kern="1200" dirty="0">
                <a:solidFill>
                  <a:schemeClr val="tx1"/>
                </a:solidFill>
                <a:effectLst/>
                <a:latin typeface="+mn-lt"/>
                <a:ea typeface="+mn-ea"/>
                <a:cs typeface="+mn-cs"/>
              </a:rPr>
              <a:t> </a:t>
            </a:r>
            <a:r>
              <a:rPr lang="fr-CH" sz="1200" b="1" i="0" u="none" strike="noStrike" kern="1200" dirty="0" err="1">
                <a:solidFill>
                  <a:schemeClr val="tx1"/>
                </a:solidFill>
                <a:effectLst/>
                <a:latin typeface="+mn-lt"/>
                <a:ea typeface="+mn-ea"/>
                <a:cs typeface="+mn-cs"/>
              </a:rPr>
              <a:t>early</a:t>
            </a:r>
            <a:r>
              <a:rPr lang="fr-CH" sz="1200" b="1" i="0" u="none" strike="noStrike" kern="1200" dirty="0">
                <a:solidFill>
                  <a:schemeClr val="tx1"/>
                </a:solidFill>
                <a:effectLst/>
                <a:latin typeface="+mn-lt"/>
                <a:ea typeface="+mn-ea"/>
                <a:cs typeface="+mn-cs"/>
              </a:rPr>
              <a:t> due to </a:t>
            </a:r>
            <a:r>
              <a:rPr lang="fr-CH" sz="1200" b="1" i="0" u="none" strike="noStrike" kern="1200" dirty="0" err="1">
                <a:solidFill>
                  <a:schemeClr val="tx1"/>
                </a:solidFill>
                <a:effectLst/>
                <a:latin typeface="+mn-lt"/>
                <a:ea typeface="+mn-ea"/>
                <a:cs typeface="+mn-cs"/>
              </a:rPr>
              <a:t>these</a:t>
            </a:r>
            <a:r>
              <a:rPr lang="fr-CH" sz="1200" b="1" i="0" u="none" strike="noStrike" kern="1200" dirty="0">
                <a:solidFill>
                  <a:schemeClr val="tx1"/>
                </a:solidFill>
                <a:effectLst/>
                <a:latin typeface="+mn-lt"/>
                <a:ea typeface="+mn-ea"/>
                <a:cs typeface="+mn-cs"/>
              </a:rPr>
              <a:t> positive </a:t>
            </a:r>
            <a:r>
              <a:rPr lang="fr-CH" sz="1200" b="1" i="0" u="none" strike="noStrike" kern="1200" dirty="0" err="1">
                <a:solidFill>
                  <a:schemeClr val="tx1"/>
                </a:solidFill>
                <a:effectLst/>
                <a:latin typeface="+mn-lt"/>
                <a:ea typeface="+mn-ea"/>
                <a:cs typeface="+mn-cs"/>
              </a:rPr>
              <a:t>results</a:t>
            </a:r>
            <a:r>
              <a:rPr lang="fr-CH" sz="1200" b="1" i="0" u="none" strike="noStrike" kern="1200" dirty="0">
                <a:solidFill>
                  <a:schemeClr val="tx1"/>
                </a:solidFill>
                <a:effectLst/>
                <a:latin typeface="+mn-lt"/>
                <a:ea typeface="+mn-ea"/>
                <a:cs typeface="+mn-cs"/>
              </a:rPr>
              <a:t>.</a:t>
            </a:r>
            <a:endParaRPr lang="fr-CH"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0381410A-F433-4563-BEBC-8F39AAC286E6}" type="slidenum">
              <a:rPr lang="fr-CH" smtClean="0"/>
              <a:t>9</a:t>
            </a:fld>
            <a:endParaRPr lang="fr-CH"/>
          </a:p>
        </p:txBody>
      </p:sp>
    </p:spTree>
    <p:extLst>
      <p:ext uri="{BB962C8B-B14F-4D97-AF65-F5344CB8AC3E}">
        <p14:creationId xmlns:p14="http://schemas.microsoft.com/office/powerpoint/2010/main" val="168623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000" kern="1200" dirty="0">
                <a:solidFill>
                  <a:srgbClr val="000000"/>
                </a:solidFill>
                <a:latin typeface="+mn-lt"/>
                <a:ea typeface="+mn-ea"/>
                <a:cs typeface="+mn-cs"/>
              </a:rPr>
              <a:t>Phase 3, </a:t>
            </a:r>
            <a:r>
              <a:rPr lang="fr-CH" sz="1000" kern="1200" dirty="0" err="1">
                <a:solidFill>
                  <a:srgbClr val="000000"/>
                </a:solidFill>
                <a:latin typeface="+mn-lt"/>
                <a:ea typeface="+mn-ea"/>
                <a:cs typeface="+mn-cs"/>
              </a:rPr>
              <a:t>randomized</a:t>
            </a:r>
            <a:r>
              <a:rPr lang="fr-CH" sz="1000" kern="1200" dirty="0">
                <a:solidFill>
                  <a:srgbClr val="000000"/>
                </a:solidFill>
                <a:latin typeface="+mn-lt"/>
                <a:ea typeface="+mn-ea"/>
                <a:cs typeface="+mn-cs"/>
              </a:rPr>
              <a:t>, placebo-</a:t>
            </a:r>
            <a:r>
              <a:rPr lang="fr-CH" sz="1000" kern="1200" dirty="0" err="1">
                <a:solidFill>
                  <a:srgbClr val="000000"/>
                </a:solidFill>
                <a:latin typeface="+mn-lt"/>
                <a:ea typeface="+mn-ea"/>
                <a:cs typeface="+mn-cs"/>
              </a:rPr>
              <a:t>controlled</a:t>
            </a:r>
            <a:r>
              <a:rPr lang="fr-CH" sz="1000" kern="1200" dirty="0">
                <a:solidFill>
                  <a:srgbClr val="000000"/>
                </a:solidFill>
                <a:latin typeface="+mn-lt"/>
                <a:ea typeface="+mn-ea"/>
                <a:cs typeface="+mn-cs"/>
              </a:rPr>
              <a:t>, double-</a:t>
            </a:r>
            <a:r>
              <a:rPr lang="fr-CH" sz="1000" kern="1200" dirty="0" err="1">
                <a:solidFill>
                  <a:srgbClr val="000000"/>
                </a:solidFill>
                <a:latin typeface="+mn-lt"/>
                <a:ea typeface="+mn-ea"/>
                <a:cs typeface="+mn-cs"/>
              </a:rPr>
              <a:t>blind</a:t>
            </a:r>
            <a:r>
              <a:rPr lang="fr-CH" sz="1000" kern="1200" dirty="0">
                <a:solidFill>
                  <a:srgbClr val="000000"/>
                </a:solidFill>
                <a:latin typeface="+mn-lt"/>
                <a:ea typeface="+mn-ea"/>
                <a:cs typeface="+mn-cs"/>
              </a:rPr>
              <a:t>, multi-site </a:t>
            </a:r>
            <a:r>
              <a:rPr lang="fr-CH" sz="1000" kern="1200" dirty="0" err="1">
                <a:solidFill>
                  <a:srgbClr val="000000"/>
                </a:solidFill>
                <a:latin typeface="+mn-lt"/>
                <a:ea typeface="+mn-ea"/>
                <a:cs typeface="+mn-cs"/>
              </a:rPr>
              <a:t>study</a:t>
            </a:r>
            <a:r>
              <a:rPr lang="fr-CH" sz="1000" kern="1200" dirty="0">
                <a:solidFill>
                  <a:srgbClr val="000000"/>
                </a:solidFill>
                <a:latin typeface="+mn-lt"/>
                <a:ea typeface="+mn-ea"/>
                <a:cs typeface="+mn-cs"/>
              </a:rPr>
              <a:t> of non-</a:t>
            </a:r>
            <a:r>
              <a:rPr lang="fr-CH" sz="1000" kern="1200" dirty="0" err="1">
                <a:solidFill>
                  <a:srgbClr val="000000"/>
                </a:solidFill>
                <a:latin typeface="+mn-lt"/>
                <a:ea typeface="+mn-ea"/>
                <a:cs typeface="+mn-cs"/>
              </a:rPr>
              <a:t>hospitalized</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adult</a:t>
            </a:r>
            <a:r>
              <a:rPr lang="fr-CH" sz="1000" kern="1200" dirty="0">
                <a:solidFill>
                  <a:srgbClr val="000000"/>
                </a:solidFill>
                <a:latin typeface="+mn-lt"/>
                <a:ea typeface="+mn-ea"/>
                <a:cs typeface="+mn-cs"/>
              </a:rPr>
              <a:t> patients </a:t>
            </a:r>
            <a:r>
              <a:rPr lang="fr-CH" sz="1000" kern="1200" dirty="0" err="1">
                <a:solidFill>
                  <a:srgbClr val="000000"/>
                </a:solidFill>
                <a:latin typeface="+mn-lt"/>
                <a:ea typeface="+mn-ea"/>
                <a:cs typeface="+mn-cs"/>
              </a:rPr>
              <a:t>with</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laboratory-confirmed</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mild</a:t>
            </a:r>
            <a:r>
              <a:rPr lang="fr-CH" sz="1000" kern="1200" dirty="0">
                <a:solidFill>
                  <a:srgbClr val="000000"/>
                </a:solidFill>
                <a:latin typeface="+mn-lt"/>
                <a:ea typeface="+mn-ea"/>
                <a:cs typeface="+mn-cs"/>
              </a:rPr>
              <a:t> to </a:t>
            </a:r>
            <a:r>
              <a:rPr lang="fr-CH" sz="1000" kern="1200" dirty="0" err="1">
                <a:solidFill>
                  <a:srgbClr val="000000"/>
                </a:solidFill>
                <a:latin typeface="+mn-lt"/>
                <a:ea typeface="+mn-ea"/>
                <a:cs typeface="+mn-cs"/>
              </a:rPr>
              <a:t>moderate</a:t>
            </a:r>
            <a:r>
              <a:rPr lang="fr-CH" sz="1000" kern="1200" dirty="0">
                <a:solidFill>
                  <a:srgbClr val="000000"/>
                </a:solidFill>
                <a:latin typeface="+mn-lt"/>
                <a:ea typeface="+mn-ea"/>
                <a:cs typeface="+mn-cs"/>
              </a:rPr>
              <a:t> COVID-19, at least one </a:t>
            </a:r>
            <a:r>
              <a:rPr lang="fr-CH" sz="1000" kern="1200" dirty="0" err="1">
                <a:solidFill>
                  <a:srgbClr val="000000"/>
                </a:solidFill>
                <a:latin typeface="+mn-lt"/>
                <a:ea typeface="+mn-ea"/>
                <a:cs typeface="+mn-cs"/>
              </a:rPr>
              <a:t>risk</a:t>
            </a:r>
            <a:r>
              <a:rPr lang="fr-CH" sz="1000" kern="1200" dirty="0">
                <a:solidFill>
                  <a:srgbClr val="000000"/>
                </a:solidFill>
                <a:latin typeface="+mn-lt"/>
                <a:ea typeface="+mn-ea"/>
                <a:cs typeface="+mn-cs"/>
              </a:rPr>
              <a:t> factor </a:t>
            </a:r>
            <a:r>
              <a:rPr lang="fr-CH" sz="1000" kern="1200" dirty="0" err="1">
                <a:solidFill>
                  <a:srgbClr val="000000"/>
                </a:solidFill>
                <a:latin typeface="+mn-lt"/>
                <a:ea typeface="+mn-ea"/>
                <a:cs typeface="+mn-cs"/>
              </a:rPr>
              <a:t>associated</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with</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poor</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disease</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outcomes</a:t>
            </a:r>
            <a:r>
              <a:rPr lang="fr-CH" sz="1000" kern="1200" dirty="0">
                <a:solidFill>
                  <a:srgbClr val="000000"/>
                </a:solidFill>
                <a:latin typeface="+mn-lt"/>
                <a:ea typeface="+mn-ea"/>
                <a:cs typeface="+mn-cs"/>
              </a:rPr>
              <a:t>, and </a:t>
            </a:r>
            <a:r>
              <a:rPr lang="fr-CH" sz="1000" kern="1200" dirty="0" err="1">
                <a:solidFill>
                  <a:srgbClr val="000000"/>
                </a:solidFill>
                <a:latin typeface="+mn-lt"/>
                <a:ea typeface="+mn-ea"/>
                <a:cs typeface="+mn-cs"/>
              </a:rPr>
              <a:t>symptom</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onset</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within</a:t>
            </a:r>
            <a:r>
              <a:rPr lang="fr-CH" sz="1000" kern="1200" dirty="0">
                <a:solidFill>
                  <a:srgbClr val="000000"/>
                </a:solidFill>
                <a:latin typeface="+mn-lt"/>
                <a:ea typeface="+mn-ea"/>
                <a:cs typeface="+mn-cs"/>
              </a:rPr>
              <a:t> five </a:t>
            </a:r>
            <a:r>
              <a:rPr lang="fr-CH" sz="1000" kern="1200" dirty="0" err="1">
                <a:solidFill>
                  <a:srgbClr val="000000"/>
                </a:solidFill>
                <a:latin typeface="+mn-lt"/>
                <a:ea typeface="+mn-ea"/>
                <a:cs typeface="+mn-cs"/>
              </a:rPr>
              <a:t>days</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prior</a:t>
            </a:r>
            <a:r>
              <a:rPr lang="fr-CH" sz="1000" kern="1200" dirty="0">
                <a:solidFill>
                  <a:srgbClr val="000000"/>
                </a:solidFill>
                <a:latin typeface="+mn-lt"/>
                <a:ea typeface="+mn-ea"/>
                <a:cs typeface="+mn-cs"/>
              </a:rPr>
              <a:t> to </a:t>
            </a:r>
            <a:r>
              <a:rPr lang="fr-CH" sz="1000" kern="1200" dirty="0" err="1">
                <a:solidFill>
                  <a:srgbClr val="000000"/>
                </a:solidFill>
                <a:latin typeface="+mn-lt"/>
                <a:ea typeface="+mn-ea"/>
                <a:cs typeface="+mn-cs"/>
              </a:rPr>
              <a:t>randomization</a:t>
            </a:r>
            <a:r>
              <a:rPr lang="fr-CH" sz="1000" kern="1200" dirty="0">
                <a:solidFill>
                  <a:srgbClr val="000000"/>
                </a:solidFill>
                <a:latin typeface="+mn-lt"/>
                <a:ea typeface="+mn-ea"/>
                <a:cs typeface="+mn-cs"/>
              </a:rPr>
              <a:t>. </a:t>
            </a:r>
          </a:p>
          <a:p>
            <a:endParaRPr lang="fr-CH" sz="1000" kern="1200" dirty="0">
              <a:solidFill>
                <a:srgbClr val="000000"/>
              </a:solidFill>
              <a:latin typeface="+mn-lt"/>
              <a:ea typeface="+mn-ea"/>
              <a:cs typeface="+mn-cs"/>
            </a:endParaRPr>
          </a:p>
          <a:p>
            <a:r>
              <a:rPr lang="fr-CH" sz="1000" kern="1200" dirty="0">
                <a:solidFill>
                  <a:srgbClr val="000000"/>
                </a:solidFill>
                <a:latin typeface="+mn-lt"/>
                <a:ea typeface="+mn-ea"/>
                <a:cs typeface="+mn-cs"/>
              </a:rPr>
              <a:t>The </a:t>
            </a:r>
            <a:r>
              <a:rPr lang="fr-CH" sz="1000" kern="1200" dirty="0" err="1">
                <a:solidFill>
                  <a:srgbClr val="000000"/>
                </a:solidFill>
                <a:latin typeface="+mn-lt"/>
                <a:ea typeface="+mn-ea"/>
                <a:cs typeface="+mn-cs"/>
              </a:rPr>
              <a:t>primary</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efficacy</a:t>
            </a:r>
            <a:r>
              <a:rPr lang="fr-CH" sz="1000" kern="1200" dirty="0">
                <a:solidFill>
                  <a:srgbClr val="000000"/>
                </a:solidFill>
                <a:latin typeface="+mn-lt"/>
                <a:ea typeface="+mn-ea"/>
                <a:cs typeface="+mn-cs"/>
              </a:rPr>
              <a:t> objective of </a:t>
            </a:r>
            <a:r>
              <a:rPr lang="fr-CH" sz="1000" kern="1200" dirty="0" err="1">
                <a:solidFill>
                  <a:srgbClr val="000000"/>
                </a:solidFill>
                <a:latin typeface="+mn-lt"/>
                <a:ea typeface="+mn-ea"/>
                <a:cs typeface="+mn-cs"/>
              </a:rPr>
              <a:t>MOVe</a:t>
            </a:r>
            <a:r>
              <a:rPr lang="fr-CH" sz="1000" kern="1200" dirty="0">
                <a:solidFill>
                  <a:srgbClr val="000000"/>
                </a:solidFill>
                <a:latin typeface="+mn-lt"/>
                <a:ea typeface="+mn-ea"/>
                <a:cs typeface="+mn-cs"/>
              </a:rPr>
              <a:t>-OUT </a:t>
            </a:r>
            <a:r>
              <a:rPr lang="fr-CH" sz="1000" kern="1200" dirty="0" err="1">
                <a:solidFill>
                  <a:srgbClr val="000000"/>
                </a:solidFill>
                <a:latin typeface="+mn-lt"/>
                <a:ea typeface="+mn-ea"/>
                <a:cs typeface="+mn-cs"/>
              </a:rPr>
              <a:t>is</a:t>
            </a:r>
            <a:r>
              <a:rPr lang="fr-CH" sz="1000" kern="1200" dirty="0">
                <a:solidFill>
                  <a:srgbClr val="000000"/>
                </a:solidFill>
                <a:latin typeface="+mn-lt"/>
                <a:ea typeface="+mn-ea"/>
                <a:cs typeface="+mn-cs"/>
              </a:rPr>
              <a:t> to </a:t>
            </a:r>
            <a:r>
              <a:rPr lang="fr-CH" sz="1000" kern="1200" dirty="0" err="1">
                <a:solidFill>
                  <a:srgbClr val="000000"/>
                </a:solidFill>
                <a:latin typeface="+mn-lt"/>
                <a:ea typeface="+mn-ea"/>
                <a:cs typeface="+mn-cs"/>
              </a:rPr>
              <a:t>evaluate</a:t>
            </a:r>
            <a:r>
              <a:rPr lang="fr-CH" sz="1000" kern="1200" dirty="0">
                <a:solidFill>
                  <a:srgbClr val="000000"/>
                </a:solidFill>
                <a:latin typeface="+mn-lt"/>
                <a:ea typeface="+mn-ea"/>
                <a:cs typeface="+mn-cs"/>
              </a:rPr>
              <a:t> the </a:t>
            </a:r>
            <a:r>
              <a:rPr lang="fr-CH" sz="1000" kern="1200" dirty="0" err="1">
                <a:solidFill>
                  <a:srgbClr val="000000"/>
                </a:solidFill>
                <a:latin typeface="+mn-lt"/>
                <a:ea typeface="+mn-ea"/>
                <a:cs typeface="+mn-cs"/>
              </a:rPr>
              <a:t>efficacy</a:t>
            </a:r>
            <a:r>
              <a:rPr lang="fr-CH" sz="1000" kern="1200" dirty="0">
                <a:solidFill>
                  <a:srgbClr val="000000"/>
                </a:solidFill>
                <a:latin typeface="+mn-lt"/>
                <a:ea typeface="+mn-ea"/>
                <a:cs typeface="+mn-cs"/>
              </a:rPr>
              <a:t> of </a:t>
            </a:r>
            <a:r>
              <a:rPr lang="fr-CH" sz="1000" kern="1200" dirty="0" err="1">
                <a:solidFill>
                  <a:srgbClr val="000000"/>
                </a:solidFill>
                <a:latin typeface="+mn-lt"/>
                <a:ea typeface="+mn-ea"/>
                <a:cs typeface="+mn-cs"/>
              </a:rPr>
              <a:t>molnupiravir</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compared</a:t>
            </a:r>
            <a:r>
              <a:rPr lang="fr-CH" sz="1000" kern="1200" dirty="0">
                <a:solidFill>
                  <a:srgbClr val="000000"/>
                </a:solidFill>
                <a:latin typeface="+mn-lt"/>
                <a:ea typeface="+mn-ea"/>
                <a:cs typeface="+mn-cs"/>
              </a:rPr>
              <a:t> to placebo as </a:t>
            </a:r>
            <a:r>
              <a:rPr lang="fr-CH" sz="1000" kern="1200" dirty="0" err="1">
                <a:solidFill>
                  <a:srgbClr val="000000"/>
                </a:solidFill>
                <a:latin typeface="+mn-lt"/>
                <a:ea typeface="+mn-ea"/>
                <a:cs typeface="+mn-cs"/>
              </a:rPr>
              <a:t>assessed</a:t>
            </a:r>
            <a:r>
              <a:rPr lang="fr-CH" sz="1000" kern="1200" dirty="0">
                <a:solidFill>
                  <a:srgbClr val="000000"/>
                </a:solidFill>
                <a:latin typeface="+mn-lt"/>
                <a:ea typeface="+mn-ea"/>
                <a:cs typeface="+mn-cs"/>
              </a:rPr>
              <a:t> by the </a:t>
            </a:r>
            <a:r>
              <a:rPr lang="fr-CH" sz="1000" kern="1200" dirty="0" err="1">
                <a:solidFill>
                  <a:srgbClr val="000000"/>
                </a:solidFill>
                <a:latin typeface="+mn-lt"/>
                <a:ea typeface="+mn-ea"/>
                <a:cs typeface="+mn-cs"/>
              </a:rPr>
              <a:t>percentage</a:t>
            </a:r>
            <a:r>
              <a:rPr lang="fr-CH" sz="1000" kern="1200" dirty="0">
                <a:solidFill>
                  <a:srgbClr val="000000"/>
                </a:solidFill>
                <a:latin typeface="+mn-lt"/>
                <a:ea typeface="+mn-ea"/>
                <a:cs typeface="+mn-cs"/>
              </a:rPr>
              <a:t> of participants </a:t>
            </a:r>
            <a:r>
              <a:rPr lang="fr-CH" sz="1000" kern="1200" dirty="0" err="1">
                <a:solidFill>
                  <a:srgbClr val="000000"/>
                </a:solidFill>
                <a:latin typeface="+mn-lt"/>
                <a:ea typeface="+mn-ea"/>
                <a:cs typeface="+mn-cs"/>
              </a:rPr>
              <a:t>who</a:t>
            </a:r>
            <a:r>
              <a:rPr lang="fr-CH" sz="1000" kern="1200" dirty="0">
                <a:solidFill>
                  <a:srgbClr val="000000"/>
                </a:solidFill>
                <a:latin typeface="+mn-lt"/>
                <a:ea typeface="+mn-ea"/>
                <a:cs typeface="+mn-cs"/>
              </a:rPr>
              <a:t> are </a:t>
            </a:r>
            <a:r>
              <a:rPr lang="fr-CH" sz="1000" kern="1200" dirty="0" err="1">
                <a:solidFill>
                  <a:srgbClr val="000000"/>
                </a:solidFill>
                <a:latin typeface="+mn-lt"/>
                <a:ea typeface="+mn-ea"/>
                <a:cs typeface="+mn-cs"/>
              </a:rPr>
              <a:t>hospitalized</a:t>
            </a:r>
            <a:r>
              <a:rPr lang="fr-CH" sz="1000" kern="1200" dirty="0">
                <a:solidFill>
                  <a:srgbClr val="000000"/>
                </a:solidFill>
                <a:latin typeface="+mn-lt"/>
                <a:ea typeface="+mn-ea"/>
                <a:cs typeface="+mn-cs"/>
              </a:rPr>
              <a:t> and/or die </a:t>
            </a:r>
            <a:r>
              <a:rPr lang="fr-CH" sz="1000" kern="1200" dirty="0" err="1">
                <a:solidFill>
                  <a:srgbClr val="000000"/>
                </a:solidFill>
                <a:latin typeface="+mn-lt"/>
                <a:ea typeface="+mn-ea"/>
                <a:cs typeface="+mn-cs"/>
              </a:rPr>
              <a:t>from</a:t>
            </a:r>
            <a:r>
              <a:rPr lang="fr-CH" sz="1000" kern="1200" dirty="0">
                <a:solidFill>
                  <a:srgbClr val="000000"/>
                </a:solidFill>
                <a:latin typeface="+mn-lt"/>
                <a:ea typeface="+mn-ea"/>
                <a:cs typeface="+mn-cs"/>
              </a:rPr>
              <a:t> the time of </a:t>
            </a:r>
            <a:r>
              <a:rPr lang="fr-CH" sz="1000" kern="1200" dirty="0" err="1">
                <a:solidFill>
                  <a:srgbClr val="000000"/>
                </a:solidFill>
                <a:latin typeface="+mn-lt"/>
                <a:ea typeface="+mn-ea"/>
                <a:cs typeface="+mn-cs"/>
              </a:rPr>
              <a:t>randomization</a:t>
            </a:r>
            <a:r>
              <a:rPr lang="fr-CH" sz="1000" kern="1200" dirty="0">
                <a:solidFill>
                  <a:srgbClr val="000000"/>
                </a:solidFill>
                <a:latin typeface="+mn-lt"/>
                <a:ea typeface="+mn-ea"/>
                <a:cs typeface="+mn-cs"/>
              </a:rPr>
              <a:t> </a:t>
            </a:r>
            <a:r>
              <a:rPr lang="fr-CH" sz="1000" kern="1200" dirty="0" err="1">
                <a:solidFill>
                  <a:srgbClr val="000000"/>
                </a:solidFill>
                <a:latin typeface="+mn-lt"/>
                <a:ea typeface="+mn-ea"/>
                <a:cs typeface="+mn-cs"/>
              </a:rPr>
              <a:t>through</a:t>
            </a:r>
            <a:r>
              <a:rPr lang="fr-CH" sz="1000" kern="1200" dirty="0">
                <a:solidFill>
                  <a:srgbClr val="000000"/>
                </a:solidFill>
                <a:latin typeface="+mn-lt"/>
                <a:ea typeface="+mn-ea"/>
                <a:cs typeface="+mn-cs"/>
              </a:rPr>
              <a:t> Day 29</a:t>
            </a:r>
            <a:r>
              <a:rPr lang="fr-CH" dirty="0">
                <a:solidFill>
                  <a:srgbClr val="000000"/>
                </a:solidFill>
                <a:latin typeface="Invention"/>
              </a:rPr>
              <a: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381410A-F433-4563-BEBC-8F39AAC286E6}" type="slidenum">
              <a:rPr lang="fr-CH" smtClean="0"/>
              <a:t>10</a:t>
            </a:fld>
            <a:endParaRPr lang="fr-CH"/>
          </a:p>
        </p:txBody>
      </p:sp>
    </p:spTree>
    <p:extLst>
      <p:ext uri="{BB962C8B-B14F-4D97-AF65-F5344CB8AC3E}">
        <p14:creationId xmlns:p14="http://schemas.microsoft.com/office/powerpoint/2010/main" val="861617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p:cNvSpPr>
            <a:spLocks noGrp="1"/>
          </p:cNvSpPr>
          <p:nvPr>
            <p:ph type="dt" sz="half" idx="10"/>
          </p:nvPr>
        </p:nvSpPr>
        <p:spPr/>
        <p:txBody>
          <a:body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1999912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23942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2971156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3"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4"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292431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2"/>
          </p:nvPr>
        </p:nvSpPr>
        <p:spPr>
          <a:xfrm>
            <a:off x="451104" y="6163055"/>
            <a:ext cx="11365992" cy="694943"/>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939726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898" y="1714501"/>
            <a:ext cx="10791701" cy="4127390"/>
          </a:xfrm>
          <a:prstGeom prst="rect">
            <a:avLst/>
          </a:prstGeom>
        </p:spPr>
        <p:txBody>
          <a:bodyPr/>
          <a:lstStyle>
            <a:lvl1pPr marL="228600" indent="-228600">
              <a:spcAft>
                <a:spcPts val="600"/>
              </a:spcAft>
              <a:defRPr>
                <a:solidFill>
                  <a:schemeClr val="tx2"/>
                </a:solidFill>
              </a:defRPr>
            </a:lvl1pPr>
            <a:lvl2pPr marL="685800" indent="-228600">
              <a:spcBef>
                <a:spcPts val="400"/>
              </a:spcBef>
              <a:spcAft>
                <a:spcPts val="600"/>
              </a:spcAft>
              <a:defRPr>
                <a:solidFill>
                  <a:schemeClr val="tx2"/>
                </a:solidFill>
              </a:defRPr>
            </a:lvl2pPr>
            <a:lvl3pPr marL="1143000" indent="-228600">
              <a:spcBef>
                <a:spcPts val="400"/>
              </a:spcBef>
              <a:spcAft>
                <a:spcPts val="600"/>
              </a:spcAft>
              <a:defRPr>
                <a:solidFill>
                  <a:schemeClr val="tx2"/>
                </a:solidFill>
              </a:defRPr>
            </a:lvl3pPr>
            <a:lvl4pPr marL="1600200" indent="-228600">
              <a:spcBef>
                <a:spcPts val="400"/>
              </a:spcBef>
              <a:spcAft>
                <a:spcPts val="600"/>
              </a:spcAft>
              <a:defRPr>
                <a:solidFill>
                  <a:schemeClr val="tx2"/>
                </a:solidFill>
              </a:defRPr>
            </a:lvl4pPr>
            <a:lvl5pPr marL="2003425" indent="-174625">
              <a:spcBef>
                <a:spcPts val="40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pPlaceholderTitle">
            <a:extLst>
              <a:ext uri="{FF2B5EF4-FFF2-40B4-BE49-F238E27FC236}">
                <a16:creationId xmlns:a16="http://schemas.microsoft.com/office/drawing/2014/main" id="{F5737082-7CEE-2C4A-AB0C-D1083FB67FD5}"/>
              </a:ext>
            </a:extLst>
          </p:cNvPr>
          <p:cNvSpPr>
            <a:spLocks noGrp="1" noChangeArrowheads="1"/>
          </p:cNvSpPr>
          <p:nvPr>
            <p:ph type="title"/>
          </p:nvPr>
        </p:nvSpPr>
        <p:spPr bwMode="auto">
          <a:xfrm>
            <a:off x="1128156" y="344385"/>
            <a:ext cx="9645078" cy="1140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464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54944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381055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EDC65B53-A82F-4BA5-B893-554C23B98EEF}" type="datetimeFigureOut">
              <a:rPr lang="fr-CH" smtClean="0"/>
              <a:t>08.12.2021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173256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EDC65B53-A82F-4BA5-B893-554C23B98EEF}" type="datetimeFigureOut">
              <a:rPr lang="fr-CH" smtClean="0"/>
              <a:t>08.12.2021</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144639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EDC65B53-A82F-4BA5-B893-554C23B98EEF}" type="datetimeFigureOut">
              <a:rPr lang="fr-CH" smtClean="0"/>
              <a:t>08.12.2021</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174576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C65B53-A82F-4BA5-B893-554C23B98EEF}" type="datetimeFigureOut">
              <a:rPr lang="fr-CH" smtClean="0"/>
              <a:t>08.12.2021</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310027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DC65B53-A82F-4BA5-B893-554C23B98EEF}" type="datetimeFigureOut">
              <a:rPr lang="fr-CH" smtClean="0"/>
              <a:t>08.12.2021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308443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DC65B53-A82F-4BA5-B893-554C23B98EEF}" type="datetimeFigureOut">
              <a:rPr lang="fr-CH" smtClean="0"/>
              <a:t>08.12.2021</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394BE48C-EE13-4BC8-BD7D-951816F1D5C1}" type="slidenum">
              <a:rPr lang="fr-CH" smtClean="0"/>
              <a:t>‹N°›</a:t>
            </a:fld>
            <a:endParaRPr lang="fr-CH"/>
          </a:p>
        </p:txBody>
      </p:sp>
    </p:spTree>
    <p:extLst>
      <p:ext uri="{BB962C8B-B14F-4D97-AF65-F5344CB8AC3E}">
        <p14:creationId xmlns:p14="http://schemas.microsoft.com/office/powerpoint/2010/main" val="141710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65B53-A82F-4BA5-B893-554C23B98EEF}" type="datetimeFigureOut">
              <a:rPr lang="fr-CH" smtClean="0"/>
              <a:t>08.12.2021</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BE48C-EE13-4BC8-BD7D-951816F1D5C1}" type="slidenum">
              <a:rPr lang="fr-CH" smtClean="0"/>
              <a:t>‹N°›</a:t>
            </a:fld>
            <a:endParaRPr lang="fr-CH"/>
          </a:p>
        </p:txBody>
      </p:sp>
    </p:spTree>
    <p:extLst>
      <p:ext uri="{BB962C8B-B14F-4D97-AF65-F5344CB8AC3E}">
        <p14:creationId xmlns:p14="http://schemas.microsoft.com/office/powerpoint/2010/main" val="484979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2" r:id="rId13"/>
    <p:sldLayoutId id="214748372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sd.com/news/msd-and-ridgebacks-investigational-oral-antiviral-molnupiravir-reduced-the-risk-of-hospitalization-or-death-by-approximately-50-percent-compared-to-placebo-for-patients-with-mild-or-moderat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sd.com/news/msd-and-ridgebacks-investigational-oral-antiviral-molnupiravir-reduced-the-risk-of-hospitalization-or-death-by-approximately-50-percent-compared-to-placebo-for-patients-with-mild-or-moderate/"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pfizer.com/news/press-release/press-release-detail/pfizers-novel-covid-19-oral-antiviral-treatment-candidat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linicaltrials.gov/ct2/show/NCT0496020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pfizer.com/news/press-release/press-release-detail/pfizers-novel-covid-19-oral-antiviral-treatment-candidate"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ejm.org/doi/full/10.1056/NEJMoa210816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nejm.org/doi/full/10.1056/NEJMoa2107934" TargetMode="External"/><Relationship Id="rId4" Type="http://schemas.openxmlformats.org/officeDocument/2006/relationships/hyperlink" Target="https://www.astrazeneca.com/content/astraz/media-centre/press-releases/2021/azd7442-phiii-trial-positive-in-covid-outpatient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www.intrahug.ch/sites/intranet/files/structures/directions/communication/Coronavirus-COVID19/Recommandations-Institutionnelles/corticosteroides-et-covid-19.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nature.com/articles/d41586-021-03074-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ts.businesswire.com/ct/CT?id=smartlink&amp;url=https%3A%2F%2Fclinicaltrials.gov%2Fct2%2Fshow%2FNCT04575597%3Fterm%3Dmolnupiravir%26draw%3D2%26rank%3D2&amp;esheet=52502008&amp;newsitemid=20211001005189&amp;lan=en-US&amp;anchor=NCT04575597&amp;index=3&amp;md5=d00529fc8647b82c99f3f53d5719133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cts.businesswire.com/ct/CT?id=smartlink&amp;url=https%3A%2F%2Fclinicaltrials.gov%2Fct2%2Fshow%2FNCT04575597%3Fterm%3Dmolnupiravir%26draw%3D2%26rank%3D2&amp;esheet=52502008&amp;newsitemid=20211001005189&amp;lan=en-US&amp;anchor=NCT04575597&amp;index=3&amp;md5=d00529fc8647b82c99f3f53d5719133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Colloque du 8 </a:t>
            </a:r>
            <a:r>
              <a:rPr lang="en-US" dirty="0" err="1"/>
              <a:t>décembre</a:t>
            </a:r>
            <a:r>
              <a:rPr lang="en-US" dirty="0"/>
              <a:t> 2021 </a:t>
            </a:r>
            <a:r>
              <a:rPr lang="en-US" sz="3200" dirty="0"/>
              <a:t>(Alexandra Calmy)</a:t>
            </a:r>
            <a:endParaRPr lang="en-US" b="0" dirty="0"/>
          </a:p>
        </p:txBody>
      </p:sp>
      <p:grpSp>
        <p:nvGrpSpPr>
          <p:cNvPr id="3" name="Group 2">
            <a:extLst>
              <a:ext uri="{FF2B5EF4-FFF2-40B4-BE49-F238E27FC236}">
                <a16:creationId xmlns:a16="http://schemas.microsoft.com/office/drawing/2014/main" id="{756E9D08-F808-445E-972B-A8AA783BDB8B}"/>
              </a:ext>
            </a:extLst>
          </p:cNvPr>
          <p:cNvGrpSpPr/>
          <p:nvPr/>
        </p:nvGrpSpPr>
        <p:grpSpPr>
          <a:xfrm>
            <a:off x="414528" y="2760764"/>
            <a:ext cx="11362944" cy="2522094"/>
            <a:chOff x="453773" y="1643968"/>
            <a:chExt cx="11362944" cy="2522094"/>
          </a:xfrm>
        </p:grpSpPr>
        <p:sp>
          <p:nvSpPr>
            <p:cNvPr id="4" name="Freeform: Shape 3">
              <a:extLst>
                <a:ext uri="{FF2B5EF4-FFF2-40B4-BE49-F238E27FC236}">
                  <a16:creationId xmlns:a16="http://schemas.microsoft.com/office/drawing/2014/main" id="{1C8DB707-B24D-48A2-8520-ECE8957E1A46}"/>
                </a:ext>
              </a:extLst>
            </p:cNvPr>
            <p:cNvSpPr/>
            <p:nvPr/>
          </p:nvSpPr>
          <p:spPr>
            <a:xfrm>
              <a:off x="453773" y="1643968"/>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Les </a:t>
              </a:r>
              <a:r>
                <a:rPr lang="en-US" sz="2400" b="1" dirty="0" err="1">
                  <a:solidFill>
                    <a:srgbClr val="FFFFFF"/>
                  </a:solidFill>
                </a:rPr>
                <a:t>antiviraux</a:t>
              </a:r>
              <a:r>
                <a:rPr lang="en-US" sz="2400" b="1" dirty="0">
                  <a:solidFill>
                    <a:srgbClr val="FFFFFF"/>
                  </a:solidFill>
                </a:rPr>
                <a:t> </a:t>
              </a:r>
              <a:r>
                <a:rPr lang="en-US" sz="2400" b="1" dirty="0" err="1">
                  <a:solidFill>
                    <a:srgbClr val="FFFFFF"/>
                  </a:solidFill>
                </a:rPr>
                <a:t>à</a:t>
              </a:r>
              <a:r>
                <a:rPr lang="en-US" sz="2400" b="1" dirty="0">
                  <a:solidFill>
                    <a:srgbClr val="FFFFFF"/>
                  </a:solidFill>
                </a:rPr>
                <a:t> action </a:t>
              </a:r>
              <a:r>
                <a:rPr lang="en-US" sz="2400" b="1" dirty="0" err="1">
                  <a:solidFill>
                    <a:srgbClr val="FFFFFF"/>
                  </a:solidFill>
                </a:rPr>
                <a:t>directe</a:t>
              </a:r>
              <a:r>
                <a:rPr lang="en-US" sz="2400" b="1" dirty="0">
                  <a:solidFill>
                    <a:srgbClr val="FFFFFF"/>
                  </a:solidFill>
                </a:rPr>
                <a:t> (administration </a:t>
              </a:r>
              <a:r>
                <a:rPr lang="en-US" sz="2400" b="1" dirty="0" err="1">
                  <a:solidFill>
                    <a:srgbClr val="FFFFFF"/>
                  </a:solidFill>
                </a:rPr>
                <a:t>orale</a:t>
              </a:r>
              <a:r>
                <a:rPr lang="en-US" sz="2400" b="1" dirty="0">
                  <a:solidFill>
                    <a:srgbClr val="FFFFFF"/>
                  </a:solidFill>
                </a:rPr>
                <a:t>)</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493B318-4861-4B7F-AB45-3A633CC4ACA4}"/>
                </a:ext>
              </a:extLst>
            </p:cNvPr>
            <p:cNvSpPr/>
            <p:nvPr/>
          </p:nvSpPr>
          <p:spPr>
            <a:xfrm>
              <a:off x="453773" y="2539255"/>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rgbClr val="8B050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dirty="0">
                  <a:solidFill>
                    <a:srgbClr val="FFFFFF"/>
                  </a:solidFill>
                </a:rPr>
                <a:t>Les </a:t>
              </a:r>
              <a:r>
                <a:rPr lang="en-US" sz="2400" dirty="0" err="1">
                  <a:solidFill>
                    <a:srgbClr val="FFFFFF"/>
                  </a:solidFill>
                </a:rPr>
                <a:t>anticorps</a:t>
              </a:r>
              <a:r>
                <a:rPr lang="en-US" sz="2400" dirty="0">
                  <a:solidFill>
                    <a:srgbClr val="FFFFFF"/>
                  </a:solidFill>
                </a:rPr>
                <a:t> </a:t>
              </a:r>
              <a:r>
                <a:rPr lang="en-US" sz="2400" dirty="0" err="1">
                  <a:solidFill>
                    <a:srgbClr val="FFFFFF"/>
                  </a:solidFill>
                </a:rPr>
                <a:t>monoclonaux</a:t>
              </a:r>
              <a:r>
                <a:rPr lang="en-US" sz="2400"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DDF357E-2FF5-41FF-8185-9628AE761006}"/>
                </a:ext>
              </a:extLst>
            </p:cNvPr>
            <p:cNvSpPr/>
            <p:nvPr/>
          </p:nvSpPr>
          <p:spPr>
            <a:xfrm>
              <a:off x="453773" y="3434542"/>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Perspectives</a:t>
              </a:r>
            </a:p>
          </p:txBody>
        </p:sp>
      </p:grpSp>
      <p:sp>
        <p:nvSpPr>
          <p:cNvPr id="8" name="Freeform: Shape 3">
            <a:extLst>
              <a:ext uri="{FF2B5EF4-FFF2-40B4-BE49-F238E27FC236}">
                <a16:creationId xmlns:a16="http://schemas.microsoft.com/office/drawing/2014/main" id="{BABCCCAC-20AB-554A-AB52-B33B575ADFC1}"/>
              </a:ext>
            </a:extLst>
          </p:cNvPr>
          <p:cNvSpPr/>
          <p:nvPr/>
        </p:nvSpPr>
        <p:spPr>
          <a:xfrm>
            <a:off x="414528" y="1851431"/>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bg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Introduction</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lèche droite à entaille 1">
            <a:extLst>
              <a:ext uri="{FF2B5EF4-FFF2-40B4-BE49-F238E27FC236}">
                <a16:creationId xmlns:a16="http://schemas.microsoft.com/office/drawing/2014/main" id="{3929853E-1FA1-244A-81E6-161DEAC9865F}"/>
              </a:ext>
            </a:extLst>
          </p:cNvPr>
          <p:cNvSpPr/>
          <p:nvPr/>
        </p:nvSpPr>
        <p:spPr>
          <a:xfrm>
            <a:off x="68162" y="2217191"/>
            <a:ext cx="277091" cy="2015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196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2D7637-DF4D-2140-9ACB-D926A0E59848}"/>
              </a:ext>
            </a:extLst>
          </p:cNvPr>
          <p:cNvSpPr>
            <a:spLocks noGrp="1"/>
          </p:cNvSpPr>
          <p:nvPr>
            <p:ph type="title"/>
          </p:nvPr>
        </p:nvSpPr>
        <p:spPr>
          <a:xfrm>
            <a:off x="196508" y="253418"/>
            <a:ext cx="12374892" cy="1325563"/>
          </a:xfrm>
        </p:spPr>
        <p:txBody>
          <a:bodyPr>
            <a:normAutofit/>
          </a:bodyPr>
          <a:lstStyle/>
          <a:p>
            <a:r>
              <a:rPr lang="fr-FR" dirty="0">
                <a:solidFill>
                  <a:srgbClr val="002060"/>
                </a:solidFill>
              </a:rPr>
              <a:t>Dessin de l’étude MOVE OUT: chez les patients avec une infection </a:t>
            </a:r>
            <a:r>
              <a:rPr lang="fr-FR" sz="4000" dirty="0">
                <a:solidFill>
                  <a:srgbClr val="002060"/>
                </a:solidFill>
              </a:rPr>
              <a:t>SARS-COV-2 &lt;5d</a:t>
            </a:r>
            <a:endParaRPr lang="fr-FR" dirty="0">
              <a:solidFill>
                <a:srgbClr val="002060"/>
              </a:solidFill>
            </a:endParaRPr>
          </a:p>
        </p:txBody>
      </p:sp>
      <p:sp>
        <p:nvSpPr>
          <p:cNvPr id="7" name="Text Placeholder 4">
            <a:extLst>
              <a:ext uri="{FF2B5EF4-FFF2-40B4-BE49-F238E27FC236}">
                <a16:creationId xmlns:a16="http://schemas.microsoft.com/office/drawing/2014/main" id="{2C07D93A-39D6-F14A-9960-4E473D3A54A9}"/>
              </a:ext>
            </a:extLst>
          </p:cNvPr>
          <p:cNvSpPr txBox="1">
            <a:spLocks/>
          </p:cNvSpPr>
          <p:nvPr/>
        </p:nvSpPr>
        <p:spPr>
          <a:xfrm>
            <a:off x="245733" y="1689378"/>
            <a:ext cx="2654449" cy="3930391"/>
          </a:xfrm>
          <a:prstGeom prst="rect">
            <a:avLst/>
          </a:prstGeom>
        </p:spPr>
        <p:txBody>
          <a:bodyPr vert="horz" lIns="91440" tIns="45720" rIns="91440" bIns="45720" rtlCol="0" anchor="t">
            <a:noAutofit/>
          </a:bodyPr>
          <a:lstStyle>
            <a:lvl1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b="0" kern="1200">
                <a:solidFill>
                  <a:schemeClr val="accent4"/>
                </a:solidFill>
                <a:latin typeface="+mn-lt"/>
                <a:ea typeface="+mn-ea"/>
                <a:cs typeface="+mn-cs"/>
              </a:defRPr>
            </a:lvl1pPr>
            <a:lvl2pPr marL="108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2pPr>
            <a:lvl3pPr marL="465138" indent="-169863" algn="l" defTabSz="914400" rtl="0" eaLnBrk="1" latinLnBrk="0" hangingPunct="1">
              <a:lnSpc>
                <a:spcPct val="100000"/>
              </a:lnSpc>
              <a:spcBef>
                <a:spcPts val="600"/>
              </a:spcBef>
              <a:spcAft>
                <a:spcPts val="600"/>
              </a:spcAft>
              <a:buFont typeface="Arial" panose="020B0604020202020204" pitchFamily="34" charset="0"/>
              <a:buChar char="•"/>
              <a:tabLst/>
              <a:defRPr sz="1600" b="0" kern="1200">
                <a:solidFill>
                  <a:schemeClr val="tx2"/>
                </a:solidFill>
                <a:latin typeface="+mn-lt"/>
                <a:ea typeface="+mn-ea"/>
                <a:cs typeface="+mn-cs"/>
              </a:defRPr>
            </a:lvl3pPr>
            <a:lvl4pPr marL="750888" indent="-285750" algn="l" defTabSz="914400" rtl="0" eaLnBrk="1" latinLnBrk="0" hangingPunct="1">
              <a:lnSpc>
                <a:spcPct val="100000"/>
              </a:lnSpc>
              <a:spcBef>
                <a:spcPts val="600"/>
              </a:spcBef>
              <a:spcAft>
                <a:spcPts val="600"/>
              </a:spcAft>
              <a:buFont typeface="Courier New" panose="02070309020205020404" pitchFamily="49" charset="0"/>
              <a:buChar char="o"/>
              <a:tabLst/>
              <a:defRPr sz="1400" b="0" kern="1200">
                <a:solidFill>
                  <a:schemeClr val="accent4"/>
                </a:solidFill>
                <a:latin typeface="+mn-lt"/>
                <a:ea typeface="+mn-ea"/>
                <a:cs typeface="+mn-cs"/>
              </a:defRPr>
            </a:lvl4pPr>
            <a:lvl5pPr marL="432000" indent="-108000" algn="l" defTabSz="914400" rtl="0" eaLnBrk="1" latinLnBrk="0" hangingPunct="1">
              <a:lnSpc>
                <a:spcPct val="100000"/>
              </a:lnSpc>
              <a:spcBef>
                <a:spcPts val="0"/>
              </a:spcBef>
              <a:spcAft>
                <a:spcPts val="1600"/>
              </a:spcAft>
              <a:buFont typeface="Arial" panose="020B0604020202020204" pitchFamily="34" charset="0"/>
              <a:buChar char="•"/>
              <a:defRPr sz="1200" b="0" kern="1200">
                <a:solidFill>
                  <a:schemeClr val="accent4"/>
                </a:solidFill>
                <a:latin typeface="+mn-lt"/>
                <a:ea typeface="+mn-ea"/>
                <a:cs typeface="+mn-cs"/>
              </a:defRPr>
            </a:lvl5pPr>
            <a:lvl6pPr marL="0" indent="0" algn="l" defTabSz="914400" rtl="0" eaLnBrk="1" latinLnBrk="0" hangingPunct="1">
              <a:lnSpc>
                <a:spcPct val="100000"/>
              </a:lnSpc>
              <a:spcBef>
                <a:spcPts val="0"/>
              </a:spcBef>
              <a:spcAft>
                <a:spcPts val="0"/>
              </a:spcAft>
              <a:buFont typeface="Arial" panose="020B0604020202020204" pitchFamily="34" charset="0"/>
              <a:buNone/>
              <a:defRPr sz="1600" kern="1200">
                <a:solidFill>
                  <a:schemeClr val="accent4"/>
                </a:solidFill>
                <a:latin typeface="+mn-lt"/>
                <a:ea typeface="+mn-ea"/>
                <a:cs typeface="+mn-cs"/>
              </a:defRPr>
            </a:lvl6pPr>
            <a:lvl7pPr marL="0" indent="0" algn="l" defTabSz="914400" rtl="0" eaLnBrk="1" latinLnBrk="0" hangingPunct="1">
              <a:lnSpc>
                <a:spcPct val="100000"/>
              </a:lnSpc>
              <a:spcBef>
                <a:spcPts val="0"/>
              </a:spcBef>
              <a:spcAft>
                <a:spcPts val="3400"/>
              </a:spcAft>
              <a:buFont typeface="Arial" panose="020B0604020202020204" pitchFamily="34" charset="0"/>
              <a:buNone/>
              <a:defRPr sz="1200" b="1" kern="1200">
                <a:solidFill>
                  <a:schemeClr val="accent1"/>
                </a:solidFill>
                <a:latin typeface="+mn-lt"/>
                <a:ea typeface="+mn-ea"/>
                <a:cs typeface="+mn-cs"/>
              </a:defRPr>
            </a:lvl7pPr>
            <a:lvl8pPr marL="0" indent="0" algn="l" defTabSz="914400" rtl="0" eaLnBrk="1" latinLnBrk="0" hangingPunct="1">
              <a:lnSpc>
                <a:spcPct val="100000"/>
              </a:lnSpc>
              <a:spcBef>
                <a:spcPts val="0"/>
              </a:spcBef>
              <a:spcAft>
                <a:spcPts val="1600"/>
              </a:spcAft>
              <a:buFont typeface="Arial" panose="020B0604020202020204" pitchFamily="34" charset="0"/>
              <a:buNone/>
              <a:defRPr sz="30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0" marR="0" lvl="2"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mj-lt"/>
                <a:ea typeface="+mn-ea"/>
                <a:cs typeface="+mn-cs"/>
              </a:rPr>
              <a:t>Population</a:t>
            </a:r>
          </a:p>
          <a:p>
            <a:pPr marL="0" marR="0" lvl="2" indent="0" algn="l"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mj-lt"/>
              <a:ea typeface="+mn-ea"/>
              <a:cs typeface="+mn-cs"/>
            </a:endParaRPr>
          </a:p>
          <a:p>
            <a:pPr marL="285750" marR="0" lvl="2"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mj-lt"/>
                <a:ea typeface="+mn-ea"/>
                <a:cs typeface="+mn-cs"/>
              </a:rPr>
              <a:t>Patients </a:t>
            </a:r>
            <a:r>
              <a:rPr kumimoji="0" lang="en-US" sz="2000" b="1" i="0" u="none" strike="noStrike" kern="1200" cap="none" spc="0" normalizeH="0" baseline="0" noProof="0" dirty="0" err="1">
                <a:ln>
                  <a:noFill/>
                </a:ln>
                <a:solidFill>
                  <a:srgbClr val="002060"/>
                </a:solidFill>
                <a:effectLst/>
                <a:uLnTx/>
                <a:uFillTx/>
                <a:latin typeface="+mj-lt"/>
                <a:ea typeface="+mn-ea"/>
                <a:cs typeface="+mn-cs"/>
              </a:rPr>
              <a:t>ambulatoires</a:t>
            </a:r>
            <a:endParaRPr lang="en-US" sz="2000" b="1" dirty="0">
              <a:solidFill>
                <a:srgbClr val="002060"/>
              </a:solidFill>
              <a:latin typeface="+mj-lt"/>
              <a:cs typeface="Calibri" panose="020F0502020204030204" pitchFamily="34" charset="0"/>
            </a:endParaRPr>
          </a:p>
          <a:p>
            <a:pPr marL="285750" marR="0" lvl="2"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Symptômes</a:t>
            </a:r>
            <a:r>
              <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en-US" sz="2000" b="0"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depuis</a:t>
            </a:r>
            <a:r>
              <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en-US" sz="2000" b="0"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moins</a:t>
            </a:r>
            <a:r>
              <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de 5 </a:t>
            </a:r>
            <a:r>
              <a:rPr kumimoji="0" lang="en-US" sz="2000" b="0"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jours</a:t>
            </a:r>
            <a:r>
              <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en-US" sz="2000" b="0"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avant</a:t>
            </a:r>
            <a:r>
              <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la randomization</a:t>
            </a:r>
          </a:p>
          <a:p>
            <a:pPr marL="285750" marR="0" lvl="2" indent="-2857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C00000"/>
              </a:solidFill>
              <a:effectLst/>
              <a:uLnTx/>
              <a:uFillTx/>
              <a:latin typeface="+mj-lt"/>
              <a:ea typeface="+mn-ea"/>
              <a:cs typeface="Calibri" panose="020F0502020204030204" pitchFamily="34" charset="0"/>
            </a:endParaRPr>
          </a:p>
          <a:p>
            <a:pPr marL="285750" marR="0" lvl="2"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Tous</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les patients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ont</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au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moins</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un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facteur</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de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risque</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d’évolution</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en-US" sz="2000" b="1" i="0" u="none" strike="noStrike" kern="1200" cap="none" spc="0" normalizeH="0" baseline="0" noProof="0" dirty="0" err="1">
                <a:ln>
                  <a:noFill/>
                </a:ln>
                <a:solidFill>
                  <a:srgbClr val="002060"/>
                </a:solidFill>
                <a:effectLst/>
                <a:uLnTx/>
                <a:uFillTx/>
                <a:latin typeface="+mj-lt"/>
                <a:ea typeface="+mn-ea"/>
                <a:cs typeface="Calibri" panose="020F0502020204030204" pitchFamily="34" charset="0"/>
              </a:rPr>
              <a:t>défavorable</a:t>
            </a:r>
            <a:r>
              <a:rPr kumimoji="0" lang="en-US" sz="20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endParaRPr kumimoji="0" lang="en-US" sz="20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a:p>
            <a:pPr marL="285750" marR="0" lvl="2" indent="-285750"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mj-lt"/>
              <a:ea typeface="+mn-ea"/>
              <a:cs typeface="+mn-cs"/>
            </a:endParaRPr>
          </a:p>
          <a:p>
            <a:pPr marL="0" marR="0" lvl="2"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C2340"/>
              </a:solidFill>
              <a:effectLst/>
              <a:uLnTx/>
              <a:uFillTx/>
              <a:latin typeface="Invention"/>
              <a:ea typeface="+mn-ea"/>
              <a:cs typeface="+mn-cs"/>
            </a:endParaRPr>
          </a:p>
        </p:txBody>
      </p:sp>
      <p:sp>
        <p:nvSpPr>
          <p:cNvPr id="9" name="TextBox 41">
            <a:extLst>
              <a:ext uri="{FF2B5EF4-FFF2-40B4-BE49-F238E27FC236}">
                <a16:creationId xmlns:a16="http://schemas.microsoft.com/office/drawing/2014/main" id="{7F164E64-A9F2-EF46-9246-D49259480AD0}"/>
              </a:ext>
            </a:extLst>
          </p:cNvPr>
          <p:cNvSpPr txBox="1"/>
          <p:nvPr/>
        </p:nvSpPr>
        <p:spPr>
          <a:xfrm>
            <a:off x="3269102" y="4764487"/>
            <a:ext cx="2411261" cy="739085"/>
          </a:xfrm>
          <a:prstGeom prst="rect">
            <a:avLst/>
          </a:prstGeom>
          <a:noFill/>
        </p:spPr>
        <p:txBody>
          <a:bodyPr wrap="square" lIns="0" tIns="0" rIns="0" bIns="0" rtlCol="0">
            <a:noAutofit/>
          </a:bodyPr>
          <a:lstStyle/>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Invention"/>
                <a:ea typeface="+mn-ea"/>
                <a:cs typeface="+mn-cs"/>
              </a:rPr>
              <a:t>&gt;</a:t>
            </a:r>
            <a:r>
              <a:rPr kumimoji="0" lang="en-US" sz="1500" b="0" i="0" u="none" strike="noStrike" kern="0" cap="none" spc="0" normalizeH="0" baseline="0" noProof="0" dirty="0">
                <a:ln>
                  <a:noFill/>
                </a:ln>
                <a:solidFill>
                  <a:srgbClr val="0C2340"/>
                </a:solidFill>
                <a:effectLst/>
                <a:uLnTx/>
                <a:uFillTx/>
                <a:latin typeface="+mj-lt"/>
                <a:ea typeface="+mn-ea"/>
                <a:cs typeface="+mn-cs"/>
              </a:rPr>
              <a:t>60 years of age (13%)</a:t>
            </a: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Active cancer</a:t>
            </a: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CKD </a:t>
            </a: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COPD</a:t>
            </a: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Obesity (BMI </a:t>
            </a:r>
            <a:r>
              <a:rPr kumimoji="0" lang="en-US" sz="1500" b="0" i="0" u="none" strike="noStrike" kern="0" cap="none" spc="0" normalizeH="0" baseline="0" noProof="0" dirty="0">
                <a:ln>
                  <a:noFill/>
                </a:ln>
                <a:solidFill>
                  <a:srgbClr val="0C2340"/>
                </a:solidFill>
                <a:effectLst/>
                <a:uLnTx/>
                <a:uFillTx/>
                <a:latin typeface="+mj-lt"/>
                <a:ea typeface="+mn-ea"/>
                <a:cs typeface="Calibri" panose="020F0502020204030204" pitchFamily="34" charset="0"/>
              </a:rPr>
              <a:t>≥ 30)</a:t>
            </a:r>
            <a:r>
              <a:rPr kumimoji="0" lang="en-US" sz="1500" b="0" i="0" u="none" strike="noStrike" kern="0" cap="none" spc="0" normalizeH="0" baseline="0" noProof="0" dirty="0">
                <a:ln>
                  <a:noFill/>
                </a:ln>
                <a:solidFill>
                  <a:srgbClr val="0C2340"/>
                </a:solidFill>
                <a:effectLst/>
                <a:uLnTx/>
                <a:uFillTx/>
                <a:latin typeface="+mj-lt"/>
                <a:ea typeface="+mn-ea"/>
                <a:cs typeface="+mn-cs"/>
              </a:rPr>
              <a:t> (76%)</a:t>
            </a:r>
          </a:p>
          <a:p>
            <a:pPr marL="0" marR="0" lvl="0" indent="0" algn="l" defTabSz="914400" rtl="0" eaLnBrk="1" fontAlgn="auto" latinLnBrk="0" hangingPunct="1">
              <a:lnSpc>
                <a:spcPct val="100000"/>
              </a:lnSpc>
              <a:spcBef>
                <a:spcPts val="0"/>
              </a:spcBef>
              <a:spcAft>
                <a:spcPts val="0"/>
              </a:spcAft>
              <a:buClrTx/>
              <a:buSzPct val="75000"/>
              <a:buFontTx/>
              <a:buNone/>
              <a:tabLst/>
              <a:defRPr/>
            </a:pPr>
            <a:endParaRPr kumimoji="0" lang="en-US" sz="1500" b="0" i="0" u="none" strike="noStrike" kern="0" cap="none" spc="0" normalizeH="0" baseline="0" noProof="0" dirty="0">
              <a:ln>
                <a:noFill/>
              </a:ln>
              <a:solidFill>
                <a:srgbClr val="0C2340"/>
              </a:solidFill>
              <a:effectLst/>
              <a:uLnTx/>
              <a:uFillTx/>
              <a:latin typeface="+mj-lt"/>
              <a:ea typeface="+mn-ea"/>
              <a:cs typeface="+mn-cs"/>
            </a:endParaRP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endParaRPr kumimoji="0" lang="en-US" sz="1500" b="0" i="0" u="none" strike="noStrike" kern="0" cap="none" spc="0" normalizeH="0" baseline="0" noProof="0" dirty="0">
              <a:ln>
                <a:noFill/>
              </a:ln>
              <a:solidFill>
                <a:srgbClr val="0C2340"/>
              </a:solidFill>
              <a:effectLst/>
              <a:uLnTx/>
              <a:uFillTx/>
              <a:latin typeface="Invention"/>
              <a:ea typeface="+mn-ea"/>
              <a:cs typeface="+mn-cs"/>
            </a:endParaRPr>
          </a:p>
        </p:txBody>
      </p:sp>
      <p:sp>
        <p:nvSpPr>
          <p:cNvPr id="10" name="TextBox 42">
            <a:extLst>
              <a:ext uri="{FF2B5EF4-FFF2-40B4-BE49-F238E27FC236}">
                <a16:creationId xmlns:a16="http://schemas.microsoft.com/office/drawing/2014/main" id="{D432CC4D-50E2-5B4C-8A8B-3D1A39A99C85}"/>
              </a:ext>
            </a:extLst>
          </p:cNvPr>
          <p:cNvSpPr txBox="1"/>
          <p:nvPr/>
        </p:nvSpPr>
        <p:spPr>
          <a:xfrm>
            <a:off x="3282751" y="5918080"/>
            <a:ext cx="3866194" cy="739085"/>
          </a:xfrm>
          <a:prstGeom prst="rect">
            <a:avLst/>
          </a:prstGeom>
          <a:noFill/>
        </p:spPr>
        <p:txBody>
          <a:bodyPr wrap="square" lIns="0" tIns="0" rIns="0" bIns="0" rtlCol="0">
            <a:noAutofit/>
          </a:bodyPr>
          <a:lstStyle/>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Serious heart conditions                                      </a:t>
            </a:r>
          </a:p>
          <a:p>
            <a:pPr marL="173736" marR="0" lvl="0" indent="-173736" algn="l" defTabSz="914400" rtl="0" eaLnBrk="1" fontAlgn="auto" latinLnBrk="0" hangingPunct="1">
              <a:lnSpc>
                <a:spcPct val="100000"/>
              </a:lnSpc>
              <a:spcBef>
                <a:spcPts val="0"/>
              </a:spcBef>
              <a:spcAft>
                <a:spcPts val="0"/>
              </a:spcAft>
              <a:buClrTx/>
              <a:buSzPct val="75000"/>
              <a:buFontTx/>
              <a:buNone/>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    (CAD, heart failure, cardiomyopathies) (10%)</a:t>
            </a:r>
          </a:p>
          <a:p>
            <a:pPr marL="173736" marR="0" lvl="0" indent="-173736"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defRPr/>
            </a:pPr>
            <a:r>
              <a:rPr kumimoji="0" lang="en-US" sz="1500" b="0" i="0" u="none" strike="noStrike" kern="0" cap="none" spc="0" normalizeH="0" baseline="0" noProof="0" dirty="0">
                <a:ln>
                  <a:noFill/>
                </a:ln>
                <a:solidFill>
                  <a:srgbClr val="0C2340"/>
                </a:solidFill>
                <a:effectLst/>
                <a:uLnTx/>
                <a:uFillTx/>
                <a:latin typeface="+mj-lt"/>
                <a:ea typeface="+mn-ea"/>
                <a:cs typeface="+mn-cs"/>
              </a:rPr>
              <a:t>Diabetes mellitus (13%)</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rgbClr val="0C2340"/>
              </a:solidFill>
              <a:effectLst/>
              <a:uLnTx/>
              <a:uFillTx/>
              <a:latin typeface="Invention"/>
              <a:ea typeface="+mn-ea"/>
              <a:cs typeface="+mn-cs"/>
            </a:endParaRPr>
          </a:p>
        </p:txBody>
      </p:sp>
      <p:pic>
        <p:nvPicPr>
          <p:cNvPr id="11" name="Picture 12">
            <a:extLst>
              <a:ext uri="{FF2B5EF4-FFF2-40B4-BE49-F238E27FC236}">
                <a16:creationId xmlns:a16="http://schemas.microsoft.com/office/drawing/2014/main" id="{3CD78B29-D388-CF45-96AC-768E8AD223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9856" y="2186417"/>
            <a:ext cx="8846864" cy="2357276"/>
          </a:xfrm>
          <a:prstGeom prst="rect">
            <a:avLst/>
          </a:prstGeom>
        </p:spPr>
      </p:pic>
      <p:sp>
        <p:nvSpPr>
          <p:cNvPr id="13" name="ZoneTexte 12">
            <a:extLst>
              <a:ext uri="{FF2B5EF4-FFF2-40B4-BE49-F238E27FC236}">
                <a16:creationId xmlns:a16="http://schemas.microsoft.com/office/drawing/2014/main" id="{E6D006A1-464C-2844-9537-FE83A44C0865}"/>
              </a:ext>
            </a:extLst>
          </p:cNvPr>
          <p:cNvSpPr txBox="1"/>
          <p:nvPr/>
        </p:nvSpPr>
        <p:spPr>
          <a:xfrm>
            <a:off x="8962681" y="6184844"/>
            <a:ext cx="2457404" cy="369332"/>
          </a:xfrm>
          <a:prstGeom prst="rect">
            <a:avLst/>
          </a:prstGeom>
          <a:noFill/>
        </p:spPr>
        <p:txBody>
          <a:bodyPr wrap="none" rtlCol="0">
            <a:spAutoFit/>
          </a:bodyPr>
          <a:lstStyle/>
          <a:p>
            <a:r>
              <a:rPr lang="fr-FR" dirty="0">
                <a:solidFill>
                  <a:srgbClr val="C00000"/>
                </a:solidFill>
              </a:rPr>
              <a:t>N=775 </a:t>
            </a:r>
            <a:r>
              <a:rPr lang="fr-FR" dirty="0"/>
              <a:t>(</a:t>
            </a:r>
            <a:r>
              <a:rPr lang="fr-FR" dirty="0" err="1"/>
              <a:t>interim</a:t>
            </a:r>
            <a:r>
              <a:rPr lang="fr-FR" dirty="0"/>
              <a:t> </a:t>
            </a:r>
            <a:r>
              <a:rPr lang="fr-FR" dirty="0" err="1"/>
              <a:t>analysis</a:t>
            </a:r>
            <a:r>
              <a:rPr lang="fr-FR" dirty="0"/>
              <a:t>)</a:t>
            </a:r>
          </a:p>
        </p:txBody>
      </p:sp>
      <p:sp>
        <p:nvSpPr>
          <p:cNvPr id="3" name="ZoneTexte 2">
            <a:extLst>
              <a:ext uri="{FF2B5EF4-FFF2-40B4-BE49-F238E27FC236}">
                <a16:creationId xmlns:a16="http://schemas.microsoft.com/office/drawing/2014/main" id="{551F95D9-9C29-1442-B46D-9DBF839C265F}"/>
              </a:ext>
            </a:extLst>
          </p:cNvPr>
          <p:cNvSpPr txBox="1"/>
          <p:nvPr/>
        </p:nvSpPr>
        <p:spPr>
          <a:xfrm>
            <a:off x="5886660" y="4879829"/>
            <a:ext cx="6059607" cy="830997"/>
          </a:xfrm>
          <a:prstGeom prst="rect">
            <a:avLst/>
          </a:prstGeom>
          <a:noFill/>
        </p:spPr>
        <p:txBody>
          <a:bodyPr wrap="square" rtlCol="0">
            <a:spAutoFit/>
          </a:bodyPr>
          <a:lstStyle/>
          <a:p>
            <a:r>
              <a:rPr lang="fr-CH" sz="1600" b="1" u="sng" dirty="0">
                <a:solidFill>
                  <a:srgbClr val="000000"/>
                </a:solidFill>
                <a:latin typeface="+mj-lt"/>
              </a:rPr>
              <a:t>Critère de jugement primaire: évaluer l’efficacité du MOL </a:t>
            </a:r>
            <a:r>
              <a:rPr lang="fr-CH" sz="1600" dirty="0">
                <a:solidFill>
                  <a:srgbClr val="000000"/>
                </a:solidFill>
                <a:latin typeface="+mj-lt"/>
              </a:rPr>
              <a:t>comparé au placebo en évaluant le pourcentage de participants qui sont hospitalisés, ou décèdent, jusqu’à 29 jours après la randomisation.  </a:t>
            </a:r>
            <a:endParaRPr lang="fr-FR" dirty="0"/>
          </a:p>
        </p:txBody>
      </p:sp>
    </p:spTree>
    <p:extLst>
      <p:ext uri="{BB962C8B-B14F-4D97-AF65-F5344CB8AC3E}">
        <p14:creationId xmlns:p14="http://schemas.microsoft.com/office/powerpoint/2010/main" val="1012026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66432A-C0E7-4108-83DC-670987E0ADF2}"/>
              </a:ext>
            </a:extLst>
          </p:cNvPr>
          <p:cNvSpPr txBox="1">
            <a:spLocks noGrp="1"/>
          </p:cNvSpPr>
          <p:nvPr>
            <p:ph type="title"/>
          </p:nvPr>
        </p:nvSpPr>
        <p:spPr>
          <a:xfrm>
            <a:off x="293988" y="318041"/>
            <a:ext cx="11007570" cy="850900"/>
          </a:xfrm>
        </p:spPr>
        <p:txBody>
          <a:bodyPr vert="horz" lIns="0" tIns="0" rIns="0" bIns="0" rtlCol="0" anchor="ctr">
            <a:noAutofit/>
          </a:bodyPr>
          <a:lstStyle>
            <a:lvl1pPr algn="l" defTabSz="914400" rtl="0" eaLnBrk="1" latinLnBrk="0" hangingPunct="1">
              <a:lnSpc>
                <a:spcPct val="90000"/>
              </a:lnSpc>
              <a:spcBef>
                <a:spcPct val="0"/>
              </a:spcBef>
              <a:buNone/>
              <a:defRPr sz="2750" kern="1200">
                <a:solidFill>
                  <a:schemeClr val="accent4"/>
                </a:solidFill>
                <a:latin typeface="+mj-lt"/>
                <a:ea typeface="+mj-ea"/>
                <a:cs typeface="+mj-cs"/>
              </a:defRPr>
            </a:lvl1pPr>
          </a:lstStyle>
          <a:p>
            <a:r>
              <a:rPr lang="en-US" sz="3600" dirty="0" err="1">
                <a:solidFill>
                  <a:srgbClr val="002060"/>
                </a:solidFill>
              </a:rPr>
              <a:t>MOVe</a:t>
            </a:r>
            <a:r>
              <a:rPr lang="en-US" sz="3600" dirty="0">
                <a:solidFill>
                  <a:srgbClr val="002060"/>
                </a:solidFill>
              </a:rPr>
              <a:t>-OUT </a:t>
            </a:r>
            <a:r>
              <a:rPr lang="en-US" sz="3600" dirty="0" err="1">
                <a:solidFill>
                  <a:srgbClr val="002060"/>
                </a:solidFill>
              </a:rPr>
              <a:t>Analyse</a:t>
            </a:r>
            <a:r>
              <a:rPr lang="en-US" sz="3600" dirty="0">
                <a:solidFill>
                  <a:srgbClr val="002060"/>
                </a:solidFill>
              </a:rPr>
              <a:t> </a:t>
            </a:r>
            <a:r>
              <a:rPr lang="en-US" sz="3600" dirty="0" err="1">
                <a:solidFill>
                  <a:srgbClr val="002060"/>
                </a:solidFill>
              </a:rPr>
              <a:t>intermédiaire</a:t>
            </a:r>
            <a:r>
              <a:rPr lang="en-US" sz="3600" dirty="0">
                <a:solidFill>
                  <a:srgbClr val="002060"/>
                </a:solidFill>
              </a:rPr>
              <a:t> (Phase 3): </a:t>
            </a:r>
            <a:br>
              <a:rPr lang="en-US" sz="3600" dirty="0">
                <a:solidFill>
                  <a:srgbClr val="002060"/>
                </a:solidFill>
              </a:rPr>
            </a:br>
            <a:r>
              <a:rPr lang="en-US" sz="3600" dirty="0" err="1">
                <a:solidFill>
                  <a:srgbClr val="002060"/>
                </a:solidFill>
              </a:rPr>
              <a:t>Résultats</a:t>
            </a:r>
            <a:r>
              <a:rPr lang="en-US" sz="3600" dirty="0">
                <a:solidFill>
                  <a:srgbClr val="002060"/>
                </a:solidFill>
              </a:rPr>
              <a:t> </a:t>
            </a:r>
            <a:r>
              <a:rPr lang="en-US" sz="3600" dirty="0" err="1">
                <a:solidFill>
                  <a:srgbClr val="002060"/>
                </a:solidFill>
              </a:rPr>
              <a:t>d’efficacité</a:t>
            </a:r>
            <a:r>
              <a:rPr lang="en-US" sz="3600" dirty="0">
                <a:solidFill>
                  <a:srgbClr val="002060"/>
                </a:solidFill>
              </a:rPr>
              <a:t> </a:t>
            </a:r>
          </a:p>
        </p:txBody>
      </p:sp>
      <p:sp>
        <p:nvSpPr>
          <p:cNvPr id="4" name="Slide Number Placeholder 3">
            <a:extLst>
              <a:ext uri="{FF2B5EF4-FFF2-40B4-BE49-F238E27FC236}">
                <a16:creationId xmlns:a16="http://schemas.microsoft.com/office/drawing/2014/main" id="{621EE567-AD97-416B-83E0-A5F8620B042F}"/>
              </a:ext>
            </a:extLst>
          </p:cNvPr>
          <p:cNvSpPr>
            <a:spLocks noGrp="1"/>
          </p:cNvSpPr>
          <p:nvPr>
            <p:ph type="sldNum" sz="quarter" idx="12"/>
          </p:nvPr>
        </p:nvSpPr>
        <p:spPr>
          <a:xfrm>
            <a:off x="11584745" y="6480175"/>
            <a:ext cx="229431"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lang="en-GB" smtClean="0"/>
              <a:pPr marL="0" marR="0" lvl="0" indent="0" algn="r" defTabSz="228600" rtl="0" eaLnBrk="1" fontAlgn="auto" latinLnBrk="0" hangingPunct="1">
                <a:lnSpc>
                  <a:spcPct val="100000"/>
                </a:lnSpc>
                <a:spcBef>
                  <a:spcPts val="0"/>
                </a:spcBef>
                <a:spcAft>
                  <a:spcPts val="0"/>
                </a:spcAft>
                <a:buClrTx/>
                <a:buSzTx/>
                <a:buFontTx/>
                <a:buNone/>
                <a:tabLst/>
                <a:defRPr/>
              </a:pPr>
              <a:t>11</a:t>
            </a:fld>
            <a:endParaRPr kumimoji="0" lang="en-GB" sz="700" b="0" i="0" u="none" strike="noStrike" kern="1200" cap="none" spc="0" normalizeH="0" baseline="0" noProof="0" dirty="0">
              <a:ln>
                <a:noFill/>
              </a:ln>
              <a:solidFill>
                <a:srgbClr val="9EA7B3"/>
              </a:solidFill>
              <a:effectLst/>
              <a:uLnTx/>
              <a:uFillTx/>
              <a:latin typeface="Invention"/>
              <a:ea typeface="+mn-ea"/>
              <a:cs typeface="+mn-cs"/>
            </a:endParaRPr>
          </a:p>
        </p:txBody>
      </p:sp>
      <p:sp>
        <p:nvSpPr>
          <p:cNvPr id="24" name="Content Placeholder 4">
            <a:extLst>
              <a:ext uri="{FF2B5EF4-FFF2-40B4-BE49-F238E27FC236}">
                <a16:creationId xmlns:a16="http://schemas.microsoft.com/office/drawing/2014/main" id="{F18429A1-2CDE-4B3F-804F-B23FD5F60406}"/>
              </a:ext>
            </a:extLst>
          </p:cNvPr>
          <p:cNvSpPr>
            <a:spLocks noGrp="1"/>
          </p:cNvSpPr>
          <p:nvPr>
            <p:ph idx="1"/>
          </p:nvPr>
        </p:nvSpPr>
        <p:spPr>
          <a:xfrm>
            <a:off x="1216367" y="1380764"/>
            <a:ext cx="9772854" cy="4895847"/>
          </a:xfrm>
        </p:spPr>
        <p:txBody>
          <a:bodyPr/>
          <a:lstStyle/>
          <a:p>
            <a:pPr marL="0" indent="0" algn="ctr">
              <a:buNone/>
            </a:pPr>
            <a:r>
              <a:rPr lang="en-US" sz="1800" b="1" dirty="0"/>
              <a:t>Molnupiravir significantly reduced the risk of hospitalization or death, by approximately 50%, at a planned interim analysis of the Phase 3 MOVe-OUT trial</a:t>
            </a:r>
          </a:p>
        </p:txBody>
      </p:sp>
      <p:graphicFrame>
        <p:nvGraphicFramePr>
          <p:cNvPr id="25" name="Table 8">
            <a:extLst>
              <a:ext uri="{FF2B5EF4-FFF2-40B4-BE49-F238E27FC236}">
                <a16:creationId xmlns:a16="http://schemas.microsoft.com/office/drawing/2014/main" id="{8FDB0F19-1520-4EAB-8B7F-EAF8B7847E36}"/>
              </a:ext>
            </a:extLst>
          </p:cNvPr>
          <p:cNvGraphicFramePr>
            <a:graphicFrameLocks noGrp="1"/>
          </p:cNvGraphicFramePr>
          <p:nvPr>
            <p:extLst>
              <p:ext uri="{D42A27DB-BD31-4B8C-83A1-F6EECF244321}">
                <p14:modId xmlns:p14="http://schemas.microsoft.com/office/powerpoint/2010/main" val="649435553"/>
              </p:ext>
            </p:extLst>
          </p:nvPr>
        </p:nvGraphicFramePr>
        <p:xfrm>
          <a:off x="1561138" y="2029374"/>
          <a:ext cx="9428083" cy="36423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506788">
                  <a:extLst>
                    <a:ext uri="{9D8B030D-6E8A-4147-A177-3AD203B41FA5}">
                      <a16:colId xmlns:a16="http://schemas.microsoft.com/office/drawing/2014/main" val="3398259319"/>
                    </a:ext>
                  </a:extLst>
                </a:gridCol>
                <a:gridCol w="1184259">
                  <a:extLst>
                    <a:ext uri="{9D8B030D-6E8A-4147-A177-3AD203B41FA5}">
                      <a16:colId xmlns:a16="http://schemas.microsoft.com/office/drawing/2014/main" val="347071623"/>
                    </a:ext>
                  </a:extLst>
                </a:gridCol>
                <a:gridCol w="1184259">
                  <a:extLst>
                    <a:ext uri="{9D8B030D-6E8A-4147-A177-3AD203B41FA5}">
                      <a16:colId xmlns:a16="http://schemas.microsoft.com/office/drawing/2014/main" val="1774762419"/>
                    </a:ext>
                  </a:extLst>
                </a:gridCol>
                <a:gridCol w="1184259">
                  <a:extLst>
                    <a:ext uri="{9D8B030D-6E8A-4147-A177-3AD203B41FA5}">
                      <a16:colId xmlns:a16="http://schemas.microsoft.com/office/drawing/2014/main" val="3075744360"/>
                    </a:ext>
                  </a:extLst>
                </a:gridCol>
                <a:gridCol w="1184259">
                  <a:extLst>
                    <a:ext uri="{9D8B030D-6E8A-4147-A177-3AD203B41FA5}">
                      <a16:colId xmlns:a16="http://schemas.microsoft.com/office/drawing/2014/main" val="3252295345"/>
                    </a:ext>
                  </a:extLst>
                </a:gridCol>
                <a:gridCol w="1184259">
                  <a:extLst>
                    <a:ext uri="{9D8B030D-6E8A-4147-A177-3AD203B41FA5}">
                      <a16:colId xmlns:a16="http://schemas.microsoft.com/office/drawing/2014/main" val="2739010919"/>
                    </a:ext>
                  </a:extLst>
                </a:gridCol>
              </a:tblGrid>
              <a:tr h="700517">
                <a:tc gridSpan="6">
                  <a:txBody>
                    <a:bodyPr/>
                    <a:lstStyle/>
                    <a:p>
                      <a:pPr algn="ctr"/>
                      <a:r>
                        <a:rPr lang="en-US" sz="1600" dirty="0">
                          <a:solidFill>
                            <a:srgbClr val="002060"/>
                          </a:solidFill>
                        </a:rPr>
                        <a:t>Summary of Hospitalization or Death Through Day 29</a:t>
                      </a:r>
                    </a:p>
                    <a:p>
                      <a:pPr algn="ctr"/>
                      <a:r>
                        <a:rPr lang="en-US" sz="1600" dirty="0">
                          <a:solidFill>
                            <a:srgbClr val="002060"/>
                          </a:solidFill>
                        </a:rPr>
                        <a:t>Modified Intent-to Treat Population </a:t>
                      </a:r>
                    </a:p>
                    <a:p>
                      <a:pPr algn="ctr"/>
                      <a:r>
                        <a:rPr lang="en-US" sz="1600" dirty="0">
                          <a:solidFill>
                            <a:srgbClr val="002060"/>
                          </a:solidFill>
                        </a:rPr>
                        <a:t>Interim Analysis (N=762)</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pPr algn="ctr"/>
                      <a:endParaRPr lang="en-US" sz="1600" dirty="0"/>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ctr"/>
                      <a:endParaRPr lang="en-US" sz="1600" dirty="0"/>
                    </a:p>
                  </a:txBody>
                  <a:tcPr>
                    <a:lnT w="2857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algn="ctr"/>
                      <a:endParaRPr lang="en-US" sz="1600" dirty="0"/>
                    </a:p>
                  </a:txBody>
                  <a:tcP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794259110"/>
                  </a:ext>
                </a:extLst>
              </a:tr>
              <a:tr h="288448">
                <a:tc rowSpan="2">
                  <a:txBody>
                    <a:bodyPr/>
                    <a:lstStyle/>
                    <a:p>
                      <a:endParaRPr lang="en-US" sz="1600" dirty="0">
                        <a:solidFill>
                          <a:srgbClr val="002060"/>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2">
                  <a:txBody>
                    <a:bodyPr/>
                    <a:lstStyle/>
                    <a:p>
                      <a:pPr algn="ctr"/>
                      <a:r>
                        <a:rPr lang="en-US" sz="1600" b="1" dirty="0">
                          <a:solidFill>
                            <a:srgbClr val="002060"/>
                          </a:solidFill>
                        </a:rPr>
                        <a:t>MK-4482 800 mg</a:t>
                      </a:r>
                    </a:p>
                  </a:txBody>
                  <a:tcPr>
                    <a:lnL w="28575" cap="flat" cmpd="sng" algn="ctr">
                      <a:solidFill>
                        <a:schemeClr val="bg1"/>
                      </a:solidFill>
                      <a:prstDash val="solid"/>
                      <a:round/>
                      <a:headEnd type="none" w="med" len="med"/>
                      <a:tailEnd type="none" w="med" len="med"/>
                    </a:lnL>
                    <a:solidFill>
                      <a:schemeClr val="accent1"/>
                    </a:solidFill>
                  </a:tcPr>
                </a:tc>
                <a:tc hMerge="1">
                  <a:txBody>
                    <a:bodyPr/>
                    <a:lstStyle/>
                    <a:p>
                      <a:endParaRPr lang="en-US"/>
                    </a:p>
                  </a:txBody>
                  <a:tcPr/>
                </a:tc>
                <a:tc gridSpan="2">
                  <a:txBody>
                    <a:bodyPr/>
                    <a:lstStyle/>
                    <a:p>
                      <a:pPr algn="ctr"/>
                      <a:r>
                        <a:rPr lang="en-US" sz="1600" b="1" dirty="0">
                          <a:solidFill>
                            <a:srgbClr val="002060"/>
                          </a:solidFill>
                        </a:rPr>
                        <a:t>Placebo</a:t>
                      </a:r>
                    </a:p>
                  </a:txBody>
                  <a:tcPr>
                    <a:solidFill>
                      <a:schemeClr val="accent1"/>
                    </a:solidFill>
                  </a:tcPr>
                </a:tc>
                <a:tc hMerge="1">
                  <a:txBody>
                    <a:bodyPr/>
                    <a:lstStyle/>
                    <a:p>
                      <a:endParaRPr lang="en-US"/>
                    </a:p>
                  </a:txBody>
                  <a:tcPr/>
                </a:tc>
                <a:tc>
                  <a:txBody>
                    <a:bodyPr/>
                    <a:lstStyle/>
                    <a:p>
                      <a:pPr algn="ctr"/>
                      <a:r>
                        <a:rPr lang="en-US" sz="1600" b="1" dirty="0">
                          <a:solidFill>
                            <a:srgbClr val="002060"/>
                          </a:solidFill>
                        </a:rPr>
                        <a:t>p-value</a:t>
                      </a:r>
                    </a:p>
                  </a:txBody>
                  <a:tcPr>
                    <a:lnR w="28575"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3895841453"/>
                  </a:ext>
                </a:extLst>
              </a:tr>
              <a:tr h="288448">
                <a:tc vMerge="1">
                  <a:txBody>
                    <a:bodyPr/>
                    <a:lstStyle/>
                    <a:p>
                      <a:endParaRPr lang="en-US"/>
                    </a:p>
                  </a:txBody>
                  <a:tcPr/>
                </a:tc>
                <a:tc>
                  <a:txBody>
                    <a:bodyPr/>
                    <a:lstStyle/>
                    <a:p>
                      <a:pPr algn="ctr"/>
                      <a:r>
                        <a:rPr lang="en-US" sz="1600" dirty="0">
                          <a:solidFill>
                            <a:srgbClr val="002060"/>
                          </a:solidFill>
                        </a:rPr>
                        <a:t>n</a:t>
                      </a:r>
                    </a:p>
                  </a:txBody>
                  <a:tcP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US" sz="1600" dirty="0">
                          <a:solidFill>
                            <a:srgbClr val="002060"/>
                          </a:solidFill>
                        </a:rPr>
                        <a:t>(%)</a:t>
                      </a:r>
                    </a:p>
                  </a:txBody>
                  <a:tcPr>
                    <a:lnL w="12700" cap="flat" cmpd="sng" algn="ctr">
                      <a:no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600" dirty="0">
                          <a:solidFill>
                            <a:srgbClr val="002060"/>
                          </a:solidFill>
                        </a:rPr>
                        <a:t>n</a:t>
                      </a:r>
                    </a:p>
                  </a:txBody>
                  <a:tcPr>
                    <a:lnR w="1270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US" sz="1600" dirty="0">
                          <a:solidFill>
                            <a:srgbClr val="002060"/>
                          </a:solidFill>
                        </a:rPr>
                        <a:t>(%)</a:t>
                      </a:r>
                    </a:p>
                  </a:txBody>
                  <a:tcPr>
                    <a:lnL w="12700"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0333995"/>
                  </a:ext>
                </a:extLst>
              </a:tr>
              <a:tr h="288448">
                <a:tc>
                  <a:txBody>
                    <a:bodyPr/>
                    <a:lstStyle/>
                    <a:p>
                      <a:r>
                        <a:rPr lang="en-US" sz="1600" dirty="0">
                          <a:solidFill>
                            <a:srgbClr val="002060"/>
                          </a:solidFill>
                        </a:rPr>
                        <a:t>Participants in population</a:t>
                      </a: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US" sz="1600" dirty="0">
                          <a:solidFill>
                            <a:srgbClr val="002060"/>
                          </a:solidFill>
                        </a:rPr>
                        <a:t>385</a:t>
                      </a:r>
                    </a:p>
                  </a:txBody>
                  <a:tcP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solidFill>
                            <a:srgbClr val="002060"/>
                          </a:solidFill>
                        </a:rPr>
                        <a:t>377</a:t>
                      </a:r>
                    </a:p>
                  </a:txBody>
                  <a:tcP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62077714"/>
                  </a:ext>
                </a:extLst>
              </a:tr>
              <a:tr h="288448">
                <a:tc>
                  <a:txBody>
                    <a:bodyPr/>
                    <a:lstStyle/>
                    <a:p>
                      <a:r>
                        <a:rPr lang="en-US" sz="1600" b="1" dirty="0">
                          <a:solidFill>
                            <a:srgbClr val="002060"/>
                          </a:solidFill>
                        </a:rPr>
                        <a:t>Hospitalization or Death</a:t>
                      </a:r>
                    </a:p>
                  </a:txBody>
                  <a:tcPr>
                    <a:lnL w="28575" cap="flat" cmpd="sng" algn="ctr">
                      <a:solidFill>
                        <a:schemeClr val="bg1"/>
                      </a:solidFill>
                      <a:prstDash val="solid"/>
                      <a:round/>
                      <a:headEnd type="none" w="med" len="med"/>
                      <a:tailEnd type="none" w="med" len="med"/>
                    </a:lnL>
                  </a:tcPr>
                </a:tc>
                <a:tc>
                  <a:txBody>
                    <a:bodyPr/>
                    <a:lstStyle/>
                    <a:p>
                      <a:pPr algn="ctr"/>
                      <a:r>
                        <a:rPr lang="en-US" sz="1600" b="1" dirty="0">
                          <a:solidFill>
                            <a:srgbClr val="002060"/>
                          </a:solidFill>
                        </a:rPr>
                        <a:t>28</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rgbClr val="C00000"/>
                          </a:solidFill>
                        </a:rPr>
                        <a:t>(7.3)</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rgbClr val="002060"/>
                          </a:solidFill>
                        </a:rPr>
                        <a:t>53</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rgbClr val="C00000"/>
                          </a:solidFill>
                        </a:rPr>
                        <a:t>(14.1)</a:t>
                      </a:r>
                    </a:p>
                  </a:txBody>
                  <a:tcP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rgbClr val="002060"/>
                          </a:solidFill>
                        </a:rPr>
                        <a:t>0.0012</a:t>
                      </a: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22185746"/>
                  </a:ext>
                </a:extLst>
              </a:tr>
              <a:tr h="288448">
                <a:tc>
                  <a:txBody>
                    <a:bodyPr/>
                    <a:lstStyle/>
                    <a:p>
                      <a:r>
                        <a:rPr lang="en-US" sz="1600" dirty="0">
                          <a:solidFill>
                            <a:srgbClr val="002060"/>
                          </a:solidFill>
                        </a:rPr>
                        <a:t>Hospitalization</a:t>
                      </a:r>
                    </a:p>
                  </a:txBody>
                  <a:tcPr>
                    <a:lnL w="28575" cap="flat" cmpd="sng" algn="ctr">
                      <a:solidFill>
                        <a:schemeClr val="bg1"/>
                      </a:solidFill>
                      <a:prstDash val="solid"/>
                      <a:round/>
                      <a:headEnd type="none" w="med" len="med"/>
                      <a:tailEnd type="none" w="med" len="med"/>
                    </a:lnL>
                  </a:tcPr>
                </a:tc>
                <a:tc>
                  <a:txBody>
                    <a:bodyPr/>
                    <a:lstStyle/>
                    <a:p>
                      <a:pPr algn="ctr"/>
                      <a:r>
                        <a:rPr lang="en-US" sz="1600" dirty="0">
                          <a:solidFill>
                            <a:srgbClr val="002060"/>
                          </a:solidFill>
                        </a:rPr>
                        <a:t>28</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solidFill>
                            <a:srgbClr val="002060"/>
                          </a:solidFill>
                        </a:rPr>
                        <a:t>(7.3)</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solidFill>
                            <a:srgbClr val="002060"/>
                          </a:solidFill>
                        </a:rPr>
                        <a:t>52</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solidFill>
                            <a:srgbClr val="002060"/>
                          </a:solidFill>
                        </a:rPr>
                        <a:t>(13.8)</a:t>
                      </a:r>
                    </a:p>
                  </a:txBody>
                  <a:tcP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33579751"/>
                  </a:ext>
                </a:extLst>
              </a:tr>
              <a:tr h="288448">
                <a:tc>
                  <a:txBody>
                    <a:bodyPr/>
                    <a:lstStyle/>
                    <a:p>
                      <a:r>
                        <a:rPr lang="en-US" sz="1600" b="1" dirty="0">
                          <a:solidFill>
                            <a:srgbClr val="002060"/>
                          </a:solidFill>
                        </a:rPr>
                        <a:t>Death</a:t>
                      </a:r>
                    </a:p>
                  </a:txBody>
                  <a:tcPr>
                    <a:lnL w="28575"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lang="en-US" sz="1600" b="1" dirty="0">
                          <a:solidFill>
                            <a:srgbClr val="002060"/>
                          </a:solidFill>
                        </a:rPr>
                        <a:t>0</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solidFill>
                            <a:srgbClr val="002060"/>
                          </a:solidFill>
                        </a:rPr>
                        <a:t>(0.0)</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rgbClr val="002060"/>
                          </a:solidFill>
                        </a:rPr>
                        <a:t>8</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solidFill>
                            <a:srgbClr val="002060"/>
                          </a:solidFill>
                        </a:rPr>
                        <a:t>(2.1)</a:t>
                      </a:r>
                    </a:p>
                  </a:txBody>
                  <a:tcP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600" dirty="0">
                        <a:solidFill>
                          <a:srgbClr val="002060"/>
                        </a:solidFill>
                      </a:endParaRPr>
                    </a:p>
                  </a:txBody>
                  <a:tcP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2017988"/>
                  </a:ext>
                </a:extLst>
              </a:tr>
              <a:tr h="769195">
                <a:tc gridSpan="6">
                  <a:txBody>
                    <a:bodyPr/>
                    <a:lstStyle/>
                    <a:p>
                      <a:pPr>
                        <a:spcAft>
                          <a:spcPts val="300"/>
                        </a:spcAft>
                      </a:pPr>
                      <a:r>
                        <a:rPr lang="en-US" sz="1050" dirty="0">
                          <a:solidFill>
                            <a:srgbClr val="002060"/>
                          </a:solidFill>
                        </a:rPr>
                        <a:t>n= number of participants with the corresponding event.</a:t>
                      </a:r>
                    </a:p>
                    <a:p>
                      <a:pPr>
                        <a:spcAft>
                          <a:spcPts val="300"/>
                        </a:spcAft>
                      </a:pPr>
                      <a:r>
                        <a:rPr lang="en-US" sz="1050" dirty="0">
                          <a:solidFill>
                            <a:srgbClr val="002060"/>
                          </a:solidFill>
                        </a:rPr>
                        <a:t>Every participant is counted a single time for each applicable row and column. Participants who died may have been hospitalized prior to death; such participants are counted once each in the Hospitalization and Death rows.</a:t>
                      </a:r>
                    </a:p>
                    <a:p>
                      <a:pPr>
                        <a:spcAft>
                          <a:spcPts val="300"/>
                        </a:spcAft>
                      </a:pPr>
                      <a:r>
                        <a:rPr lang="en-US" sz="1050" baseline="0" dirty="0">
                          <a:solidFill>
                            <a:srgbClr val="002060"/>
                          </a:solidFill>
                        </a:rPr>
                        <a:t>Unknown Day 29 survival status is treated as failure</a:t>
                      </a:r>
                      <a:endParaRPr lang="en-US" sz="1050" baseline="30000" dirty="0">
                        <a:solidFill>
                          <a:srgbClr val="002060"/>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spcAft>
                          <a:spcPts val="900"/>
                        </a:spcAft>
                      </a:pPr>
                      <a:endParaRPr lang="en-US" sz="1500" baseline="30000" dirty="0">
                        <a:solidFill>
                          <a:schemeClr val="accent4"/>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8361088"/>
                  </a:ext>
                </a:extLst>
              </a:tr>
            </a:tbl>
          </a:graphicData>
        </a:graphic>
      </p:graphicFrame>
      <p:sp>
        <p:nvSpPr>
          <p:cNvPr id="26" name="TextBox 25">
            <a:extLst>
              <a:ext uri="{FF2B5EF4-FFF2-40B4-BE49-F238E27FC236}">
                <a16:creationId xmlns:a16="http://schemas.microsoft.com/office/drawing/2014/main" id="{79F2B3FE-7911-4154-89B0-3C9ADCA06531}"/>
              </a:ext>
            </a:extLst>
          </p:cNvPr>
          <p:cNvSpPr txBox="1"/>
          <p:nvPr/>
        </p:nvSpPr>
        <p:spPr>
          <a:xfrm>
            <a:off x="1375343" y="5777645"/>
            <a:ext cx="10209402" cy="710789"/>
          </a:xfrm>
          <a:prstGeom prst="rect">
            <a:avLst/>
          </a:prstGeom>
          <a:noFill/>
        </p:spPr>
        <p:txBody>
          <a:bodyPr wrap="square" lIns="91440" tIns="0" rIns="0" bIns="0" rtlCol="0">
            <a:noAutofit/>
          </a:bodyPr>
          <a:lstStyle/>
          <a:p>
            <a:pPr marL="173736" marR="0" lvl="0" indent="-173736"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vention"/>
                <a:ea typeface="+mn-ea"/>
                <a:cs typeface="+mn-cs"/>
              </a:rPr>
              <a:t>Molnupiravir reduced the risk of hospitalization and/or death across all key subgroups</a:t>
            </a:r>
          </a:p>
          <a:p>
            <a:pPr marL="171450" marR="0" lvl="0" indent="-1714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C2340"/>
                </a:solidFill>
                <a:effectLst/>
                <a:uLnTx/>
                <a:uFillTx/>
                <a:latin typeface="Invention"/>
                <a:ea typeface="+mn-ea"/>
                <a:cs typeface="+mn-cs"/>
              </a:rPr>
              <a:t>Efficacy was not affected by timing of symptom onset or underlying risk factor</a:t>
            </a:r>
          </a:p>
        </p:txBody>
      </p:sp>
      <p:sp>
        <p:nvSpPr>
          <p:cNvPr id="10" name="TextBox 9">
            <a:extLst>
              <a:ext uri="{FF2B5EF4-FFF2-40B4-BE49-F238E27FC236}">
                <a16:creationId xmlns:a16="http://schemas.microsoft.com/office/drawing/2014/main" id="{7E8D6C15-395D-47A3-85AA-F2D06BFFCD55}"/>
              </a:ext>
            </a:extLst>
          </p:cNvPr>
          <p:cNvSpPr txBox="1"/>
          <p:nvPr/>
        </p:nvSpPr>
        <p:spPr>
          <a:xfrm>
            <a:off x="179257" y="6588175"/>
            <a:ext cx="4200525" cy="428625"/>
          </a:xfrm>
          <a:prstGeom prst="rect">
            <a:avLst/>
          </a:prstGeom>
          <a:noFill/>
        </p:spPr>
        <p:txBody>
          <a:bodyPr wrap="square" lIns="0" tIns="0" rIns="0" bIns="0" rtlCol="0">
            <a:noAutofit/>
          </a:bodyPr>
          <a:lstStyle/>
          <a:p>
            <a:pPr algn="l"/>
            <a:r>
              <a:rPr lang="en-US" sz="1200" dirty="0">
                <a:hlinkClick r:id="rId3"/>
              </a:rPr>
              <a:t>Molnupiravir Positive Interim Analysis Phase 3 Press Release</a:t>
            </a:r>
            <a:endParaRPr lang="en-US" sz="1200" dirty="0"/>
          </a:p>
        </p:txBody>
      </p:sp>
    </p:spTree>
    <p:extLst>
      <p:ext uri="{BB962C8B-B14F-4D97-AF65-F5344CB8AC3E}">
        <p14:creationId xmlns:p14="http://schemas.microsoft.com/office/powerpoint/2010/main" val="229636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EA460DD3-8D59-5643-B519-E76D89546EBA}"/>
              </a:ext>
            </a:extLst>
          </p:cNvPr>
          <p:cNvSpPr>
            <a:spLocks noGrp="1"/>
          </p:cNvSpPr>
          <p:nvPr>
            <p:ph type="body" idx="1"/>
          </p:nvPr>
        </p:nvSpPr>
        <p:spPr>
          <a:xfrm>
            <a:off x="6468106" y="1681163"/>
            <a:ext cx="5157787" cy="823912"/>
          </a:xfrm>
        </p:spPr>
        <p:txBody>
          <a:bodyPr>
            <a:normAutofit fontScale="92500"/>
          </a:bodyPr>
          <a:lstStyle/>
          <a:p>
            <a:r>
              <a:rPr lang="fr-FR" dirty="0"/>
              <a:t>MOLNUPIRAVIR</a:t>
            </a:r>
          </a:p>
        </p:txBody>
      </p:sp>
      <p:sp>
        <p:nvSpPr>
          <p:cNvPr id="13" name="Espace réservé du texte 12">
            <a:extLst>
              <a:ext uri="{FF2B5EF4-FFF2-40B4-BE49-F238E27FC236}">
                <a16:creationId xmlns:a16="http://schemas.microsoft.com/office/drawing/2014/main" id="{43C0C6D3-C8A3-4B4C-8103-9C212194410D}"/>
              </a:ext>
            </a:extLst>
          </p:cNvPr>
          <p:cNvSpPr>
            <a:spLocks noGrp="1"/>
          </p:cNvSpPr>
          <p:nvPr>
            <p:ph type="body" sz="quarter" idx="3"/>
          </p:nvPr>
        </p:nvSpPr>
        <p:spPr>
          <a:xfrm>
            <a:off x="566107" y="1784362"/>
            <a:ext cx="5183188" cy="823912"/>
          </a:xfrm>
        </p:spPr>
        <p:txBody>
          <a:bodyPr>
            <a:normAutofit fontScale="92500"/>
          </a:bodyPr>
          <a:lstStyle/>
          <a:p>
            <a:r>
              <a:rPr lang="fr-FR" dirty="0" err="1"/>
              <a:t>Mjöllnir</a:t>
            </a:r>
            <a:r>
              <a:rPr lang="fr-FR" dirty="0"/>
              <a:t> – marteau à manche court de Thor, le dieu de la foudre et du tonnerre</a:t>
            </a:r>
          </a:p>
        </p:txBody>
      </p:sp>
      <p:sp>
        <p:nvSpPr>
          <p:cNvPr id="23" name="Espace réservé du contenu 10">
            <a:extLst>
              <a:ext uri="{FF2B5EF4-FFF2-40B4-BE49-F238E27FC236}">
                <a16:creationId xmlns:a16="http://schemas.microsoft.com/office/drawing/2014/main" id="{7C2B9535-BDA9-1541-B8D8-DA5109974C19}"/>
              </a:ext>
            </a:extLst>
          </p:cNvPr>
          <p:cNvSpPr txBox="1">
            <a:spLocks/>
          </p:cNvSpPr>
          <p:nvPr/>
        </p:nvSpPr>
        <p:spPr>
          <a:xfrm>
            <a:off x="6468106" y="267495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400" dirty="0">
                <a:latin typeface="+mj-lt"/>
              </a:rPr>
              <a:t>Résultats de la deuxième phase (« post-</a:t>
            </a:r>
            <a:r>
              <a:rPr lang="fr-FR" sz="4400" dirty="0" err="1">
                <a:latin typeface="+mj-lt"/>
              </a:rPr>
              <a:t>interim</a:t>
            </a:r>
            <a:r>
              <a:rPr lang="fr-FR" sz="4400" dirty="0">
                <a:latin typeface="+mj-lt"/>
              </a:rPr>
              <a:t> </a:t>
            </a:r>
            <a:r>
              <a:rPr lang="fr-FR" sz="4400" dirty="0" err="1">
                <a:latin typeface="+mj-lt"/>
              </a:rPr>
              <a:t>analysis</a:t>
            </a:r>
            <a:r>
              <a:rPr lang="fr-FR" sz="4400" dirty="0">
                <a:latin typeface="+mj-lt"/>
              </a:rPr>
              <a:t> »)</a:t>
            </a:r>
          </a:p>
        </p:txBody>
      </p:sp>
      <p:sp>
        <p:nvSpPr>
          <p:cNvPr id="10" name="Title 6">
            <a:extLst>
              <a:ext uri="{FF2B5EF4-FFF2-40B4-BE49-F238E27FC236}">
                <a16:creationId xmlns:a16="http://schemas.microsoft.com/office/drawing/2014/main" id="{1026107B-BD11-064B-B385-1BD7845F12CB}"/>
              </a:ext>
            </a:extLst>
          </p:cNvPr>
          <p:cNvSpPr txBox="1">
            <a:spLocks/>
          </p:cNvSpPr>
          <p:nvPr/>
        </p:nvSpPr>
        <p:spPr>
          <a:xfrm>
            <a:off x="362709" y="36698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solidFill>
                  <a:srgbClr val="002060"/>
                </a:solidFill>
              </a:rPr>
              <a:t>COUP DE THEATRE </a:t>
            </a:r>
            <a:r>
              <a:rPr lang="en-US" sz="2200" dirty="0">
                <a:solidFill>
                  <a:srgbClr val="002060"/>
                </a:solidFill>
              </a:rPr>
              <a:t>1er </a:t>
            </a:r>
            <a:r>
              <a:rPr lang="en-US" sz="2200" dirty="0" err="1">
                <a:solidFill>
                  <a:srgbClr val="002060"/>
                </a:solidFill>
              </a:rPr>
              <a:t>novembre</a:t>
            </a:r>
            <a:r>
              <a:rPr lang="en-US" sz="2200" dirty="0">
                <a:solidFill>
                  <a:srgbClr val="002060"/>
                </a:solidFill>
              </a:rPr>
              <a:t> 2021</a:t>
            </a:r>
            <a:endParaRPr lang="en-US" sz="8800" i="1" dirty="0">
              <a:solidFill>
                <a:srgbClr val="002060"/>
              </a:solidFill>
            </a:endParaRPr>
          </a:p>
        </p:txBody>
      </p:sp>
      <p:pic>
        <p:nvPicPr>
          <p:cNvPr id="5" name="Image 4">
            <a:extLst>
              <a:ext uri="{FF2B5EF4-FFF2-40B4-BE49-F238E27FC236}">
                <a16:creationId xmlns:a16="http://schemas.microsoft.com/office/drawing/2014/main" id="{3D7D6A01-450B-6240-9C61-81C4D8901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485847">
            <a:off x="1415664" y="2919048"/>
            <a:ext cx="3837710" cy="2995181"/>
          </a:xfrm>
          <a:prstGeom prst="rect">
            <a:avLst/>
          </a:prstGeom>
          <a:ln>
            <a:solidFill>
              <a:schemeClr val="bg1"/>
            </a:solidFill>
          </a:ln>
        </p:spPr>
      </p:pic>
      <p:sp>
        <p:nvSpPr>
          <p:cNvPr id="6" name="Rectangle 5">
            <a:extLst>
              <a:ext uri="{FF2B5EF4-FFF2-40B4-BE49-F238E27FC236}">
                <a16:creationId xmlns:a16="http://schemas.microsoft.com/office/drawing/2014/main" id="{E7881462-06CE-874F-8BB3-C295B8F16946}"/>
              </a:ext>
            </a:extLst>
          </p:cNvPr>
          <p:cNvSpPr/>
          <p:nvPr/>
        </p:nvSpPr>
        <p:spPr>
          <a:xfrm>
            <a:off x="3532908" y="5273822"/>
            <a:ext cx="1468582" cy="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215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0" dirty="0">
                <a:solidFill>
                  <a:srgbClr val="002060"/>
                </a:solidFill>
              </a:rPr>
              <a:t>MOLNUPIRAVIR Efficacy results: interim vs final results</a:t>
            </a:r>
          </a:p>
        </p:txBody>
      </p:sp>
      <p:pic>
        <p:nvPicPr>
          <p:cNvPr id="3" name="Image 2">
            <a:extLst>
              <a:ext uri="{FF2B5EF4-FFF2-40B4-BE49-F238E27FC236}">
                <a16:creationId xmlns:a16="http://schemas.microsoft.com/office/drawing/2014/main" id="{1F637E3D-E5E5-CB4C-A32F-60B3182232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763" y="1436212"/>
            <a:ext cx="11361955" cy="5073592"/>
          </a:xfrm>
          <a:prstGeom prst="rect">
            <a:avLst/>
          </a:prstGeom>
        </p:spPr>
      </p:pic>
      <p:sp>
        <p:nvSpPr>
          <p:cNvPr id="8" name="ZoneTexte 7">
            <a:extLst>
              <a:ext uri="{FF2B5EF4-FFF2-40B4-BE49-F238E27FC236}">
                <a16:creationId xmlns:a16="http://schemas.microsoft.com/office/drawing/2014/main" id="{09F84356-2641-D149-8B28-90FA34A768E3}"/>
              </a:ext>
            </a:extLst>
          </p:cNvPr>
          <p:cNvSpPr txBox="1"/>
          <p:nvPr/>
        </p:nvSpPr>
        <p:spPr>
          <a:xfrm>
            <a:off x="5276808" y="6048139"/>
            <a:ext cx="6712992" cy="461665"/>
          </a:xfrm>
          <a:prstGeom prst="rect">
            <a:avLst/>
          </a:prstGeom>
          <a:noFill/>
        </p:spPr>
        <p:txBody>
          <a:bodyPr wrap="none" rtlCol="0">
            <a:spAutoFit/>
          </a:bodyPr>
          <a:lstStyle/>
          <a:p>
            <a:r>
              <a:rPr lang="fr-FR" sz="2400" b="1" i="1" dirty="0">
                <a:solidFill>
                  <a:srgbClr val="C00000"/>
                </a:solidFill>
              </a:rPr>
              <a:t>The </a:t>
            </a:r>
            <a:r>
              <a:rPr lang="fr-FR" sz="2400" b="1" i="1" dirty="0" err="1">
                <a:solidFill>
                  <a:srgbClr val="C00000"/>
                </a:solidFill>
              </a:rPr>
              <a:t>mystery</a:t>
            </a:r>
            <a:r>
              <a:rPr lang="fr-FR" sz="2400" b="1" i="1" dirty="0">
                <a:solidFill>
                  <a:srgbClr val="C00000"/>
                </a:solidFill>
              </a:rPr>
              <a:t> of the post </a:t>
            </a:r>
            <a:r>
              <a:rPr lang="fr-FR" sz="2400" b="1" i="1" dirty="0" err="1">
                <a:solidFill>
                  <a:srgbClr val="C00000"/>
                </a:solidFill>
              </a:rPr>
              <a:t>interim</a:t>
            </a:r>
            <a:r>
              <a:rPr lang="fr-FR" sz="2400" b="1" i="1" dirty="0">
                <a:solidFill>
                  <a:srgbClr val="C00000"/>
                </a:solidFill>
              </a:rPr>
              <a:t> </a:t>
            </a:r>
            <a:r>
              <a:rPr lang="fr-FR" sz="2400" b="1" i="1" dirty="0" err="1">
                <a:solidFill>
                  <a:srgbClr val="C00000"/>
                </a:solidFill>
              </a:rPr>
              <a:t>analysis</a:t>
            </a:r>
            <a:r>
              <a:rPr lang="fr-FR" sz="2400" b="1" i="1" dirty="0">
                <a:solidFill>
                  <a:srgbClr val="C00000"/>
                </a:solidFill>
              </a:rPr>
              <a:t> population</a:t>
            </a:r>
          </a:p>
        </p:txBody>
      </p:sp>
    </p:spTree>
    <p:extLst>
      <p:ext uri="{BB962C8B-B14F-4D97-AF65-F5344CB8AC3E}">
        <p14:creationId xmlns:p14="http://schemas.microsoft.com/office/powerpoint/2010/main" val="313148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67B8-BE74-4B62-B814-0DCC8443BE9C}"/>
              </a:ext>
            </a:extLst>
          </p:cNvPr>
          <p:cNvSpPr>
            <a:spLocks noGrp="1"/>
          </p:cNvSpPr>
          <p:nvPr>
            <p:ph type="title"/>
          </p:nvPr>
        </p:nvSpPr>
        <p:spPr>
          <a:xfrm>
            <a:off x="377825" y="377827"/>
            <a:ext cx="7523163" cy="850107"/>
          </a:xfrm>
        </p:spPr>
        <p:txBody>
          <a:bodyPr>
            <a:normAutofit fontScale="90000"/>
          </a:bodyPr>
          <a:lstStyle/>
          <a:p>
            <a:r>
              <a:rPr lang="en-US" dirty="0">
                <a:solidFill>
                  <a:srgbClr val="002060"/>
                </a:solidFill>
              </a:rPr>
              <a:t>MOVe-OUT Phase 3: Trial Locations</a:t>
            </a:r>
          </a:p>
        </p:txBody>
      </p:sp>
      <p:sp>
        <p:nvSpPr>
          <p:cNvPr id="4" name="Slide Number Placeholder 3">
            <a:extLst>
              <a:ext uri="{FF2B5EF4-FFF2-40B4-BE49-F238E27FC236}">
                <a16:creationId xmlns:a16="http://schemas.microsoft.com/office/drawing/2014/main" id="{342C7CC0-DA0A-457B-9AD2-8D339D414051}"/>
              </a:ext>
            </a:extLst>
          </p:cNvPr>
          <p:cNvSpPr>
            <a:spLocks noGrp="1"/>
          </p:cNvSpPr>
          <p:nvPr>
            <p:ph type="sldNum" sz="quarter" idx="12"/>
          </p:nvPr>
        </p:nvSpPr>
        <p:spPr>
          <a:xfrm>
            <a:off x="11584745" y="6480175"/>
            <a:ext cx="229431" cy="216000"/>
          </a:xfrm>
          <a:prstGeom prst="rect">
            <a:avLst/>
          </a:prstGeom>
        </p:spPr>
        <p:txBody>
          <a:bodyPr vert="horz" lIns="0" tIns="0" rIns="0" bIns="0" rtlCol="0" anchor="ctr">
            <a:noAutofit/>
          </a:bodyPr>
          <a:lstStyle>
            <a:defPPr>
              <a:defRPr lang="en-US"/>
            </a:defPPr>
            <a:lvl1pPr marL="0" algn="r" defTabSz="228600" rtl="0" eaLnBrk="1" latinLnBrk="0" hangingPunct="1">
              <a:defRPr sz="700" kern="1200">
                <a:solidFill>
                  <a:srgbClr val="9EA7B3"/>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29CC380D-5F44-41E8-971E-CDD19ED6F8E3}" type="slidenum">
              <a:rPr lang="en-GB" smtClean="0"/>
              <a:pPr marL="0" marR="0" lvl="0" indent="0" algn="r" defTabSz="228600" rtl="0" eaLnBrk="1" fontAlgn="auto" latinLnBrk="0" hangingPunct="1">
                <a:lnSpc>
                  <a:spcPct val="100000"/>
                </a:lnSpc>
                <a:spcBef>
                  <a:spcPts val="0"/>
                </a:spcBef>
                <a:spcAft>
                  <a:spcPts val="0"/>
                </a:spcAft>
                <a:buClrTx/>
                <a:buSzTx/>
                <a:buFontTx/>
                <a:buNone/>
                <a:tabLst/>
                <a:defRPr/>
              </a:pPr>
              <a:t>14</a:t>
            </a:fld>
            <a:endParaRPr kumimoji="0" lang="en-GB" sz="700" b="0" i="0" u="none" strike="noStrike" kern="1200" cap="none" spc="0" normalizeH="0" baseline="0" noProof="0" dirty="0">
              <a:ln>
                <a:noFill/>
              </a:ln>
              <a:solidFill>
                <a:srgbClr val="9EA7B3"/>
              </a:solidFill>
              <a:effectLst/>
              <a:uLnTx/>
              <a:uFillTx/>
              <a:latin typeface="Invention"/>
              <a:ea typeface="+mn-ea"/>
              <a:cs typeface="+mn-cs"/>
            </a:endParaRPr>
          </a:p>
        </p:txBody>
      </p:sp>
      <p:sp>
        <p:nvSpPr>
          <p:cNvPr id="6" name="TextBox 5">
            <a:extLst>
              <a:ext uri="{FF2B5EF4-FFF2-40B4-BE49-F238E27FC236}">
                <a16:creationId xmlns:a16="http://schemas.microsoft.com/office/drawing/2014/main" id="{6451EC6E-3AE8-4B95-AE4F-C143869C8F2A}"/>
              </a:ext>
            </a:extLst>
          </p:cNvPr>
          <p:cNvSpPr txBox="1"/>
          <p:nvPr/>
        </p:nvSpPr>
        <p:spPr>
          <a:xfrm>
            <a:off x="5637402" y="2973897"/>
            <a:ext cx="914400" cy="914400"/>
          </a:xfrm>
          <a:prstGeom prst="rect">
            <a:avLst/>
          </a:prstGeom>
          <a:noFill/>
        </p:spPr>
        <p:txBody>
          <a:bodyPr wrap="square" lIns="0" tIns="0" rIns="0" bIns="0" rtlCol="0">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Invention"/>
              <a:ea typeface="+mn-ea"/>
              <a:cs typeface="+mn-cs"/>
            </a:endParaRPr>
          </a:p>
        </p:txBody>
      </p:sp>
      <p:sp>
        <p:nvSpPr>
          <p:cNvPr id="25" name="Content Placeholder 4">
            <a:extLst>
              <a:ext uri="{FF2B5EF4-FFF2-40B4-BE49-F238E27FC236}">
                <a16:creationId xmlns:a16="http://schemas.microsoft.com/office/drawing/2014/main" id="{BB557D9F-B88E-4136-B3E6-0EF474F4AD73}"/>
              </a:ext>
            </a:extLst>
          </p:cNvPr>
          <p:cNvSpPr txBox="1">
            <a:spLocks/>
          </p:cNvSpPr>
          <p:nvPr/>
        </p:nvSpPr>
        <p:spPr>
          <a:xfrm>
            <a:off x="377825" y="1485900"/>
            <a:ext cx="11436350" cy="4895847"/>
          </a:xfrm>
          <a:prstGeom prst="rect">
            <a:avLst/>
          </a:prstGeom>
        </p:spPr>
        <p:txBody>
          <a:bodyPr vert="horz" lIns="0" tIns="0" rIns="0" bIns="0" rtlCol="0" anchor="t">
            <a:noAutofit/>
          </a:bodyPr>
          <a:lstStyle>
            <a:lvl1pPr marL="128016" indent="-128016" algn="l" defTabSz="914400" rtl="0" eaLnBrk="1" latinLnBrk="0" hangingPunct="1">
              <a:lnSpc>
                <a:spcPct val="100000"/>
              </a:lnSpc>
              <a:spcBef>
                <a:spcPts val="1200"/>
              </a:spcBef>
              <a:spcAft>
                <a:spcPts val="0"/>
              </a:spcAft>
              <a:buFont typeface="Arial" panose="020B0604020202020204" pitchFamily="34" charset="0"/>
              <a:buChar char="•"/>
              <a:tabLst/>
              <a:defRPr lang="en-US" sz="2000" kern="1200">
                <a:solidFill>
                  <a:schemeClr val="accent4"/>
                </a:solidFill>
                <a:latin typeface="+mn-lt"/>
                <a:ea typeface="+mn-ea"/>
                <a:cs typeface="+mn-cs"/>
              </a:defRPr>
            </a:lvl1pPr>
            <a:lvl2pPr marL="342900" indent="-171450" algn="l" defTabSz="914400" rtl="0" eaLnBrk="1" latinLnBrk="0" hangingPunct="1">
              <a:lnSpc>
                <a:spcPct val="100000"/>
              </a:lnSpc>
              <a:spcBef>
                <a:spcPts val="400"/>
              </a:spcBef>
              <a:spcAft>
                <a:spcPts val="0"/>
              </a:spcAft>
              <a:buFont typeface="System Font Regular"/>
              <a:buChar char="–"/>
              <a:tabLst/>
              <a:defRPr lang="en-US" sz="2000" b="0" kern="1200">
                <a:solidFill>
                  <a:schemeClr val="accent4"/>
                </a:solidFill>
                <a:latin typeface="+mn-lt"/>
                <a:ea typeface="+mn-ea"/>
                <a:cs typeface="+mn-cs"/>
              </a:defRPr>
            </a:lvl2pPr>
            <a:lvl3pPr marL="458788" indent="-115888" algn="l" defTabSz="914400" rtl="0" eaLnBrk="1" latinLnBrk="0" hangingPunct="1">
              <a:lnSpc>
                <a:spcPct val="100000"/>
              </a:lnSpc>
              <a:spcBef>
                <a:spcPts val="300"/>
              </a:spcBef>
              <a:spcAft>
                <a:spcPts val="0"/>
              </a:spcAft>
              <a:buFont typeface="Arial" panose="020B0604020202020204" pitchFamily="34" charset="0"/>
              <a:buChar char="•"/>
              <a:tabLst/>
              <a:defRPr lang="en-US" sz="1800" b="0" kern="1200">
                <a:solidFill>
                  <a:schemeClr val="accent4"/>
                </a:solidFill>
                <a:latin typeface="+mn-lt"/>
                <a:ea typeface="+mn-ea"/>
                <a:cs typeface="+mn-cs"/>
              </a:defRPr>
            </a:lvl3pPr>
            <a:lvl4pPr marL="630238" indent="-171450" algn="l" defTabSz="914400" rtl="0" eaLnBrk="1" latinLnBrk="0" hangingPunct="1">
              <a:lnSpc>
                <a:spcPct val="100000"/>
              </a:lnSpc>
              <a:spcBef>
                <a:spcPts val="300"/>
              </a:spcBef>
              <a:spcAft>
                <a:spcPts val="0"/>
              </a:spcAft>
              <a:buFont typeface="System Font Regular"/>
              <a:buChar char="–"/>
              <a:tabLst/>
              <a:defRPr lang="en-US" sz="1200" b="0" kern="1200">
                <a:solidFill>
                  <a:schemeClr val="accent4"/>
                </a:solidFill>
                <a:latin typeface="+mn-lt"/>
                <a:ea typeface="+mn-ea"/>
                <a:cs typeface="+mn-cs"/>
              </a:defRPr>
            </a:lvl4pPr>
            <a:lvl5pPr marL="630238" marR="0" indent="-17145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lang="en-US" sz="1800" b="1" kern="1200" dirty="0" smtClean="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The Phase 3 portion of the MOVe-OUT trial was conducted globally, including in more than 170 planned sites in countries including:</a:t>
            </a: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C2340"/>
              </a:solidFill>
              <a:effectLst/>
              <a:uLnTx/>
              <a:uFillTx/>
              <a:latin typeface="Invention"/>
              <a:ea typeface="+mn-ea"/>
              <a:cs typeface="+mn-cs"/>
            </a:endParaRPr>
          </a:p>
          <a:p>
            <a:pPr marL="128016" marR="0" lvl="0" indent="-128016"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C2340"/>
                </a:solidFill>
                <a:effectLst/>
                <a:uLnTx/>
                <a:uFillTx/>
                <a:latin typeface="Invention"/>
                <a:ea typeface="+mn-ea"/>
                <a:cs typeface="+mn-cs"/>
              </a:rPr>
              <a:t>Recruitment in Latin America, Europe, and Africa accounted for 55%, 23%, and 15% of the study population, respectively. (</a:t>
            </a:r>
            <a:r>
              <a:rPr lang="en-US" dirty="0">
                <a:solidFill>
                  <a:srgbClr val="0C2340"/>
                </a:solidFill>
                <a:latin typeface="Invention"/>
              </a:rPr>
              <a:t>D</a:t>
            </a:r>
            <a:r>
              <a:rPr kumimoji="0" lang="en-US" sz="2000" b="0" i="0" u="none" strike="noStrike" kern="1200" cap="none" spc="0" normalizeH="0" baseline="0" noProof="0" dirty="0" err="1">
                <a:ln>
                  <a:noFill/>
                </a:ln>
                <a:solidFill>
                  <a:srgbClr val="0C2340"/>
                </a:solidFill>
                <a:effectLst/>
                <a:uLnTx/>
                <a:uFillTx/>
                <a:latin typeface="Invention"/>
                <a:ea typeface="+mn-ea"/>
                <a:cs typeface="+mn-cs"/>
              </a:rPr>
              <a:t>euxième</a:t>
            </a:r>
            <a:r>
              <a:rPr kumimoji="0" lang="en-US" sz="2000" b="0" i="0" u="none" strike="noStrike" kern="1200" cap="none" spc="0" normalizeH="0" baseline="0" noProof="0" dirty="0">
                <a:ln>
                  <a:noFill/>
                </a:ln>
                <a:solidFill>
                  <a:srgbClr val="0C2340"/>
                </a:solidFill>
                <a:effectLst/>
                <a:uLnTx/>
                <a:uFillTx/>
                <a:latin typeface="Invention"/>
                <a:ea typeface="+mn-ea"/>
                <a:cs typeface="+mn-cs"/>
              </a:rPr>
              <a:t> phase – plus de patients Europe de </a:t>
            </a:r>
            <a:r>
              <a:rPr kumimoji="0" lang="en-US" sz="2000" b="0" i="0" u="none" strike="noStrike" kern="1200" cap="none" spc="0" normalizeH="0" baseline="0" noProof="0" dirty="0" err="1">
                <a:ln>
                  <a:noFill/>
                </a:ln>
                <a:solidFill>
                  <a:srgbClr val="0C2340"/>
                </a:solidFill>
                <a:effectLst/>
                <a:uLnTx/>
                <a:uFillTx/>
                <a:latin typeface="Invention"/>
                <a:ea typeface="+mn-ea"/>
                <a:cs typeface="+mn-cs"/>
              </a:rPr>
              <a:t>l’Est</a:t>
            </a:r>
            <a:r>
              <a:rPr kumimoji="0" lang="en-US" sz="2000" b="0" i="0" u="none" strike="noStrike" kern="1200" cap="none" spc="0" normalizeH="0" baseline="0" noProof="0" dirty="0">
                <a:ln>
                  <a:noFill/>
                </a:ln>
                <a:solidFill>
                  <a:srgbClr val="0C2340"/>
                </a:solidFill>
                <a:effectLst/>
                <a:uLnTx/>
                <a:uFillTx/>
                <a:latin typeface="Invention"/>
                <a:ea typeface="+mn-ea"/>
                <a:cs typeface="+mn-cs"/>
              </a:rPr>
              <a:t>, </a:t>
            </a:r>
            <a:r>
              <a:rPr kumimoji="0" lang="en-US" sz="2000" b="0" i="0" u="none" strike="noStrike" kern="1200" cap="none" spc="0" normalizeH="0" baseline="0" noProof="0" dirty="0" err="1">
                <a:ln>
                  <a:noFill/>
                </a:ln>
                <a:solidFill>
                  <a:srgbClr val="0C2340"/>
                </a:solidFill>
                <a:effectLst/>
                <a:uLnTx/>
                <a:uFillTx/>
                <a:latin typeface="Invention"/>
                <a:ea typeface="+mn-ea"/>
                <a:cs typeface="+mn-cs"/>
              </a:rPr>
              <a:t>Russie</a:t>
            </a:r>
            <a:r>
              <a:rPr kumimoji="0" lang="en-US" sz="2000" b="0" i="0" u="none" strike="noStrike" kern="1200" cap="none" spc="0" normalizeH="0" baseline="0" noProof="0" dirty="0">
                <a:ln>
                  <a:noFill/>
                </a:ln>
                <a:solidFill>
                  <a:srgbClr val="0C2340"/>
                </a:solidFill>
                <a:effectLst/>
                <a:uLnTx/>
                <a:uFillTx/>
                <a:latin typeface="Invention"/>
                <a:ea typeface="+mn-ea"/>
                <a:cs typeface="+mn-cs"/>
              </a:rPr>
              <a:t>)</a:t>
            </a:r>
          </a:p>
        </p:txBody>
      </p:sp>
      <p:graphicFrame>
        <p:nvGraphicFramePr>
          <p:cNvPr id="26" name="Table 11">
            <a:extLst>
              <a:ext uri="{FF2B5EF4-FFF2-40B4-BE49-F238E27FC236}">
                <a16:creationId xmlns:a16="http://schemas.microsoft.com/office/drawing/2014/main" id="{93FFA025-7677-4AFD-8679-3CECEBD89B40}"/>
              </a:ext>
            </a:extLst>
          </p:cNvPr>
          <p:cNvGraphicFramePr>
            <a:graphicFrameLocks noGrp="1"/>
          </p:cNvGraphicFramePr>
          <p:nvPr/>
        </p:nvGraphicFramePr>
        <p:xfrm>
          <a:off x="1704930" y="2240280"/>
          <a:ext cx="8464984" cy="2377440"/>
        </p:xfrm>
        <a:graphic>
          <a:graphicData uri="http://schemas.openxmlformats.org/drawingml/2006/table">
            <a:tbl>
              <a:tblPr bandRow="1">
                <a:effectLst>
                  <a:outerShdw blurRad="50800" dist="38100" dir="2700000" algn="tl" rotWithShape="0">
                    <a:prstClr val="black">
                      <a:alpha val="40000"/>
                    </a:prstClr>
                  </a:outerShdw>
                </a:effectLst>
              </a:tblPr>
              <a:tblGrid>
                <a:gridCol w="2116246">
                  <a:extLst>
                    <a:ext uri="{9D8B030D-6E8A-4147-A177-3AD203B41FA5}">
                      <a16:colId xmlns:a16="http://schemas.microsoft.com/office/drawing/2014/main" val="2813498027"/>
                    </a:ext>
                  </a:extLst>
                </a:gridCol>
                <a:gridCol w="2116246">
                  <a:extLst>
                    <a:ext uri="{9D8B030D-6E8A-4147-A177-3AD203B41FA5}">
                      <a16:colId xmlns:a16="http://schemas.microsoft.com/office/drawing/2014/main" val="899714511"/>
                    </a:ext>
                  </a:extLst>
                </a:gridCol>
                <a:gridCol w="2116246">
                  <a:extLst>
                    <a:ext uri="{9D8B030D-6E8A-4147-A177-3AD203B41FA5}">
                      <a16:colId xmlns:a16="http://schemas.microsoft.com/office/drawing/2014/main" val="3646166461"/>
                    </a:ext>
                  </a:extLst>
                </a:gridCol>
                <a:gridCol w="2116246">
                  <a:extLst>
                    <a:ext uri="{9D8B030D-6E8A-4147-A177-3AD203B41FA5}">
                      <a16:colId xmlns:a16="http://schemas.microsoft.com/office/drawing/2014/main" val="3155840376"/>
                    </a:ext>
                  </a:extLst>
                </a:gridCol>
              </a:tblGrid>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Argentina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France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Mexico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Sweden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extLst>
                  <a:ext uri="{0D108BD9-81ED-4DB2-BD59-A6C34878D82A}">
                    <a16:rowId xmlns:a16="http://schemas.microsoft.com/office/drawing/2014/main" val="904492922"/>
                  </a:ext>
                </a:extLst>
              </a:tr>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Brazil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Germany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Philippines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Taiwan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extLst>
                  <a:ext uri="{0D108BD9-81ED-4DB2-BD59-A6C34878D82A}">
                    <a16:rowId xmlns:a16="http://schemas.microsoft.com/office/drawing/2014/main" val="2684087743"/>
                  </a:ext>
                </a:extLst>
              </a:tr>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Canada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Guatemala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Poland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Ukraine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extLst>
                  <a:ext uri="{0D108BD9-81ED-4DB2-BD59-A6C34878D82A}">
                    <a16:rowId xmlns:a16="http://schemas.microsoft.com/office/drawing/2014/main" val="532972383"/>
                  </a:ext>
                </a:extLst>
              </a:tr>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Chile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Israel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Russia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United Kingdom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extLst>
                  <a:ext uri="{0D108BD9-81ED-4DB2-BD59-A6C34878D82A}">
                    <a16:rowId xmlns:a16="http://schemas.microsoft.com/office/drawing/2014/main" val="699017843"/>
                  </a:ext>
                </a:extLst>
              </a:tr>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Colombia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Italy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South Africa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United States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40000"/>
                      </a:srgbClr>
                    </a:solidFill>
                  </a:tcPr>
                </a:tc>
                <a:extLst>
                  <a:ext uri="{0D108BD9-81ED-4DB2-BD59-A6C34878D82A}">
                    <a16:rowId xmlns:a16="http://schemas.microsoft.com/office/drawing/2014/main" val="616984877"/>
                  </a:ext>
                </a:extLst>
              </a:tr>
              <a:tr h="370840">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Egypt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Japan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gridSpan="2">
                  <a:txBody>
                    <a:bodyPr/>
                    <a:lstStyle>
                      <a:lvl1pPr marL="0" algn="l" defTabSz="914400" rtl="0" eaLnBrk="1" latinLnBrk="0" hangingPunct="1">
                        <a:defRPr sz="1800" kern="1200">
                          <a:solidFill>
                            <a:schemeClr val="dk1"/>
                          </a:solidFill>
                          <a:latin typeface="Invention"/>
                        </a:defRPr>
                      </a:lvl1pPr>
                      <a:lvl2pPr marL="457200" algn="l" defTabSz="914400" rtl="0" eaLnBrk="1" latinLnBrk="0" hangingPunct="1">
                        <a:defRPr sz="1800" kern="1200">
                          <a:solidFill>
                            <a:schemeClr val="dk1"/>
                          </a:solidFill>
                          <a:latin typeface="Invention"/>
                        </a:defRPr>
                      </a:lvl2pPr>
                      <a:lvl3pPr marL="914400" algn="l" defTabSz="914400" rtl="0" eaLnBrk="1" latinLnBrk="0" hangingPunct="1">
                        <a:defRPr sz="1800" kern="1200">
                          <a:solidFill>
                            <a:schemeClr val="dk1"/>
                          </a:solidFill>
                          <a:latin typeface="Invention"/>
                        </a:defRPr>
                      </a:lvl3pPr>
                      <a:lvl4pPr marL="1371600" algn="l" defTabSz="914400" rtl="0" eaLnBrk="1" latinLnBrk="0" hangingPunct="1">
                        <a:defRPr sz="1800" kern="1200">
                          <a:solidFill>
                            <a:schemeClr val="dk1"/>
                          </a:solidFill>
                          <a:latin typeface="Invention"/>
                        </a:defRPr>
                      </a:lvl4pPr>
                      <a:lvl5pPr marL="1828800" algn="l" defTabSz="914400" rtl="0" eaLnBrk="1" latinLnBrk="0" hangingPunct="1">
                        <a:defRPr sz="1800" kern="1200">
                          <a:solidFill>
                            <a:schemeClr val="dk1"/>
                          </a:solidFill>
                          <a:latin typeface="Invention"/>
                        </a:defRPr>
                      </a:lvl5pPr>
                      <a:lvl6pPr marL="2286000" algn="l" defTabSz="914400" rtl="0" eaLnBrk="1" latinLnBrk="0" hangingPunct="1">
                        <a:defRPr sz="1800" kern="1200">
                          <a:solidFill>
                            <a:schemeClr val="dk1"/>
                          </a:solidFill>
                          <a:latin typeface="Invention"/>
                        </a:defRPr>
                      </a:lvl6pPr>
                      <a:lvl7pPr marL="2743200" algn="l" defTabSz="914400" rtl="0" eaLnBrk="1" latinLnBrk="0" hangingPunct="1">
                        <a:defRPr sz="1800" kern="1200">
                          <a:solidFill>
                            <a:schemeClr val="dk1"/>
                          </a:solidFill>
                          <a:latin typeface="Invention"/>
                        </a:defRPr>
                      </a:lvl7pPr>
                      <a:lvl8pPr marL="3200400" algn="l" defTabSz="914400" rtl="0" eaLnBrk="1" latinLnBrk="0" hangingPunct="1">
                        <a:defRPr sz="1800" kern="1200">
                          <a:solidFill>
                            <a:schemeClr val="dk1"/>
                          </a:solidFill>
                          <a:latin typeface="Invention"/>
                        </a:defRPr>
                      </a:lvl8pPr>
                      <a:lvl9pPr marL="3657600" algn="l" defTabSz="914400" rtl="0" eaLnBrk="1" latinLnBrk="0" hangingPunct="1">
                        <a:defRPr sz="1800" kern="1200">
                          <a:solidFill>
                            <a:schemeClr val="dk1"/>
                          </a:solidFill>
                          <a:latin typeface="Invention"/>
                        </a:defRPr>
                      </a:lvl9pPr>
                    </a:lstStyle>
                    <a:p>
                      <a:r>
                        <a:rPr lang="en-US" sz="2000" dirty="0">
                          <a:solidFill>
                            <a:srgbClr val="002060"/>
                          </a:solidFill>
                        </a:rPr>
                        <a:t>Spain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857C">
                        <a:tint val="20000"/>
                      </a:srgbClr>
                    </a:solidFill>
                  </a:tcPr>
                </a:tc>
                <a:tc hMerge="1">
                  <a:txBody>
                    <a:bodyPr/>
                    <a:lstStyle/>
                    <a:p>
                      <a:endParaRPr lang="en-US" sz="1800" dirty="0">
                        <a:solidFill>
                          <a:schemeClr val="accent4"/>
                        </a:solidFill>
                      </a:endParaRPr>
                    </a:p>
                  </a:txBody>
                  <a:tcPr/>
                </a:tc>
                <a:extLst>
                  <a:ext uri="{0D108BD9-81ED-4DB2-BD59-A6C34878D82A}">
                    <a16:rowId xmlns:a16="http://schemas.microsoft.com/office/drawing/2014/main" val="3822113828"/>
                  </a:ext>
                </a:extLst>
              </a:tr>
            </a:tbl>
          </a:graphicData>
        </a:graphic>
      </p:graphicFrame>
      <p:sp>
        <p:nvSpPr>
          <p:cNvPr id="8" name="TextBox 7">
            <a:extLst>
              <a:ext uri="{FF2B5EF4-FFF2-40B4-BE49-F238E27FC236}">
                <a16:creationId xmlns:a16="http://schemas.microsoft.com/office/drawing/2014/main" id="{B329D29C-450D-4B1E-81D9-7DDAA4D8FD9E}"/>
              </a:ext>
            </a:extLst>
          </p:cNvPr>
          <p:cNvSpPr txBox="1"/>
          <p:nvPr/>
        </p:nvSpPr>
        <p:spPr>
          <a:xfrm>
            <a:off x="421490" y="6463279"/>
            <a:ext cx="4200525" cy="428625"/>
          </a:xfrm>
          <a:prstGeom prst="rect">
            <a:avLst/>
          </a:prstGeom>
          <a:noFill/>
        </p:spPr>
        <p:txBody>
          <a:bodyPr wrap="square" lIns="0" tIns="0" rIns="0" bIns="0" rtlCol="0">
            <a:noAutofit/>
          </a:bodyPr>
          <a:lstStyle/>
          <a:p>
            <a:pPr algn="l"/>
            <a:r>
              <a:rPr lang="en-US" sz="1200" dirty="0">
                <a:hlinkClick r:id="rId3"/>
              </a:rPr>
              <a:t>Molnupiravir Positive Interim Analysis Phase 3 Press Release</a:t>
            </a:r>
            <a:endParaRPr lang="en-US" sz="1200" dirty="0"/>
          </a:p>
        </p:txBody>
      </p:sp>
      <p:sp>
        <p:nvSpPr>
          <p:cNvPr id="3" name="ZoneTexte 2">
            <a:extLst>
              <a:ext uri="{FF2B5EF4-FFF2-40B4-BE49-F238E27FC236}">
                <a16:creationId xmlns:a16="http://schemas.microsoft.com/office/drawing/2014/main" id="{7A6E0B76-EEDC-0247-BC89-8D43A3544DBD}"/>
              </a:ext>
            </a:extLst>
          </p:cNvPr>
          <p:cNvSpPr txBox="1"/>
          <p:nvPr/>
        </p:nvSpPr>
        <p:spPr>
          <a:xfrm rot="20234728">
            <a:off x="548866" y="2749500"/>
            <a:ext cx="10777117" cy="1323439"/>
          </a:xfrm>
          <a:prstGeom prst="rect">
            <a:avLst/>
          </a:prstGeom>
          <a:noFill/>
        </p:spPr>
        <p:txBody>
          <a:bodyPr wrap="none" rtlCol="0">
            <a:spAutoFit/>
          </a:bodyPr>
          <a:lstStyle/>
          <a:p>
            <a:r>
              <a:rPr lang="fr-FR" sz="8000" b="1" dirty="0" err="1">
                <a:ln w="22225">
                  <a:solidFill>
                    <a:schemeClr val="accent2"/>
                  </a:solidFill>
                  <a:prstDash val="solid"/>
                </a:ln>
                <a:solidFill>
                  <a:schemeClr val="accent2">
                    <a:lumMod val="40000"/>
                    <a:lumOff val="60000"/>
                  </a:schemeClr>
                </a:solidFill>
              </a:rPr>
              <a:t>What</a:t>
            </a:r>
            <a:r>
              <a:rPr lang="fr-FR" sz="8000" b="1" dirty="0">
                <a:ln w="22225">
                  <a:solidFill>
                    <a:schemeClr val="accent2"/>
                  </a:solidFill>
                  <a:prstDash val="solid"/>
                </a:ln>
                <a:solidFill>
                  <a:schemeClr val="accent2">
                    <a:lumMod val="40000"/>
                    <a:lumOff val="60000"/>
                  </a:schemeClr>
                </a:solidFill>
              </a:rPr>
              <a:t> </a:t>
            </a:r>
            <a:r>
              <a:rPr lang="fr-FR" sz="8000" b="1" dirty="0" err="1">
                <a:ln w="22225">
                  <a:solidFill>
                    <a:schemeClr val="accent2"/>
                  </a:solidFill>
                  <a:prstDash val="solid"/>
                </a:ln>
                <a:solidFill>
                  <a:schemeClr val="accent2">
                    <a:lumMod val="40000"/>
                    <a:lumOff val="60000"/>
                  </a:schemeClr>
                </a:solidFill>
              </a:rPr>
              <a:t>did</a:t>
            </a:r>
            <a:r>
              <a:rPr lang="fr-FR" sz="8000" b="1" dirty="0">
                <a:ln w="22225">
                  <a:solidFill>
                    <a:schemeClr val="accent2"/>
                  </a:solidFill>
                  <a:prstDash val="solid"/>
                </a:ln>
                <a:solidFill>
                  <a:schemeClr val="accent2">
                    <a:lumMod val="40000"/>
                    <a:lumOff val="60000"/>
                  </a:schemeClr>
                </a:solidFill>
              </a:rPr>
              <a:t> </a:t>
            </a:r>
            <a:r>
              <a:rPr lang="fr-FR" sz="8000" b="1" dirty="0" err="1">
                <a:ln w="22225">
                  <a:solidFill>
                    <a:schemeClr val="accent2"/>
                  </a:solidFill>
                  <a:prstDash val="solid"/>
                </a:ln>
                <a:solidFill>
                  <a:schemeClr val="accent2">
                    <a:lumMod val="40000"/>
                    <a:lumOff val="60000"/>
                  </a:schemeClr>
                </a:solidFill>
              </a:rPr>
              <a:t>really</a:t>
            </a:r>
            <a:r>
              <a:rPr lang="fr-FR" sz="8000" b="1" dirty="0">
                <a:ln w="22225">
                  <a:solidFill>
                    <a:schemeClr val="accent2"/>
                  </a:solidFill>
                  <a:prstDash val="solid"/>
                </a:ln>
                <a:solidFill>
                  <a:schemeClr val="accent2">
                    <a:lumMod val="40000"/>
                    <a:lumOff val="60000"/>
                  </a:schemeClr>
                </a:solidFill>
              </a:rPr>
              <a:t> </a:t>
            </a:r>
            <a:r>
              <a:rPr lang="fr-FR" sz="8000" b="1" dirty="0" err="1">
                <a:ln w="22225">
                  <a:solidFill>
                    <a:schemeClr val="accent2"/>
                  </a:solidFill>
                  <a:prstDash val="solid"/>
                </a:ln>
                <a:solidFill>
                  <a:schemeClr val="accent2">
                    <a:lumMod val="40000"/>
                    <a:lumOff val="60000"/>
                  </a:schemeClr>
                </a:solidFill>
              </a:rPr>
              <a:t>happen</a:t>
            </a:r>
            <a:r>
              <a:rPr lang="fr-FR" sz="8000" b="1" dirty="0">
                <a:ln w="22225">
                  <a:solidFill>
                    <a:schemeClr val="accent2"/>
                  </a:solidFill>
                  <a:prstDash val="solid"/>
                </a:ln>
                <a:solidFill>
                  <a:schemeClr val="accent2">
                    <a:lumMod val="40000"/>
                    <a:lumOff val="60000"/>
                  </a:schemeClr>
                </a:solidFill>
              </a:rPr>
              <a:t>?</a:t>
            </a:r>
          </a:p>
        </p:txBody>
      </p:sp>
    </p:spTree>
    <p:extLst>
      <p:ext uri="{BB962C8B-B14F-4D97-AF65-F5344CB8AC3E}">
        <p14:creationId xmlns:p14="http://schemas.microsoft.com/office/powerpoint/2010/main" val="34344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4B902-FE42-4A2C-8C58-413FC1CD4648}"/>
              </a:ext>
            </a:extLst>
          </p:cNvPr>
          <p:cNvSpPr>
            <a:spLocks noGrp="1"/>
          </p:cNvSpPr>
          <p:nvPr>
            <p:ph sz="half" idx="2"/>
          </p:nvPr>
        </p:nvSpPr>
        <p:spPr>
          <a:xfrm>
            <a:off x="7150083" y="3187612"/>
            <a:ext cx="4727820" cy="954107"/>
          </a:xfrm>
        </p:spPr>
        <p:txBody>
          <a:bodyPr>
            <a:normAutofit/>
          </a:bodyPr>
          <a:lstStyle/>
          <a:p>
            <a:pPr marL="0" indent="0" algn="ctr">
              <a:buNone/>
            </a:pPr>
            <a:r>
              <a:rPr lang="en-GB" sz="3200" dirty="0"/>
              <a:t>PF-07321332 (‘332) </a:t>
            </a:r>
          </a:p>
          <a:p>
            <a:pPr marL="0" indent="0">
              <a:buNone/>
            </a:pPr>
            <a:endParaRPr lang="en-GB" dirty="0"/>
          </a:p>
        </p:txBody>
      </p:sp>
      <p:sp>
        <p:nvSpPr>
          <p:cNvPr id="5" name="TextBox 4">
            <a:extLst>
              <a:ext uri="{FF2B5EF4-FFF2-40B4-BE49-F238E27FC236}">
                <a16:creationId xmlns:a16="http://schemas.microsoft.com/office/drawing/2014/main" id="{3B7715E2-CD3E-42BA-A55D-CD112C9EDEAF}"/>
              </a:ext>
            </a:extLst>
          </p:cNvPr>
          <p:cNvSpPr txBox="1"/>
          <p:nvPr/>
        </p:nvSpPr>
        <p:spPr>
          <a:xfrm>
            <a:off x="5049384" y="5323591"/>
            <a:ext cx="313425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rPr>
              <a:t>ROCHE ATEA AT</a:t>
            </a:r>
            <a:r>
              <a:rPr kumimoji="0" lang="en-GB" sz="2800" i="0" u="none" strike="noStrike" kern="1200" cap="none" spc="0" normalizeH="0" noProof="0" dirty="0">
                <a:ln>
                  <a:noFill/>
                </a:ln>
                <a:solidFill>
                  <a:schemeClr val="bg1">
                    <a:lumMod val="85000"/>
                  </a:schemeClr>
                </a:solidFill>
                <a:effectLst/>
                <a:uLnTx/>
                <a:uFillTx/>
                <a:latin typeface="Calibri" panose="020F0502020204030204"/>
                <a:ea typeface="+mn-ea"/>
                <a:cs typeface="+mn-cs"/>
              </a:rPr>
              <a:t> 527</a:t>
            </a:r>
            <a:endParaRPr kumimoji="0" lang="en-GB" sz="280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ADE810-D849-4344-85F3-054BFA3E1309}"/>
              </a:ext>
            </a:extLst>
          </p:cNvPr>
          <p:cNvSpPr txBox="1"/>
          <p:nvPr/>
        </p:nvSpPr>
        <p:spPr>
          <a:xfrm>
            <a:off x="301220" y="1267934"/>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schemeClr val="bg1">
                    <a:lumMod val="85000"/>
                  </a:schemeClr>
                </a:solidFill>
                <a:effectLst/>
                <a:uLnTx/>
                <a:uFillTx/>
                <a:latin typeface="Broadway" panose="04040905080B02020502" pitchFamily="82" charset="0"/>
                <a:ea typeface="+mn-ea"/>
                <a:cs typeface="+mn-cs"/>
              </a:rPr>
              <a:t>1</a:t>
            </a:r>
          </a:p>
        </p:txBody>
      </p:sp>
      <p:sp>
        <p:nvSpPr>
          <p:cNvPr id="7" name="TextBox 6">
            <a:extLst>
              <a:ext uri="{FF2B5EF4-FFF2-40B4-BE49-F238E27FC236}">
                <a16:creationId xmlns:a16="http://schemas.microsoft.com/office/drawing/2014/main" id="{A0DDF8A4-68C0-4018-BD4D-D48E42CE2D55}"/>
              </a:ext>
            </a:extLst>
          </p:cNvPr>
          <p:cNvSpPr txBox="1"/>
          <p:nvPr/>
        </p:nvSpPr>
        <p:spPr>
          <a:xfrm>
            <a:off x="5755132" y="1632843"/>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2</a:t>
            </a:r>
          </a:p>
        </p:txBody>
      </p:sp>
      <p:sp>
        <p:nvSpPr>
          <p:cNvPr id="8" name="TextBox 7">
            <a:extLst>
              <a:ext uri="{FF2B5EF4-FFF2-40B4-BE49-F238E27FC236}">
                <a16:creationId xmlns:a16="http://schemas.microsoft.com/office/drawing/2014/main" id="{60783BF9-626C-4EEA-8F53-137E2C309A8A}"/>
              </a:ext>
            </a:extLst>
          </p:cNvPr>
          <p:cNvSpPr txBox="1"/>
          <p:nvPr/>
        </p:nvSpPr>
        <p:spPr>
          <a:xfrm>
            <a:off x="3215228" y="3552522"/>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i="0" u="none" strike="noStrike" kern="1200" normalizeH="0" baseline="0" noProof="0" dirty="0">
                <a:ln w="0"/>
                <a:solidFill>
                  <a:schemeClr val="bg1">
                    <a:lumMod val="85000"/>
                  </a:schemeClr>
                </a:solidFill>
                <a:effectLst>
                  <a:outerShdw blurRad="38100" dist="25400" dir="5400000" algn="ctr" rotWithShape="0">
                    <a:srgbClr val="6E747A">
                      <a:alpha val="43000"/>
                    </a:srgbClr>
                  </a:outerShdw>
                </a:effectLst>
                <a:uLnTx/>
                <a:uFillTx/>
                <a:latin typeface="Broadway" panose="04040905080B02020502" pitchFamily="82" charset="0"/>
                <a:ea typeface="+mn-ea"/>
                <a:cs typeface="+mn-cs"/>
              </a:rPr>
              <a:t>3</a:t>
            </a:r>
            <a:endParaRPr kumimoji="0" lang="en-GB" sz="19900" b="0" i="0" u="none" strike="noStrike" kern="1200" cap="none" spc="0" normalizeH="0" baseline="0" noProof="0" dirty="0">
              <a:ln>
                <a:noFill/>
              </a:ln>
              <a:solidFill>
                <a:schemeClr val="bg1">
                  <a:lumMod val="85000"/>
                </a:schemeClr>
              </a:solidFill>
              <a:effectLst/>
              <a:uLnTx/>
              <a:uFillTx/>
              <a:latin typeface="Broadway" panose="04040905080B02020502" pitchFamily="82" charset="0"/>
              <a:ea typeface="+mn-ea"/>
              <a:cs typeface="+mn-cs"/>
            </a:endParaRPr>
          </a:p>
        </p:txBody>
      </p:sp>
      <p:sp>
        <p:nvSpPr>
          <p:cNvPr id="13" name="TextBox 4">
            <a:extLst>
              <a:ext uri="{FF2B5EF4-FFF2-40B4-BE49-F238E27FC236}">
                <a16:creationId xmlns:a16="http://schemas.microsoft.com/office/drawing/2014/main" id="{5DA28068-7DD9-DA4E-8C23-4E221E982602}"/>
              </a:ext>
            </a:extLst>
          </p:cNvPr>
          <p:cNvSpPr txBox="1"/>
          <p:nvPr/>
        </p:nvSpPr>
        <p:spPr>
          <a:xfrm>
            <a:off x="1703132" y="2636364"/>
            <a:ext cx="297214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lumMod val="85000"/>
                  </a:schemeClr>
                </a:solidFill>
                <a:latin typeface="Calibri" panose="020F0502020204030204"/>
              </a:rPr>
              <a:t>MSD </a:t>
            </a:r>
            <a:r>
              <a:rPr lang="en-GB" sz="3200" b="1" dirty="0" err="1">
                <a:solidFill>
                  <a:schemeClr val="bg1">
                    <a:lumMod val="85000"/>
                  </a:schemeClr>
                </a:solidFill>
                <a:latin typeface="Calibri" panose="020F0502020204030204"/>
              </a:rPr>
              <a:t>Molnupiravir</a:t>
            </a:r>
            <a:endParaRPr kumimoji="0" lang="en-GB" sz="3200" b="1"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6">
            <a:extLst>
              <a:ext uri="{FF2B5EF4-FFF2-40B4-BE49-F238E27FC236}">
                <a16:creationId xmlns:a16="http://schemas.microsoft.com/office/drawing/2014/main" id="{051406D9-5D4E-7244-B8A7-21DFBEC846A4}"/>
              </a:ext>
            </a:extLst>
          </p:cNvPr>
          <p:cNvSpPr txBox="1">
            <a:spLocks/>
          </p:cNvSpPr>
          <p:nvPr/>
        </p:nvSpPr>
        <p:spPr>
          <a:xfrm>
            <a:off x="301220" y="-89012"/>
            <a:ext cx="10515600" cy="2391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ANTIVIRAUX A ACTION DIRECTE</a:t>
            </a:r>
            <a:br>
              <a:rPr lang="en-US" sz="4000" dirty="0">
                <a:solidFill>
                  <a:srgbClr val="002060"/>
                </a:solidFill>
              </a:rPr>
            </a:br>
            <a:r>
              <a:rPr lang="en-US" sz="8800" dirty="0">
                <a:solidFill>
                  <a:srgbClr val="002060"/>
                </a:solidFill>
              </a:rPr>
              <a:t>ET ENTRE TEMPS….</a:t>
            </a:r>
            <a:endParaRPr lang="en-US" sz="8800" i="1" dirty="0">
              <a:solidFill>
                <a:srgbClr val="002060"/>
              </a:solidFill>
            </a:endParaRPr>
          </a:p>
        </p:txBody>
      </p:sp>
    </p:spTree>
    <p:extLst>
      <p:ext uri="{BB962C8B-B14F-4D97-AF65-F5344CB8AC3E}">
        <p14:creationId xmlns:p14="http://schemas.microsoft.com/office/powerpoint/2010/main" val="3607949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D4358E-D488-5E40-9AB0-73C6FD2ABB88}"/>
              </a:ext>
            </a:extLst>
          </p:cNvPr>
          <p:cNvSpPr>
            <a:spLocks noGrp="1"/>
          </p:cNvSpPr>
          <p:nvPr>
            <p:ph type="title"/>
          </p:nvPr>
        </p:nvSpPr>
        <p:spPr/>
        <p:txBody>
          <a:bodyPr/>
          <a:lstStyle/>
          <a:p>
            <a:r>
              <a:rPr lang="fr-FR" dirty="0">
                <a:solidFill>
                  <a:srgbClr val="002060"/>
                </a:solidFill>
              </a:rPr>
              <a:t>PF-332-ritonavir</a:t>
            </a:r>
            <a:br>
              <a:rPr lang="fr-FR" dirty="0">
                <a:solidFill>
                  <a:srgbClr val="002060"/>
                </a:solidFill>
              </a:rPr>
            </a:br>
            <a:r>
              <a:rPr lang="fr-FR" dirty="0">
                <a:solidFill>
                  <a:srgbClr val="002060"/>
                </a:solidFill>
              </a:rPr>
              <a:t>Essai phase 3</a:t>
            </a:r>
          </a:p>
        </p:txBody>
      </p:sp>
      <p:sp>
        <p:nvSpPr>
          <p:cNvPr id="3" name="Espace réservé du texte 2">
            <a:extLst>
              <a:ext uri="{FF2B5EF4-FFF2-40B4-BE49-F238E27FC236}">
                <a16:creationId xmlns:a16="http://schemas.microsoft.com/office/drawing/2014/main" id="{65FBD718-EE4B-DB47-BD5B-9CB16CBC3EA0}"/>
              </a:ext>
            </a:extLst>
          </p:cNvPr>
          <p:cNvSpPr>
            <a:spLocks noGrp="1"/>
          </p:cNvSpPr>
          <p:nvPr>
            <p:ph type="body" idx="1"/>
          </p:nvPr>
        </p:nvSpPr>
        <p:spPr/>
        <p:txBody>
          <a:bodyPr>
            <a:normAutofit/>
          </a:bodyPr>
          <a:lstStyle/>
          <a:p>
            <a:r>
              <a:rPr lang="fr-FR" sz="3600" dirty="0" err="1">
                <a:latin typeface="+mj-lt"/>
              </a:rPr>
              <a:t>Outpatient</a:t>
            </a:r>
            <a:r>
              <a:rPr lang="fr-FR" sz="3600" dirty="0">
                <a:latin typeface="+mj-lt"/>
              </a:rPr>
              <a:t> – EPIC trial</a:t>
            </a:r>
          </a:p>
          <a:p>
            <a:r>
              <a:rPr lang="fr-CH" sz="3200" u="sng" spc="-10" dirty="0">
                <a:solidFill>
                  <a:srgbClr val="0070C0"/>
                </a:solidFill>
                <a:latin typeface="Arial"/>
                <a:cs typeface="Arial"/>
              </a:rPr>
              <a:t>NCT04960202</a:t>
            </a:r>
            <a:endParaRPr lang="fr-CH" sz="3200" u="sng" dirty="0">
              <a:solidFill>
                <a:srgbClr val="0070C0"/>
              </a:solidFill>
              <a:latin typeface="Arial"/>
              <a:cs typeface="Arial"/>
            </a:endParaRPr>
          </a:p>
          <a:p>
            <a:endParaRPr lang="fr-FR" sz="3600" dirty="0">
              <a:latin typeface="+mj-lt"/>
            </a:endParaRPr>
          </a:p>
        </p:txBody>
      </p:sp>
      <p:sp>
        <p:nvSpPr>
          <p:cNvPr id="7" name="Rectangle 6">
            <a:extLst>
              <a:ext uri="{FF2B5EF4-FFF2-40B4-BE49-F238E27FC236}">
                <a16:creationId xmlns:a16="http://schemas.microsoft.com/office/drawing/2014/main" id="{59913968-1D01-BD4C-AC1D-62B74D34FA16}"/>
              </a:ext>
            </a:extLst>
          </p:cNvPr>
          <p:cNvSpPr/>
          <p:nvPr/>
        </p:nvSpPr>
        <p:spPr>
          <a:xfrm>
            <a:off x="6533597" y="768350"/>
            <a:ext cx="5284329" cy="5539978"/>
          </a:xfrm>
          <a:prstGeom prst="rect">
            <a:avLst/>
          </a:prstGeom>
        </p:spPr>
        <p:txBody>
          <a:bodyPr wrap="square">
            <a:spAutoFit/>
          </a:bodyPr>
          <a:lstStyle/>
          <a:p>
            <a:pPr marL="12700" marR="5080" indent="-635">
              <a:lnSpc>
                <a:spcPct val="200000"/>
              </a:lnSpc>
              <a:spcBef>
                <a:spcPts val="95"/>
              </a:spcBef>
            </a:pPr>
            <a:r>
              <a:rPr lang="fr-CH" sz="2800" i="1" dirty="0">
                <a:solidFill>
                  <a:srgbClr val="002060"/>
                </a:solidFill>
                <a:uFill>
                  <a:solidFill>
                    <a:srgbClr val="000000"/>
                  </a:solidFill>
                </a:uFill>
                <a:latin typeface="+mj-lt"/>
              </a:rPr>
              <a:t>«</a:t>
            </a:r>
            <a:r>
              <a:rPr lang="fr-CH" sz="2800" i="1" dirty="0" err="1">
                <a:solidFill>
                  <a:srgbClr val="002060"/>
                </a:solidFill>
                <a:uFill>
                  <a:solidFill>
                    <a:srgbClr val="000000"/>
                  </a:solidFill>
                </a:uFill>
                <a:latin typeface="+mj-lt"/>
              </a:rPr>
              <a:t>Interim</a:t>
            </a:r>
            <a:r>
              <a:rPr lang="fr-CH" sz="2800" i="1" dirty="0">
                <a:solidFill>
                  <a:srgbClr val="002060"/>
                </a:solidFill>
                <a:uFill>
                  <a:solidFill>
                    <a:srgbClr val="000000"/>
                  </a:solidFill>
                </a:uFill>
                <a:latin typeface="+mj-lt"/>
              </a:rPr>
              <a:t> </a:t>
            </a:r>
            <a:r>
              <a:rPr lang="fr-CH" sz="2800" i="1" spc="-5" dirty="0" err="1">
                <a:solidFill>
                  <a:srgbClr val="002060"/>
                </a:solidFill>
                <a:uFill>
                  <a:solidFill>
                    <a:srgbClr val="000000"/>
                  </a:solidFill>
                </a:uFill>
                <a:latin typeface="+mj-lt"/>
              </a:rPr>
              <a:t>Analysis</a:t>
            </a:r>
            <a:r>
              <a:rPr lang="fr-CH" sz="2800" i="1" spc="-5" dirty="0">
                <a:solidFill>
                  <a:srgbClr val="002060"/>
                </a:solidFill>
                <a:uFill>
                  <a:solidFill>
                    <a:srgbClr val="000000"/>
                  </a:solidFill>
                </a:uFill>
                <a:latin typeface="+mj-lt"/>
              </a:rPr>
              <a:t> </a:t>
            </a:r>
            <a:r>
              <a:rPr lang="fr-CH" sz="2800" i="1" dirty="0">
                <a:solidFill>
                  <a:srgbClr val="002060"/>
                </a:solidFill>
                <a:latin typeface="+mj-lt"/>
              </a:rPr>
              <a:t>of </a:t>
            </a:r>
            <a:r>
              <a:rPr lang="fr-CH" sz="2800" i="1" spc="-5" dirty="0">
                <a:solidFill>
                  <a:srgbClr val="002060"/>
                </a:solidFill>
                <a:latin typeface="+mj-lt"/>
              </a:rPr>
              <a:t>the </a:t>
            </a:r>
            <a:r>
              <a:rPr lang="fr-CH" sz="2800" i="1" dirty="0">
                <a:solidFill>
                  <a:srgbClr val="002060"/>
                </a:solidFill>
                <a:latin typeface="+mj-lt"/>
              </a:rPr>
              <a:t>Phase </a:t>
            </a:r>
            <a:r>
              <a:rPr lang="fr-CH" sz="2800" i="1" spc="-765" dirty="0">
                <a:solidFill>
                  <a:srgbClr val="002060"/>
                </a:solidFill>
                <a:latin typeface="+mj-lt"/>
              </a:rPr>
              <a:t> </a:t>
            </a:r>
            <a:r>
              <a:rPr lang="fr-CH" sz="2800" i="1" spc="-5" dirty="0">
                <a:solidFill>
                  <a:srgbClr val="002060"/>
                </a:solidFill>
                <a:latin typeface="+mj-lt"/>
              </a:rPr>
              <a:t>2/3</a:t>
            </a:r>
            <a:r>
              <a:rPr lang="fr-CH" sz="2800" i="1" dirty="0">
                <a:solidFill>
                  <a:srgbClr val="002060"/>
                </a:solidFill>
                <a:latin typeface="+mj-lt"/>
              </a:rPr>
              <a:t> </a:t>
            </a:r>
            <a:r>
              <a:rPr lang="fr-CH" sz="2800" i="1" spc="-10" dirty="0">
                <a:solidFill>
                  <a:srgbClr val="002060"/>
                </a:solidFill>
                <a:latin typeface="+mj-lt"/>
              </a:rPr>
              <a:t>EPIC-HR</a:t>
            </a:r>
            <a:r>
              <a:rPr lang="fr-CH" sz="2800" i="1" spc="20" dirty="0">
                <a:solidFill>
                  <a:srgbClr val="002060"/>
                </a:solidFill>
                <a:latin typeface="+mj-lt"/>
              </a:rPr>
              <a:t> </a:t>
            </a:r>
            <a:r>
              <a:rPr lang="fr-CH" sz="2800" i="1" spc="-5" dirty="0" err="1">
                <a:solidFill>
                  <a:srgbClr val="002060"/>
                </a:solidFill>
                <a:latin typeface="+mj-lt"/>
              </a:rPr>
              <a:t>Study</a:t>
            </a:r>
            <a:endParaRPr lang="fr-CH" sz="2800" i="1" spc="-5" dirty="0">
              <a:solidFill>
                <a:srgbClr val="002060"/>
              </a:solidFill>
              <a:latin typeface="+mj-lt"/>
            </a:endParaRPr>
          </a:p>
          <a:p>
            <a:pPr marL="12700" marR="697230">
              <a:lnSpc>
                <a:spcPct val="200000"/>
              </a:lnSpc>
            </a:pPr>
            <a:r>
              <a:rPr lang="fr-CH" sz="2800" i="1" dirty="0">
                <a:solidFill>
                  <a:srgbClr val="002060"/>
                </a:solidFill>
                <a:latin typeface="+mj-lt"/>
              </a:rPr>
              <a:t>of</a:t>
            </a:r>
            <a:r>
              <a:rPr lang="fr-CH" sz="2800" i="1" spc="-100" dirty="0">
                <a:solidFill>
                  <a:srgbClr val="002060"/>
                </a:solidFill>
                <a:latin typeface="+mj-lt"/>
              </a:rPr>
              <a:t> </a:t>
            </a:r>
            <a:r>
              <a:rPr lang="fr-CH" sz="2800" i="1" dirty="0">
                <a:solidFill>
                  <a:srgbClr val="002060"/>
                </a:solidFill>
                <a:latin typeface="+mj-lt"/>
              </a:rPr>
              <a:t>PF-07321332-ritonavir </a:t>
            </a:r>
            <a:r>
              <a:rPr lang="fr-CH" sz="2800" i="1" spc="-760" dirty="0">
                <a:solidFill>
                  <a:srgbClr val="002060"/>
                </a:solidFill>
                <a:latin typeface="+mj-lt"/>
              </a:rPr>
              <a:t> </a:t>
            </a:r>
            <a:r>
              <a:rPr lang="fr-CH" sz="2800" i="1" spc="-5" dirty="0">
                <a:solidFill>
                  <a:srgbClr val="002060"/>
                </a:solidFill>
                <a:latin typeface="+mj-lt"/>
              </a:rPr>
              <a:t>in n</a:t>
            </a:r>
            <a:r>
              <a:rPr lang="fr-CH" sz="2800" i="1" dirty="0">
                <a:solidFill>
                  <a:srgbClr val="002060"/>
                </a:solidFill>
                <a:latin typeface="+mj-lt"/>
              </a:rPr>
              <a:t>on-</a:t>
            </a:r>
            <a:r>
              <a:rPr lang="fr-CH" sz="2800" i="1" dirty="0" err="1">
                <a:solidFill>
                  <a:srgbClr val="002060"/>
                </a:solidFill>
                <a:latin typeface="+mj-lt"/>
              </a:rPr>
              <a:t>hospitalized</a:t>
            </a:r>
            <a:r>
              <a:rPr lang="fr-CH" sz="2800" i="1" dirty="0">
                <a:solidFill>
                  <a:srgbClr val="002060"/>
                </a:solidFill>
                <a:latin typeface="+mj-lt"/>
              </a:rPr>
              <a:t> </a:t>
            </a:r>
            <a:r>
              <a:rPr lang="fr-CH" sz="2800" i="1" spc="-5" dirty="0" err="1">
                <a:solidFill>
                  <a:srgbClr val="002060"/>
                </a:solidFill>
                <a:latin typeface="+mj-lt"/>
                <a:cs typeface="Arial"/>
              </a:rPr>
              <a:t>symptomatic</a:t>
            </a:r>
            <a:r>
              <a:rPr lang="fr-CH" sz="2800" i="1" spc="5" dirty="0">
                <a:solidFill>
                  <a:srgbClr val="002060"/>
                </a:solidFill>
                <a:latin typeface="+mj-lt"/>
                <a:cs typeface="Arial"/>
              </a:rPr>
              <a:t> </a:t>
            </a:r>
            <a:r>
              <a:rPr lang="fr-CH" sz="2800" i="1" spc="-5" dirty="0">
                <a:solidFill>
                  <a:srgbClr val="002060"/>
                </a:solidFill>
                <a:latin typeface="+mj-lt"/>
                <a:cs typeface="Arial"/>
              </a:rPr>
              <a:t>high</a:t>
            </a:r>
            <a:r>
              <a:rPr lang="fr-CH" sz="2800" i="1" dirty="0">
                <a:solidFill>
                  <a:srgbClr val="002060"/>
                </a:solidFill>
                <a:latin typeface="+mj-lt"/>
                <a:cs typeface="Arial"/>
              </a:rPr>
              <a:t> </a:t>
            </a:r>
            <a:r>
              <a:rPr lang="fr-CH" sz="2800" i="1" spc="-5" dirty="0" err="1">
                <a:solidFill>
                  <a:srgbClr val="002060"/>
                </a:solidFill>
                <a:latin typeface="+mj-lt"/>
                <a:cs typeface="Arial"/>
              </a:rPr>
              <a:t>risk</a:t>
            </a:r>
            <a:r>
              <a:rPr lang="fr-CH" sz="2800" i="1" spc="-5" dirty="0">
                <a:solidFill>
                  <a:srgbClr val="002060"/>
                </a:solidFill>
                <a:latin typeface="+mj-lt"/>
                <a:cs typeface="Arial"/>
              </a:rPr>
              <a:t> </a:t>
            </a:r>
            <a:r>
              <a:rPr lang="fr-CH" sz="2800" i="1" spc="-5" dirty="0" err="1">
                <a:solidFill>
                  <a:srgbClr val="002060"/>
                </a:solidFill>
                <a:latin typeface="+mj-lt"/>
                <a:cs typeface="Arial"/>
              </a:rPr>
              <a:t>adult</a:t>
            </a:r>
            <a:r>
              <a:rPr lang="fr-CH" sz="2800" i="1" spc="-5" dirty="0">
                <a:solidFill>
                  <a:srgbClr val="002060"/>
                </a:solidFill>
                <a:latin typeface="+mj-lt"/>
                <a:cs typeface="Arial"/>
              </a:rPr>
              <a:t> p</a:t>
            </a:r>
            <a:r>
              <a:rPr lang="fr-CH" sz="2800" i="1" dirty="0">
                <a:solidFill>
                  <a:srgbClr val="002060"/>
                </a:solidFill>
                <a:latin typeface="+mj-lt"/>
                <a:cs typeface="Arial"/>
              </a:rPr>
              <a:t>articipants</a:t>
            </a:r>
            <a:r>
              <a:rPr lang="fr-CH" sz="2800" i="1" spc="-25" dirty="0">
                <a:solidFill>
                  <a:srgbClr val="002060"/>
                </a:solidFill>
                <a:latin typeface="+mj-lt"/>
                <a:cs typeface="Arial"/>
              </a:rPr>
              <a:t> </a:t>
            </a:r>
            <a:r>
              <a:rPr lang="fr-CH" sz="2800" i="1" spc="-5" dirty="0" err="1">
                <a:solidFill>
                  <a:srgbClr val="002060"/>
                </a:solidFill>
                <a:latin typeface="+mj-lt"/>
                <a:cs typeface="Arial"/>
              </a:rPr>
              <a:t>with</a:t>
            </a:r>
            <a:r>
              <a:rPr lang="fr-CH" sz="2800" i="1" spc="-15" dirty="0">
                <a:solidFill>
                  <a:srgbClr val="002060"/>
                </a:solidFill>
                <a:latin typeface="+mj-lt"/>
                <a:cs typeface="Arial"/>
              </a:rPr>
              <a:t> </a:t>
            </a:r>
            <a:r>
              <a:rPr lang="fr-CH" sz="2800" i="1" spc="-5" dirty="0">
                <a:solidFill>
                  <a:srgbClr val="002060"/>
                </a:solidFill>
                <a:latin typeface="+mj-lt"/>
                <a:cs typeface="Arial"/>
              </a:rPr>
              <a:t>COVID-19»</a:t>
            </a:r>
            <a:endParaRPr lang="fr-CH" sz="2800" i="1" dirty="0">
              <a:solidFill>
                <a:srgbClr val="002060"/>
              </a:solidFill>
              <a:latin typeface="+mj-lt"/>
              <a:cs typeface="Arial"/>
            </a:endParaRPr>
          </a:p>
          <a:p>
            <a:pPr marL="12700" marR="697230">
              <a:lnSpc>
                <a:spcPct val="100000"/>
              </a:lnSpc>
            </a:pPr>
            <a:endParaRPr lang="fr-CH" dirty="0">
              <a:solidFill>
                <a:srgbClr val="000000"/>
              </a:solidFill>
              <a:latin typeface="+mj-lt"/>
            </a:endParaRPr>
          </a:p>
        </p:txBody>
      </p:sp>
    </p:spTree>
    <p:extLst>
      <p:ext uri="{BB962C8B-B14F-4D97-AF65-F5344CB8AC3E}">
        <p14:creationId xmlns:p14="http://schemas.microsoft.com/office/powerpoint/2010/main" val="87815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80942-E78F-534D-A8B5-0BFB6F7B5A74}"/>
              </a:ext>
            </a:extLst>
          </p:cNvPr>
          <p:cNvSpPr>
            <a:spLocks noGrp="1"/>
          </p:cNvSpPr>
          <p:nvPr>
            <p:ph type="title"/>
          </p:nvPr>
        </p:nvSpPr>
        <p:spPr>
          <a:xfrm>
            <a:off x="329819" y="365125"/>
            <a:ext cx="11114035" cy="1325563"/>
          </a:xfrm>
        </p:spPr>
        <p:txBody>
          <a:bodyPr>
            <a:normAutofit/>
          </a:bodyPr>
          <a:lstStyle/>
          <a:p>
            <a:r>
              <a:rPr lang="fr-FR" dirty="0">
                <a:solidFill>
                  <a:srgbClr val="002060"/>
                </a:solidFill>
              </a:rPr>
              <a:t>Communiqué de presse– décision d’interrompre l’essai de phase 2/3(EPIC) (1</a:t>
            </a:r>
            <a:r>
              <a:rPr lang="fr-FR" baseline="30000" dirty="0">
                <a:solidFill>
                  <a:srgbClr val="002060"/>
                </a:solidFill>
              </a:rPr>
              <a:t>er</a:t>
            </a:r>
            <a:r>
              <a:rPr lang="fr-FR" dirty="0">
                <a:solidFill>
                  <a:srgbClr val="002060"/>
                </a:solidFill>
              </a:rPr>
              <a:t> novembre 2021)</a:t>
            </a:r>
          </a:p>
        </p:txBody>
      </p:sp>
      <p:sp>
        <p:nvSpPr>
          <p:cNvPr id="3" name="Espace réservé du contenu 2">
            <a:extLst>
              <a:ext uri="{FF2B5EF4-FFF2-40B4-BE49-F238E27FC236}">
                <a16:creationId xmlns:a16="http://schemas.microsoft.com/office/drawing/2014/main" id="{DB4CF3E6-59BC-7E44-8E0A-7D3D51AED96B}"/>
              </a:ext>
            </a:extLst>
          </p:cNvPr>
          <p:cNvSpPr>
            <a:spLocks noGrp="1"/>
          </p:cNvSpPr>
          <p:nvPr>
            <p:ph idx="1"/>
          </p:nvPr>
        </p:nvSpPr>
        <p:spPr>
          <a:xfrm>
            <a:off x="566690" y="2087449"/>
            <a:ext cx="10640291" cy="3740294"/>
          </a:xfrm>
        </p:spPr>
        <p:txBody>
          <a:bodyPr>
            <a:normAutofit/>
          </a:bodyPr>
          <a:lstStyle/>
          <a:p>
            <a:pPr marL="337820" marR="504825" indent="-262255">
              <a:lnSpc>
                <a:spcPct val="100000"/>
              </a:lnSpc>
              <a:spcBef>
                <a:spcPts val="95"/>
              </a:spcBef>
              <a:buSzPct val="78125"/>
              <a:buFont typeface="Tahoma"/>
              <a:buChar char="●"/>
              <a:tabLst>
                <a:tab pos="337820" algn="l"/>
                <a:tab pos="338455" algn="l"/>
              </a:tabLst>
            </a:pPr>
            <a:r>
              <a:rPr lang="fr-CH" sz="2400" spc="-5" dirty="0">
                <a:latin typeface="+mj-lt"/>
                <a:cs typeface="Arial"/>
              </a:rPr>
              <a:t>The</a:t>
            </a:r>
            <a:r>
              <a:rPr lang="fr-CH" sz="2400" spc="15" dirty="0">
                <a:latin typeface="+mj-lt"/>
                <a:cs typeface="Arial"/>
              </a:rPr>
              <a:t> </a:t>
            </a:r>
            <a:r>
              <a:rPr lang="fr-CH" sz="2400" spc="-5" dirty="0" err="1">
                <a:latin typeface="+mj-lt"/>
                <a:cs typeface="Arial"/>
              </a:rPr>
              <a:t>primary</a:t>
            </a:r>
            <a:r>
              <a:rPr lang="fr-CH" sz="2400" spc="25" dirty="0">
                <a:latin typeface="+mj-lt"/>
                <a:cs typeface="Arial"/>
              </a:rPr>
              <a:t> </a:t>
            </a:r>
            <a:r>
              <a:rPr lang="fr-CH" sz="2400" spc="-5" dirty="0" err="1">
                <a:latin typeface="+mj-lt"/>
                <a:cs typeface="Arial"/>
              </a:rPr>
              <a:t>analysis</a:t>
            </a:r>
            <a:r>
              <a:rPr lang="fr-CH" sz="2400" spc="15" dirty="0">
                <a:latin typeface="+mj-lt"/>
                <a:cs typeface="Arial"/>
              </a:rPr>
              <a:t> </a:t>
            </a:r>
            <a:r>
              <a:rPr lang="fr-CH" sz="2400" spc="-5" dirty="0">
                <a:latin typeface="+mj-lt"/>
                <a:cs typeface="Arial"/>
              </a:rPr>
              <a:t>of</a:t>
            </a:r>
            <a:r>
              <a:rPr lang="fr-CH" sz="2400" spc="20" dirty="0">
                <a:latin typeface="+mj-lt"/>
                <a:cs typeface="Arial"/>
              </a:rPr>
              <a:t> </a:t>
            </a:r>
            <a:r>
              <a:rPr lang="fr-CH" sz="2400" spc="-5" dirty="0">
                <a:latin typeface="+mj-lt"/>
                <a:cs typeface="Arial"/>
              </a:rPr>
              <a:t>the</a:t>
            </a:r>
            <a:r>
              <a:rPr lang="fr-CH" sz="2400" spc="20" dirty="0">
                <a:latin typeface="+mj-lt"/>
                <a:cs typeface="Arial"/>
              </a:rPr>
              <a:t> </a:t>
            </a:r>
            <a:r>
              <a:rPr lang="fr-CH" sz="2400" spc="-5" dirty="0" err="1">
                <a:latin typeface="+mj-lt"/>
                <a:cs typeface="Arial"/>
              </a:rPr>
              <a:t>interim</a:t>
            </a:r>
            <a:r>
              <a:rPr lang="fr-CH" sz="2400" spc="5" dirty="0">
                <a:latin typeface="+mj-lt"/>
                <a:cs typeface="Arial"/>
              </a:rPr>
              <a:t> </a:t>
            </a:r>
            <a:r>
              <a:rPr lang="fr-CH" sz="2400" spc="-5" dirty="0">
                <a:latin typeface="+mj-lt"/>
                <a:cs typeface="Arial"/>
              </a:rPr>
              <a:t>data</a:t>
            </a:r>
            <a:r>
              <a:rPr lang="fr-CH" sz="2400" spc="20" dirty="0">
                <a:latin typeface="+mj-lt"/>
                <a:cs typeface="Arial"/>
              </a:rPr>
              <a:t> </a:t>
            </a:r>
            <a:r>
              <a:rPr lang="fr-CH" sz="2400" spc="-5" dirty="0">
                <a:latin typeface="+mj-lt"/>
                <a:cs typeface="Arial"/>
              </a:rPr>
              <a:t>set</a:t>
            </a:r>
            <a:r>
              <a:rPr lang="fr-CH" sz="2400" spc="20" dirty="0">
                <a:latin typeface="+mj-lt"/>
                <a:cs typeface="Arial"/>
              </a:rPr>
              <a:t> </a:t>
            </a:r>
            <a:r>
              <a:rPr lang="fr-CH" sz="2400" spc="-5" dirty="0" err="1">
                <a:latin typeface="+mj-lt"/>
                <a:cs typeface="Arial"/>
              </a:rPr>
              <a:t>evaluated</a:t>
            </a:r>
            <a:r>
              <a:rPr lang="fr-CH" sz="2400" spc="-5" dirty="0">
                <a:latin typeface="+mj-lt"/>
                <a:cs typeface="Arial"/>
              </a:rPr>
              <a:t> data</a:t>
            </a:r>
            <a:r>
              <a:rPr lang="fr-CH" sz="2400" spc="20" dirty="0">
                <a:latin typeface="+mj-lt"/>
                <a:cs typeface="Arial"/>
              </a:rPr>
              <a:t> </a:t>
            </a:r>
            <a:r>
              <a:rPr lang="fr-CH" sz="2400" spc="-5" dirty="0" err="1">
                <a:latin typeface="+mj-lt"/>
                <a:cs typeface="Arial"/>
              </a:rPr>
              <a:t>from</a:t>
            </a:r>
            <a:r>
              <a:rPr lang="fr-CH" sz="2400" spc="50" dirty="0">
                <a:latin typeface="+mj-lt"/>
                <a:cs typeface="Arial"/>
              </a:rPr>
              <a:t> </a:t>
            </a:r>
            <a:r>
              <a:rPr lang="fr-CH" sz="2400" b="1" spc="-5" dirty="0">
                <a:latin typeface="+mj-lt"/>
                <a:cs typeface="Arial"/>
              </a:rPr>
              <a:t>1,219</a:t>
            </a:r>
            <a:r>
              <a:rPr lang="fr-CH" sz="2400" b="1" spc="15" dirty="0">
                <a:latin typeface="+mj-lt"/>
                <a:cs typeface="Arial"/>
              </a:rPr>
              <a:t> </a:t>
            </a:r>
            <a:r>
              <a:rPr lang="fr-CH" sz="2400" b="1" spc="-5" dirty="0" err="1">
                <a:latin typeface="+mj-lt"/>
                <a:cs typeface="Arial"/>
              </a:rPr>
              <a:t>adults</a:t>
            </a:r>
            <a:r>
              <a:rPr lang="fr-CH" sz="2400" b="1" spc="35" dirty="0">
                <a:latin typeface="+mj-lt"/>
                <a:cs typeface="Arial"/>
              </a:rPr>
              <a:t> </a:t>
            </a:r>
            <a:r>
              <a:rPr lang="fr-CH" sz="2400" spc="-5" dirty="0" err="1">
                <a:latin typeface="+mj-lt"/>
                <a:cs typeface="Arial"/>
              </a:rPr>
              <a:t>enrolled</a:t>
            </a:r>
            <a:r>
              <a:rPr lang="fr-CH" sz="2400" spc="-5" dirty="0">
                <a:latin typeface="+mj-lt"/>
                <a:cs typeface="Arial"/>
              </a:rPr>
              <a:t> by</a:t>
            </a:r>
            <a:r>
              <a:rPr lang="fr-CH" sz="2400" spc="10" dirty="0">
                <a:latin typeface="+mj-lt"/>
                <a:cs typeface="Arial"/>
              </a:rPr>
              <a:t> </a:t>
            </a:r>
            <a:r>
              <a:rPr lang="fr-CH" sz="2400" spc="-5" dirty="0">
                <a:latin typeface="+mj-lt"/>
                <a:cs typeface="Arial"/>
              </a:rPr>
              <a:t>Sept</a:t>
            </a:r>
            <a:r>
              <a:rPr lang="fr-CH" sz="2400" spc="25" dirty="0">
                <a:latin typeface="+mj-lt"/>
                <a:cs typeface="Arial"/>
              </a:rPr>
              <a:t> </a:t>
            </a:r>
            <a:r>
              <a:rPr lang="fr-CH" sz="2400" spc="-5" dirty="0">
                <a:latin typeface="+mj-lt"/>
                <a:cs typeface="Arial"/>
              </a:rPr>
              <a:t>29, </a:t>
            </a:r>
            <a:r>
              <a:rPr lang="fr-CH" sz="2400" spc="-430" dirty="0">
                <a:latin typeface="+mj-lt"/>
                <a:cs typeface="Arial"/>
              </a:rPr>
              <a:t> </a:t>
            </a:r>
            <a:r>
              <a:rPr lang="fr-CH" sz="2400" dirty="0">
                <a:latin typeface="+mj-lt"/>
                <a:cs typeface="Arial"/>
              </a:rPr>
              <a:t>2021</a:t>
            </a:r>
            <a:endParaRPr lang="fr-CH" sz="2400" baseline="26455" dirty="0">
              <a:latin typeface="+mj-lt"/>
              <a:cs typeface="Arial"/>
            </a:endParaRPr>
          </a:p>
          <a:p>
            <a:pPr marL="612140" marR="469265" lvl="1" indent="-274320">
              <a:lnSpc>
                <a:spcPct val="100000"/>
              </a:lnSpc>
              <a:spcBef>
                <a:spcPts val="600"/>
              </a:spcBef>
              <a:buClr>
                <a:srgbClr val="0000C9"/>
              </a:buClr>
              <a:buSzPct val="67857"/>
              <a:buFont typeface="Tahoma"/>
              <a:buChar char="○"/>
              <a:tabLst>
                <a:tab pos="612140" algn="l"/>
                <a:tab pos="612775" algn="l"/>
              </a:tabLst>
            </a:pPr>
            <a:endParaRPr lang="fr-CH" sz="2000" i="1" dirty="0">
              <a:latin typeface="+mj-lt"/>
              <a:cs typeface="Arial"/>
            </a:endParaRPr>
          </a:p>
          <a:p>
            <a:pPr marL="337820" indent="-262255">
              <a:lnSpc>
                <a:spcPct val="100000"/>
              </a:lnSpc>
              <a:spcBef>
                <a:spcPts val="605"/>
              </a:spcBef>
              <a:buSzPct val="78125"/>
              <a:buFont typeface="Tahoma"/>
              <a:buChar char="●"/>
              <a:tabLst>
                <a:tab pos="337820" algn="l"/>
                <a:tab pos="338455" algn="l"/>
              </a:tabLst>
            </a:pPr>
            <a:r>
              <a:rPr lang="fr-CH" sz="2400" b="1" spc="-5" dirty="0" err="1">
                <a:latin typeface="+mj-lt"/>
                <a:cs typeface="Arial"/>
              </a:rPr>
              <a:t>Each</a:t>
            </a:r>
            <a:r>
              <a:rPr lang="fr-CH" sz="2400" b="1" spc="5" dirty="0">
                <a:latin typeface="+mj-lt"/>
                <a:cs typeface="Arial"/>
              </a:rPr>
              <a:t> </a:t>
            </a:r>
            <a:r>
              <a:rPr lang="fr-CH" sz="2400" b="1" spc="-5" dirty="0">
                <a:latin typeface="+mj-lt"/>
                <a:cs typeface="Arial"/>
              </a:rPr>
              <a:t>patient</a:t>
            </a:r>
            <a:r>
              <a:rPr lang="fr-CH" sz="2400" b="1" spc="5" dirty="0">
                <a:latin typeface="+mj-lt"/>
                <a:cs typeface="Arial"/>
              </a:rPr>
              <a:t> </a:t>
            </a:r>
            <a:r>
              <a:rPr lang="fr-CH" sz="2400" b="1" spc="-10" dirty="0" err="1">
                <a:latin typeface="+mj-lt"/>
                <a:cs typeface="Arial"/>
              </a:rPr>
              <a:t>was</a:t>
            </a:r>
            <a:r>
              <a:rPr lang="fr-CH" sz="2400" b="1" spc="30" dirty="0">
                <a:latin typeface="+mj-lt"/>
                <a:cs typeface="Arial"/>
              </a:rPr>
              <a:t> </a:t>
            </a:r>
            <a:r>
              <a:rPr lang="fr-CH" sz="2400" b="1" spc="-5" dirty="0" err="1">
                <a:latin typeface="+mj-lt"/>
                <a:cs typeface="Arial"/>
              </a:rPr>
              <a:t>randomised</a:t>
            </a:r>
            <a:r>
              <a:rPr lang="fr-CH" sz="2400" b="1" spc="5" dirty="0">
                <a:latin typeface="+mj-lt"/>
                <a:cs typeface="Arial"/>
              </a:rPr>
              <a:t> </a:t>
            </a:r>
            <a:r>
              <a:rPr lang="fr-CH" sz="2400" b="1" spc="-5" dirty="0">
                <a:latin typeface="+mj-lt"/>
                <a:cs typeface="Arial"/>
              </a:rPr>
              <a:t>(1:1)</a:t>
            </a:r>
            <a:r>
              <a:rPr lang="fr-CH" sz="2400" b="1" spc="45" dirty="0">
                <a:latin typeface="+mj-lt"/>
                <a:cs typeface="Arial"/>
              </a:rPr>
              <a:t> </a:t>
            </a:r>
            <a:r>
              <a:rPr lang="fr-CH" sz="2400" b="1" spc="-5" dirty="0">
                <a:latin typeface="+mj-lt"/>
                <a:cs typeface="Arial"/>
              </a:rPr>
              <a:t>to</a:t>
            </a:r>
            <a:r>
              <a:rPr lang="fr-CH" sz="2400" b="1" spc="25" dirty="0">
                <a:latin typeface="+mj-lt"/>
                <a:cs typeface="Arial"/>
              </a:rPr>
              <a:t> </a:t>
            </a:r>
            <a:r>
              <a:rPr lang="fr-CH" sz="2400" b="1" spc="-5" dirty="0" err="1">
                <a:latin typeface="+mj-lt"/>
                <a:cs typeface="Arial"/>
              </a:rPr>
              <a:t>receive</a:t>
            </a:r>
            <a:r>
              <a:rPr lang="fr-CH" sz="2400" b="1" spc="5" dirty="0">
                <a:latin typeface="+mj-lt"/>
                <a:cs typeface="Arial"/>
              </a:rPr>
              <a:t> </a:t>
            </a:r>
            <a:r>
              <a:rPr lang="fr-CH" sz="2400" b="1" spc="-5" dirty="0">
                <a:latin typeface="+mj-lt"/>
                <a:cs typeface="Arial"/>
              </a:rPr>
              <a:t>PF-07321332;ritonavir</a:t>
            </a:r>
            <a:r>
              <a:rPr lang="fr-CH" sz="2400" b="1" spc="15" dirty="0">
                <a:latin typeface="+mj-lt"/>
                <a:cs typeface="Arial"/>
              </a:rPr>
              <a:t> </a:t>
            </a:r>
            <a:r>
              <a:rPr lang="fr-CH" sz="2400" b="1" spc="-5" dirty="0">
                <a:latin typeface="+mj-lt"/>
                <a:cs typeface="Arial"/>
              </a:rPr>
              <a:t>or</a:t>
            </a:r>
            <a:r>
              <a:rPr lang="fr-CH" sz="2400" b="1" spc="20" dirty="0">
                <a:latin typeface="+mj-lt"/>
                <a:cs typeface="Arial"/>
              </a:rPr>
              <a:t> </a:t>
            </a:r>
            <a:r>
              <a:rPr lang="fr-CH" sz="2400" b="1" spc="-5" dirty="0">
                <a:latin typeface="+mj-lt"/>
                <a:cs typeface="Arial"/>
              </a:rPr>
              <a:t>placebo </a:t>
            </a:r>
            <a:r>
              <a:rPr lang="fr-CH" sz="2400" b="1" spc="-5" dirty="0" err="1">
                <a:latin typeface="+mj-lt"/>
                <a:cs typeface="Arial"/>
              </a:rPr>
              <a:t>orally</a:t>
            </a:r>
            <a:r>
              <a:rPr lang="fr-CH" sz="2400" b="1" spc="5" dirty="0">
                <a:latin typeface="+mj-lt"/>
                <a:cs typeface="Arial"/>
              </a:rPr>
              <a:t> </a:t>
            </a:r>
            <a:r>
              <a:rPr lang="fr-CH" sz="2400" b="1" spc="-5" dirty="0" err="1">
                <a:latin typeface="+mj-lt"/>
                <a:cs typeface="Arial"/>
              </a:rPr>
              <a:t>every</a:t>
            </a:r>
            <a:r>
              <a:rPr lang="fr-CH" sz="2400" b="1" spc="25" dirty="0">
                <a:latin typeface="+mj-lt"/>
                <a:cs typeface="Arial"/>
              </a:rPr>
              <a:t> </a:t>
            </a:r>
            <a:r>
              <a:rPr lang="fr-CH" sz="2400" b="1" spc="-5" dirty="0">
                <a:latin typeface="+mj-lt"/>
                <a:cs typeface="Arial"/>
              </a:rPr>
              <a:t>12</a:t>
            </a:r>
            <a:r>
              <a:rPr lang="fr-CH" sz="2400" b="1" spc="10" dirty="0">
                <a:latin typeface="+mj-lt"/>
                <a:cs typeface="Arial"/>
              </a:rPr>
              <a:t> </a:t>
            </a:r>
            <a:r>
              <a:rPr lang="fr-CH" sz="2400" b="1" spc="-5" dirty="0" err="1">
                <a:latin typeface="+mj-lt"/>
                <a:cs typeface="Arial"/>
              </a:rPr>
              <a:t>hours</a:t>
            </a:r>
            <a:r>
              <a:rPr lang="fr-CH" sz="2400" b="1" spc="25" dirty="0">
                <a:latin typeface="+mj-lt"/>
                <a:cs typeface="Arial"/>
              </a:rPr>
              <a:t> </a:t>
            </a:r>
            <a:r>
              <a:rPr lang="fr-CH" sz="2400" b="1" spc="-5" dirty="0">
                <a:latin typeface="+mj-lt"/>
                <a:cs typeface="Arial"/>
              </a:rPr>
              <a:t>for</a:t>
            </a:r>
            <a:r>
              <a:rPr lang="fr-CH" sz="2400" b="1" spc="35" dirty="0">
                <a:latin typeface="+mj-lt"/>
                <a:cs typeface="Arial"/>
              </a:rPr>
              <a:t> </a:t>
            </a:r>
            <a:r>
              <a:rPr lang="fr-CH" sz="2400" b="1" dirty="0">
                <a:latin typeface="+mj-lt"/>
                <a:cs typeface="Arial"/>
              </a:rPr>
              <a:t>five</a:t>
            </a:r>
            <a:r>
              <a:rPr lang="fr-CH" sz="2400" b="1" spc="5" dirty="0">
                <a:latin typeface="+mj-lt"/>
                <a:cs typeface="Arial"/>
              </a:rPr>
              <a:t> </a:t>
            </a:r>
            <a:r>
              <a:rPr lang="fr-CH" sz="2400" b="1" dirty="0">
                <a:latin typeface="+mj-lt"/>
                <a:cs typeface="Arial"/>
              </a:rPr>
              <a:t>days</a:t>
            </a:r>
            <a:r>
              <a:rPr lang="fr-CH" sz="2400" b="1" baseline="26455" dirty="0">
                <a:latin typeface="+mj-lt"/>
                <a:cs typeface="Arial"/>
              </a:rPr>
              <a:t>1</a:t>
            </a:r>
          </a:p>
          <a:p>
            <a:pPr marL="75565" indent="0">
              <a:lnSpc>
                <a:spcPct val="100000"/>
              </a:lnSpc>
              <a:spcBef>
                <a:spcPts val="605"/>
              </a:spcBef>
              <a:buSzPct val="78125"/>
              <a:buNone/>
              <a:tabLst>
                <a:tab pos="337820" algn="l"/>
                <a:tab pos="338455" algn="l"/>
              </a:tabLst>
            </a:pPr>
            <a:endParaRPr lang="fr-CH" sz="2400" b="1" baseline="26455" dirty="0">
              <a:latin typeface="+mj-lt"/>
              <a:cs typeface="Arial"/>
            </a:endParaRPr>
          </a:p>
          <a:p>
            <a:pPr marL="337820" marR="81280" indent="-262255">
              <a:lnSpc>
                <a:spcPct val="100000"/>
              </a:lnSpc>
              <a:spcBef>
                <a:spcPts val="600"/>
              </a:spcBef>
              <a:buSzPct val="78125"/>
              <a:buFont typeface="Tahoma"/>
              <a:buChar char="●"/>
              <a:tabLst>
                <a:tab pos="337820" algn="l"/>
                <a:tab pos="338455" algn="l"/>
              </a:tabLst>
            </a:pPr>
            <a:r>
              <a:rPr lang="fr-CH" sz="2400" spc="-5" dirty="0">
                <a:latin typeface="+mj-lt"/>
                <a:cs typeface="Arial"/>
              </a:rPr>
              <a:t>At</a:t>
            </a:r>
            <a:r>
              <a:rPr lang="fr-CH" sz="2400" spc="20" dirty="0">
                <a:latin typeface="+mj-lt"/>
                <a:cs typeface="Arial"/>
              </a:rPr>
              <a:t> </a:t>
            </a:r>
            <a:r>
              <a:rPr lang="fr-CH" sz="2400" spc="-5" dirty="0">
                <a:latin typeface="+mj-lt"/>
                <a:cs typeface="Arial"/>
              </a:rPr>
              <a:t>the</a:t>
            </a:r>
            <a:r>
              <a:rPr lang="fr-CH" sz="2400" spc="5" dirty="0">
                <a:latin typeface="+mj-lt"/>
                <a:cs typeface="Arial"/>
              </a:rPr>
              <a:t> </a:t>
            </a:r>
            <a:r>
              <a:rPr lang="fr-CH" sz="2400" spc="-5" dirty="0" err="1">
                <a:latin typeface="+mj-lt"/>
                <a:cs typeface="Arial"/>
              </a:rPr>
              <a:t>recommendation</a:t>
            </a:r>
            <a:r>
              <a:rPr lang="fr-CH" sz="2400" spc="30" dirty="0">
                <a:latin typeface="+mj-lt"/>
                <a:cs typeface="Arial"/>
              </a:rPr>
              <a:t> </a:t>
            </a:r>
            <a:r>
              <a:rPr lang="fr-CH" sz="2400" spc="-5" dirty="0">
                <a:latin typeface="+mj-lt"/>
                <a:cs typeface="Arial"/>
              </a:rPr>
              <a:t>of</a:t>
            </a:r>
            <a:r>
              <a:rPr lang="fr-CH" sz="2400" spc="20" dirty="0">
                <a:latin typeface="+mj-lt"/>
                <a:cs typeface="Arial"/>
              </a:rPr>
              <a:t> </a:t>
            </a:r>
            <a:r>
              <a:rPr lang="fr-CH" sz="2400" spc="-5" dirty="0">
                <a:latin typeface="+mj-lt"/>
                <a:cs typeface="Arial"/>
              </a:rPr>
              <a:t>an</a:t>
            </a:r>
            <a:r>
              <a:rPr lang="fr-CH" sz="2400" spc="10" dirty="0">
                <a:latin typeface="+mj-lt"/>
                <a:cs typeface="Arial"/>
              </a:rPr>
              <a:t> </a:t>
            </a:r>
            <a:r>
              <a:rPr lang="fr-CH" sz="2400" spc="-5" dirty="0">
                <a:latin typeface="+mj-lt"/>
                <a:cs typeface="Arial"/>
              </a:rPr>
              <a:t>Independent</a:t>
            </a:r>
            <a:r>
              <a:rPr lang="fr-CH" sz="2400" spc="20" dirty="0">
                <a:latin typeface="+mj-lt"/>
                <a:cs typeface="Arial"/>
              </a:rPr>
              <a:t> </a:t>
            </a:r>
            <a:r>
              <a:rPr lang="fr-CH" sz="2400" spc="-5" dirty="0">
                <a:latin typeface="+mj-lt"/>
                <a:cs typeface="Arial"/>
              </a:rPr>
              <a:t>Data</a:t>
            </a:r>
            <a:r>
              <a:rPr lang="fr-CH" sz="2400" spc="20" dirty="0">
                <a:latin typeface="+mj-lt"/>
                <a:cs typeface="Arial"/>
              </a:rPr>
              <a:t> </a:t>
            </a:r>
            <a:r>
              <a:rPr lang="fr-CH" sz="2400" spc="-5" dirty="0">
                <a:latin typeface="+mj-lt"/>
                <a:cs typeface="Arial"/>
              </a:rPr>
              <a:t>Monitoring</a:t>
            </a:r>
            <a:r>
              <a:rPr lang="fr-CH" sz="2400" spc="5" dirty="0">
                <a:latin typeface="+mj-lt"/>
                <a:cs typeface="Arial"/>
              </a:rPr>
              <a:t> </a:t>
            </a:r>
            <a:r>
              <a:rPr lang="fr-CH" sz="2400" spc="-5" dirty="0" err="1">
                <a:latin typeface="+mj-lt"/>
                <a:cs typeface="Arial"/>
              </a:rPr>
              <a:t>Committee</a:t>
            </a:r>
            <a:r>
              <a:rPr lang="fr-CH" sz="2400" spc="-5" dirty="0">
                <a:latin typeface="+mj-lt"/>
                <a:cs typeface="Arial"/>
              </a:rPr>
              <a:t>,</a:t>
            </a:r>
            <a:r>
              <a:rPr lang="fr-CH" sz="2400" spc="35" dirty="0">
                <a:latin typeface="+mj-lt"/>
                <a:cs typeface="Arial"/>
              </a:rPr>
              <a:t> </a:t>
            </a:r>
            <a:r>
              <a:rPr lang="fr-CH" sz="2400" spc="-5" dirty="0">
                <a:latin typeface="+mj-lt"/>
                <a:cs typeface="Arial"/>
              </a:rPr>
              <a:t>and</a:t>
            </a:r>
            <a:r>
              <a:rPr lang="fr-CH" sz="2400" spc="5" dirty="0">
                <a:latin typeface="+mj-lt"/>
                <a:cs typeface="Arial"/>
              </a:rPr>
              <a:t> </a:t>
            </a:r>
            <a:r>
              <a:rPr lang="fr-CH" sz="2400" dirty="0">
                <a:latin typeface="+mj-lt"/>
                <a:cs typeface="Arial"/>
              </a:rPr>
              <a:t>in</a:t>
            </a:r>
            <a:r>
              <a:rPr lang="fr-CH" sz="2400" spc="5" dirty="0">
                <a:latin typeface="+mj-lt"/>
                <a:cs typeface="Arial"/>
              </a:rPr>
              <a:t> </a:t>
            </a:r>
            <a:r>
              <a:rPr lang="fr-CH" sz="2400" spc="-5" dirty="0">
                <a:latin typeface="+mj-lt"/>
                <a:cs typeface="Arial"/>
              </a:rPr>
              <a:t>consultation </a:t>
            </a:r>
            <a:r>
              <a:rPr lang="fr-CH" sz="2400" spc="-5" dirty="0" err="1">
                <a:latin typeface="+mj-lt"/>
                <a:cs typeface="Arial"/>
              </a:rPr>
              <a:t>with</a:t>
            </a:r>
            <a:r>
              <a:rPr lang="fr-CH" sz="2400" spc="20" dirty="0">
                <a:latin typeface="+mj-lt"/>
                <a:cs typeface="Arial"/>
              </a:rPr>
              <a:t> </a:t>
            </a:r>
            <a:r>
              <a:rPr lang="fr-CH" sz="2400" spc="-5" dirty="0">
                <a:latin typeface="+mj-lt"/>
                <a:cs typeface="Arial"/>
              </a:rPr>
              <a:t>the</a:t>
            </a:r>
            <a:r>
              <a:rPr lang="fr-CH" sz="2400" spc="20" dirty="0">
                <a:latin typeface="+mj-lt"/>
                <a:cs typeface="Arial"/>
              </a:rPr>
              <a:t> </a:t>
            </a:r>
            <a:r>
              <a:rPr lang="fr-CH" sz="2400" spc="-5" dirty="0">
                <a:latin typeface="+mj-lt"/>
                <a:cs typeface="Arial"/>
              </a:rPr>
              <a:t>U.S.</a:t>
            </a:r>
            <a:r>
              <a:rPr lang="fr-CH" sz="2400" spc="25" dirty="0">
                <a:latin typeface="+mj-lt"/>
                <a:cs typeface="Arial"/>
              </a:rPr>
              <a:t> </a:t>
            </a:r>
            <a:r>
              <a:rPr lang="fr-CH" sz="2400" spc="-5" dirty="0">
                <a:latin typeface="+mj-lt"/>
                <a:cs typeface="Arial"/>
              </a:rPr>
              <a:t>Food</a:t>
            </a:r>
            <a:r>
              <a:rPr lang="fr-CH" sz="2400" spc="5" dirty="0">
                <a:latin typeface="+mj-lt"/>
                <a:cs typeface="Arial"/>
              </a:rPr>
              <a:t> </a:t>
            </a:r>
            <a:r>
              <a:rPr lang="fr-CH" sz="2400" spc="-5" dirty="0">
                <a:latin typeface="+mj-lt"/>
                <a:cs typeface="Arial"/>
              </a:rPr>
              <a:t>and</a:t>
            </a:r>
            <a:r>
              <a:rPr lang="fr-CH" sz="2400" spc="20" dirty="0">
                <a:latin typeface="+mj-lt"/>
                <a:cs typeface="Arial"/>
              </a:rPr>
              <a:t> </a:t>
            </a:r>
            <a:r>
              <a:rPr lang="fr-CH" sz="2400" spc="-5" dirty="0">
                <a:latin typeface="+mj-lt"/>
                <a:cs typeface="Arial"/>
              </a:rPr>
              <a:t>Drug </a:t>
            </a:r>
            <a:r>
              <a:rPr lang="fr-CH" sz="2400" spc="-430" dirty="0">
                <a:latin typeface="+mj-lt"/>
                <a:cs typeface="Arial"/>
              </a:rPr>
              <a:t> </a:t>
            </a:r>
            <a:r>
              <a:rPr lang="fr-CH" sz="2400" spc="-5" dirty="0">
                <a:latin typeface="+mj-lt"/>
                <a:cs typeface="Arial"/>
              </a:rPr>
              <a:t>Administration</a:t>
            </a:r>
            <a:r>
              <a:rPr lang="fr-CH" sz="2400" spc="-10" dirty="0">
                <a:latin typeface="+mj-lt"/>
                <a:cs typeface="Arial"/>
              </a:rPr>
              <a:t> </a:t>
            </a:r>
            <a:r>
              <a:rPr lang="fr-CH" sz="2400" spc="-5" dirty="0">
                <a:latin typeface="+mj-lt"/>
                <a:cs typeface="Arial"/>
              </a:rPr>
              <a:t>(FDA),</a:t>
            </a:r>
            <a:r>
              <a:rPr lang="fr-CH" sz="2400" spc="25" dirty="0">
                <a:latin typeface="+mj-lt"/>
                <a:cs typeface="Arial"/>
              </a:rPr>
              <a:t> </a:t>
            </a:r>
            <a:r>
              <a:rPr lang="fr-CH" sz="2400" spc="-5" dirty="0" err="1">
                <a:latin typeface="+mj-lt"/>
                <a:cs typeface="Arial"/>
              </a:rPr>
              <a:t>enrolment</a:t>
            </a:r>
            <a:r>
              <a:rPr lang="fr-CH" sz="2400" spc="30" dirty="0">
                <a:latin typeface="+mj-lt"/>
                <a:cs typeface="Arial"/>
              </a:rPr>
              <a:t> </a:t>
            </a:r>
            <a:r>
              <a:rPr lang="fr-CH" sz="2400" spc="-5" dirty="0" err="1">
                <a:latin typeface="+mj-lt"/>
                <a:cs typeface="Arial"/>
              </a:rPr>
              <a:t>into</a:t>
            </a:r>
            <a:r>
              <a:rPr lang="fr-CH" sz="2400" dirty="0">
                <a:latin typeface="+mj-lt"/>
                <a:cs typeface="Arial"/>
              </a:rPr>
              <a:t> </a:t>
            </a:r>
            <a:r>
              <a:rPr lang="fr-CH" sz="2400" spc="-5" dirty="0">
                <a:latin typeface="+mj-lt"/>
                <a:cs typeface="Arial"/>
              </a:rPr>
              <a:t>the</a:t>
            </a:r>
            <a:r>
              <a:rPr lang="fr-CH" sz="2400" spc="15" dirty="0">
                <a:latin typeface="+mj-lt"/>
                <a:cs typeface="Arial"/>
              </a:rPr>
              <a:t> </a:t>
            </a:r>
            <a:r>
              <a:rPr lang="fr-CH" sz="2400" spc="-5" dirty="0" err="1">
                <a:latin typeface="+mj-lt"/>
                <a:cs typeface="Arial"/>
              </a:rPr>
              <a:t>study</a:t>
            </a:r>
            <a:r>
              <a:rPr lang="fr-CH" sz="2400" spc="15" dirty="0">
                <a:latin typeface="+mj-lt"/>
                <a:cs typeface="Arial"/>
              </a:rPr>
              <a:t> </a:t>
            </a:r>
            <a:r>
              <a:rPr lang="fr-CH" sz="2400" spc="-5" dirty="0" err="1">
                <a:solidFill>
                  <a:srgbClr val="C00000"/>
                </a:solidFill>
                <a:latin typeface="+mj-lt"/>
                <a:cs typeface="Arial"/>
              </a:rPr>
              <a:t>ceased</a:t>
            </a:r>
            <a:r>
              <a:rPr lang="fr-CH" sz="2400" spc="-10" dirty="0">
                <a:solidFill>
                  <a:srgbClr val="C00000"/>
                </a:solidFill>
                <a:latin typeface="+mj-lt"/>
                <a:cs typeface="Arial"/>
              </a:rPr>
              <a:t> </a:t>
            </a:r>
            <a:r>
              <a:rPr lang="fr-CH" sz="2400" spc="-5" dirty="0">
                <a:latin typeface="+mj-lt"/>
                <a:cs typeface="Arial"/>
              </a:rPr>
              <a:t>due</a:t>
            </a:r>
            <a:r>
              <a:rPr lang="fr-CH" sz="2400" spc="20" dirty="0">
                <a:latin typeface="+mj-lt"/>
                <a:cs typeface="Arial"/>
              </a:rPr>
              <a:t> </a:t>
            </a:r>
            <a:r>
              <a:rPr lang="fr-CH" sz="2400" spc="-5" dirty="0">
                <a:latin typeface="+mj-lt"/>
                <a:cs typeface="Arial"/>
              </a:rPr>
              <a:t>to</a:t>
            </a:r>
            <a:r>
              <a:rPr lang="fr-CH" sz="2400" spc="15" dirty="0">
                <a:latin typeface="+mj-lt"/>
                <a:cs typeface="Arial"/>
              </a:rPr>
              <a:t> </a:t>
            </a:r>
            <a:r>
              <a:rPr lang="fr-CH" sz="2400" b="1" spc="-5" dirty="0" err="1">
                <a:latin typeface="+mj-lt"/>
                <a:cs typeface="Arial"/>
              </a:rPr>
              <a:t>efficacy</a:t>
            </a:r>
            <a:endParaRPr lang="fr-CH" sz="2400" baseline="26455" dirty="0">
              <a:latin typeface="+mj-lt"/>
              <a:cs typeface="Arial"/>
            </a:endParaRPr>
          </a:p>
        </p:txBody>
      </p:sp>
      <p:sp>
        <p:nvSpPr>
          <p:cNvPr id="6" name="object 5">
            <a:extLst>
              <a:ext uri="{FF2B5EF4-FFF2-40B4-BE49-F238E27FC236}">
                <a16:creationId xmlns:a16="http://schemas.microsoft.com/office/drawing/2014/main" id="{E44D047A-B109-E142-8D37-B37897B9A3E7}"/>
              </a:ext>
            </a:extLst>
          </p:cNvPr>
          <p:cNvSpPr txBox="1"/>
          <p:nvPr/>
        </p:nvSpPr>
        <p:spPr>
          <a:xfrm>
            <a:off x="305102" y="6224505"/>
            <a:ext cx="9882505" cy="351378"/>
          </a:xfrm>
          <a:prstGeom prst="rect">
            <a:avLst/>
          </a:prstGeom>
        </p:spPr>
        <p:txBody>
          <a:bodyPr vert="horz" wrap="square" lIns="0" tIns="12700" rIns="0" bIns="0" rtlCol="0">
            <a:spAutoFit/>
          </a:bodyPr>
          <a:lstStyle/>
          <a:p>
            <a:pPr marL="12700" marR="5080">
              <a:lnSpc>
                <a:spcPct val="100000"/>
              </a:lnSpc>
              <a:spcBef>
                <a:spcPts val="100"/>
              </a:spcBef>
            </a:pPr>
            <a:r>
              <a:rPr sz="1100" u="sng" dirty="0">
                <a:uFill>
                  <a:solidFill>
                    <a:srgbClr val="000000"/>
                  </a:solidFill>
                </a:uFill>
                <a:latin typeface="Arial"/>
                <a:cs typeface="Arial"/>
                <a:hlinkClick r:id="rId3"/>
              </a:rPr>
              <a:t>1.</a:t>
            </a:r>
            <a:r>
              <a:rPr sz="1100" u="sng" spc="30" dirty="0">
                <a:uFill>
                  <a:solidFill>
                    <a:srgbClr val="000000"/>
                  </a:solidFill>
                </a:uFill>
                <a:latin typeface="Arial"/>
                <a:cs typeface="Arial"/>
                <a:hlinkClick r:id="rId3"/>
              </a:rPr>
              <a:t> </a:t>
            </a:r>
            <a:r>
              <a:rPr sz="1100" u="sng" spc="-5" dirty="0">
                <a:solidFill>
                  <a:srgbClr val="0000C9"/>
                </a:solidFill>
                <a:uFill>
                  <a:solidFill>
                    <a:srgbClr val="000000"/>
                  </a:solidFill>
                </a:uFill>
                <a:latin typeface="Arial"/>
                <a:cs typeface="Arial"/>
                <a:hlinkClick r:id="rId3"/>
              </a:rPr>
              <a:t>https://www.pfizer.com/news/press-release/press-release-detail/pfizers-novel-covid-19-oral-antiviral-treatment-candidate</a:t>
            </a:r>
            <a:r>
              <a:rPr sz="1100" spc="5" dirty="0">
                <a:solidFill>
                  <a:srgbClr val="0000C9"/>
                </a:solidFill>
                <a:latin typeface="Arial"/>
                <a:cs typeface="Arial"/>
                <a:hlinkClick r:id="rId3"/>
              </a:rPr>
              <a:t> </a:t>
            </a:r>
            <a:r>
              <a:rPr sz="1100" dirty="0">
                <a:latin typeface="Arial"/>
                <a:cs typeface="Arial"/>
              </a:rPr>
              <a:t>(Accessed</a:t>
            </a:r>
            <a:r>
              <a:rPr sz="1100" spc="-10" dirty="0">
                <a:latin typeface="Arial"/>
                <a:cs typeface="Arial"/>
              </a:rPr>
              <a:t> </a:t>
            </a:r>
            <a:r>
              <a:rPr sz="1100" spc="-5" dirty="0">
                <a:latin typeface="Arial"/>
                <a:cs typeface="Arial"/>
              </a:rPr>
              <a:t>November</a:t>
            </a:r>
            <a:r>
              <a:rPr sz="1100" spc="35" dirty="0">
                <a:latin typeface="Arial"/>
                <a:cs typeface="Arial"/>
              </a:rPr>
              <a:t> </a:t>
            </a:r>
            <a:r>
              <a:rPr sz="1100" spc="-5" dirty="0">
                <a:latin typeface="Arial"/>
                <a:cs typeface="Arial"/>
              </a:rPr>
              <a:t>2021).</a:t>
            </a:r>
            <a:r>
              <a:rPr sz="1100" spc="15" dirty="0">
                <a:latin typeface="Arial"/>
                <a:cs typeface="Arial"/>
              </a:rPr>
              <a:t> </a:t>
            </a:r>
            <a:r>
              <a:rPr sz="1100" dirty="0">
                <a:latin typeface="Arial"/>
                <a:cs typeface="Arial"/>
              </a:rPr>
              <a:t>2.</a:t>
            </a:r>
            <a:r>
              <a:rPr sz="1100" spc="45" dirty="0">
                <a:latin typeface="Arial"/>
                <a:cs typeface="Arial"/>
              </a:rPr>
              <a:t> </a:t>
            </a:r>
            <a:r>
              <a:rPr sz="1100" spc="-5" dirty="0">
                <a:latin typeface="Arial"/>
                <a:cs typeface="Arial"/>
              </a:rPr>
              <a:t>Clinicaltrials.gov (Online)</a:t>
            </a:r>
            <a:r>
              <a:rPr sz="1100" spc="35" dirty="0">
                <a:latin typeface="Arial"/>
                <a:cs typeface="Arial"/>
              </a:rPr>
              <a:t> </a:t>
            </a:r>
            <a:r>
              <a:rPr sz="1100" spc="-5" dirty="0">
                <a:latin typeface="Arial"/>
                <a:cs typeface="Arial"/>
              </a:rPr>
              <a:t>Available</a:t>
            </a:r>
            <a:r>
              <a:rPr sz="1100" spc="20" dirty="0">
                <a:latin typeface="Arial"/>
                <a:cs typeface="Arial"/>
              </a:rPr>
              <a:t> </a:t>
            </a:r>
            <a:r>
              <a:rPr sz="1100" dirty="0">
                <a:latin typeface="Arial"/>
                <a:cs typeface="Arial"/>
              </a:rPr>
              <a:t>from </a:t>
            </a:r>
            <a:r>
              <a:rPr sz="1100" spc="5" dirty="0">
                <a:solidFill>
                  <a:srgbClr val="0000C9"/>
                </a:solidFill>
                <a:latin typeface="Arial"/>
                <a:cs typeface="Arial"/>
              </a:rPr>
              <a:t> </a:t>
            </a:r>
            <a:r>
              <a:rPr sz="1100" u="sng" spc="-5" dirty="0">
                <a:solidFill>
                  <a:srgbClr val="0000C9"/>
                </a:solidFill>
                <a:uFill>
                  <a:solidFill>
                    <a:srgbClr val="0000C9"/>
                  </a:solidFill>
                </a:uFill>
                <a:latin typeface="Arial"/>
                <a:cs typeface="Arial"/>
                <a:hlinkClick r:id="rId4"/>
              </a:rPr>
              <a:t>https://clinicaltrials.gov/ct2/show/NCT04960202</a:t>
            </a:r>
            <a:r>
              <a:rPr sz="1100" spc="-35" dirty="0">
                <a:solidFill>
                  <a:srgbClr val="0000C9"/>
                </a:solidFill>
                <a:latin typeface="Arial"/>
                <a:cs typeface="Arial"/>
                <a:hlinkClick r:id="rId4"/>
              </a:rPr>
              <a:t> </a:t>
            </a:r>
            <a:r>
              <a:rPr sz="1100" dirty="0">
                <a:latin typeface="Arial"/>
                <a:cs typeface="Arial"/>
              </a:rPr>
              <a:t>[Accessed</a:t>
            </a:r>
            <a:r>
              <a:rPr sz="1100" spc="-35" dirty="0">
                <a:latin typeface="Arial"/>
                <a:cs typeface="Arial"/>
              </a:rPr>
              <a:t> </a:t>
            </a:r>
            <a:r>
              <a:rPr sz="1100" spc="-5" dirty="0">
                <a:latin typeface="Arial"/>
                <a:cs typeface="Arial"/>
              </a:rPr>
              <a:t>November</a:t>
            </a:r>
            <a:r>
              <a:rPr sz="1100" spc="-25" dirty="0">
                <a:latin typeface="Arial"/>
                <a:cs typeface="Arial"/>
              </a:rPr>
              <a:t> </a:t>
            </a:r>
            <a:r>
              <a:rPr sz="1100" dirty="0">
                <a:latin typeface="Arial"/>
                <a:cs typeface="Arial"/>
              </a:rPr>
              <a:t>2021].</a:t>
            </a:r>
          </a:p>
        </p:txBody>
      </p:sp>
    </p:spTree>
    <p:extLst>
      <p:ext uri="{BB962C8B-B14F-4D97-AF65-F5344CB8AC3E}">
        <p14:creationId xmlns:p14="http://schemas.microsoft.com/office/powerpoint/2010/main" val="62159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71609" y="5725222"/>
            <a:ext cx="7578725" cy="162560"/>
          </a:xfrm>
          <a:prstGeom prst="rect">
            <a:avLst/>
          </a:prstGeom>
        </p:spPr>
        <p:txBody>
          <a:bodyPr vert="horz" wrap="square" lIns="0" tIns="12700" rIns="0" bIns="0" rtlCol="0">
            <a:spAutoFit/>
          </a:bodyPr>
          <a:lstStyle/>
          <a:p>
            <a:pPr marL="12700">
              <a:lnSpc>
                <a:spcPct val="100000"/>
              </a:lnSpc>
              <a:spcBef>
                <a:spcPts val="100"/>
              </a:spcBef>
            </a:pPr>
            <a:r>
              <a:rPr sz="900" u="sng" spc="-5" dirty="0">
                <a:solidFill>
                  <a:srgbClr val="0000C9"/>
                </a:solidFill>
                <a:uFill>
                  <a:solidFill>
                    <a:srgbClr val="0000C9"/>
                  </a:solidFill>
                </a:uFill>
                <a:latin typeface="Arial"/>
                <a:cs typeface="Arial"/>
                <a:hlinkClick r:id="rId3"/>
              </a:rPr>
              <a:t>https://www.pfizer.com/news/press-release/press-release-detail/pfizers-novel-covid-19-oral-antiviral-treatment-candidate</a:t>
            </a:r>
            <a:r>
              <a:rPr sz="900" spc="20" dirty="0">
                <a:solidFill>
                  <a:srgbClr val="0000C9"/>
                </a:solidFill>
                <a:latin typeface="Arial"/>
                <a:cs typeface="Arial"/>
                <a:hlinkClick r:id="rId3"/>
              </a:rPr>
              <a:t> </a:t>
            </a:r>
            <a:r>
              <a:rPr sz="900" dirty="0">
                <a:latin typeface="Arial"/>
                <a:cs typeface="Arial"/>
              </a:rPr>
              <a:t>(Accessed</a:t>
            </a:r>
            <a:r>
              <a:rPr sz="900" spc="35" dirty="0">
                <a:latin typeface="Arial"/>
                <a:cs typeface="Arial"/>
              </a:rPr>
              <a:t> </a:t>
            </a:r>
            <a:r>
              <a:rPr sz="900" spc="-5" dirty="0">
                <a:latin typeface="Arial"/>
                <a:cs typeface="Arial"/>
              </a:rPr>
              <a:t>November</a:t>
            </a:r>
            <a:r>
              <a:rPr sz="900" spc="70" dirty="0">
                <a:latin typeface="Arial"/>
                <a:cs typeface="Arial"/>
              </a:rPr>
              <a:t> </a:t>
            </a:r>
            <a:r>
              <a:rPr sz="900" spc="-5" dirty="0">
                <a:latin typeface="Arial"/>
                <a:cs typeface="Arial"/>
              </a:rPr>
              <a:t>2021).</a:t>
            </a:r>
            <a:endParaRPr sz="900">
              <a:latin typeface="Arial"/>
              <a:cs typeface="Arial"/>
            </a:endParaRPr>
          </a:p>
        </p:txBody>
      </p:sp>
      <p:sp>
        <p:nvSpPr>
          <p:cNvPr id="15" name="object 15"/>
          <p:cNvSpPr/>
          <p:nvPr/>
        </p:nvSpPr>
        <p:spPr>
          <a:xfrm>
            <a:off x="385574" y="2994382"/>
            <a:ext cx="11356975" cy="407034"/>
          </a:xfrm>
          <a:custGeom>
            <a:avLst/>
            <a:gdLst/>
            <a:ahLst/>
            <a:cxnLst/>
            <a:rect l="l" t="t" r="r" b="b"/>
            <a:pathLst>
              <a:path w="11356975" h="407035">
                <a:moveTo>
                  <a:pt x="11262906" y="0"/>
                </a:moveTo>
                <a:lnTo>
                  <a:pt x="93941" y="0"/>
                </a:lnTo>
                <a:lnTo>
                  <a:pt x="57376" y="7382"/>
                </a:lnTo>
                <a:lnTo>
                  <a:pt x="27516" y="27516"/>
                </a:lnTo>
                <a:lnTo>
                  <a:pt x="7382" y="57376"/>
                </a:lnTo>
                <a:lnTo>
                  <a:pt x="0" y="93941"/>
                </a:lnTo>
                <a:lnTo>
                  <a:pt x="0" y="406908"/>
                </a:lnTo>
                <a:lnTo>
                  <a:pt x="11356848" y="406908"/>
                </a:lnTo>
                <a:lnTo>
                  <a:pt x="11356848" y="93941"/>
                </a:lnTo>
                <a:lnTo>
                  <a:pt x="11349465" y="57376"/>
                </a:lnTo>
                <a:lnTo>
                  <a:pt x="11329331" y="27516"/>
                </a:lnTo>
                <a:lnTo>
                  <a:pt x="11299471" y="7382"/>
                </a:lnTo>
                <a:lnTo>
                  <a:pt x="11262906" y="0"/>
                </a:lnTo>
                <a:close/>
              </a:path>
            </a:pathLst>
          </a:custGeom>
          <a:solidFill>
            <a:srgbClr val="000097"/>
          </a:solidFill>
        </p:spPr>
        <p:txBody>
          <a:bodyPr wrap="square" lIns="0" tIns="0" rIns="0" bIns="0" rtlCol="0"/>
          <a:lstStyle/>
          <a:p>
            <a:endParaRPr/>
          </a:p>
        </p:txBody>
      </p:sp>
      <p:sp>
        <p:nvSpPr>
          <p:cNvPr id="16" name="object 16"/>
          <p:cNvSpPr txBox="1"/>
          <p:nvPr/>
        </p:nvSpPr>
        <p:spPr>
          <a:xfrm>
            <a:off x="4844769" y="3059121"/>
            <a:ext cx="243014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Arial"/>
                <a:cs typeface="Arial"/>
              </a:rPr>
              <a:t>Efficacy </a:t>
            </a:r>
            <a:r>
              <a:rPr sz="1600" b="1" spc="-10" dirty="0">
                <a:solidFill>
                  <a:srgbClr val="FFFFFF"/>
                </a:solidFill>
                <a:latin typeface="Arial"/>
                <a:cs typeface="Arial"/>
              </a:rPr>
              <a:t>outcome</a:t>
            </a:r>
            <a:r>
              <a:rPr sz="1600" b="1" spc="15" dirty="0">
                <a:solidFill>
                  <a:srgbClr val="FFFFFF"/>
                </a:solidFill>
                <a:latin typeface="Arial"/>
                <a:cs typeface="Arial"/>
              </a:rPr>
              <a:t> </a:t>
            </a:r>
            <a:r>
              <a:rPr sz="1600" b="1" spc="-5" dirty="0">
                <a:solidFill>
                  <a:srgbClr val="FFFFFF"/>
                </a:solidFill>
                <a:latin typeface="Arial"/>
                <a:cs typeface="Arial"/>
              </a:rPr>
              <a:t>results</a:t>
            </a:r>
            <a:endParaRPr sz="1600" dirty="0">
              <a:latin typeface="Arial"/>
              <a:cs typeface="Arial"/>
            </a:endParaRPr>
          </a:p>
        </p:txBody>
      </p:sp>
      <p:sp>
        <p:nvSpPr>
          <p:cNvPr id="18" name="object 18"/>
          <p:cNvSpPr txBox="1">
            <a:spLocks noGrp="1"/>
          </p:cNvSpPr>
          <p:nvPr>
            <p:ph type="sldNum" sz="quarter" idx="7"/>
          </p:nvPr>
        </p:nvSpPr>
        <p:spPr>
          <a:xfrm>
            <a:off x="11497056" y="6493908"/>
            <a:ext cx="146050" cy="139700"/>
          </a:xfrm>
          <a:prstGeom prst="rect">
            <a:avLst/>
          </a:prstGeom>
        </p:spPr>
        <p:txBody>
          <a:bodyPr vert="horz" wrap="square" lIns="0" tIns="0" rIns="0" bIns="0" rtlCol="0">
            <a:spAutoFit/>
          </a:bodyPr>
          <a:lstStyle>
            <a:defPPr>
              <a:defRPr lang="fr-FR"/>
            </a:defPPr>
            <a:lvl1pPr marL="0" algn="l" defTabSz="914400" rtl="0" eaLnBrk="1" latinLnBrk="0" hangingPunct="1">
              <a:defRPr sz="800" b="0" i="0" kern="1200">
                <a:solidFill>
                  <a:srgbClr val="A1AAB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5"/>
              </a:spcBef>
            </a:pPr>
            <a:fld id="{81D60167-4931-47E6-BA6A-407CBD079E47}" type="slidenum">
              <a:rPr lang="fr-CH" smtClean="0"/>
              <a:pPr marL="38100">
                <a:lnSpc>
                  <a:spcPct val="100000"/>
                </a:lnSpc>
                <a:spcBef>
                  <a:spcPts val="25"/>
                </a:spcBef>
              </a:pPr>
              <a:t>18</a:t>
            </a:fld>
            <a:endParaRPr dirty="0"/>
          </a:p>
        </p:txBody>
      </p:sp>
      <p:graphicFrame>
        <p:nvGraphicFramePr>
          <p:cNvPr id="17" name="object 17"/>
          <p:cNvGraphicFramePr>
            <a:graphicFrameLocks noGrp="1"/>
          </p:cNvGraphicFramePr>
          <p:nvPr/>
        </p:nvGraphicFramePr>
        <p:xfrm>
          <a:off x="381990" y="3434274"/>
          <a:ext cx="11355705" cy="2185035"/>
        </p:xfrm>
        <a:graphic>
          <a:graphicData uri="http://schemas.openxmlformats.org/drawingml/2006/table">
            <a:tbl>
              <a:tblPr firstRow="1" bandRow="1">
                <a:tableStyleId>{2D5ABB26-0587-4C30-8999-92F81FD0307C}</a:tableStyleId>
              </a:tblPr>
              <a:tblGrid>
                <a:gridCol w="3024505">
                  <a:extLst>
                    <a:ext uri="{9D8B030D-6E8A-4147-A177-3AD203B41FA5}">
                      <a16:colId xmlns:a16="http://schemas.microsoft.com/office/drawing/2014/main" val="20000"/>
                    </a:ext>
                  </a:extLst>
                </a:gridCol>
                <a:gridCol w="2947035">
                  <a:extLst>
                    <a:ext uri="{9D8B030D-6E8A-4147-A177-3AD203B41FA5}">
                      <a16:colId xmlns:a16="http://schemas.microsoft.com/office/drawing/2014/main" val="20001"/>
                    </a:ext>
                  </a:extLst>
                </a:gridCol>
                <a:gridCol w="3923665">
                  <a:extLst>
                    <a:ext uri="{9D8B030D-6E8A-4147-A177-3AD203B41FA5}">
                      <a16:colId xmlns:a16="http://schemas.microsoft.com/office/drawing/2014/main" val="20002"/>
                    </a:ext>
                  </a:extLst>
                </a:gridCol>
                <a:gridCol w="1460500">
                  <a:extLst>
                    <a:ext uri="{9D8B030D-6E8A-4147-A177-3AD203B41FA5}">
                      <a16:colId xmlns:a16="http://schemas.microsoft.com/office/drawing/2014/main" val="20003"/>
                    </a:ext>
                  </a:extLst>
                </a:gridCol>
              </a:tblGrid>
              <a:tr h="398145">
                <a:tc gridSpan="4">
                  <a:txBody>
                    <a:bodyPr/>
                    <a:lstStyle/>
                    <a:p>
                      <a:pPr algn="ctr">
                        <a:lnSpc>
                          <a:spcPct val="100000"/>
                        </a:lnSpc>
                        <a:spcBef>
                          <a:spcPts val="685"/>
                        </a:spcBef>
                      </a:pPr>
                      <a:r>
                        <a:rPr sz="1400" b="1" dirty="0">
                          <a:latin typeface="Arial"/>
                          <a:cs typeface="Arial"/>
                        </a:rPr>
                        <a:t>Patients</a:t>
                      </a:r>
                      <a:r>
                        <a:rPr sz="1400" b="1" spc="-40" dirty="0">
                          <a:latin typeface="Arial"/>
                          <a:cs typeface="Arial"/>
                        </a:rPr>
                        <a:t> </a:t>
                      </a:r>
                      <a:r>
                        <a:rPr sz="1400" b="1" spc="5" dirty="0">
                          <a:latin typeface="Arial"/>
                          <a:cs typeface="Arial"/>
                        </a:rPr>
                        <a:t>with</a:t>
                      </a:r>
                      <a:r>
                        <a:rPr sz="1400" b="1" spc="-45" dirty="0">
                          <a:latin typeface="Arial"/>
                          <a:cs typeface="Arial"/>
                        </a:rPr>
                        <a:t> </a:t>
                      </a:r>
                      <a:r>
                        <a:rPr sz="1400" b="1" spc="-5" dirty="0">
                          <a:latin typeface="Arial"/>
                          <a:cs typeface="Arial"/>
                        </a:rPr>
                        <a:t>COVID-19-related</a:t>
                      </a:r>
                      <a:r>
                        <a:rPr sz="1400" b="1" spc="-30" dirty="0">
                          <a:latin typeface="Arial"/>
                          <a:cs typeface="Arial"/>
                        </a:rPr>
                        <a:t> </a:t>
                      </a:r>
                      <a:r>
                        <a:rPr sz="1400" b="1" spc="-5" dirty="0">
                          <a:latin typeface="Arial"/>
                          <a:cs typeface="Arial"/>
                        </a:rPr>
                        <a:t>hospitalisation</a:t>
                      </a:r>
                      <a:r>
                        <a:rPr sz="1400" b="1" spc="-30" dirty="0">
                          <a:latin typeface="Arial"/>
                          <a:cs typeface="Arial"/>
                        </a:rPr>
                        <a:t> </a:t>
                      </a:r>
                      <a:r>
                        <a:rPr sz="1400" b="1" spc="-5" dirty="0">
                          <a:latin typeface="Arial"/>
                          <a:cs typeface="Arial"/>
                        </a:rPr>
                        <a:t>or</a:t>
                      </a:r>
                      <a:r>
                        <a:rPr sz="1400" b="1" spc="5" dirty="0">
                          <a:latin typeface="Arial"/>
                          <a:cs typeface="Arial"/>
                        </a:rPr>
                        <a:t> </a:t>
                      </a:r>
                      <a:r>
                        <a:rPr sz="1400" b="1" spc="-5" dirty="0">
                          <a:latin typeface="Arial"/>
                          <a:cs typeface="Arial"/>
                        </a:rPr>
                        <a:t>death</a:t>
                      </a:r>
                      <a:r>
                        <a:rPr sz="1400" b="1" spc="-30" dirty="0">
                          <a:latin typeface="Arial"/>
                          <a:cs typeface="Arial"/>
                        </a:rPr>
                        <a:t> </a:t>
                      </a:r>
                      <a:r>
                        <a:rPr sz="1400" b="1" dirty="0">
                          <a:latin typeface="Arial"/>
                          <a:cs typeface="Arial"/>
                        </a:rPr>
                        <a:t>from</a:t>
                      </a:r>
                      <a:r>
                        <a:rPr sz="1400" b="1" spc="-5" dirty="0">
                          <a:latin typeface="Arial"/>
                          <a:cs typeface="Arial"/>
                        </a:rPr>
                        <a:t> any</a:t>
                      </a:r>
                      <a:r>
                        <a:rPr sz="1400" b="1" spc="-15" dirty="0">
                          <a:latin typeface="Arial"/>
                          <a:cs typeface="Arial"/>
                        </a:rPr>
                        <a:t> </a:t>
                      </a:r>
                      <a:r>
                        <a:rPr sz="1400" b="1" spc="-5" dirty="0">
                          <a:latin typeface="Arial"/>
                          <a:cs typeface="Arial"/>
                        </a:rPr>
                        <a:t>cause</a:t>
                      </a:r>
                      <a:r>
                        <a:rPr sz="1400" b="1" spc="-15" dirty="0">
                          <a:latin typeface="Arial"/>
                          <a:cs typeface="Arial"/>
                        </a:rPr>
                        <a:t> </a:t>
                      </a:r>
                      <a:r>
                        <a:rPr sz="1400" b="1" spc="-5" dirty="0">
                          <a:latin typeface="Arial"/>
                          <a:cs typeface="Arial"/>
                        </a:rPr>
                        <a:t>through</a:t>
                      </a:r>
                      <a:r>
                        <a:rPr sz="1400" b="1" spc="-25" dirty="0">
                          <a:latin typeface="Arial"/>
                          <a:cs typeface="Arial"/>
                        </a:rPr>
                        <a:t> </a:t>
                      </a:r>
                      <a:r>
                        <a:rPr sz="1400" b="1" spc="-5" dirty="0">
                          <a:latin typeface="Arial"/>
                          <a:cs typeface="Arial"/>
                        </a:rPr>
                        <a:t>Day 28</a:t>
                      </a:r>
                      <a:endParaRPr sz="1400" dirty="0">
                        <a:latin typeface="Arial"/>
                        <a:cs typeface="Arial"/>
                      </a:endParaRPr>
                    </a:p>
                  </a:txBody>
                  <a:tcPr marL="0" marR="0" marT="8699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70205">
                <a:tc>
                  <a:txBody>
                    <a:bodyPr/>
                    <a:lstStyle/>
                    <a:p>
                      <a:pPr>
                        <a:lnSpc>
                          <a:spcPct val="100000"/>
                        </a:lnSpc>
                      </a:pPr>
                      <a:endParaRPr sz="1400">
                        <a:latin typeface="Times New Roman"/>
                        <a:cs typeface="Times New Roman"/>
                      </a:endParaRPr>
                    </a:p>
                  </a:txBody>
                  <a:tcPr marL="0" marR="0" marT="0"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tc>
                  <a:txBody>
                    <a:bodyPr/>
                    <a:lstStyle/>
                    <a:p>
                      <a:pPr marL="571500">
                        <a:lnSpc>
                          <a:spcPct val="100000"/>
                        </a:lnSpc>
                        <a:spcBef>
                          <a:spcPts val="575"/>
                        </a:spcBef>
                      </a:pPr>
                      <a:r>
                        <a:rPr sz="1400" spc="-5" dirty="0">
                          <a:latin typeface="Arial"/>
                          <a:cs typeface="Arial"/>
                        </a:rPr>
                        <a:t>PF-07321332;</a:t>
                      </a:r>
                      <a:r>
                        <a:rPr sz="1400" spc="-65" dirty="0">
                          <a:latin typeface="Arial"/>
                          <a:cs typeface="Arial"/>
                        </a:rPr>
                        <a:t> </a:t>
                      </a:r>
                      <a:r>
                        <a:rPr sz="1400" spc="-5" dirty="0">
                          <a:latin typeface="Arial"/>
                          <a:cs typeface="Arial"/>
                        </a:rPr>
                        <a:t>ritonavir</a:t>
                      </a:r>
                      <a:endParaRPr sz="1400">
                        <a:latin typeface="Arial"/>
                        <a:cs typeface="Arial"/>
                      </a:endParaRPr>
                    </a:p>
                  </a:txBody>
                  <a:tcPr marL="0" marR="0" marT="7302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tc>
                  <a:txBody>
                    <a:bodyPr/>
                    <a:lstStyle/>
                    <a:p>
                      <a:pPr algn="ctr">
                        <a:lnSpc>
                          <a:spcPct val="100000"/>
                        </a:lnSpc>
                        <a:spcBef>
                          <a:spcPts val="575"/>
                        </a:spcBef>
                      </a:pPr>
                      <a:r>
                        <a:rPr sz="1400" spc="-5" dirty="0">
                          <a:latin typeface="Arial"/>
                          <a:cs typeface="Arial"/>
                        </a:rPr>
                        <a:t>Placebo</a:t>
                      </a:r>
                      <a:endParaRPr sz="1400">
                        <a:latin typeface="Arial"/>
                        <a:cs typeface="Arial"/>
                      </a:endParaRPr>
                    </a:p>
                  </a:txBody>
                  <a:tcPr marL="0" marR="0" marT="7302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tc>
                  <a:txBody>
                    <a:bodyPr/>
                    <a:lstStyle/>
                    <a:p>
                      <a:pPr algn="ctr">
                        <a:lnSpc>
                          <a:spcPct val="100000"/>
                        </a:lnSpc>
                        <a:spcBef>
                          <a:spcPts val="575"/>
                        </a:spcBef>
                      </a:pPr>
                      <a:r>
                        <a:rPr sz="1400" spc="-5" dirty="0">
                          <a:latin typeface="Arial"/>
                          <a:cs typeface="Arial"/>
                        </a:rPr>
                        <a:t>P-value</a:t>
                      </a:r>
                      <a:endParaRPr sz="1400">
                        <a:latin typeface="Arial"/>
                        <a:cs typeface="Arial"/>
                      </a:endParaRPr>
                    </a:p>
                  </a:txBody>
                  <a:tcPr marL="0" marR="0" marT="7302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extLst>
                  <a:ext uri="{0D108BD9-81ED-4DB2-BD59-A6C34878D82A}">
                    <a16:rowId xmlns:a16="http://schemas.microsoft.com/office/drawing/2014/main" val="10001"/>
                  </a:ext>
                </a:extLst>
              </a:tr>
              <a:tr h="708025">
                <a:tc>
                  <a:txBody>
                    <a:bodyPr/>
                    <a:lstStyle/>
                    <a:p>
                      <a:pPr marL="67945">
                        <a:lnSpc>
                          <a:spcPct val="100000"/>
                        </a:lnSpc>
                        <a:spcBef>
                          <a:spcPts val="225"/>
                        </a:spcBef>
                      </a:pPr>
                      <a:r>
                        <a:rPr sz="1400" b="1" dirty="0">
                          <a:latin typeface="Arial"/>
                          <a:cs typeface="Arial"/>
                        </a:rPr>
                        <a:t>Primary</a:t>
                      </a:r>
                      <a:r>
                        <a:rPr sz="1400" b="1" spc="-45" dirty="0">
                          <a:latin typeface="Arial"/>
                          <a:cs typeface="Arial"/>
                        </a:rPr>
                        <a:t> </a:t>
                      </a:r>
                      <a:r>
                        <a:rPr sz="1400" b="1" spc="-10" dirty="0">
                          <a:latin typeface="Arial"/>
                          <a:cs typeface="Arial"/>
                        </a:rPr>
                        <a:t>endpoint</a:t>
                      </a:r>
                      <a:endParaRPr sz="1400">
                        <a:latin typeface="Arial"/>
                        <a:cs typeface="Arial"/>
                      </a:endParaRPr>
                    </a:p>
                    <a:p>
                      <a:pPr marL="67945" marR="99695">
                        <a:lnSpc>
                          <a:spcPct val="100000"/>
                        </a:lnSpc>
                      </a:pPr>
                      <a:r>
                        <a:rPr sz="1400" spc="-5" dirty="0">
                          <a:latin typeface="Arial"/>
                          <a:cs typeface="Arial"/>
                        </a:rPr>
                        <a:t>Treatment within </a:t>
                      </a:r>
                      <a:r>
                        <a:rPr sz="1400" dirty="0">
                          <a:latin typeface="Arial"/>
                          <a:cs typeface="Arial"/>
                        </a:rPr>
                        <a:t>3 </a:t>
                      </a:r>
                      <a:r>
                        <a:rPr sz="1400" spc="-10" dirty="0">
                          <a:latin typeface="Arial"/>
                          <a:cs typeface="Arial"/>
                        </a:rPr>
                        <a:t>days </a:t>
                      </a:r>
                      <a:r>
                        <a:rPr sz="1400" spc="-5" dirty="0">
                          <a:latin typeface="Arial"/>
                          <a:cs typeface="Arial"/>
                        </a:rPr>
                        <a:t>of symptom </a:t>
                      </a:r>
                      <a:r>
                        <a:rPr sz="1400" spc="-375" dirty="0">
                          <a:latin typeface="Arial"/>
                          <a:cs typeface="Arial"/>
                        </a:rPr>
                        <a:t> </a:t>
                      </a:r>
                      <a:r>
                        <a:rPr sz="1400" dirty="0">
                          <a:latin typeface="Arial"/>
                          <a:cs typeface="Arial"/>
                        </a:rPr>
                        <a:t>onset,</a:t>
                      </a:r>
                      <a:r>
                        <a:rPr sz="1400" spc="-40" dirty="0">
                          <a:latin typeface="Arial"/>
                          <a:cs typeface="Arial"/>
                        </a:rPr>
                        <a:t> </a:t>
                      </a:r>
                      <a:r>
                        <a:rPr sz="1400" dirty="0">
                          <a:latin typeface="Arial"/>
                          <a:cs typeface="Arial"/>
                        </a:rPr>
                        <a:t>n</a:t>
                      </a:r>
                      <a:r>
                        <a:rPr sz="1400" spc="-10" dirty="0">
                          <a:latin typeface="Arial"/>
                          <a:cs typeface="Arial"/>
                        </a:rPr>
                        <a:t> </a:t>
                      </a:r>
                      <a:r>
                        <a:rPr sz="1400" dirty="0">
                          <a:latin typeface="Arial"/>
                          <a:cs typeface="Arial"/>
                        </a:rPr>
                        <a:t>(%)</a:t>
                      </a:r>
                      <a:endParaRPr sz="1400">
                        <a:latin typeface="Arial"/>
                        <a:cs typeface="Arial"/>
                      </a:endParaRPr>
                    </a:p>
                  </a:txBody>
                  <a:tcPr marL="0" marR="0" marT="2857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tc>
                  <a:txBody>
                    <a:bodyPr/>
                    <a:lstStyle/>
                    <a:p>
                      <a:pPr marL="1209675" marR="154305" indent="-1050290">
                        <a:lnSpc>
                          <a:spcPct val="100000"/>
                        </a:lnSpc>
                        <a:spcBef>
                          <a:spcPts val="1065"/>
                        </a:spcBef>
                      </a:pPr>
                      <a:r>
                        <a:rPr sz="1400" spc="-5" dirty="0">
                          <a:solidFill>
                            <a:srgbClr val="C00000"/>
                          </a:solidFill>
                          <a:latin typeface="Arial"/>
                          <a:cs typeface="Arial"/>
                        </a:rPr>
                        <a:t>3/389 hospitalised with no deaths </a:t>
                      </a:r>
                      <a:r>
                        <a:rPr sz="1400" spc="-375" dirty="0">
                          <a:solidFill>
                            <a:srgbClr val="C00000"/>
                          </a:solidFill>
                          <a:latin typeface="Arial"/>
                          <a:cs typeface="Arial"/>
                        </a:rPr>
                        <a:t> </a:t>
                      </a:r>
                      <a:r>
                        <a:rPr sz="1400" dirty="0">
                          <a:solidFill>
                            <a:srgbClr val="C00000"/>
                          </a:solidFill>
                          <a:latin typeface="Arial"/>
                          <a:cs typeface="Arial"/>
                        </a:rPr>
                        <a:t>(0.8%)</a:t>
                      </a:r>
                    </a:p>
                  </a:txBody>
                  <a:tcPr marL="0" marR="0" marT="13525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BEBFF"/>
                    </a:solidFill>
                  </a:tcPr>
                </a:tc>
                <a:tc>
                  <a:txBody>
                    <a:bodyPr/>
                    <a:lstStyle/>
                    <a:p>
                      <a:pPr marL="1697989" marR="160655" indent="-1532255">
                        <a:lnSpc>
                          <a:spcPct val="100000"/>
                        </a:lnSpc>
                        <a:spcBef>
                          <a:spcPts val="1065"/>
                        </a:spcBef>
                      </a:pPr>
                      <a:r>
                        <a:rPr sz="1400" spc="-5" dirty="0">
                          <a:solidFill>
                            <a:srgbClr val="C00000"/>
                          </a:solidFill>
                          <a:latin typeface="Arial"/>
                          <a:cs typeface="Arial"/>
                        </a:rPr>
                        <a:t>27/385 hospitalised with </a:t>
                      </a:r>
                      <a:r>
                        <a:rPr sz="1400" dirty="0">
                          <a:solidFill>
                            <a:srgbClr val="C00000"/>
                          </a:solidFill>
                          <a:latin typeface="Arial"/>
                          <a:cs typeface="Arial"/>
                        </a:rPr>
                        <a:t>7 </a:t>
                      </a:r>
                      <a:r>
                        <a:rPr sz="1400" spc="-5" dirty="0">
                          <a:solidFill>
                            <a:srgbClr val="C00000"/>
                          </a:solidFill>
                          <a:latin typeface="Arial"/>
                          <a:cs typeface="Arial"/>
                        </a:rPr>
                        <a:t>subsequent deaths </a:t>
                      </a:r>
                      <a:r>
                        <a:rPr sz="1400" spc="-375" dirty="0">
                          <a:solidFill>
                            <a:srgbClr val="C00000"/>
                          </a:solidFill>
                          <a:latin typeface="Arial"/>
                          <a:cs typeface="Arial"/>
                        </a:rPr>
                        <a:t> </a:t>
                      </a:r>
                      <a:r>
                        <a:rPr sz="1400" dirty="0">
                          <a:solidFill>
                            <a:srgbClr val="C00000"/>
                          </a:solidFill>
                          <a:latin typeface="Arial"/>
                          <a:cs typeface="Arial"/>
                        </a:rPr>
                        <a:t>(7.0%)</a:t>
                      </a:r>
                    </a:p>
                  </a:txBody>
                  <a:tcPr marL="0" marR="0" marT="13525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1F3FF"/>
                    </a:solidFill>
                  </a:tcPr>
                </a:tc>
                <a:tc>
                  <a:txBody>
                    <a:bodyPr/>
                    <a:lstStyle/>
                    <a:p>
                      <a:pPr>
                        <a:lnSpc>
                          <a:spcPct val="100000"/>
                        </a:lnSpc>
                        <a:spcBef>
                          <a:spcPts val="10"/>
                        </a:spcBef>
                      </a:pPr>
                      <a:endParaRPr sz="1650">
                        <a:latin typeface="Times New Roman"/>
                        <a:cs typeface="Times New Roman"/>
                      </a:endParaRPr>
                    </a:p>
                    <a:p>
                      <a:pPr marL="1905" algn="ctr">
                        <a:lnSpc>
                          <a:spcPct val="100000"/>
                        </a:lnSpc>
                      </a:pPr>
                      <a:r>
                        <a:rPr sz="1400" spc="-5" dirty="0">
                          <a:latin typeface="Arial"/>
                          <a:cs typeface="Arial"/>
                        </a:rPr>
                        <a:t>p&lt;0.0001</a:t>
                      </a:r>
                      <a:endParaRPr sz="1400">
                        <a:latin typeface="Arial"/>
                        <a:cs typeface="Arial"/>
                      </a:endParaRPr>
                    </a:p>
                  </a:txBody>
                  <a:tcPr marL="0" marR="0" marT="1270"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1F3FF"/>
                    </a:solidFill>
                  </a:tcPr>
                </a:tc>
                <a:extLst>
                  <a:ext uri="{0D108BD9-81ED-4DB2-BD59-A6C34878D82A}">
                    <a16:rowId xmlns:a16="http://schemas.microsoft.com/office/drawing/2014/main" val="10002"/>
                  </a:ext>
                </a:extLst>
              </a:tr>
              <a:tr h="708660">
                <a:tc>
                  <a:txBody>
                    <a:bodyPr/>
                    <a:lstStyle/>
                    <a:p>
                      <a:pPr marL="68580">
                        <a:lnSpc>
                          <a:spcPct val="100000"/>
                        </a:lnSpc>
                        <a:spcBef>
                          <a:spcPts val="225"/>
                        </a:spcBef>
                      </a:pPr>
                      <a:r>
                        <a:rPr sz="1400" b="1" spc="-5" dirty="0">
                          <a:latin typeface="Arial"/>
                          <a:cs typeface="Arial"/>
                        </a:rPr>
                        <a:t>Secondary</a:t>
                      </a:r>
                      <a:r>
                        <a:rPr sz="1400" b="1" spc="-50" dirty="0">
                          <a:latin typeface="Arial"/>
                          <a:cs typeface="Arial"/>
                        </a:rPr>
                        <a:t> </a:t>
                      </a:r>
                      <a:r>
                        <a:rPr sz="1400" b="1" spc="-10" dirty="0">
                          <a:latin typeface="Arial"/>
                          <a:cs typeface="Arial"/>
                        </a:rPr>
                        <a:t>endpoint</a:t>
                      </a:r>
                      <a:endParaRPr sz="1400">
                        <a:latin typeface="Arial"/>
                        <a:cs typeface="Arial"/>
                      </a:endParaRPr>
                    </a:p>
                    <a:p>
                      <a:pPr marL="68580" marR="99060">
                        <a:lnSpc>
                          <a:spcPct val="100000"/>
                        </a:lnSpc>
                      </a:pPr>
                      <a:r>
                        <a:rPr sz="1400" spc="-5" dirty="0">
                          <a:latin typeface="Arial"/>
                          <a:cs typeface="Arial"/>
                        </a:rPr>
                        <a:t>Treatment within </a:t>
                      </a:r>
                      <a:r>
                        <a:rPr sz="1400" dirty="0">
                          <a:latin typeface="Arial"/>
                          <a:cs typeface="Arial"/>
                        </a:rPr>
                        <a:t>5 </a:t>
                      </a:r>
                      <a:r>
                        <a:rPr sz="1400" spc="-10" dirty="0">
                          <a:latin typeface="Arial"/>
                          <a:cs typeface="Arial"/>
                        </a:rPr>
                        <a:t>days </a:t>
                      </a:r>
                      <a:r>
                        <a:rPr sz="1400" spc="-5" dirty="0">
                          <a:latin typeface="Arial"/>
                          <a:cs typeface="Arial"/>
                        </a:rPr>
                        <a:t>of symptom </a:t>
                      </a:r>
                      <a:r>
                        <a:rPr sz="1400" spc="-375" dirty="0">
                          <a:latin typeface="Arial"/>
                          <a:cs typeface="Arial"/>
                        </a:rPr>
                        <a:t> </a:t>
                      </a:r>
                      <a:r>
                        <a:rPr sz="1400" dirty="0">
                          <a:latin typeface="Arial"/>
                          <a:cs typeface="Arial"/>
                        </a:rPr>
                        <a:t>onset,</a:t>
                      </a:r>
                      <a:r>
                        <a:rPr sz="1400" spc="-40" dirty="0">
                          <a:latin typeface="Arial"/>
                          <a:cs typeface="Arial"/>
                        </a:rPr>
                        <a:t> </a:t>
                      </a:r>
                      <a:r>
                        <a:rPr sz="1400" dirty="0">
                          <a:latin typeface="Arial"/>
                          <a:cs typeface="Arial"/>
                        </a:rPr>
                        <a:t>n</a:t>
                      </a:r>
                      <a:r>
                        <a:rPr sz="1400" spc="-10" dirty="0">
                          <a:latin typeface="Arial"/>
                          <a:cs typeface="Arial"/>
                        </a:rPr>
                        <a:t> </a:t>
                      </a:r>
                      <a:r>
                        <a:rPr sz="1400" dirty="0">
                          <a:latin typeface="Arial"/>
                          <a:cs typeface="Arial"/>
                        </a:rPr>
                        <a:t>(%)</a:t>
                      </a:r>
                      <a:endParaRPr sz="1400">
                        <a:latin typeface="Arial"/>
                        <a:cs typeface="Arial"/>
                      </a:endParaRPr>
                    </a:p>
                  </a:txBody>
                  <a:tcPr marL="0" marR="0" marT="2857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F2F2F2"/>
                    </a:solidFill>
                  </a:tcPr>
                </a:tc>
                <a:tc>
                  <a:txBody>
                    <a:bodyPr/>
                    <a:lstStyle/>
                    <a:p>
                      <a:pPr marL="1209675" marR="154305" indent="-1050290">
                        <a:lnSpc>
                          <a:spcPct val="100000"/>
                        </a:lnSpc>
                        <a:spcBef>
                          <a:spcPts val="1065"/>
                        </a:spcBef>
                      </a:pPr>
                      <a:r>
                        <a:rPr sz="1400" spc="-5" dirty="0">
                          <a:solidFill>
                            <a:srgbClr val="C00000"/>
                          </a:solidFill>
                          <a:latin typeface="Arial"/>
                          <a:cs typeface="Arial"/>
                        </a:rPr>
                        <a:t>6/607 hospitalised with no deaths </a:t>
                      </a:r>
                      <a:r>
                        <a:rPr sz="1400" spc="-375" dirty="0">
                          <a:solidFill>
                            <a:srgbClr val="C00000"/>
                          </a:solidFill>
                          <a:latin typeface="Arial"/>
                          <a:cs typeface="Arial"/>
                        </a:rPr>
                        <a:t> </a:t>
                      </a:r>
                      <a:r>
                        <a:rPr sz="1400" dirty="0">
                          <a:solidFill>
                            <a:srgbClr val="C00000"/>
                          </a:solidFill>
                          <a:latin typeface="Arial"/>
                          <a:cs typeface="Arial"/>
                        </a:rPr>
                        <a:t>(1.0%)</a:t>
                      </a:r>
                    </a:p>
                  </a:txBody>
                  <a:tcPr marL="0" marR="0" marT="13525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BEBFF"/>
                    </a:solidFill>
                  </a:tcPr>
                </a:tc>
                <a:tc>
                  <a:txBody>
                    <a:bodyPr/>
                    <a:lstStyle/>
                    <a:p>
                      <a:pPr marL="1697989" marR="111760" indent="-1582420">
                        <a:lnSpc>
                          <a:spcPct val="100000"/>
                        </a:lnSpc>
                        <a:spcBef>
                          <a:spcPts val="1065"/>
                        </a:spcBef>
                      </a:pPr>
                      <a:r>
                        <a:rPr sz="1400" spc="-5" dirty="0">
                          <a:solidFill>
                            <a:srgbClr val="C00000"/>
                          </a:solidFill>
                          <a:latin typeface="Arial"/>
                          <a:cs typeface="Arial"/>
                        </a:rPr>
                        <a:t>41/612 hospitalised with 10 subsequent deaths </a:t>
                      </a:r>
                      <a:r>
                        <a:rPr sz="1400" spc="-375" dirty="0">
                          <a:solidFill>
                            <a:srgbClr val="C00000"/>
                          </a:solidFill>
                          <a:latin typeface="Arial"/>
                          <a:cs typeface="Arial"/>
                        </a:rPr>
                        <a:t> </a:t>
                      </a:r>
                      <a:r>
                        <a:rPr sz="1400" dirty="0">
                          <a:solidFill>
                            <a:srgbClr val="C00000"/>
                          </a:solidFill>
                          <a:latin typeface="Arial"/>
                          <a:cs typeface="Arial"/>
                        </a:rPr>
                        <a:t>(6.7%)</a:t>
                      </a:r>
                    </a:p>
                  </a:txBody>
                  <a:tcPr marL="0" marR="0" marT="135255"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1F3FF"/>
                    </a:solidFill>
                  </a:tcPr>
                </a:tc>
                <a:tc>
                  <a:txBody>
                    <a:bodyPr/>
                    <a:lstStyle/>
                    <a:p>
                      <a:pPr>
                        <a:lnSpc>
                          <a:spcPct val="100000"/>
                        </a:lnSpc>
                        <a:spcBef>
                          <a:spcPts val="10"/>
                        </a:spcBef>
                      </a:pPr>
                      <a:endParaRPr sz="1650" dirty="0">
                        <a:latin typeface="Times New Roman"/>
                        <a:cs typeface="Times New Roman"/>
                      </a:endParaRPr>
                    </a:p>
                    <a:p>
                      <a:pPr marL="1905" algn="ctr">
                        <a:lnSpc>
                          <a:spcPct val="100000"/>
                        </a:lnSpc>
                      </a:pPr>
                      <a:r>
                        <a:rPr sz="1400" spc="-5" dirty="0">
                          <a:latin typeface="Arial"/>
                          <a:cs typeface="Arial"/>
                        </a:rPr>
                        <a:t>p&lt;0.0001</a:t>
                      </a:r>
                      <a:endParaRPr sz="1400" dirty="0">
                        <a:latin typeface="Arial"/>
                        <a:cs typeface="Arial"/>
                      </a:endParaRPr>
                    </a:p>
                  </a:txBody>
                  <a:tcPr marL="0" marR="0" marT="1270" marB="0">
                    <a:lnL w="9525">
                      <a:solidFill>
                        <a:srgbClr val="C0C0C0"/>
                      </a:solidFill>
                      <a:prstDash val="solid"/>
                    </a:lnL>
                    <a:lnR w="9525">
                      <a:solidFill>
                        <a:srgbClr val="C0C0C0"/>
                      </a:solidFill>
                      <a:prstDash val="solid"/>
                    </a:lnR>
                    <a:lnT w="9525">
                      <a:solidFill>
                        <a:srgbClr val="C0C0C0"/>
                      </a:solidFill>
                      <a:prstDash val="solid"/>
                    </a:lnT>
                    <a:lnB w="9525">
                      <a:solidFill>
                        <a:srgbClr val="C0C0C0"/>
                      </a:solidFill>
                      <a:prstDash val="solid"/>
                    </a:lnB>
                    <a:solidFill>
                      <a:srgbClr val="E1F3FF"/>
                    </a:solidFill>
                  </a:tcPr>
                </a:tc>
                <a:extLst>
                  <a:ext uri="{0D108BD9-81ED-4DB2-BD59-A6C34878D82A}">
                    <a16:rowId xmlns:a16="http://schemas.microsoft.com/office/drawing/2014/main" val="10003"/>
                  </a:ext>
                </a:extLst>
              </a:tr>
            </a:tbl>
          </a:graphicData>
        </a:graphic>
      </p:graphicFrame>
      <p:sp>
        <p:nvSpPr>
          <p:cNvPr id="20" name="ZoneTexte 19">
            <a:extLst>
              <a:ext uri="{FF2B5EF4-FFF2-40B4-BE49-F238E27FC236}">
                <a16:creationId xmlns:a16="http://schemas.microsoft.com/office/drawing/2014/main" id="{6E2441AA-A0BF-A747-B647-EBD1963209D9}"/>
              </a:ext>
            </a:extLst>
          </p:cNvPr>
          <p:cNvSpPr txBox="1"/>
          <p:nvPr/>
        </p:nvSpPr>
        <p:spPr>
          <a:xfrm>
            <a:off x="1562142" y="5993695"/>
            <a:ext cx="9934914" cy="923330"/>
          </a:xfrm>
          <a:prstGeom prst="rect">
            <a:avLst/>
          </a:prstGeom>
          <a:noFill/>
        </p:spPr>
        <p:txBody>
          <a:bodyPr wrap="square" rtlCol="0">
            <a:spAutoFit/>
          </a:bodyPr>
          <a:lstStyle/>
          <a:p>
            <a:r>
              <a:rPr lang="fr-CH" spc="-5" dirty="0">
                <a:latin typeface="+mj-lt"/>
                <a:cs typeface="Arial"/>
              </a:rPr>
              <a:t>Analyse intermédiaire: réduction de </a:t>
            </a:r>
            <a:r>
              <a:rPr lang="fr-CH" spc="-5" dirty="0">
                <a:uFill>
                  <a:solidFill>
                    <a:srgbClr val="000000"/>
                  </a:solidFill>
                </a:uFill>
                <a:latin typeface="+mj-lt"/>
                <a:cs typeface="Arial"/>
              </a:rPr>
              <a:t>89%</a:t>
            </a:r>
            <a:r>
              <a:rPr lang="fr-CH" spc="10" dirty="0">
                <a:uFill>
                  <a:solidFill>
                    <a:srgbClr val="000000"/>
                  </a:solidFill>
                </a:uFill>
                <a:latin typeface="+mj-lt"/>
                <a:cs typeface="Arial"/>
              </a:rPr>
              <a:t> </a:t>
            </a:r>
            <a:r>
              <a:rPr lang="fr-CH" spc="-5" dirty="0">
                <a:uFill>
                  <a:solidFill>
                    <a:srgbClr val="000000"/>
                  </a:solidFill>
                </a:uFill>
                <a:latin typeface="+mj-lt"/>
                <a:cs typeface="Arial"/>
              </a:rPr>
              <a:t>réduction</a:t>
            </a:r>
            <a:r>
              <a:rPr lang="fr-CH" spc="35" dirty="0">
                <a:uFill>
                  <a:solidFill>
                    <a:srgbClr val="000000"/>
                  </a:solidFill>
                </a:uFill>
                <a:latin typeface="+mj-lt"/>
                <a:cs typeface="Arial"/>
              </a:rPr>
              <a:t> </a:t>
            </a:r>
            <a:r>
              <a:rPr lang="fr-CH" spc="-5" dirty="0">
                <a:uFill>
                  <a:solidFill>
                    <a:srgbClr val="000000"/>
                  </a:solidFill>
                </a:uFill>
                <a:latin typeface="+mj-lt"/>
                <a:cs typeface="Arial"/>
              </a:rPr>
              <a:t>du risque d’hospitalisation ou décès lié à</a:t>
            </a:r>
            <a:r>
              <a:rPr lang="fr-CH" spc="25" dirty="0">
                <a:uFill>
                  <a:solidFill>
                    <a:srgbClr val="000000"/>
                  </a:solidFill>
                </a:uFill>
                <a:latin typeface="+mj-lt"/>
                <a:cs typeface="Arial"/>
              </a:rPr>
              <a:t> </a:t>
            </a:r>
            <a:r>
              <a:rPr lang="fr-CH" spc="-5" dirty="0">
                <a:uFill>
                  <a:solidFill>
                    <a:srgbClr val="000000"/>
                  </a:solidFill>
                </a:uFill>
                <a:latin typeface="+mj-lt"/>
                <a:cs typeface="Arial"/>
              </a:rPr>
              <a:t>chez les patients traités dans les 3 jours du début des symptômes </a:t>
            </a:r>
            <a:r>
              <a:rPr lang="fr-CH" spc="-5" dirty="0">
                <a:latin typeface="+mj-lt"/>
                <a:cs typeface="Arial"/>
              </a:rPr>
              <a:t>cause</a:t>
            </a:r>
            <a:r>
              <a:rPr lang="fr-CH" dirty="0">
                <a:latin typeface="+mj-lt"/>
                <a:cs typeface="Arial"/>
              </a:rPr>
              <a:t> </a:t>
            </a:r>
            <a:r>
              <a:rPr lang="fr-CH" spc="-5" dirty="0">
                <a:latin typeface="+mj-lt"/>
                <a:cs typeface="Arial"/>
              </a:rPr>
              <a:t>(</a:t>
            </a:r>
            <a:r>
              <a:rPr lang="fr-CH" spc="-5" dirty="0" err="1">
                <a:latin typeface="+mj-lt"/>
                <a:cs typeface="Arial"/>
              </a:rPr>
              <a:t>primary</a:t>
            </a:r>
            <a:r>
              <a:rPr lang="fr-CH" spc="25" dirty="0">
                <a:latin typeface="+mj-lt"/>
                <a:cs typeface="Arial"/>
              </a:rPr>
              <a:t> </a:t>
            </a:r>
            <a:r>
              <a:rPr lang="fr-CH" spc="-10" dirty="0" err="1">
                <a:latin typeface="+mj-lt"/>
                <a:cs typeface="Arial"/>
              </a:rPr>
              <a:t>endpoint</a:t>
            </a:r>
            <a:r>
              <a:rPr lang="fr-CH" spc="-10" dirty="0">
                <a:latin typeface="+mj-lt"/>
                <a:cs typeface="Arial"/>
              </a:rPr>
              <a:t>)</a:t>
            </a:r>
            <a:endParaRPr lang="fr-CH" dirty="0">
              <a:latin typeface="+mj-lt"/>
              <a:cs typeface="Arial"/>
            </a:endParaRPr>
          </a:p>
          <a:p>
            <a:endParaRPr lang="fr-FR" dirty="0"/>
          </a:p>
        </p:txBody>
      </p:sp>
      <p:sp>
        <p:nvSpPr>
          <p:cNvPr id="21" name="Rectangle 20">
            <a:extLst>
              <a:ext uri="{FF2B5EF4-FFF2-40B4-BE49-F238E27FC236}">
                <a16:creationId xmlns:a16="http://schemas.microsoft.com/office/drawing/2014/main" id="{7398F184-7B51-3C41-B247-20074135BAE5}"/>
              </a:ext>
            </a:extLst>
          </p:cNvPr>
          <p:cNvSpPr/>
          <p:nvPr/>
        </p:nvSpPr>
        <p:spPr>
          <a:xfrm>
            <a:off x="207818" y="1225034"/>
            <a:ext cx="11984182" cy="1949252"/>
          </a:xfrm>
          <a:prstGeom prst="rect">
            <a:avLst/>
          </a:prstGeom>
        </p:spPr>
        <p:txBody>
          <a:bodyPr wrap="square">
            <a:spAutoFit/>
          </a:bodyPr>
          <a:lstStyle/>
          <a:p>
            <a:pPr marL="337820" marR="504825" indent="-262255">
              <a:lnSpc>
                <a:spcPct val="100000"/>
              </a:lnSpc>
              <a:spcBef>
                <a:spcPts val="95"/>
              </a:spcBef>
              <a:buSzPct val="78125"/>
              <a:buFont typeface="Tahoma"/>
              <a:buChar char="●"/>
              <a:tabLst>
                <a:tab pos="337820" algn="l"/>
                <a:tab pos="338455" algn="l"/>
              </a:tabLst>
            </a:pPr>
            <a:r>
              <a:rPr lang="fr-CH" sz="2000" b="1" spc="-5" dirty="0">
                <a:latin typeface="+mj-lt"/>
                <a:cs typeface="Arial"/>
              </a:rPr>
              <a:t>1,219</a:t>
            </a:r>
            <a:r>
              <a:rPr lang="fr-CH" sz="2000" b="1" spc="15" dirty="0">
                <a:latin typeface="+mj-lt"/>
                <a:cs typeface="Arial"/>
              </a:rPr>
              <a:t> </a:t>
            </a:r>
            <a:r>
              <a:rPr lang="fr-CH" sz="2000" b="1" spc="-5" dirty="0">
                <a:latin typeface="+mj-lt"/>
                <a:cs typeface="Arial"/>
              </a:rPr>
              <a:t>adultes</a:t>
            </a:r>
            <a:r>
              <a:rPr lang="fr-CH" sz="2000" b="1" spc="35" dirty="0">
                <a:latin typeface="+mj-lt"/>
                <a:cs typeface="Arial"/>
              </a:rPr>
              <a:t> </a:t>
            </a:r>
            <a:r>
              <a:rPr lang="fr-CH" sz="2000" spc="-10" dirty="0">
                <a:latin typeface="+mj-lt"/>
                <a:cs typeface="Arial"/>
              </a:rPr>
              <a:t>inclus jusqu’au 20 septembre 2021 (5 jours PF’332 vs placebo)</a:t>
            </a:r>
          </a:p>
          <a:p>
            <a:pPr marL="337820" marR="504825" indent="-262255">
              <a:lnSpc>
                <a:spcPct val="100000"/>
              </a:lnSpc>
              <a:spcBef>
                <a:spcPts val="95"/>
              </a:spcBef>
              <a:buSzPct val="78125"/>
              <a:buFont typeface="Tahoma"/>
              <a:buChar char="●"/>
              <a:tabLst>
                <a:tab pos="337820" algn="l"/>
                <a:tab pos="338455" algn="l"/>
              </a:tabLst>
            </a:pPr>
            <a:endParaRPr lang="fr-CH" sz="2000" spc="-10" dirty="0">
              <a:latin typeface="+mj-lt"/>
              <a:cs typeface="Arial"/>
            </a:endParaRPr>
          </a:p>
          <a:p>
            <a:pPr marL="337820" marR="504825" indent="-262255">
              <a:lnSpc>
                <a:spcPct val="100000"/>
              </a:lnSpc>
              <a:spcBef>
                <a:spcPts val="95"/>
              </a:spcBef>
              <a:buSzPct val="78125"/>
              <a:buFont typeface="Tahoma"/>
              <a:buChar char="●"/>
              <a:tabLst>
                <a:tab pos="337820" algn="l"/>
                <a:tab pos="338455" algn="l"/>
              </a:tabLst>
            </a:pPr>
            <a:r>
              <a:rPr lang="fr-CH" sz="2000" b="1" spc="-5" dirty="0">
                <a:latin typeface="+mj-lt"/>
                <a:cs typeface="Arial"/>
              </a:rPr>
              <a:t>Critères d’éligibilité</a:t>
            </a:r>
            <a:r>
              <a:rPr lang="fr-CH" sz="2000" spc="-5" dirty="0">
                <a:latin typeface="+mj-lt"/>
                <a:cs typeface="Arial"/>
              </a:rPr>
              <a:t>: </a:t>
            </a:r>
            <a:r>
              <a:rPr lang="fr-CH" sz="2000" dirty="0" err="1">
                <a:latin typeface="+mj-lt"/>
                <a:cs typeface="Arial"/>
              </a:rPr>
              <a:t>c</a:t>
            </a:r>
            <a:r>
              <a:rPr lang="fr-CH" i="1" spc="-5" dirty="0" err="1">
                <a:latin typeface="+mj-lt"/>
                <a:cs typeface="Arial"/>
              </a:rPr>
              <a:t>onfirmed</a:t>
            </a:r>
            <a:r>
              <a:rPr lang="fr-CH" i="1" spc="-25" dirty="0">
                <a:latin typeface="+mj-lt"/>
                <a:cs typeface="Arial"/>
              </a:rPr>
              <a:t> </a:t>
            </a:r>
            <a:r>
              <a:rPr lang="fr-CH" i="1" spc="-5" dirty="0" err="1">
                <a:latin typeface="+mj-lt"/>
                <a:cs typeface="Arial"/>
              </a:rPr>
              <a:t>diagnosis</a:t>
            </a:r>
            <a:r>
              <a:rPr lang="fr-CH" i="1" spc="-25" dirty="0">
                <a:latin typeface="+mj-lt"/>
                <a:cs typeface="Arial"/>
              </a:rPr>
              <a:t> </a:t>
            </a:r>
            <a:r>
              <a:rPr lang="fr-CH" i="1" spc="-5" dirty="0">
                <a:latin typeface="+mj-lt"/>
                <a:cs typeface="Arial"/>
              </a:rPr>
              <a:t>of</a:t>
            </a:r>
            <a:r>
              <a:rPr lang="fr-CH" i="1" dirty="0">
                <a:latin typeface="+mj-lt"/>
                <a:cs typeface="Arial"/>
              </a:rPr>
              <a:t> </a:t>
            </a:r>
            <a:r>
              <a:rPr lang="fr-CH" i="1" spc="-5" dirty="0">
                <a:latin typeface="+mj-lt"/>
                <a:cs typeface="Arial"/>
              </a:rPr>
              <a:t>SARS-CoV-2</a:t>
            </a:r>
            <a:r>
              <a:rPr lang="fr-CH" i="1" spc="5" dirty="0">
                <a:latin typeface="+mj-lt"/>
                <a:cs typeface="Arial"/>
              </a:rPr>
              <a:t> </a:t>
            </a:r>
            <a:r>
              <a:rPr lang="fr-CH" i="1" dirty="0">
                <a:latin typeface="+mj-lt"/>
                <a:cs typeface="Arial"/>
              </a:rPr>
              <a:t>infection</a:t>
            </a:r>
            <a:r>
              <a:rPr lang="fr-CH" i="1" spc="-35" dirty="0">
                <a:latin typeface="+mj-lt"/>
                <a:cs typeface="Arial"/>
              </a:rPr>
              <a:t> </a:t>
            </a:r>
            <a:r>
              <a:rPr lang="fr-CH" i="1" spc="-5" dirty="0" err="1">
                <a:latin typeface="+mj-lt"/>
                <a:cs typeface="Arial"/>
              </a:rPr>
              <a:t>within</a:t>
            </a:r>
            <a:r>
              <a:rPr lang="fr-CH" i="1" spc="5" dirty="0">
                <a:latin typeface="+mj-lt"/>
                <a:cs typeface="Arial"/>
              </a:rPr>
              <a:t> </a:t>
            </a:r>
            <a:r>
              <a:rPr lang="fr-CH" i="1" spc="-5" dirty="0">
                <a:latin typeface="+mj-lt"/>
                <a:cs typeface="Arial"/>
              </a:rPr>
              <a:t>five</a:t>
            </a:r>
            <a:r>
              <a:rPr lang="fr-CH" i="1" spc="20" dirty="0">
                <a:latin typeface="+mj-lt"/>
                <a:cs typeface="Arial"/>
              </a:rPr>
              <a:t> </a:t>
            </a:r>
            <a:r>
              <a:rPr lang="fr-CH" i="1" spc="-10" dirty="0" err="1">
                <a:latin typeface="+mj-lt"/>
                <a:cs typeface="Arial"/>
              </a:rPr>
              <a:t>days</a:t>
            </a:r>
            <a:r>
              <a:rPr lang="fr-CH" i="1" spc="15" dirty="0">
                <a:latin typeface="+mj-lt"/>
                <a:cs typeface="Arial"/>
              </a:rPr>
              <a:t> </a:t>
            </a:r>
            <a:r>
              <a:rPr lang="fr-CH" i="1" spc="-5" dirty="0" err="1">
                <a:latin typeface="+mj-lt"/>
                <a:cs typeface="Arial"/>
              </a:rPr>
              <a:t>prior</a:t>
            </a:r>
            <a:r>
              <a:rPr lang="fr-CH" i="1" spc="-20" dirty="0">
                <a:latin typeface="+mj-lt"/>
                <a:cs typeface="Arial"/>
              </a:rPr>
              <a:t> </a:t>
            </a:r>
            <a:r>
              <a:rPr lang="fr-CH" i="1" dirty="0">
                <a:latin typeface="+mj-lt"/>
                <a:cs typeface="Arial"/>
              </a:rPr>
              <a:t>to</a:t>
            </a:r>
            <a:r>
              <a:rPr lang="fr-CH" i="1" spc="-5" dirty="0">
                <a:latin typeface="+mj-lt"/>
                <a:cs typeface="Arial"/>
              </a:rPr>
              <a:t> </a:t>
            </a:r>
            <a:r>
              <a:rPr lang="fr-CH" i="1" spc="-5" dirty="0" err="1">
                <a:latin typeface="+mj-lt"/>
                <a:cs typeface="Arial"/>
              </a:rPr>
              <a:t>randomization</a:t>
            </a:r>
            <a:r>
              <a:rPr lang="fr-CH" i="1" spc="-5" dirty="0">
                <a:latin typeface="+mj-lt"/>
                <a:cs typeface="Arial"/>
              </a:rPr>
              <a:t>, </a:t>
            </a:r>
            <a:r>
              <a:rPr lang="fr-CH" i="1" spc="-5" dirty="0" err="1">
                <a:latin typeface="+mj-lt"/>
                <a:cs typeface="Arial"/>
              </a:rPr>
              <a:t>o</a:t>
            </a:r>
            <a:r>
              <a:rPr lang="fr-CH" i="1" dirty="0" err="1">
                <a:latin typeface="+mj-lt"/>
                <a:cs typeface="Arial"/>
              </a:rPr>
              <a:t>nset</a:t>
            </a:r>
            <a:r>
              <a:rPr lang="fr-CH" i="1" spc="-20" dirty="0">
                <a:latin typeface="+mj-lt"/>
                <a:cs typeface="Arial"/>
              </a:rPr>
              <a:t> </a:t>
            </a:r>
            <a:r>
              <a:rPr lang="fr-CH" i="1" spc="-5" dirty="0">
                <a:latin typeface="+mj-lt"/>
                <a:cs typeface="Arial"/>
              </a:rPr>
              <a:t>of</a:t>
            </a:r>
            <a:r>
              <a:rPr lang="fr-CH" i="1" spc="-10" dirty="0">
                <a:latin typeface="+mj-lt"/>
                <a:cs typeface="Arial"/>
              </a:rPr>
              <a:t> </a:t>
            </a:r>
            <a:r>
              <a:rPr lang="fr-CH" i="1" dirty="0" err="1">
                <a:latin typeface="+mj-lt"/>
                <a:cs typeface="Arial"/>
              </a:rPr>
              <a:t>mild</a:t>
            </a:r>
            <a:r>
              <a:rPr lang="fr-CH" i="1" spc="-20" dirty="0">
                <a:latin typeface="+mj-lt"/>
                <a:cs typeface="Arial"/>
              </a:rPr>
              <a:t> </a:t>
            </a:r>
            <a:r>
              <a:rPr lang="fr-CH" i="1" dirty="0">
                <a:latin typeface="+mj-lt"/>
                <a:cs typeface="Arial"/>
              </a:rPr>
              <a:t>to</a:t>
            </a:r>
            <a:r>
              <a:rPr lang="fr-CH" i="1" spc="-15" dirty="0">
                <a:latin typeface="+mj-lt"/>
                <a:cs typeface="Arial"/>
              </a:rPr>
              <a:t> </a:t>
            </a:r>
            <a:r>
              <a:rPr lang="fr-CH" i="1" spc="-5" dirty="0" err="1">
                <a:latin typeface="+mj-lt"/>
                <a:cs typeface="Arial"/>
              </a:rPr>
              <a:t>moderate</a:t>
            </a:r>
            <a:r>
              <a:rPr lang="fr-CH" i="1" spc="-15" dirty="0">
                <a:latin typeface="+mj-lt"/>
                <a:cs typeface="Arial"/>
              </a:rPr>
              <a:t> </a:t>
            </a:r>
            <a:r>
              <a:rPr lang="fr-CH" i="1" spc="-5" dirty="0" err="1">
                <a:latin typeface="+mj-lt"/>
                <a:cs typeface="Arial"/>
              </a:rPr>
              <a:t>symptoms</a:t>
            </a:r>
            <a:r>
              <a:rPr lang="fr-CH" i="1" spc="-20" dirty="0">
                <a:latin typeface="+mj-lt"/>
                <a:cs typeface="Arial"/>
              </a:rPr>
              <a:t> </a:t>
            </a:r>
            <a:r>
              <a:rPr lang="fr-CH" i="1" spc="-5" dirty="0" err="1">
                <a:latin typeface="+mj-lt"/>
                <a:cs typeface="Arial"/>
              </a:rPr>
              <a:t>within</a:t>
            </a:r>
            <a:r>
              <a:rPr lang="fr-CH" i="1" spc="-5" dirty="0">
                <a:latin typeface="+mj-lt"/>
                <a:cs typeface="Arial"/>
              </a:rPr>
              <a:t> five</a:t>
            </a:r>
            <a:r>
              <a:rPr lang="fr-CH" i="1" spc="15" dirty="0">
                <a:latin typeface="+mj-lt"/>
                <a:cs typeface="Arial"/>
              </a:rPr>
              <a:t> </a:t>
            </a:r>
            <a:r>
              <a:rPr lang="fr-CH" i="1" spc="-10" dirty="0" err="1">
                <a:latin typeface="+mj-lt"/>
                <a:cs typeface="Arial"/>
              </a:rPr>
              <a:t>days</a:t>
            </a:r>
            <a:r>
              <a:rPr lang="fr-CH" i="1" spc="5" dirty="0">
                <a:latin typeface="+mj-lt"/>
                <a:cs typeface="Arial"/>
              </a:rPr>
              <a:t> </a:t>
            </a:r>
            <a:r>
              <a:rPr lang="fr-CH" i="1" spc="-5" dirty="0">
                <a:latin typeface="+mj-lt"/>
                <a:cs typeface="Arial"/>
              </a:rPr>
              <a:t>of</a:t>
            </a:r>
            <a:r>
              <a:rPr lang="fr-CH" i="1" spc="-10" dirty="0">
                <a:latin typeface="+mj-lt"/>
                <a:cs typeface="Arial"/>
              </a:rPr>
              <a:t> </a:t>
            </a:r>
            <a:r>
              <a:rPr lang="fr-CH" i="1" spc="-5" dirty="0" err="1">
                <a:latin typeface="+mj-lt"/>
                <a:cs typeface="Arial"/>
              </a:rPr>
              <a:t>randomization</a:t>
            </a:r>
            <a:r>
              <a:rPr lang="fr-CH" i="1" dirty="0">
                <a:latin typeface="+mj-lt"/>
                <a:cs typeface="Arial"/>
              </a:rPr>
              <a:t>, </a:t>
            </a:r>
            <a:r>
              <a:rPr lang="fr-CH" i="1" spc="-5" dirty="0">
                <a:latin typeface="+mj-lt"/>
                <a:cs typeface="Arial"/>
              </a:rPr>
              <a:t>at </a:t>
            </a:r>
            <a:r>
              <a:rPr lang="fr-CH" i="1" dirty="0">
                <a:latin typeface="+mj-lt"/>
                <a:cs typeface="Arial"/>
              </a:rPr>
              <a:t>least </a:t>
            </a:r>
            <a:r>
              <a:rPr lang="fr-CH" i="1" spc="-5" dirty="0">
                <a:latin typeface="+mj-lt"/>
                <a:cs typeface="Arial"/>
              </a:rPr>
              <a:t>one </a:t>
            </a:r>
            <a:r>
              <a:rPr lang="fr-CH" i="1" spc="-5" dirty="0" err="1">
                <a:latin typeface="+mj-lt"/>
                <a:cs typeface="Arial"/>
              </a:rPr>
              <a:t>characteristic</a:t>
            </a:r>
            <a:r>
              <a:rPr lang="fr-CH" i="1" spc="-5" dirty="0">
                <a:latin typeface="+mj-lt"/>
                <a:cs typeface="Arial"/>
              </a:rPr>
              <a:t> </a:t>
            </a:r>
            <a:r>
              <a:rPr lang="fr-CH" i="1" dirty="0" err="1">
                <a:latin typeface="+mj-lt"/>
                <a:cs typeface="Arial"/>
              </a:rPr>
              <a:t>associated</a:t>
            </a:r>
            <a:r>
              <a:rPr lang="fr-CH" i="1" dirty="0">
                <a:latin typeface="+mj-lt"/>
                <a:cs typeface="Arial"/>
              </a:rPr>
              <a:t> </a:t>
            </a:r>
            <a:r>
              <a:rPr lang="fr-CH" i="1" spc="-5" dirty="0" err="1">
                <a:latin typeface="+mj-lt"/>
                <a:cs typeface="Arial"/>
              </a:rPr>
              <a:t>with</a:t>
            </a:r>
            <a:r>
              <a:rPr lang="fr-CH" i="1" spc="-5" dirty="0">
                <a:latin typeface="+mj-lt"/>
                <a:cs typeface="Arial"/>
              </a:rPr>
              <a:t> an </a:t>
            </a:r>
            <a:r>
              <a:rPr lang="fr-CH" i="1" spc="-5" dirty="0" err="1">
                <a:latin typeface="+mj-lt"/>
                <a:cs typeface="Arial"/>
              </a:rPr>
              <a:t>increased</a:t>
            </a:r>
            <a:r>
              <a:rPr lang="fr-CH" i="1" spc="-5" dirty="0">
                <a:latin typeface="+mj-lt"/>
                <a:cs typeface="Arial"/>
              </a:rPr>
              <a:t> </a:t>
            </a:r>
            <a:r>
              <a:rPr lang="fr-CH" i="1" dirty="0" err="1">
                <a:latin typeface="+mj-lt"/>
                <a:cs typeface="Arial"/>
              </a:rPr>
              <a:t>risk</a:t>
            </a:r>
            <a:r>
              <a:rPr lang="fr-CH" i="1" dirty="0">
                <a:latin typeface="+mj-lt"/>
                <a:cs typeface="Arial"/>
              </a:rPr>
              <a:t> </a:t>
            </a:r>
            <a:r>
              <a:rPr lang="fr-CH" i="1" spc="-5" dirty="0">
                <a:latin typeface="+mj-lt"/>
                <a:cs typeface="Arial"/>
              </a:rPr>
              <a:t>of </a:t>
            </a:r>
            <a:r>
              <a:rPr lang="fr-CH" i="1" spc="-5" dirty="0" err="1">
                <a:latin typeface="+mj-lt"/>
                <a:cs typeface="Arial"/>
              </a:rPr>
              <a:t>developing</a:t>
            </a:r>
            <a:r>
              <a:rPr lang="fr-CH" i="1" spc="-5" dirty="0">
                <a:latin typeface="+mj-lt"/>
                <a:cs typeface="Arial"/>
              </a:rPr>
              <a:t> </a:t>
            </a:r>
            <a:r>
              <a:rPr lang="fr-CH" i="1" spc="-5" dirty="0" err="1">
                <a:latin typeface="+mj-lt"/>
                <a:cs typeface="Arial"/>
              </a:rPr>
              <a:t>severe</a:t>
            </a:r>
            <a:r>
              <a:rPr lang="fr-CH" i="1" spc="-5" dirty="0">
                <a:latin typeface="+mj-lt"/>
                <a:cs typeface="Arial"/>
              </a:rPr>
              <a:t> </a:t>
            </a:r>
            <a:r>
              <a:rPr lang="fr-CH" i="1" dirty="0" err="1">
                <a:latin typeface="+mj-lt"/>
                <a:cs typeface="Arial"/>
              </a:rPr>
              <a:t>illness</a:t>
            </a:r>
            <a:r>
              <a:rPr lang="fr-CH" i="1" dirty="0">
                <a:latin typeface="+mj-lt"/>
                <a:cs typeface="Arial"/>
              </a:rPr>
              <a:t> </a:t>
            </a:r>
            <a:r>
              <a:rPr lang="fr-CH" i="1" dirty="0" err="1">
                <a:latin typeface="+mj-lt"/>
                <a:cs typeface="Arial"/>
              </a:rPr>
              <a:t>from</a:t>
            </a:r>
            <a:r>
              <a:rPr lang="fr-CH" i="1" dirty="0">
                <a:latin typeface="+mj-lt"/>
                <a:cs typeface="Arial"/>
              </a:rPr>
              <a:t> </a:t>
            </a:r>
            <a:r>
              <a:rPr lang="fr-CH" i="1" spc="-375" dirty="0">
                <a:latin typeface="+mj-lt"/>
                <a:cs typeface="Arial"/>
              </a:rPr>
              <a:t> </a:t>
            </a:r>
            <a:r>
              <a:rPr lang="fr-CH" i="1" spc="-5" dirty="0">
                <a:latin typeface="+mj-lt"/>
                <a:cs typeface="Arial"/>
              </a:rPr>
              <a:t>COVID-19</a:t>
            </a:r>
          </a:p>
          <a:p>
            <a:pPr marL="612140" marR="469265" lvl="1" indent="-274320">
              <a:lnSpc>
                <a:spcPct val="100000"/>
              </a:lnSpc>
              <a:spcBef>
                <a:spcPts val="600"/>
              </a:spcBef>
              <a:buClr>
                <a:srgbClr val="0000C9"/>
              </a:buClr>
              <a:buSzPct val="67857"/>
              <a:buFont typeface="Tahoma"/>
              <a:buChar char="○"/>
              <a:tabLst>
                <a:tab pos="612140" algn="l"/>
                <a:tab pos="612775" algn="l"/>
              </a:tabLst>
            </a:pPr>
            <a:endParaRPr lang="fr-CH" i="1" dirty="0">
              <a:cs typeface="Arial"/>
            </a:endParaRPr>
          </a:p>
        </p:txBody>
      </p:sp>
      <p:sp>
        <p:nvSpPr>
          <p:cNvPr id="12" name="object 2">
            <a:extLst>
              <a:ext uri="{FF2B5EF4-FFF2-40B4-BE49-F238E27FC236}">
                <a16:creationId xmlns:a16="http://schemas.microsoft.com/office/drawing/2014/main" id="{D847AF4A-B026-E041-AB1A-8945429F3C57}"/>
              </a:ext>
            </a:extLst>
          </p:cNvPr>
          <p:cNvSpPr txBox="1">
            <a:spLocks/>
          </p:cNvSpPr>
          <p:nvPr/>
        </p:nvSpPr>
        <p:spPr bwMode="auto">
          <a:xfrm>
            <a:off x="529348" y="336674"/>
            <a:ext cx="12000501" cy="62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12065"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5"/>
              </a:spcBef>
            </a:pPr>
            <a:r>
              <a:rPr lang="fr-CH" sz="4000" spc="-5" dirty="0">
                <a:solidFill>
                  <a:srgbClr val="002060"/>
                </a:solidFill>
              </a:rPr>
              <a:t>EPIC</a:t>
            </a:r>
            <a:r>
              <a:rPr lang="fr-CH" sz="4000" spc="-15" dirty="0">
                <a:solidFill>
                  <a:srgbClr val="002060"/>
                </a:solidFill>
              </a:rPr>
              <a:t> </a:t>
            </a:r>
            <a:r>
              <a:rPr lang="fr-CH" sz="4000" spc="-10" dirty="0">
                <a:solidFill>
                  <a:srgbClr val="002060"/>
                </a:solidFill>
              </a:rPr>
              <a:t>HR</a:t>
            </a:r>
            <a:r>
              <a:rPr lang="fr-CH" sz="4000" spc="5" dirty="0">
                <a:solidFill>
                  <a:srgbClr val="002060"/>
                </a:solidFill>
              </a:rPr>
              <a:t> </a:t>
            </a:r>
            <a:r>
              <a:rPr lang="fr-CH" sz="4000" dirty="0">
                <a:solidFill>
                  <a:srgbClr val="002060"/>
                </a:solidFill>
              </a:rPr>
              <a:t>analyse intermédiaire:</a:t>
            </a:r>
            <a:r>
              <a:rPr lang="fr-CH" sz="4000" spc="-15" dirty="0">
                <a:solidFill>
                  <a:srgbClr val="002060"/>
                </a:solidFill>
              </a:rPr>
              <a:t> </a:t>
            </a:r>
            <a:r>
              <a:rPr lang="fr-CH" sz="4000" spc="-5" dirty="0">
                <a:solidFill>
                  <a:srgbClr val="002060"/>
                </a:solidFill>
              </a:rPr>
              <a:t>efficacité </a:t>
            </a:r>
            <a:r>
              <a:rPr lang="fr-CH" sz="4000" dirty="0">
                <a:solidFill>
                  <a:srgbClr val="002060"/>
                </a:solidFill>
              </a:rPr>
              <a:t>(Pfizer slides)</a:t>
            </a:r>
          </a:p>
        </p:txBody>
      </p:sp>
      <p:sp>
        <p:nvSpPr>
          <p:cNvPr id="2" name="ZoneTexte 1">
            <a:extLst>
              <a:ext uri="{FF2B5EF4-FFF2-40B4-BE49-F238E27FC236}">
                <a16:creationId xmlns:a16="http://schemas.microsoft.com/office/drawing/2014/main" id="{3F98BB04-F3F4-3044-882B-ED9C0F661D36}"/>
              </a:ext>
            </a:extLst>
          </p:cNvPr>
          <p:cNvSpPr txBox="1"/>
          <p:nvPr/>
        </p:nvSpPr>
        <p:spPr>
          <a:xfrm rot="20365995">
            <a:off x="744048" y="2994921"/>
            <a:ext cx="11014875" cy="923330"/>
          </a:xfrm>
          <a:prstGeom prst="rect">
            <a:avLst/>
          </a:prstGeom>
          <a:noFill/>
        </p:spPr>
        <p:txBody>
          <a:bodyPr wrap="none" rtlCol="0">
            <a:spAutoFit/>
          </a:bodyPr>
          <a:lstStyle/>
          <a:p>
            <a:r>
              <a:rPr lang="fr-FR" sz="5400" b="1" dirty="0">
                <a:ln w="6600">
                  <a:solidFill>
                    <a:schemeClr val="accent2"/>
                  </a:solidFill>
                  <a:prstDash val="solid"/>
                </a:ln>
                <a:solidFill>
                  <a:srgbClr val="FFFFFF"/>
                </a:solidFill>
                <a:effectLst>
                  <a:outerShdw dist="38100" dir="2700000" algn="tl" rotWithShape="0">
                    <a:schemeClr val="accent2"/>
                  </a:outerShdw>
                </a:effectLst>
              </a:rPr>
              <a:t>Pas de </a:t>
            </a:r>
            <a:r>
              <a:rPr lang="fr-FR" sz="5400" b="1" dirty="0" err="1">
                <a:ln w="6600">
                  <a:solidFill>
                    <a:schemeClr val="accent2"/>
                  </a:solidFill>
                  <a:prstDash val="solid"/>
                </a:ln>
                <a:solidFill>
                  <a:srgbClr val="FFFFFF"/>
                </a:solidFill>
                <a:effectLst>
                  <a:outerShdw dist="38100" dir="2700000" algn="tl" rotWithShape="0">
                    <a:schemeClr val="accent2"/>
                  </a:outerShdw>
                </a:effectLst>
              </a:rPr>
              <a:t>pre-print</a:t>
            </a:r>
            <a:r>
              <a:rPr lang="fr-FR" sz="5400" b="1" dirty="0">
                <a:ln w="6600">
                  <a:solidFill>
                    <a:schemeClr val="accent2"/>
                  </a:solidFill>
                  <a:prstDash val="solid"/>
                </a:ln>
                <a:solidFill>
                  <a:srgbClr val="FFFFFF"/>
                </a:solidFill>
                <a:effectLst>
                  <a:outerShdw dist="38100" dir="2700000" algn="tl" rotWithShape="0">
                    <a:schemeClr val="accent2"/>
                  </a:outerShdw>
                </a:effectLst>
              </a:rPr>
              <a:t>, pas de publication…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83A6DC08-5C97-4942-9C0B-6AFF9635BCB3}"/>
              </a:ext>
            </a:extLst>
          </p:cNvPr>
          <p:cNvSpPr>
            <a:spLocks noGrp="1"/>
          </p:cNvSpPr>
          <p:nvPr>
            <p:ph type="title"/>
          </p:nvPr>
        </p:nvSpPr>
        <p:spPr>
          <a:xfrm>
            <a:off x="396866" y="0"/>
            <a:ext cx="10515600" cy="1325563"/>
          </a:xfrm>
        </p:spPr>
        <p:txBody>
          <a:bodyPr/>
          <a:lstStyle/>
          <a:p>
            <a:r>
              <a:rPr lang="fr-FR" dirty="0">
                <a:solidFill>
                  <a:srgbClr val="002060"/>
                </a:solidFill>
              </a:rPr>
              <a:t>Direct acting </a:t>
            </a:r>
            <a:r>
              <a:rPr lang="fr-FR" dirty="0" err="1">
                <a:solidFill>
                  <a:srgbClr val="002060"/>
                </a:solidFill>
              </a:rPr>
              <a:t>antivirals</a:t>
            </a:r>
            <a:r>
              <a:rPr lang="fr-FR" dirty="0">
                <a:solidFill>
                  <a:srgbClr val="002060"/>
                </a:solidFill>
              </a:rPr>
              <a:t> in phase 3</a:t>
            </a:r>
          </a:p>
        </p:txBody>
      </p:sp>
      <p:sp>
        <p:nvSpPr>
          <p:cNvPr id="4" name="Espace réservé de la date 3"/>
          <p:cNvSpPr>
            <a:spLocks noGrp="1"/>
          </p:cNvSpPr>
          <p:nvPr>
            <p:ph type="dt" sz="half" idx="10"/>
          </p:nvPr>
        </p:nvSpPr>
        <p:spPr/>
        <p:txBody>
          <a:bodyPr/>
          <a:lstStyle/>
          <a:p>
            <a:r>
              <a:rPr lang="fr-FR"/>
              <a:t>29/11/2021</a:t>
            </a:r>
            <a:endParaRPr lang="fr-FR" dirty="0"/>
          </a:p>
        </p:txBody>
      </p:sp>
      <p:sp>
        <p:nvSpPr>
          <p:cNvPr id="6" name="Espace réservé du numéro de diapositive 5"/>
          <p:cNvSpPr>
            <a:spLocks noGrp="1"/>
          </p:cNvSpPr>
          <p:nvPr>
            <p:ph type="sldNum" sz="quarter" idx="12"/>
          </p:nvPr>
        </p:nvSpPr>
        <p:spPr/>
        <p:txBody>
          <a:bodyPr/>
          <a:lstStyle/>
          <a:p>
            <a:fld id="{D0CF5102-F8FB-463F-BB97-AFAF512B4538}" type="slidenum">
              <a:rPr lang="fr-FR" smtClean="0"/>
              <a:t>19</a:t>
            </a:fld>
            <a:endParaRPr lang="fr-FR" dirty="0"/>
          </a:p>
        </p:txBody>
      </p:sp>
      <p:graphicFrame>
        <p:nvGraphicFramePr>
          <p:cNvPr id="8" name="Espace réservé du contenu 6">
            <a:extLst>
              <a:ext uri="{FF2B5EF4-FFF2-40B4-BE49-F238E27FC236}">
                <a16:creationId xmlns:a16="http://schemas.microsoft.com/office/drawing/2014/main" id="{4760DE06-42E6-654C-B752-4B9B0AFA28A3}"/>
              </a:ext>
            </a:extLst>
          </p:cNvPr>
          <p:cNvGraphicFramePr>
            <a:graphicFrameLocks/>
          </p:cNvGraphicFramePr>
          <p:nvPr>
            <p:extLst>
              <p:ext uri="{D42A27DB-BD31-4B8C-83A1-F6EECF244321}">
                <p14:modId xmlns:p14="http://schemas.microsoft.com/office/powerpoint/2010/main" val="2593588339"/>
              </p:ext>
            </p:extLst>
          </p:nvPr>
        </p:nvGraphicFramePr>
        <p:xfrm>
          <a:off x="493848" y="1159618"/>
          <a:ext cx="6621920" cy="4848030"/>
        </p:xfrm>
        <a:graphic>
          <a:graphicData uri="http://schemas.openxmlformats.org/drawingml/2006/table">
            <a:tbl>
              <a:tblPr firstRow="1" bandRow="1"/>
              <a:tblGrid>
                <a:gridCol w="1780162">
                  <a:extLst>
                    <a:ext uri="{9D8B030D-6E8A-4147-A177-3AD203B41FA5}">
                      <a16:colId xmlns:a16="http://schemas.microsoft.com/office/drawing/2014/main" val="2171315393"/>
                    </a:ext>
                  </a:extLst>
                </a:gridCol>
                <a:gridCol w="2438240">
                  <a:extLst>
                    <a:ext uri="{9D8B030D-6E8A-4147-A177-3AD203B41FA5}">
                      <a16:colId xmlns:a16="http://schemas.microsoft.com/office/drawing/2014/main" val="3089865489"/>
                    </a:ext>
                  </a:extLst>
                </a:gridCol>
                <a:gridCol w="2403518">
                  <a:extLst>
                    <a:ext uri="{9D8B030D-6E8A-4147-A177-3AD203B41FA5}">
                      <a16:colId xmlns:a16="http://schemas.microsoft.com/office/drawing/2014/main" val="586370467"/>
                    </a:ext>
                  </a:extLst>
                </a:gridCol>
              </a:tblGrid>
              <a:tr h="6174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CH" sz="1600" dirty="0">
                        <a:latin typeface="+mj-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fr-FR" sz="2000" b="1" dirty="0">
                          <a:effectLst/>
                          <a:latin typeface="+mj-lt"/>
                          <a:ea typeface="Calibri" panose="020F0502020204030204" pitchFamily="34" charset="0"/>
                          <a:cs typeface="Times New Roman" panose="02020603050405020304" pitchFamily="18" charset="0"/>
                        </a:rPr>
                        <a:t>PF-332 /</a:t>
                      </a:r>
                      <a:r>
                        <a:rPr lang="fr-FR" sz="2000" b="1" dirty="0" err="1">
                          <a:effectLst/>
                          <a:latin typeface="+mj-lt"/>
                          <a:ea typeface="Calibri" panose="020F0502020204030204" pitchFamily="34" charset="0"/>
                          <a:cs typeface="Times New Roman" panose="02020603050405020304" pitchFamily="18" charset="0"/>
                        </a:rPr>
                        <a:t>rt</a:t>
                      </a:r>
                      <a:endParaRPr lang="fr-CH" sz="20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fr-CH" sz="2000" b="1" dirty="0">
                          <a:effectLst/>
                          <a:latin typeface="+mj-lt"/>
                          <a:ea typeface="Calibri" panose="020F0502020204030204" pitchFamily="34" charset="0"/>
                          <a:cs typeface="Times New Roman" panose="02020603050405020304" pitchFamily="18" charset="0"/>
                        </a:rPr>
                        <a:t>(</a:t>
                      </a:r>
                      <a:r>
                        <a:rPr lang="en-US" sz="2000" b="1" dirty="0">
                          <a:effectLst/>
                          <a:latin typeface="+mj-lt"/>
                          <a:ea typeface="Calibri" panose="020F0502020204030204" pitchFamily="34" charset="0"/>
                          <a:cs typeface="Times New Roman" panose="02020603050405020304" pitchFamily="18" charset="0"/>
                        </a:rPr>
                        <a:t>PAXLOVID™)</a:t>
                      </a:r>
                      <a:endParaRPr lang="fr-CH" sz="20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nSpc>
                          <a:spcPct val="107000"/>
                        </a:lnSpc>
                        <a:spcAft>
                          <a:spcPts val="0"/>
                        </a:spcAft>
                      </a:pPr>
                      <a:r>
                        <a:rPr lang="fr-CH" sz="2000" b="1" dirty="0" err="1">
                          <a:effectLst/>
                          <a:latin typeface="+mj-lt"/>
                          <a:ea typeface="Calibri" panose="020F0502020204030204" pitchFamily="34" charset="0"/>
                          <a:cs typeface="Times New Roman" panose="02020603050405020304" pitchFamily="18" charset="0"/>
                        </a:rPr>
                        <a:t>Molnupiravir</a:t>
                      </a:r>
                      <a:endParaRPr lang="fr-CH" sz="20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mj-lt"/>
                          <a:ea typeface="Calibri" panose="020F0502020204030204" pitchFamily="34" charset="0"/>
                          <a:cs typeface="Times New Roman" panose="02020603050405020304" pitchFamily="18" charset="0"/>
                        </a:rPr>
                        <a:t> </a:t>
                      </a:r>
                      <a:endParaRPr lang="fr-CH" sz="20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708004092"/>
                  </a:ext>
                </a:extLst>
              </a:tr>
              <a:tr h="5692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800" b="1" dirty="0" err="1">
                          <a:latin typeface="+mj-lt"/>
                        </a:rPr>
                        <a:t>Primary</a:t>
                      </a:r>
                      <a:r>
                        <a:rPr lang="fr-CH" sz="1800" b="1" dirty="0">
                          <a:latin typeface="+mj-lt"/>
                        </a:rPr>
                        <a:t> end point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Hospitalization or death within 28 days</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Hospitalization or death within 28 days</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779017199"/>
                  </a:ext>
                </a:extLst>
              </a:tr>
              <a:tr h="569281">
                <a:tc>
                  <a:txBody>
                    <a:bodyPr/>
                    <a:lstStyle/>
                    <a:p>
                      <a:r>
                        <a:rPr lang="fr-FR" sz="1800" b="1" dirty="0">
                          <a:latin typeface="+mj-lt"/>
                        </a:rPr>
                        <a:t>Population</a:t>
                      </a:r>
                      <a:endParaRPr lang="fr-CH" sz="18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Symptoms &lt;3d</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High risk patients</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Mild/moderate At least 1 risk factor</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2"/>
                  </a:ext>
                </a:extLst>
              </a:tr>
              <a:tr h="13891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800" b="1" dirty="0" err="1">
                          <a:latin typeface="+mj-lt"/>
                        </a:rPr>
                        <a:t>Efficacy</a:t>
                      </a:r>
                      <a:r>
                        <a:rPr lang="fr-CH" sz="1800" b="1" dirty="0">
                          <a:latin typeface="+mj-lt"/>
                        </a:rPr>
                        <a:t> data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3/389(0.8%) (PAXLOVID™)</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27/385 (7.0%) (placebo)</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p&lt;0.0001</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b="1" dirty="0">
                          <a:effectLst/>
                          <a:latin typeface="+mj-lt"/>
                          <a:ea typeface="Calibri" panose="020F0502020204030204" pitchFamily="34" charset="0"/>
                          <a:cs typeface="Times New Roman" panose="02020603050405020304" pitchFamily="18" charset="0"/>
                        </a:rPr>
                        <a:t>RRR =89% </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48/709 (6.8%) (</a:t>
                      </a:r>
                      <a:r>
                        <a:rPr lang="en-US" sz="1600" dirty="0" err="1">
                          <a:effectLst/>
                          <a:latin typeface="+mj-lt"/>
                          <a:ea typeface="Calibri" panose="020F0502020204030204" pitchFamily="34" charset="0"/>
                          <a:cs typeface="Times New Roman" panose="02020603050405020304" pitchFamily="18" charset="0"/>
                        </a:rPr>
                        <a:t>molnupiravir</a:t>
                      </a:r>
                      <a:r>
                        <a:rPr lang="en-US" sz="1600" dirty="0">
                          <a:effectLst/>
                          <a:latin typeface="+mj-lt"/>
                          <a:ea typeface="Calibri" panose="020F0502020204030204" pitchFamily="34" charset="0"/>
                          <a:cs typeface="Times New Roman" panose="02020603050405020304" pitchFamily="18" charset="0"/>
                        </a:rPr>
                        <a:t>)</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68/699 (9.7% ) (placebo)</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dirty="0">
                          <a:effectLst/>
                          <a:latin typeface="+mj-lt"/>
                          <a:ea typeface="Calibri" panose="020F0502020204030204" pitchFamily="34" charset="0"/>
                          <a:cs typeface="Times New Roman" panose="02020603050405020304" pitchFamily="18" charset="0"/>
                        </a:rPr>
                        <a:t>p=0.022</a:t>
                      </a:r>
                      <a:endParaRPr lang="fr-CH" sz="16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600" b="1" dirty="0">
                          <a:effectLst/>
                          <a:latin typeface="+mj-lt"/>
                          <a:ea typeface="Calibri" panose="020F0502020204030204" pitchFamily="34" charset="0"/>
                          <a:cs typeface="Times New Roman" panose="02020603050405020304" pitchFamily="18" charset="0"/>
                        </a:rPr>
                        <a:t>RRR= 30%</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3165598494"/>
                  </a:ext>
                </a:extLst>
              </a:tr>
              <a:tr h="1157662">
                <a:tc>
                  <a:txBody>
                    <a:bodyPr/>
                    <a:lstStyle/>
                    <a:p>
                      <a:r>
                        <a:rPr lang="fr-CH" sz="1800" b="1" dirty="0">
                          <a:latin typeface="+mj-lt"/>
                        </a:rPr>
                        <a:t>Possible </a:t>
                      </a:r>
                      <a:r>
                        <a:rPr lang="fr-CH" sz="1800" b="1" dirty="0" err="1">
                          <a:latin typeface="+mj-lt"/>
                        </a:rPr>
                        <a:t>effect</a:t>
                      </a:r>
                      <a:r>
                        <a:rPr lang="fr-CH" sz="1800" b="1" dirty="0">
                          <a:latin typeface="+mj-lt"/>
                        </a:rPr>
                        <a:t> on omicron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fr-FR" sz="1600" dirty="0" err="1">
                          <a:effectLst/>
                          <a:latin typeface="+mj-lt"/>
                          <a:ea typeface="Calibri" panose="020F0502020204030204" pitchFamily="34" charset="0"/>
                          <a:cs typeface="Times New Roman" panose="02020603050405020304" pitchFamily="18" charset="0"/>
                        </a:rPr>
                        <a:t>Probably</a:t>
                      </a:r>
                      <a:r>
                        <a:rPr lang="fr-FR" sz="1600" dirty="0">
                          <a:effectLst/>
                          <a:latin typeface="+mj-lt"/>
                          <a:ea typeface="Calibri" panose="020F0502020204030204" pitchFamily="34" charset="0"/>
                          <a:cs typeface="Times New Roman" panose="02020603050405020304" pitchFamily="18" charset="0"/>
                        </a:rPr>
                        <a:t> effective (</a:t>
                      </a:r>
                      <a:r>
                        <a:rPr lang="fr-FR" sz="1600" dirty="0" err="1">
                          <a:effectLst/>
                          <a:latin typeface="+mj-lt"/>
                          <a:ea typeface="Calibri" panose="020F0502020204030204" pitchFamily="34" charset="0"/>
                          <a:cs typeface="Times New Roman" panose="02020603050405020304" pitchFamily="18" charset="0"/>
                        </a:rPr>
                        <a:t>boosted</a:t>
                      </a:r>
                      <a:r>
                        <a:rPr lang="fr-FR" sz="1600" dirty="0">
                          <a:effectLst/>
                          <a:latin typeface="+mj-lt"/>
                          <a:ea typeface="Calibri" panose="020F0502020204030204" pitchFamily="34" charset="0"/>
                          <a:cs typeface="Times New Roman" panose="02020603050405020304" pitchFamily="18" charset="0"/>
                        </a:rPr>
                        <a:t> </a:t>
                      </a:r>
                      <a:r>
                        <a:rPr lang="fr-FR" sz="1600" dirty="0" err="1">
                          <a:effectLst/>
                          <a:latin typeface="+mj-lt"/>
                          <a:ea typeface="Calibri" panose="020F0502020204030204" pitchFamily="34" charset="0"/>
                          <a:cs typeface="Times New Roman" panose="02020603050405020304" pitchFamily="18" charset="0"/>
                        </a:rPr>
                        <a:t>protease</a:t>
                      </a:r>
                      <a:r>
                        <a:rPr lang="fr-FR" sz="1600" dirty="0">
                          <a:effectLst/>
                          <a:latin typeface="+mj-lt"/>
                          <a:ea typeface="Calibri" panose="020F0502020204030204" pitchFamily="34" charset="0"/>
                          <a:cs typeface="Times New Roman" panose="02020603050405020304" pitchFamily="18" charset="0"/>
                        </a:rPr>
                        <a:t> </a:t>
                      </a:r>
                      <a:r>
                        <a:rPr lang="fr-FR" sz="1600" dirty="0" err="1">
                          <a:effectLst/>
                          <a:latin typeface="+mj-lt"/>
                          <a:ea typeface="Calibri" panose="020F0502020204030204" pitchFamily="34" charset="0"/>
                          <a:cs typeface="Times New Roman" panose="02020603050405020304" pitchFamily="18" charset="0"/>
                        </a:rPr>
                        <a:t>inhibitor</a:t>
                      </a:r>
                      <a:r>
                        <a:rPr lang="fr-FR" sz="1600" dirty="0">
                          <a:effectLst/>
                          <a:latin typeface="+mj-lt"/>
                          <a:ea typeface="Calibri" panose="020F0502020204030204" pitchFamily="34" charset="0"/>
                          <a:cs typeface="Times New Roman" panose="02020603050405020304" pitchFamily="18" charset="0"/>
                        </a:rPr>
                        <a:t>)</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600" dirty="0" err="1">
                          <a:effectLst/>
                          <a:latin typeface="+mj-lt"/>
                          <a:ea typeface="Calibri" panose="020F0502020204030204" pitchFamily="34" charset="0"/>
                          <a:cs typeface="Times New Roman" panose="02020603050405020304" pitchFamily="18" charset="0"/>
                        </a:rPr>
                        <a:t>Probably</a:t>
                      </a:r>
                      <a:r>
                        <a:rPr lang="fr-FR" sz="1600" dirty="0">
                          <a:effectLst/>
                          <a:latin typeface="+mj-lt"/>
                          <a:ea typeface="Calibri" panose="020F0502020204030204" pitchFamily="34" charset="0"/>
                          <a:cs typeface="Times New Roman" panose="02020603050405020304" pitchFamily="18" charset="0"/>
                        </a:rPr>
                        <a:t> effective (</a:t>
                      </a:r>
                      <a:r>
                        <a:rPr lang="fr-FR" sz="1600" dirty="0" err="1">
                          <a:effectLst/>
                          <a:latin typeface="+mj-lt"/>
                          <a:ea typeface="Calibri" panose="020F0502020204030204" pitchFamily="34" charset="0"/>
                          <a:cs typeface="Times New Roman" panose="02020603050405020304" pitchFamily="18" charset="0"/>
                        </a:rPr>
                        <a:t>nucleoside</a:t>
                      </a:r>
                      <a:r>
                        <a:rPr lang="fr-FR" sz="1600" dirty="0">
                          <a:effectLst/>
                          <a:latin typeface="+mj-lt"/>
                          <a:ea typeface="Calibri" panose="020F0502020204030204" pitchFamily="34" charset="0"/>
                          <a:cs typeface="Times New Roman" panose="02020603050405020304" pitchFamily="18" charset="0"/>
                        </a:rPr>
                        <a:t> analogue)</a:t>
                      </a:r>
                      <a:endParaRPr lang="fr-CH" sz="16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0004"/>
                  </a:ext>
                </a:extLst>
              </a:tr>
              <a:tr h="4540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b="1" dirty="0">
                          <a:latin typeface="+mj-lt"/>
                        </a:rPr>
                        <a:t>Publication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0"/>
                        </a:spcAft>
                      </a:pPr>
                      <a:r>
                        <a:rPr lang="en-US" sz="1400" i="1" dirty="0">
                          <a:effectLst/>
                          <a:latin typeface="+mj-lt"/>
                          <a:ea typeface="Calibri" panose="020F0502020204030204" pitchFamily="34" charset="0"/>
                          <a:cs typeface="Times New Roman" panose="02020603050405020304" pitchFamily="18" charset="0"/>
                        </a:rPr>
                        <a:t>Press release interim results</a:t>
                      </a:r>
                      <a:endParaRPr lang="fr-CH" sz="14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400" i="1" dirty="0">
                          <a:effectLst/>
                          <a:latin typeface="+mj-lt"/>
                          <a:ea typeface="Calibri" panose="020F0502020204030204" pitchFamily="34" charset="0"/>
                          <a:cs typeface="Times New Roman" panose="02020603050405020304" pitchFamily="18" charset="0"/>
                        </a:rPr>
                        <a:t>05.11.21 (Pfizer)</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i="1" dirty="0">
                          <a:effectLst/>
                          <a:latin typeface="+mj-lt"/>
                          <a:ea typeface="Calibri" panose="020F0502020204030204" pitchFamily="34" charset="0"/>
                          <a:cs typeface="Times New Roman" panose="02020603050405020304" pitchFamily="18" charset="0"/>
                        </a:rPr>
                        <a:t>Press release (MSD)</a:t>
                      </a:r>
                      <a:endParaRPr lang="fr-CH" sz="1400" dirty="0">
                        <a:effectLst/>
                        <a:latin typeface="+mj-lt"/>
                        <a:ea typeface="Calibri" panose="020F0502020204030204" pitchFamily="34" charset="0"/>
                        <a:cs typeface="Times New Roman" panose="02020603050405020304" pitchFamily="18" charset="0"/>
                      </a:endParaRPr>
                    </a:p>
                    <a:p>
                      <a:pPr>
                        <a:lnSpc>
                          <a:spcPct val="107000"/>
                        </a:lnSpc>
                        <a:spcAft>
                          <a:spcPts val="0"/>
                        </a:spcAft>
                      </a:pPr>
                      <a:r>
                        <a:rPr lang="en-US" sz="1400" i="1" dirty="0">
                          <a:effectLst/>
                          <a:latin typeface="+mj-lt"/>
                          <a:ea typeface="Calibri" panose="020F0502020204030204" pitchFamily="34" charset="0"/>
                          <a:cs typeface="Times New Roman" panose="02020603050405020304" pitchFamily="18" charset="0"/>
                        </a:rPr>
                        <a:t>01.10.21 and 26.11.21 (final)</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2686803199"/>
                  </a:ext>
                </a:extLst>
              </a:tr>
            </a:tbl>
          </a:graphicData>
        </a:graphic>
      </p:graphicFrame>
    </p:spTree>
    <p:extLst>
      <p:ext uri="{BB962C8B-B14F-4D97-AF65-F5344CB8AC3E}">
        <p14:creationId xmlns:p14="http://schemas.microsoft.com/office/powerpoint/2010/main" val="36917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414527" y="257224"/>
            <a:ext cx="11362945" cy="868680"/>
          </a:xfrm>
        </p:spPr>
        <p:txBody>
          <a:bodyPr>
            <a:normAutofit fontScale="90000"/>
          </a:bodyPr>
          <a:lstStyle/>
          <a:p>
            <a:r>
              <a:rPr lang="en-US" dirty="0">
                <a:solidFill>
                  <a:srgbClr val="002060"/>
                </a:solidFill>
                <a:cs typeface="Arial" panose="020B0604020202020204" pitchFamily="34" charset="0"/>
              </a:rPr>
              <a:t>From repositioned drugs to a specific human monoclonal antibodies in just a year…</a:t>
            </a:r>
            <a:endParaRPr lang="en-US" b="0" dirty="0">
              <a:solidFill>
                <a:srgbClr val="002060"/>
              </a:solidFill>
            </a:endParaRPr>
          </a:p>
        </p:txBody>
      </p:sp>
      <p:sp>
        <p:nvSpPr>
          <p:cNvPr id="7" name="Espace réservé du texte 7">
            <a:extLst>
              <a:ext uri="{FF2B5EF4-FFF2-40B4-BE49-F238E27FC236}">
                <a16:creationId xmlns:a16="http://schemas.microsoft.com/office/drawing/2014/main" id="{B1931A11-37AC-4B48-BF97-0D9CF6FECB11}"/>
              </a:ext>
            </a:extLst>
          </p:cNvPr>
          <p:cNvSpPr txBox="1">
            <a:spLocks/>
          </p:cNvSpPr>
          <p:nvPr/>
        </p:nvSpPr>
        <p:spPr>
          <a:xfrm>
            <a:off x="71649" y="1813484"/>
            <a:ext cx="5146932" cy="432941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Wingdings" pitchFamily="2" charset="2"/>
              <a:buChar char="ü"/>
            </a:pPr>
            <a:r>
              <a:rPr lang="fr-FR" sz="2400" dirty="0" err="1">
                <a:latin typeface="+mj-lt"/>
              </a:rPr>
              <a:t>Lopinavir</a:t>
            </a:r>
            <a:r>
              <a:rPr lang="fr-FR" sz="2400" dirty="0">
                <a:latin typeface="+mj-lt"/>
              </a:rPr>
              <a:t>/</a:t>
            </a:r>
            <a:r>
              <a:rPr lang="fr-FR" sz="2400" dirty="0" err="1">
                <a:latin typeface="+mj-lt"/>
              </a:rPr>
              <a:t>ritonavir</a:t>
            </a:r>
            <a:r>
              <a:rPr lang="fr-FR" sz="2400" dirty="0">
                <a:latin typeface="+mj-lt"/>
              </a:rPr>
              <a:t>: </a:t>
            </a:r>
            <a:r>
              <a:rPr lang="en-US" sz="2400" dirty="0">
                <a:latin typeface="+mj-lt"/>
              </a:rPr>
              <a:t>a repositioned, well-known anti-HIV drug that has been on the market for 20 years</a:t>
            </a:r>
          </a:p>
          <a:p>
            <a:pPr marL="285750" indent="-285750">
              <a:lnSpc>
                <a:spcPct val="120000"/>
              </a:lnSpc>
              <a:buFont typeface="Wingdings" pitchFamily="2" charset="2"/>
              <a:buChar char="ü"/>
            </a:pPr>
            <a:endParaRPr lang="fr-FR" sz="2400" dirty="0">
              <a:latin typeface="+mj-lt"/>
            </a:endParaRPr>
          </a:p>
          <a:p>
            <a:pPr marL="285750" indent="-285750">
              <a:lnSpc>
                <a:spcPct val="120000"/>
              </a:lnSpc>
              <a:buFont typeface="Wingdings" pitchFamily="2" charset="2"/>
              <a:buChar char="ü"/>
            </a:pPr>
            <a:r>
              <a:rPr lang="fr-FR" sz="2400" dirty="0">
                <a:latin typeface="+mj-lt"/>
              </a:rPr>
              <a:t>REGN COV-2: </a:t>
            </a:r>
            <a:r>
              <a:rPr lang="en-US" sz="2400" dirty="0">
                <a:latin typeface="+mj-lt"/>
              </a:rPr>
              <a:t>a cocktail of monoclonal antibodies targeting the Spike protein</a:t>
            </a:r>
            <a:r>
              <a:rPr lang="fr-FR" sz="2400" dirty="0">
                <a:latin typeface="+mj-lt"/>
              </a:rPr>
              <a:t>.</a:t>
            </a:r>
          </a:p>
          <a:p>
            <a:pPr marL="742950" lvl="1" indent="-285750">
              <a:lnSpc>
                <a:spcPct val="100000"/>
              </a:lnSpc>
              <a:buFont typeface="Wingdings" pitchFamily="2" charset="2"/>
              <a:buChar char="ü"/>
            </a:pPr>
            <a:r>
              <a:rPr lang="en-US" dirty="0">
                <a:latin typeface="+mj-lt"/>
              </a:rPr>
              <a:t>1st clinical trial started in June 2020</a:t>
            </a:r>
            <a:r>
              <a:rPr lang="fr-FR" dirty="0">
                <a:latin typeface="+mj-lt"/>
              </a:rPr>
              <a:t>, </a:t>
            </a:r>
          </a:p>
          <a:p>
            <a:pPr marL="742950" lvl="1" indent="-285750">
              <a:lnSpc>
                <a:spcPct val="100000"/>
              </a:lnSpc>
              <a:buFont typeface="Wingdings" pitchFamily="2" charset="2"/>
              <a:buChar char="ü"/>
            </a:pPr>
            <a:r>
              <a:rPr lang="en-US" dirty="0">
                <a:latin typeface="+mj-lt"/>
              </a:rPr>
              <a:t>Temporary use authorization in November 2020 (FDA)</a:t>
            </a:r>
            <a:endParaRPr lang="fr-FR" dirty="0">
              <a:latin typeface="+mj-lt"/>
            </a:endParaRPr>
          </a:p>
        </p:txBody>
      </p:sp>
      <p:pic>
        <p:nvPicPr>
          <p:cNvPr id="8" name="Image 7">
            <a:extLst>
              <a:ext uri="{FF2B5EF4-FFF2-40B4-BE49-F238E27FC236}">
                <a16:creationId xmlns:a16="http://schemas.microsoft.com/office/drawing/2014/main" id="{539060FA-BA2C-3044-A181-B51717219101}"/>
              </a:ext>
            </a:extLst>
          </p:cNvPr>
          <p:cNvPicPr>
            <a:picLocks noChangeAspect="1"/>
          </p:cNvPicPr>
          <p:nvPr/>
        </p:nvPicPr>
        <p:blipFill>
          <a:blip r:embed="rId3"/>
          <a:stretch>
            <a:fillRect/>
          </a:stretch>
        </p:blipFill>
        <p:spPr>
          <a:xfrm rot="5400000">
            <a:off x="7941139" y="2096966"/>
            <a:ext cx="4603750" cy="3452812"/>
          </a:xfrm>
          <a:prstGeom prst="rect">
            <a:avLst/>
          </a:prstGeom>
          <a:ln>
            <a:solidFill>
              <a:schemeClr val="tx1"/>
            </a:solidFill>
          </a:ln>
        </p:spPr>
      </p:pic>
      <p:pic>
        <p:nvPicPr>
          <p:cNvPr id="9" name="Image 8">
            <a:extLst>
              <a:ext uri="{FF2B5EF4-FFF2-40B4-BE49-F238E27FC236}">
                <a16:creationId xmlns:a16="http://schemas.microsoft.com/office/drawing/2014/main" id="{852ECBE1-86E4-CB4A-812C-7C145CBF45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13606" y="1521497"/>
            <a:ext cx="3038689" cy="4603750"/>
          </a:xfrm>
          <a:prstGeom prst="rect">
            <a:avLst/>
          </a:prstGeom>
          <a:ln>
            <a:solidFill>
              <a:schemeClr val="tx1"/>
            </a:solidFill>
          </a:ln>
        </p:spPr>
      </p:pic>
      <p:sp>
        <p:nvSpPr>
          <p:cNvPr id="10" name="ZoneTexte 9">
            <a:extLst>
              <a:ext uri="{FF2B5EF4-FFF2-40B4-BE49-F238E27FC236}">
                <a16:creationId xmlns:a16="http://schemas.microsoft.com/office/drawing/2014/main" id="{A3DC3433-66EA-E44A-8C88-E94F2475C54E}"/>
              </a:ext>
            </a:extLst>
          </p:cNvPr>
          <p:cNvSpPr txBox="1"/>
          <p:nvPr/>
        </p:nvSpPr>
        <p:spPr>
          <a:xfrm>
            <a:off x="6096000" y="6182253"/>
            <a:ext cx="13049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March 2020</a:t>
            </a:r>
          </a:p>
        </p:txBody>
      </p:sp>
      <p:sp>
        <p:nvSpPr>
          <p:cNvPr id="11" name="ZoneTexte 10">
            <a:extLst>
              <a:ext uri="{FF2B5EF4-FFF2-40B4-BE49-F238E27FC236}">
                <a16:creationId xmlns:a16="http://schemas.microsoft.com/office/drawing/2014/main" id="{EFF6D111-547A-BC41-93FA-472D8BE65DC6}"/>
              </a:ext>
            </a:extLst>
          </p:cNvPr>
          <p:cNvSpPr txBox="1"/>
          <p:nvPr/>
        </p:nvSpPr>
        <p:spPr>
          <a:xfrm>
            <a:off x="9796462" y="6169559"/>
            <a:ext cx="13580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June</a:t>
            </a:r>
            <a:r>
              <a:rPr kumimoji="0" lang="fr-FR" sz="1800" b="0" i="0" u="none" strike="noStrike" kern="1200" cap="none" spc="0" normalizeH="0" baseline="0" noProof="0" dirty="0">
                <a:ln>
                  <a:noFill/>
                </a:ln>
                <a:solidFill>
                  <a:prstClr val="black"/>
                </a:solidFill>
                <a:effectLst/>
                <a:uLnTx/>
                <a:uFillTx/>
                <a:latin typeface="Calibri Light" panose="020F0302020204030204"/>
                <a:ea typeface="+mn-ea"/>
                <a:cs typeface="+mn-cs"/>
              </a:rPr>
              <a:t> 1, 2021</a:t>
            </a:r>
          </a:p>
        </p:txBody>
      </p:sp>
    </p:spTree>
    <p:extLst>
      <p:ext uri="{BB962C8B-B14F-4D97-AF65-F5344CB8AC3E}">
        <p14:creationId xmlns:p14="http://schemas.microsoft.com/office/powerpoint/2010/main" val="4010718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83A6DC08-5C97-4942-9C0B-6AFF9635BCB3}"/>
              </a:ext>
            </a:extLst>
          </p:cNvPr>
          <p:cNvSpPr>
            <a:spLocks noGrp="1"/>
          </p:cNvSpPr>
          <p:nvPr>
            <p:ph type="title"/>
          </p:nvPr>
        </p:nvSpPr>
        <p:spPr>
          <a:xfrm>
            <a:off x="322011" y="124548"/>
            <a:ext cx="11547978" cy="1325563"/>
          </a:xfrm>
        </p:spPr>
        <p:txBody>
          <a:bodyPr/>
          <a:lstStyle/>
          <a:p>
            <a:r>
              <a:rPr lang="fr-FR" dirty="0" err="1">
                <a:solidFill>
                  <a:srgbClr val="002060"/>
                </a:solidFill>
              </a:rPr>
              <a:t>Other</a:t>
            </a:r>
            <a:r>
              <a:rPr lang="fr-FR" dirty="0">
                <a:solidFill>
                  <a:srgbClr val="002060"/>
                </a:solidFill>
              </a:rPr>
              <a:t> </a:t>
            </a:r>
            <a:r>
              <a:rPr lang="fr-FR" dirty="0" err="1">
                <a:solidFill>
                  <a:srgbClr val="002060"/>
                </a:solidFill>
              </a:rPr>
              <a:t>early</a:t>
            </a:r>
            <a:r>
              <a:rPr lang="fr-FR" dirty="0">
                <a:solidFill>
                  <a:srgbClr val="002060"/>
                </a:solidFill>
              </a:rPr>
              <a:t> </a:t>
            </a:r>
            <a:r>
              <a:rPr lang="fr-FR" dirty="0" err="1">
                <a:solidFill>
                  <a:srgbClr val="002060"/>
                </a:solidFill>
              </a:rPr>
              <a:t>drugs</a:t>
            </a:r>
            <a:endParaRPr lang="fr-FR" dirty="0">
              <a:solidFill>
                <a:srgbClr val="002060"/>
              </a:solidFill>
            </a:endParaRPr>
          </a:p>
        </p:txBody>
      </p:sp>
      <p:sp>
        <p:nvSpPr>
          <p:cNvPr id="4" name="Espace réservé de la date 3"/>
          <p:cNvSpPr>
            <a:spLocks noGrp="1"/>
          </p:cNvSpPr>
          <p:nvPr>
            <p:ph type="dt" sz="half" idx="10"/>
          </p:nvPr>
        </p:nvSpPr>
        <p:spPr/>
        <p:txBody>
          <a:bodyPr/>
          <a:lstStyle/>
          <a:p>
            <a:r>
              <a:rPr lang="fr-FR"/>
              <a:t>29/11/2021</a:t>
            </a:r>
            <a:endParaRPr lang="fr-FR" dirty="0"/>
          </a:p>
        </p:txBody>
      </p:sp>
      <p:sp>
        <p:nvSpPr>
          <p:cNvPr id="6" name="Espace réservé du numéro de diapositive 5"/>
          <p:cNvSpPr>
            <a:spLocks noGrp="1"/>
          </p:cNvSpPr>
          <p:nvPr>
            <p:ph type="sldNum" sz="quarter" idx="12"/>
          </p:nvPr>
        </p:nvSpPr>
        <p:spPr/>
        <p:txBody>
          <a:bodyPr/>
          <a:lstStyle/>
          <a:p>
            <a:fld id="{D0CF5102-F8FB-463F-BB97-AFAF512B4538}" type="slidenum">
              <a:rPr lang="fr-FR" smtClean="0"/>
              <a:t>20</a:t>
            </a:fld>
            <a:endParaRPr lang="fr-FR" dirty="0"/>
          </a:p>
        </p:txBody>
      </p:sp>
      <p:graphicFrame>
        <p:nvGraphicFramePr>
          <p:cNvPr id="8" name="Espace réservé du contenu 6">
            <a:extLst>
              <a:ext uri="{FF2B5EF4-FFF2-40B4-BE49-F238E27FC236}">
                <a16:creationId xmlns:a16="http://schemas.microsoft.com/office/drawing/2014/main" id="{4760DE06-42E6-654C-B752-4B9B0AFA28A3}"/>
              </a:ext>
            </a:extLst>
          </p:cNvPr>
          <p:cNvGraphicFramePr>
            <a:graphicFrameLocks/>
          </p:cNvGraphicFramePr>
          <p:nvPr>
            <p:extLst>
              <p:ext uri="{D42A27DB-BD31-4B8C-83A1-F6EECF244321}">
                <p14:modId xmlns:p14="http://schemas.microsoft.com/office/powerpoint/2010/main" val="2720793951"/>
              </p:ext>
            </p:extLst>
          </p:nvPr>
        </p:nvGraphicFramePr>
        <p:xfrm>
          <a:off x="322011" y="1450111"/>
          <a:ext cx="11547978" cy="4532991"/>
        </p:xfrm>
        <a:graphic>
          <a:graphicData uri="http://schemas.openxmlformats.org/drawingml/2006/table">
            <a:tbl>
              <a:tblPr firstRow="1" bandRow="1"/>
              <a:tblGrid>
                <a:gridCol w="2359030">
                  <a:extLst>
                    <a:ext uri="{9D8B030D-6E8A-4147-A177-3AD203B41FA5}">
                      <a16:colId xmlns:a16="http://schemas.microsoft.com/office/drawing/2014/main" val="2171315393"/>
                    </a:ext>
                  </a:extLst>
                </a:gridCol>
                <a:gridCol w="2976974">
                  <a:extLst>
                    <a:ext uri="{9D8B030D-6E8A-4147-A177-3AD203B41FA5}">
                      <a16:colId xmlns:a16="http://schemas.microsoft.com/office/drawing/2014/main" val="1699656744"/>
                    </a:ext>
                  </a:extLst>
                </a:gridCol>
                <a:gridCol w="3105987">
                  <a:extLst>
                    <a:ext uri="{9D8B030D-6E8A-4147-A177-3AD203B41FA5}">
                      <a16:colId xmlns:a16="http://schemas.microsoft.com/office/drawing/2014/main" val="20005"/>
                    </a:ext>
                  </a:extLst>
                </a:gridCol>
                <a:gridCol w="3105987">
                  <a:extLst>
                    <a:ext uri="{9D8B030D-6E8A-4147-A177-3AD203B41FA5}">
                      <a16:colId xmlns:a16="http://schemas.microsoft.com/office/drawing/2014/main" val="1686463392"/>
                    </a:ext>
                  </a:extLst>
                </a:gridCol>
              </a:tblGrid>
              <a:tr h="2888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CH" sz="1600" dirty="0">
                        <a:latin typeface="+mj-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CH" sz="2000" b="1" kern="1200" dirty="0">
                          <a:solidFill>
                            <a:schemeClr val="tx1"/>
                          </a:solidFill>
                          <a:latin typeface="+mj-lt"/>
                          <a:ea typeface="+mn-ea"/>
                          <a:cs typeface="+mn-cs"/>
                        </a:rPr>
                        <a:t>Colchicine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latinLnBrk="0" hangingPunct="1"/>
                      <a:r>
                        <a:rPr lang="fr-CH" sz="2000" b="1" kern="1200" dirty="0" err="1">
                          <a:solidFill>
                            <a:schemeClr val="tx1"/>
                          </a:solidFill>
                          <a:latin typeface="+mj-lt"/>
                          <a:ea typeface="+mn-ea"/>
                          <a:cs typeface="+mn-cs"/>
                        </a:rPr>
                        <a:t>Fluvoxamine</a:t>
                      </a:r>
                      <a:endParaRPr lang="fr-CH" sz="2000" b="1" kern="1200" dirty="0">
                        <a:solidFill>
                          <a:schemeClr val="tx1"/>
                        </a:solidFill>
                        <a:latin typeface="+mj-lt"/>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CH" sz="2000" b="1" dirty="0" err="1">
                          <a:solidFill>
                            <a:schemeClr val="tx1"/>
                          </a:solidFill>
                          <a:latin typeface="+mj-lt"/>
                        </a:rPr>
                        <a:t>Inhaled</a:t>
                      </a:r>
                      <a:r>
                        <a:rPr lang="fr-CH" sz="2000" b="1" dirty="0">
                          <a:solidFill>
                            <a:schemeClr val="tx1"/>
                          </a:solidFill>
                          <a:latin typeface="+mj-lt"/>
                        </a:rPr>
                        <a:t> </a:t>
                      </a:r>
                      <a:r>
                        <a:rPr lang="fr-CH" sz="2000" b="1" dirty="0" err="1">
                          <a:solidFill>
                            <a:schemeClr val="tx1"/>
                          </a:solidFill>
                          <a:latin typeface="+mj-lt"/>
                        </a:rPr>
                        <a:t>budesonide</a:t>
                      </a:r>
                      <a:endParaRPr lang="fr-CH" sz="2000" b="1" dirty="0">
                        <a:solidFill>
                          <a:schemeClr val="tx1"/>
                        </a:solidFill>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08004092"/>
                  </a:ext>
                </a:extLst>
              </a:tr>
              <a:tr h="5518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err="1">
                          <a:latin typeface="+mj-lt"/>
                        </a:rPr>
                        <a:t>Primary</a:t>
                      </a:r>
                      <a:r>
                        <a:rPr lang="fr-CH" sz="1600" b="1" dirty="0">
                          <a:latin typeface="+mj-lt"/>
                        </a:rPr>
                        <a:t> end point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b="0" dirty="0">
                          <a:solidFill>
                            <a:schemeClr val="tx1"/>
                          </a:solidFill>
                          <a:latin typeface="+mj-lt"/>
                          <a:cs typeface="Calibri" panose="020F0502020204030204" pitchFamily="34" charset="0"/>
                        </a:rPr>
                        <a:t>%  of </a:t>
                      </a:r>
                      <a:r>
                        <a:rPr lang="fr-CH" sz="1600" b="0" baseline="0" dirty="0" err="1">
                          <a:solidFill>
                            <a:schemeClr val="tx1"/>
                          </a:solidFill>
                          <a:latin typeface="+mj-lt"/>
                          <a:cs typeface="Calibri" panose="020F0502020204030204" pitchFamily="34" charset="0"/>
                        </a:rPr>
                        <a:t>hospital</a:t>
                      </a:r>
                      <a:r>
                        <a:rPr lang="fr-CH" sz="1600" b="0" baseline="0" dirty="0">
                          <a:solidFill>
                            <a:schemeClr val="tx1"/>
                          </a:solidFill>
                          <a:latin typeface="+mj-lt"/>
                          <a:cs typeface="Calibri" panose="020F0502020204030204" pitchFamily="34" charset="0"/>
                        </a:rPr>
                        <a:t> admissions or </a:t>
                      </a:r>
                      <a:r>
                        <a:rPr lang="fr-CH" sz="1600" b="0" baseline="0" dirty="0" err="1">
                          <a:solidFill>
                            <a:schemeClr val="tx1"/>
                          </a:solidFill>
                          <a:latin typeface="+mj-lt"/>
                          <a:cs typeface="Calibri" panose="020F0502020204030204" pitchFamily="34" charset="0"/>
                        </a:rPr>
                        <a:t>death</a:t>
                      </a:r>
                      <a:r>
                        <a:rPr lang="fr-CH" sz="1600" b="0" baseline="0" dirty="0">
                          <a:solidFill>
                            <a:schemeClr val="tx1"/>
                          </a:solidFill>
                          <a:latin typeface="+mj-lt"/>
                          <a:cs typeface="Calibri" panose="020F0502020204030204" pitchFamily="34" charset="0"/>
                        </a:rPr>
                        <a:t> up to D29</a:t>
                      </a:r>
                      <a:endParaRPr lang="fr-CH" sz="1600" b="0" dirty="0">
                        <a:solidFill>
                          <a:schemeClr val="tx1"/>
                        </a:solidFill>
                        <a:latin typeface="+mj-lt"/>
                        <a:cs typeface="Calibri" panose="020F0502020204030204" pitchFamily="34" charset="0"/>
                      </a:endParaRPr>
                    </a:p>
                    <a:p>
                      <a:pPr marL="0" indent="0" algn="l">
                        <a:buFontTx/>
                        <a:buNone/>
                      </a:pPr>
                      <a:endParaRPr lang="fr-CH" sz="1600" b="0" dirty="0">
                        <a:solidFill>
                          <a:schemeClr val="tx1"/>
                        </a:solidFill>
                        <a:latin typeface="+mj-lt"/>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mj-lt"/>
                          <a:ea typeface="+mn-ea"/>
                          <a:cs typeface="Calibri" panose="020F0502020204030204" pitchFamily="34" charset="0"/>
                        </a:rPr>
                        <a:t>Retention in a COVID-19 emergency setting (&gt;6h) or transfer to tertiary hospital due to COVID-19 </a:t>
                      </a:r>
                      <a:r>
                        <a:rPr lang="fr-CH" sz="1600" b="0" kern="1200" dirty="0">
                          <a:solidFill>
                            <a:schemeClr val="tx1"/>
                          </a:solidFill>
                          <a:latin typeface="+mj-lt"/>
                          <a:ea typeface="+mn-ea"/>
                          <a:cs typeface="Calibri" panose="020F0502020204030204" pitchFamily="34" charset="0"/>
                        </a:rPr>
                        <a:t>up</a:t>
                      </a:r>
                      <a:r>
                        <a:rPr lang="fr-CH" sz="1600" b="0" kern="1200" baseline="0" dirty="0">
                          <a:solidFill>
                            <a:schemeClr val="tx1"/>
                          </a:solidFill>
                          <a:latin typeface="+mj-lt"/>
                          <a:ea typeface="+mn-ea"/>
                          <a:cs typeface="Calibri" panose="020F0502020204030204" pitchFamily="34" charset="0"/>
                        </a:rPr>
                        <a:t> to D28</a:t>
                      </a:r>
                      <a:endParaRPr lang="fr-CH" sz="1600" b="0" kern="1200" dirty="0">
                        <a:solidFill>
                          <a:schemeClr val="tx1"/>
                        </a:solidFill>
                        <a:latin typeface="+mj-lt"/>
                        <a:ea typeface="+mn-ea"/>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l">
                        <a:buFontTx/>
                        <a:buNone/>
                      </a:pPr>
                      <a:r>
                        <a:rPr lang="fr-CH" sz="1600" b="0" dirty="0">
                          <a:solidFill>
                            <a:schemeClr val="tx1"/>
                          </a:solidFill>
                          <a:latin typeface="+mj-lt"/>
                          <a:cs typeface="Calibri" panose="020F0502020204030204" pitchFamily="34" charset="0"/>
                        </a:rPr>
                        <a:t>% </a:t>
                      </a:r>
                      <a:r>
                        <a:rPr lang="fr-CH" sz="1600" b="0" dirty="0" err="1">
                          <a:solidFill>
                            <a:schemeClr val="tx1"/>
                          </a:solidFill>
                          <a:latin typeface="+mj-lt"/>
                          <a:cs typeface="Calibri" panose="020F0502020204030204" pitchFamily="34" charset="0"/>
                        </a:rPr>
                        <a:t>Hospital</a:t>
                      </a:r>
                      <a:r>
                        <a:rPr lang="fr-CH" sz="1600" b="0" dirty="0">
                          <a:solidFill>
                            <a:schemeClr val="tx1"/>
                          </a:solidFill>
                          <a:latin typeface="+mj-lt"/>
                          <a:cs typeface="Calibri" panose="020F0502020204030204" pitchFamily="34" charset="0"/>
                        </a:rPr>
                        <a:t> admissions</a:t>
                      </a:r>
                      <a:r>
                        <a:rPr lang="fr-CH" sz="1600" b="0" baseline="0" dirty="0">
                          <a:solidFill>
                            <a:schemeClr val="tx1"/>
                          </a:solidFill>
                          <a:latin typeface="+mj-lt"/>
                          <a:cs typeface="Calibri" panose="020F0502020204030204" pitchFamily="34" charset="0"/>
                        </a:rPr>
                        <a:t> or </a:t>
                      </a:r>
                      <a:r>
                        <a:rPr lang="fr-CH" sz="1600" b="0" baseline="0" dirty="0" err="1">
                          <a:solidFill>
                            <a:schemeClr val="tx1"/>
                          </a:solidFill>
                          <a:latin typeface="+mj-lt"/>
                          <a:cs typeface="Calibri" panose="020F0502020204030204" pitchFamily="34" charset="0"/>
                        </a:rPr>
                        <a:t>deaths</a:t>
                      </a:r>
                      <a:r>
                        <a:rPr lang="fr-CH" sz="1600" b="0" baseline="0" dirty="0">
                          <a:solidFill>
                            <a:schemeClr val="tx1"/>
                          </a:solidFill>
                          <a:latin typeface="+mj-lt"/>
                          <a:cs typeface="Calibri" panose="020F0502020204030204" pitchFamily="34" charset="0"/>
                        </a:rPr>
                        <a:t> – </a:t>
                      </a:r>
                      <a:r>
                        <a:rPr lang="fr-CH" sz="1600" b="0" baseline="0" dirty="0" err="1">
                          <a:solidFill>
                            <a:schemeClr val="tx1"/>
                          </a:solidFill>
                          <a:latin typeface="+mj-lt"/>
                          <a:cs typeface="Calibri" panose="020F0502020204030204" pitchFamily="34" charset="0"/>
                        </a:rPr>
                        <a:t>illness</a:t>
                      </a:r>
                      <a:r>
                        <a:rPr lang="fr-CH" sz="1600" b="0" baseline="0" dirty="0">
                          <a:solidFill>
                            <a:schemeClr val="tx1"/>
                          </a:solidFill>
                          <a:latin typeface="+mj-lt"/>
                          <a:cs typeface="Calibri" panose="020F0502020204030204" pitchFamily="34" charset="0"/>
                        </a:rPr>
                        <a:t> duration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79017199"/>
                  </a:ext>
                </a:extLst>
              </a:tr>
              <a:tr h="551816">
                <a:tc>
                  <a:txBody>
                    <a:bodyPr/>
                    <a:lstStyle/>
                    <a:p>
                      <a:r>
                        <a:rPr lang="fr-FR" sz="1600" b="1" dirty="0">
                          <a:latin typeface="+mj-lt"/>
                        </a:rPr>
                        <a:t>Population</a:t>
                      </a:r>
                      <a:endParaRPr lang="fr-CH" sz="16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FontTx/>
                        <a:buNone/>
                      </a:pPr>
                      <a:r>
                        <a:rPr lang="fr-FR" sz="1600" b="0" dirty="0">
                          <a:solidFill>
                            <a:schemeClr val="tx1"/>
                          </a:solidFill>
                          <a:latin typeface="+mj-lt"/>
                          <a:cs typeface="Calibri" panose="020F0502020204030204" pitchFamily="34" charset="0"/>
                        </a:rPr>
                        <a:t>High-</a:t>
                      </a:r>
                      <a:r>
                        <a:rPr lang="fr-FR" sz="1600" b="0" dirty="0" err="1">
                          <a:solidFill>
                            <a:schemeClr val="tx1"/>
                          </a:solidFill>
                          <a:latin typeface="+mj-lt"/>
                          <a:cs typeface="Calibri" panose="020F0502020204030204" pitchFamily="34" charset="0"/>
                        </a:rPr>
                        <a:t>risk</a:t>
                      </a:r>
                      <a:r>
                        <a:rPr lang="fr-FR" sz="1600" b="0" dirty="0">
                          <a:solidFill>
                            <a:schemeClr val="tx1"/>
                          </a:solidFill>
                          <a:latin typeface="+mj-lt"/>
                          <a:cs typeface="Calibri" panose="020F0502020204030204" pitchFamily="34" charset="0"/>
                        </a:rPr>
                        <a:t> </a:t>
                      </a:r>
                      <a:r>
                        <a:rPr lang="fr-FR" sz="1600" b="0" dirty="0" err="1">
                          <a:solidFill>
                            <a:schemeClr val="tx1"/>
                          </a:solidFill>
                          <a:latin typeface="+mj-lt"/>
                          <a:cs typeface="Calibri" panose="020F0502020204030204" pitchFamily="34" charset="0"/>
                        </a:rPr>
                        <a:t>outpatients</a:t>
                      </a:r>
                      <a:r>
                        <a:rPr lang="fr-FR" sz="1600" b="0" dirty="0">
                          <a:solidFill>
                            <a:schemeClr val="tx1"/>
                          </a:solidFill>
                          <a:latin typeface="+mj-lt"/>
                          <a:cs typeface="Calibri" panose="020F0502020204030204" pitchFamily="34" charset="0"/>
                        </a:rPr>
                        <a:t>, </a:t>
                      </a:r>
                      <a:r>
                        <a:rPr lang="fr-FR" sz="1600" b="0" dirty="0" err="1">
                          <a:solidFill>
                            <a:schemeClr val="tx1"/>
                          </a:solidFill>
                          <a:latin typeface="+mj-lt"/>
                          <a:cs typeface="Calibri" panose="020F0502020204030204" pitchFamily="34" charset="0"/>
                        </a:rPr>
                        <a:t>diagnosis</a:t>
                      </a:r>
                      <a:r>
                        <a:rPr lang="fr-FR" sz="1600" b="0" dirty="0">
                          <a:solidFill>
                            <a:schemeClr val="tx1"/>
                          </a:solidFill>
                          <a:latin typeface="+mj-lt"/>
                          <a:cs typeface="Calibri" panose="020F0502020204030204" pitchFamily="34" charset="0"/>
                        </a:rPr>
                        <a:t> </a:t>
                      </a:r>
                      <a:r>
                        <a:rPr lang="fr-FR" sz="1600" b="0" dirty="0" err="1">
                          <a:solidFill>
                            <a:schemeClr val="tx1"/>
                          </a:solidFill>
                          <a:latin typeface="+mj-lt"/>
                          <a:cs typeface="Calibri" panose="020F0502020204030204" pitchFamily="34" charset="0"/>
                        </a:rPr>
                        <a:t>within</a:t>
                      </a:r>
                      <a:r>
                        <a:rPr lang="fr-FR" sz="1600" b="0" baseline="0" dirty="0">
                          <a:solidFill>
                            <a:schemeClr val="tx1"/>
                          </a:solidFill>
                          <a:latin typeface="+mj-lt"/>
                          <a:cs typeface="Calibri" panose="020F0502020204030204" pitchFamily="34" charset="0"/>
                        </a:rPr>
                        <a:t> 24h of </a:t>
                      </a:r>
                      <a:r>
                        <a:rPr lang="fr-FR" sz="1600" b="0" baseline="0" dirty="0" err="1">
                          <a:solidFill>
                            <a:schemeClr val="tx1"/>
                          </a:solidFill>
                          <a:latin typeface="+mj-lt"/>
                          <a:cs typeface="Calibri" panose="020F0502020204030204" pitchFamily="34" charset="0"/>
                        </a:rPr>
                        <a:t>enrollment</a:t>
                      </a:r>
                      <a:r>
                        <a:rPr lang="fr-FR" sz="1600" b="0" baseline="0" dirty="0">
                          <a:solidFill>
                            <a:schemeClr val="tx1"/>
                          </a:solidFill>
                          <a:latin typeface="+mj-lt"/>
                          <a:cs typeface="Calibri" panose="020F0502020204030204" pitchFamily="34" charset="0"/>
                        </a:rPr>
                        <a:t> </a:t>
                      </a:r>
                    </a:p>
                    <a:p>
                      <a:pPr marL="0" indent="0" algn="l">
                        <a:buFontTx/>
                        <a:buNone/>
                      </a:pPr>
                      <a:r>
                        <a:rPr lang="fr-FR" sz="1600" b="0" baseline="0" dirty="0">
                          <a:solidFill>
                            <a:schemeClr val="tx1"/>
                          </a:solidFill>
                          <a:latin typeface="+mj-lt"/>
                          <a:cs typeface="Calibri" panose="020F0502020204030204" pitchFamily="34" charset="0"/>
                        </a:rPr>
                        <a:t>For RECOVERY : </a:t>
                      </a:r>
                      <a:r>
                        <a:rPr lang="fr-FR" sz="1600" b="0" baseline="0" dirty="0" err="1">
                          <a:solidFill>
                            <a:schemeClr val="tx1"/>
                          </a:solidFill>
                          <a:latin typeface="+mj-lt"/>
                          <a:cs typeface="Calibri" panose="020F0502020204030204" pitchFamily="34" charset="0"/>
                        </a:rPr>
                        <a:t>hospitalized</a:t>
                      </a:r>
                      <a:r>
                        <a:rPr lang="fr-FR" sz="1600" b="0" baseline="0" dirty="0">
                          <a:solidFill>
                            <a:schemeClr val="tx1"/>
                          </a:solidFill>
                          <a:latin typeface="+mj-lt"/>
                          <a:cs typeface="Calibri" panose="020F0502020204030204" pitchFamily="34" charset="0"/>
                        </a:rPr>
                        <a:t> </a:t>
                      </a:r>
                      <a:endParaRPr lang="fr-CH" sz="1600" b="0" dirty="0">
                        <a:solidFill>
                          <a:schemeClr val="tx1"/>
                        </a:solidFill>
                        <a:latin typeface="+mj-lt"/>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kern="1200" dirty="0">
                          <a:solidFill>
                            <a:schemeClr val="tx1"/>
                          </a:solidFill>
                          <a:latin typeface="+mj-lt"/>
                          <a:ea typeface="+mn-ea"/>
                          <a:cs typeface="Calibri" panose="020F0502020204030204" pitchFamily="34" charset="0"/>
                        </a:rPr>
                        <a:t>High-</a:t>
                      </a:r>
                      <a:r>
                        <a:rPr lang="fr-FR" sz="1600" b="0" kern="1200" dirty="0" err="1">
                          <a:solidFill>
                            <a:schemeClr val="tx1"/>
                          </a:solidFill>
                          <a:latin typeface="+mj-lt"/>
                          <a:ea typeface="+mn-ea"/>
                          <a:cs typeface="Calibri" panose="020F0502020204030204" pitchFamily="34" charset="0"/>
                        </a:rPr>
                        <a:t>risk</a:t>
                      </a:r>
                      <a:r>
                        <a:rPr lang="fr-FR" sz="1600" b="0" kern="1200" baseline="0" dirty="0">
                          <a:solidFill>
                            <a:schemeClr val="tx1"/>
                          </a:solidFill>
                          <a:latin typeface="+mj-lt"/>
                          <a:ea typeface="+mn-ea"/>
                          <a:cs typeface="Calibri" panose="020F0502020204030204" pitchFamily="34" charset="0"/>
                        </a:rPr>
                        <a:t> </a:t>
                      </a:r>
                      <a:r>
                        <a:rPr lang="fr-FR" sz="1600" b="0" kern="1200" baseline="0" dirty="0" err="1">
                          <a:solidFill>
                            <a:schemeClr val="tx1"/>
                          </a:solidFill>
                          <a:latin typeface="+mj-lt"/>
                          <a:ea typeface="+mn-ea"/>
                          <a:cs typeface="Calibri" panose="020F0502020204030204" pitchFamily="34" charset="0"/>
                        </a:rPr>
                        <a:t>o</a:t>
                      </a:r>
                      <a:r>
                        <a:rPr lang="fr-FR" sz="1600" b="0" kern="1200" dirty="0" err="1">
                          <a:solidFill>
                            <a:schemeClr val="tx1"/>
                          </a:solidFill>
                          <a:latin typeface="+mj-lt"/>
                          <a:ea typeface="+mn-ea"/>
                          <a:cs typeface="Calibri" panose="020F0502020204030204" pitchFamily="34" charset="0"/>
                        </a:rPr>
                        <a:t>utpatients</a:t>
                      </a:r>
                      <a:r>
                        <a:rPr lang="fr-FR" sz="1600" b="0" kern="1200" dirty="0">
                          <a:solidFill>
                            <a:schemeClr val="tx1"/>
                          </a:solidFill>
                          <a:latin typeface="+mj-lt"/>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kern="1200" dirty="0">
                          <a:solidFill>
                            <a:schemeClr val="tx1"/>
                          </a:solidFill>
                          <a:latin typeface="+mj-lt"/>
                          <a:ea typeface="+mn-ea"/>
                          <a:cs typeface="Calibri" panose="020F0502020204030204" pitchFamily="34" charset="0"/>
                        </a:rPr>
                        <a:t>&lt;7d </a:t>
                      </a:r>
                      <a:r>
                        <a:rPr lang="fr-FR" sz="1600" b="0" kern="1200" dirty="0" err="1">
                          <a:solidFill>
                            <a:schemeClr val="tx1"/>
                          </a:solidFill>
                          <a:latin typeface="+mj-lt"/>
                          <a:ea typeface="+mn-ea"/>
                          <a:cs typeface="Calibri" panose="020F0502020204030204" pitchFamily="34" charset="0"/>
                        </a:rPr>
                        <a:t>from</a:t>
                      </a:r>
                      <a:r>
                        <a:rPr lang="fr-FR" sz="1600" b="0" kern="1200" dirty="0">
                          <a:solidFill>
                            <a:schemeClr val="tx1"/>
                          </a:solidFill>
                          <a:latin typeface="+mj-lt"/>
                          <a:ea typeface="+mn-ea"/>
                          <a:cs typeface="Calibri" panose="020F0502020204030204" pitchFamily="34" charset="0"/>
                        </a:rPr>
                        <a:t> </a:t>
                      </a:r>
                      <a:r>
                        <a:rPr lang="fr-FR" sz="1600" b="0" kern="1200" dirty="0" err="1">
                          <a:solidFill>
                            <a:schemeClr val="tx1"/>
                          </a:solidFill>
                          <a:latin typeface="+mj-lt"/>
                          <a:ea typeface="+mn-ea"/>
                          <a:cs typeface="Calibri" panose="020F0502020204030204" pitchFamily="34" charset="0"/>
                        </a:rPr>
                        <a:t>symptoms</a:t>
                      </a:r>
                      <a:r>
                        <a:rPr lang="fr-FR" sz="1600" b="0" kern="1200" baseline="0" dirty="0">
                          <a:solidFill>
                            <a:schemeClr val="tx1"/>
                          </a:solidFill>
                          <a:latin typeface="+mj-lt"/>
                          <a:ea typeface="+mn-ea"/>
                          <a:cs typeface="Calibri" panose="020F0502020204030204" pitchFamily="34" charset="0"/>
                        </a:rPr>
                        <a:t> </a:t>
                      </a:r>
                      <a:r>
                        <a:rPr lang="fr-FR" sz="1600" b="0" kern="1200" baseline="0" dirty="0" err="1">
                          <a:solidFill>
                            <a:schemeClr val="tx1"/>
                          </a:solidFill>
                          <a:latin typeface="+mj-lt"/>
                          <a:ea typeface="+mn-ea"/>
                          <a:cs typeface="Calibri" panose="020F0502020204030204" pitchFamily="34" charset="0"/>
                        </a:rPr>
                        <a:t>onset</a:t>
                      </a:r>
                      <a:endParaRPr lang="fr-CH" sz="1600" b="0" kern="1200" dirty="0">
                        <a:solidFill>
                          <a:schemeClr val="tx1"/>
                        </a:solidFill>
                        <a:latin typeface="+mj-lt"/>
                        <a:ea typeface="+mn-ea"/>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lgn="l">
                        <a:buFontTx/>
                        <a:buNone/>
                      </a:pPr>
                      <a:r>
                        <a:rPr lang="fr-FR" sz="1600" b="0" baseline="0" dirty="0">
                          <a:solidFill>
                            <a:schemeClr val="tx1"/>
                          </a:solidFill>
                          <a:latin typeface="+mj-lt"/>
                          <a:cs typeface="Calibri" panose="020F0502020204030204" pitchFamily="34" charset="0"/>
                        </a:rPr>
                        <a:t>&gt;65yo or &gt;50 </a:t>
                      </a:r>
                      <a:r>
                        <a:rPr lang="fr-FR" sz="1600" b="0" baseline="0" dirty="0" err="1">
                          <a:solidFill>
                            <a:schemeClr val="tx1"/>
                          </a:solidFill>
                          <a:latin typeface="+mj-lt"/>
                          <a:cs typeface="Calibri" panose="020F0502020204030204" pitchFamily="34" charset="0"/>
                        </a:rPr>
                        <a:t>yo</a:t>
                      </a:r>
                      <a:r>
                        <a:rPr lang="fr-FR" sz="1600" b="0" baseline="0" dirty="0">
                          <a:solidFill>
                            <a:schemeClr val="tx1"/>
                          </a:solidFill>
                          <a:latin typeface="+mj-lt"/>
                          <a:cs typeface="Calibri" panose="020F0502020204030204" pitchFamily="34" charset="0"/>
                        </a:rPr>
                        <a:t> </a:t>
                      </a:r>
                      <a:r>
                        <a:rPr lang="fr-FR" sz="1600" b="0" baseline="0" dirty="0" err="1">
                          <a:solidFill>
                            <a:schemeClr val="tx1"/>
                          </a:solidFill>
                          <a:latin typeface="+mj-lt"/>
                          <a:cs typeface="Calibri" panose="020F0502020204030204" pitchFamily="34" charset="0"/>
                        </a:rPr>
                        <a:t>with</a:t>
                      </a:r>
                      <a:r>
                        <a:rPr lang="fr-FR" sz="1600" b="0" baseline="0" dirty="0">
                          <a:solidFill>
                            <a:schemeClr val="tx1"/>
                          </a:solidFill>
                          <a:latin typeface="+mj-lt"/>
                          <a:cs typeface="Calibri" panose="020F0502020204030204" pitchFamily="34" charset="0"/>
                        </a:rPr>
                        <a:t> </a:t>
                      </a:r>
                      <a:r>
                        <a:rPr lang="fr-FR" sz="1600" b="0" baseline="0" dirty="0" err="1">
                          <a:solidFill>
                            <a:schemeClr val="tx1"/>
                          </a:solidFill>
                          <a:latin typeface="+mj-lt"/>
                          <a:cs typeface="Calibri" panose="020F0502020204030204" pitchFamily="34" charset="0"/>
                        </a:rPr>
                        <a:t>comorbidities</a:t>
                      </a:r>
                      <a:r>
                        <a:rPr lang="fr-FR" sz="1600" b="0" baseline="0" dirty="0">
                          <a:solidFill>
                            <a:schemeClr val="tx1"/>
                          </a:solidFill>
                          <a:latin typeface="+mj-lt"/>
                          <a:cs typeface="Calibri" panose="020F0502020204030204" pitchFamily="34" charset="0"/>
                        </a:rPr>
                        <a:t> </a:t>
                      </a:r>
                    </a:p>
                    <a:p>
                      <a:pPr marL="0" indent="0" algn="l">
                        <a:buFontTx/>
                        <a:buNone/>
                      </a:pPr>
                      <a:r>
                        <a:rPr lang="fr-FR" sz="1600" b="0" baseline="0" dirty="0">
                          <a:solidFill>
                            <a:schemeClr val="tx1"/>
                          </a:solidFill>
                          <a:latin typeface="+mj-lt"/>
                          <a:cs typeface="Calibri" panose="020F0502020204030204" pitchFamily="34" charset="0"/>
                        </a:rPr>
                        <a:t>&lt;15d </a:t>
                      </a:r>
                      <a:r>
                        <a:rPr lang="fr-FR" sz="1600" b="0" baseline="0" dirty="0" err="1">
                          <a:solidFill>
                            <a:schemeClr val="tx1"/>
                          </a:solidFill>
                          <a:latin typeface="+mj-lt"/>
                          <a:cs typeface="Calibri" panose="020F0502020204030204" pitchFamily="34" charset="0"/>
                        </a:rPr>
                        <a:t>from</a:t>
                      </a:r>
                      <a:r>
                        <a:rPr lang="fr-FR" sz="1600" b="0" baseline="0" dirty="0">
                          <a:solidFill>
                            <a:schemeClr val="tx1"/>
                          </a:solidFill>
                          <a:latin typeface="+mj-lt"/>
                          <a:cs typeface="Calibri" panose="020F0502020204030204" pitchFamily="34" charset="0"/>
                        </a:rPr>
                        <a:t> </a:t>
                      </a:r>
                      <a:r>
                        <a:rPr lang="fr-FR" sz="1600" b="0" baseline="0" dirty="0" err="1">
                          <a:solidFill>
                            <a:schemeClr val="tx1"/>
                          </a:solidFill>
                          <a:latin typeface="+mj-lt"/>
                          <a:cs typeface="Calibri" panose="020F0502020204030204" pitchFamily="34" charset="0"/>
                        </a:rPr>
                        <a:t>symptoms</a:t>
                      </a:r>
                      <a:r>
                        <a:rPr lang="fr-FR" sz="1600" b="0" baseline="0" dirty="0">
                          <a:solidFill>
                            <a:schemeClr val="tx1"/>
                          </a:solidFill>
                          <a:latin typeface="+mj-lt"/>
                          <a:cs typeface="Calibri" panose="020F0502020204030204" pitchFamily="34" charset="0"/>
                        </a:rPr>
                        <a:t> </a:t>
                      </a:r>
                      <a:r>
                        <a:rPr lang="fr-FR" sz="1600" b="0" baseline="0" dirty="0" err="1">
                          <a:solidFill>
                            <a:schemeClr val="tx1"/>
                          </a:solidFill>
                          <a:latin typeface="+mj-lt"/>
                          <a:cs typeface="Calibri" panose="020F0502020204030204" pitchFamily="34" charset="0"/>
                        </a:rPr>
                        <a:t>onset</a:t>
                      </a:r>
                      <a:endParaRPr lang="fr-CH" sz="1600" b="0" baseline="0" dirty="0">
                        <a:solidFill>
                          <a:schemeClr val="tx1"/>
                        </a:solidFill>
                        <a:latin typeface="+mj-lt"/>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806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err="1">
                          <a:latin typeface="+mj-lt"/>
                        </a:rPr>
                        <a:t>Efficacy</a:t>
                      </a:r>
                      <a:r>
                        <a:rPr lang="fr-CH" sz="1600" b="1" dirty="0">
                          <a:latin typeface="+mj-lt"/>
                        </a:rPr>
                        <a:t> data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Calibri" panose="020F0502020204030204" pitchFamily="34" charset="0"/>
                        </a:rPr>
                        <a:t>104/2235 (4.7%) (Tx) 131/2253 (5.8%)  (PCB)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j-lt"/>
                          <a:cs typeface="Calibri" panose="020F0502020204030204" pitchFamily="34" charset="0"/>
                        </a:rPr>
                        <a:t>OR: </a:t>
                      </a:r>
                      <a:r>
                        <a:rPr lang="en-US" sz="1600" b="0" kern="1200" dirty="0">
                          <a:solidFill>
                            <a:schemeClr val="tx1"/>
                          </a:solidFill>
                          <a:effectLst/>
                          <a:latin typeface="+mj-lt"/>
                          <a:ea typeface="+mn-ea"/>
                          <a:cs typeface="Calibri" panose="020F0502020204030204" pitchFamily="34" charset="0"/>
                        </a:rPr>
                        <a:t>0.79 (95%CI 0.61-1.03, p=0.081)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Calibri" panose="020F0502020204030204" pitchFamily="34" charset="0"/>
                        </a:rPr>
                        <a:t>Recovery : RR=1.01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j-lt"/>
                          <a:ea typeface="+mn-ea"/>
                          <a:cs typeface="Calibri" panose="020F0502020204030204" pitchFamily="34" charset="0"/>
                        </a:rPr>
                        <a:t>RRR= 19%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b="0" kern="1200" dirty="0">
                          <a:solidFill>
                            <a:schemeClr val="tx1"/>
                          </a:solidFill>
                          <a:effectLst/>
                          <a:latin typeface="+mj-lt"/>
                          <a:ea typeface="+mn-ea"/>
                          <a:cs typeface="Calibri" panose="020F0502020204030204" pitchFamily="34" charset="0"/>
                        </a:rPr>
                        <a:t>79/741 (11%) (</a:t>
                      </a:r>
                      <a:r>
                        <a:rPr lang="fr-CH" sz="1600" b="0" kern="1200" dirty="0" err="1">
                          <a:solidFill>
                            <a:schemeClr val="tx1"/>
                          </a:solidFill>
                          <a:effectLst/>
                          <a:latin typeface="+mj-lt"/>
                          <a:ea typeface="+mn-ea"/>
                          <a:cs typeface="Calibri" panose="020F0502020204030204" pitchFamily="34" charset="0"/>
                        </a:rPr>
                        <a:t>Tx</a:t>
                      </a:r>
                      <a:r>
                        <a:rPr lang="fr-CH" sz="1600" b="0" kern="1200" dirty="0">
                          <a:solidFill>
                            <a:schemeClr val="tx1"/>
                          </a:solidFill>
                          <a:effectLst/>
                          <a:latin typeface="+mj-lt"/>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600" b="0" kern="1200" dirty="0">
                          <a:solidFill>
                            <a:schemeClr val="tx1"/>
                          </a:solidFill>
                          <a:effectLst/>
                          <a:latin typeface="+mj-lt"/>
                          <a:ea typeface="+mn-ea"/>
                          <a:cs typeface="Calibri" panose="020F0502020204030204" pitchFamily="34" charset="0"/>
                        </a:rPr>
                        <a:t>119/756 (16%) (PCB)</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600" dirty="0">
                          <a:latin typeface="+mj-lt"/>
                          <a:cs typeface="Calibri" panose="020F0502020204030204" pitchFamily="34" charset="0"/>
                        </a:rPr>
                        <a:t>RR:</a:t>
                      </a:r>
                      <a:r>
                        <a:rPr lang="fr-CH" sz="1600" b="0" kern="1200" baseline="0" dirty="0">
                          <a:solidFill>
                            <a:schemeClr val="tx1"/>
                          </a:solidFill>
                          <a:effectLst/>
                          <a:latin typeface="+mj-lt"/>
                          <a:ea typeface="+mn-ea"/>
                          <a:cs typeface="Calibri" panose="020F0502020204030204" pitchFamily="34" charset="0"/>
                        </a:rPr>
                        <a:t> </a:t>
                      </a:r>
                      <a:r>
                        <a:rPr lang="fr-CH" sz="1600" b="0" kern="1200" dirty="0">
                          <a:solidFill>
                            <a:schemeClr val="tx1"/>
                          </a:solidFill>
                          <a:effectLst/>
                          <a:latin typeface="+mj-lt"/>
                          <a:ea typeface="+mn-ea"/>
                          <a:cs typeface="Calibri" panose="020F0502020204030204" pitchFamily="34" charset="0"/>
                        </a:rPr>
                        <a:t> 0.68 (95%CI 0.52-0.88)</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600" b="0" kern="1200" dirty="0">
                        <a:solidFill>
                          <a:schemeClr val="tx1"/>
                        </a:solidFill>
                        <a:effectLst/>
                        <a:latin typeface="+mj-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a:solidFill>
                            <a:schemeClr val="tx1"/>
                          </a:solidFill>
                          <a:effectLst/>
                          <a:latin typeface="+mj-lt"/>
                          <a:ea typeface="+mn-ea"/>
                          <a:cs typeface="Calibri" panose="020F0502020204030204" pitchFamily="34" charset="0"/>
                        </a:rPr>
                        <a:t>RRR</a:t>
                      </a:r>
                      <a:r>
                        <a:rPr lang="fr-FR" sz="1600" b="1" kern="1200" baseline="0" dirty="0">
                          <a:solidFill>
                            <a:schemeClr val="tx1"/>
                          </a:solidFill>
                          <a:effectLst/>
                          <a:latin typeface="+mj-lt"/>
                          <a:ea typeface="+mn-ea"/>
                          <a:cs typeface="Calibri" panose="020F0502020204030204" pitchFamily="34" charset="0"/>
                        </a:rPr>
                        <a:t> = </a:t>
                      </a:r>
                      <a:r>
                        <a:rPr lang="fr-FR" sz="1600" b="1" kern="1200" dirty="0">
                          <a:solidFill>
                            <a:schemeClr val="tx1"/>
                          </a:solidFill>
                          <a:effectLst/>
                          <a:latin typeface="+mj-lt"/>
                          <a:ea typeface="+mn-ea"/>
                          <a:cs typeface="Calibri" panose="020F0502020204030204" pitchFamily="34" charset="0"/>
                        </a:rPr>
                        <a:t>32%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b="0" kern="1200" dirty="0">
                          <a:solidFill>
                            <a:schemeClr val="tx1"/>
                          </a:solidFill>
                          <a:effectLst/>
                          <a:latin typeface="+mj-lt"/>
                          <a:ea typeface="+mn-ea"/>
                          <a:cs typeface="Calibri" panose="020F0502020204030204" pitchFamily="34" charset="0"/>
                        </a:rPr>
                        <a:t>6.8% (</a:t>
                      </a:r>
                      <a:r>
                        <a:rPr lang="fr-CH" sz="1600" b="0" kern="1200" dirty="0" err="1">
                          <a:solidFill>
                            <a:schemeClr val="tx1"/>
                          </a:solidFill>
                          <a:effectLst/>
                          <a:latin typeface="+mj-lt"/>
                          <a:ea typeface="+mn-ea"/>
                          <a:cs typeface="Calibri" panose="020F0502020204030204" pitchFamily="34" charset="0"/>
                        </a:rPr>
                        <a:t>budesonide</a:t>
                      </a:r>
                      <a:r>
                        <a:rPr lang="fr-CH" sz="1600" b="0" kern="1200" dirty="0">
                          <a:solidFill>
                            <a:schemeClr val="tx1"/>
                          </a:solidFill>
                          <a:effectLst/>
                          <a:latin typeface="+mj-lt"/>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600" b="0" kern="1200" dirty="0">
                          <a:solidFill>
                            <a:schemeClr val="tx1"/>
                          </a:solidFill>
                          <a:effectLst/>
                          <a:latin typeface="+mj-lt"/>
                          <a:ea typeface="+mn-ea"/>
                          <a:cs typeface="Calibri" panose="020F0502020204030204" pitchFamily="34" charset="0"/>
                        </a:rPr>
                        <a:t>8.8% </a:t>
                      </a:r>
                      <a:r>
                        <a:rPr lang="en-US" sz="1600" b="0" u="none" kern="1200" dirty="0">
                          <a:solidFill>
                            <a:schemeClr val="tx1"/>
                          </a:solidFill>
                          <a:latin typeface="+mj-lt"/>
                          <a:ea typeface="+mn-ea"/>
                          <a:cs typeface="Calibri" panose="020F0502020204030204" pitchFamily="34" charset="0"/>
                        </a:rPr>
                        <a:t>(placebo)</a:t>
                      </a:r>
                      <a:endParaRPr lang="fr-CH" sz="1600" b="0" kern="1200" dirty="0">
                        <a:solidFill>
                          <a:schemeClr val="tx1"/>
                        </a:solidFill>
                        <a:effectLst/>
                        <a:latin typeface="+mj-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600" dirty="0">
                          <a:latin typeface="+mj-lt"/>
                          <a:cs typeface="Calibri" panose="020F0502020204030204" pitchFamily="34" charset="0"/>
                        </a:rPr>
                        <a:t>OR:</a:t>
                      </a:r>
                      <a:r>
                        <a:rPr lang="fr-CH" sz="1600" b="0" kern="1200" dirty="0">
                          <a:solidFill>
                            <a:schemeClr val="tx1"/>
                          </a:solidFill>
                          <a:effectLst/>
                          <a:latin typeface="+mj-lt"/>
                          <a:ea typeface="+mn-ea"/>
                          <a:cs typeface="Calibri" panose="020F0502020204030204" pitchFamily="34" charset="0"/>
                        </a:rPr>
                        <a:t> 0.75 (95% BCI 0.55 to 1.03)</a:t>
                      </a:r>
                    </a:p>
                    <a:p>
                      <a:pPr marL="285750" indent="-285750" algn="l">
                        <a:buFontTx/>
                        <a:buChar char="-"/>
                      </a:pPr>
                      <a:endParaRPr lang="fr-CH" sz="1600" b="0" baseline="0" dirty="0">
                        <a:solidFill>
                          <a:schemeClr val="tx1"/>
                        </a:solidFill>
                        <a:latin typeface="+mj-lt"/>
                        <a:cs typeface="Calibri" panose="020F0502020204030204" pitchFamily="34" charset="0"/>
                      </a:endParaRPr>
                    </a:p>
                    <a:p>
                      <a:pPr marL="0" indent="0" algn="l">
                        <a:buFontTx/>
                        <a:buNone/>
                      </a:pPr>
                      <a:r>
                        <a:rPr lang="fr-CH" sz="1600" b="1" baseline="0" dirty="0">
                          <a:solidFill>
                            <a:schemeClr val="tx1"/>
                          </a:solidFill>
                          <a:latin typeface="+mj-lt"/>
                          <a:cs typeface="Calibri" panose="020F0502020204030204" pitchFamily="34" charset="0"/>
                        </a:rPr>
                        <a:t>RRR = 22.7%</a:t>
                      </a:r>
                      <a:endParaRPr lang="fr-CH" sz="1600" b="1" dirty="0">
                        <a:solidFill>
                          <a:schemeClr val="tx1"/>
                        </a:solidFill>
                        <a:latin typeface="+mj-lt"/>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65598494"/>
                  </a:ext>
                </a:extLst>
              </a:tr>
              <a:tr h="297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b="1" dirty="0">
                          <a:latin typeface="+mj-lt"/>
                        </a:rPr>
                        <a:t>Possible </a:t>
                      </a:r>
                      <a:r>
                        <a:rPr lang="fr-CH" sz="1600" b="1" dirty="0" err="1">
                          <a:latin typeface="+mj-lt"/>
                        </a:rPr>
                        <a:t>effect</a:t>
                      </a:r>
                      <a:r>
                        <a:rPr lang="fr-CH" sz="1600" b="1" dirty="0">
                          <a:latin typeface="+mj-lt"/>
                        </a:rPr>
                        <a:t> on omicron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j-lt"/>
                          <a:ea typeface="+mn-ea"/>
                          <a:cs typeface="Calibri" panose="020F050202020403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kern="1200" dirty="0">
                          <a:solidFill>
                            <a:schemeClr val="tx1"/>
                          </a:solidFill>
                          <a:effectLst/>
                          <a:latin typeface="+mj-lt"/>
                          <a:ea typeface="+mn-ea"/>
                          <a:cs typeface="Calibri" panose="020F0502020204030204" pitchFamily="34" charset="0"/>
                        </a:rPr>
                        <a:t>NA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indent="0" algn="l">
                        <a:buFontTx/>
                        <a:buNone/>
                      </a:pPr>
                      <a:r>
                        <a:rPr lang="fr-FR" sz="1600" b="0" dirty="0">
                          <a:solidFill>
                            <a:schemeClr val="tx1"/>
                          </a:solidFill>
                          <a:latin typeface="+mj-lt"/>
                          <a:cs typeface="Calibri" panose="020F0502020204030204" pitchFamily="34" charset="0"/>
                        </a:rPr>
                        <a:t>NA</a:t>
                      </a:r>
                      <a:endParaRPr lang="fr-CH" sz="1600" b="0" dirty="0">
                        <a:solidFill>
                          <a:schemeClr val="tx1"/>
                        </a:solidFill>
                        <a:latin typeface="+mj-lt"/>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6010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a:latin typeface="+mj-lt"/>
                        </a:rPr>
                        <a:t>Publications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kern="1200" dirty="0">
                          <a:solidFill>
                            <a:schemeClr val="tx1"/>
                          </a:solidFill>
                          <a:latin typeface="+mj-lt"/>
                          <a:ea typeface="+mn-ea"/>
                          <a:cs typeface="Calibri" panose="020F0502020204030204" pitchFamily="34" charset="0"/>
                        </a:rPr>
                        <a:t>Tardif, Lancet </a:t>
                      </a:r>
                      <a:r>
                        <a:rPr lang="fr-FR" sz="1400" b="0" i="1" kern="1200" dirty="0" err="1">
                          <a:solidFill>
                            <a:schemeClr val="tx1"/>
                          </a:solidFill>
                          <a:latin typeface="+mj-lt"/>
                          <a:ea typeface="+mn-ea"/>
                          <a:cs typeface="Calibri" panose="020F0502020204030204" pitchFamily="34" charset="0"/>
                        </a:rPr>
                        <a:t>Resp</a:t>
                      </a:r>
                      <a:r>
                        <a:rPr lang="fr-FR" sz="1400" b="0" i="1" kern="1200" dirty="0">
                          <a:solidFill>
                            <a:schemeClr val="tx1"/>
                          </a:solidFill>
                          <a:latin typeface="+mj-lt"/>
                          <a:ea typeface="+mn-ea"/>
                          <a:cs typeface="Calibri" panose="020F0502020204030204" pitchFamily="34" charset="0"/>
                        </a:rPr>
                        <a:t> Dis, 27.05.21</a:t>
                      </a:r>
                      <a:endParaRPr lang="fr-CH" sz="1400" b="0" i="1" kern="1200" dirty="0">
                        <a:solidFill>
                          <a:schemeClr val="tx1"/>
                        </a:solidFill>
                        <a:latin typeface="+mj-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b="0" i="1" kern="1200" dirty="0">
                          <a:solidFill>
                            <a:schemeClr val="tx1"/>
                          </a:solidFill>
                          <a:latin typeface="+mj-lt"/>
                          <a:ea typeface="+mn-ea"/>
                          <a:cs typeface="Calibri" panose="020F0502020204030204" pitchFamily="34" charset="0"/>
                        </a:rPr>
                        <a:t>RECOVERY,</a:t>
                      </a:r>
                      <a:r>
                        <a:rPr lang="fr-CH" sz="1400" b="0" i="1" kern="1200" baseline="0" dirty="0">
                          <a:solidFill>
                            <a:schemeClr val="tx1"/>
                          </a:solidFill>
                          <a:latin typeface="+mj-lt"/>
                          <a:ea typeface="+mn-ea"/>
                          <a:cs typeface="Calibri" panose="020F0502020204030204" pitchFamily="34" charset="0"/>
                        </a:rPr>
                        <a:t> Lancet </a:t>
                      </a:r>
                      <a:r>
                        <a:rPr lang="fr-CH" sz="1400" b="0" i="1" kern="1200" baseline="0" dirty="0" err="1">
                          <a:solidFill>
                            <a:schemeClr val="tx1"/>
                          </a:solidFill>
                          <a:latin typeface="+mj-lt"/>
                          <a:ea typeface="+mn-ea"/>
                          <a:cs typeface="Calibri" panose="020F0502020204030204" pitchFamily="34" charset="0"/>
                        </a:rPr>
                        <a:t>Respi</a:t>
                      </a:r>
                      <a:r>
                        <a:rPr lang="fr-CH" sz="1400" b="0" i="1" kern="1200" baseline="0" dirty="0">
                          <a:solidFill>
                            <a:schemeClr val="tx1"/>
                          </a:solidFill>
                          <a:latin typeface="+mj-lt"/>
                          <a:ea typeface="+mn-ea"/>
                          <a:cs typeface="Calibri" panose="020F0502020204030204" pitchFamily="34" charset="0"/>
                        </a:rPr>
                        <a:t> Dis 18.10.21</a:t>
                      </a:r>
                      <a:endParaRPr lang="en-US" sz="1400" b="0" i="1" kern="1200" dirty="0">
                        <a:solidFill>
                          <a:schemeClr val="tx1"/>
                        </a:solidFill>
                        <a:latin typeface="+mj-lt"/>
                        <a:ea typeface="+mn-ea"/>
                        <a:cs typeface="Calibri" panose="020F050202020403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kern="1200" dirty="0">
                          <a:solidFill>
                            <a:schemeClr val="tx1"/>
                          </a:solidFill>
                          <a:latin typeface="+mj-lt"/>
                          <a:ea typeface="+mn-ea"/>
                          <a:cs typeface="Calibri" panose="020F0502020204030204" pitchFamily="34" charset="0"/>
                        </a:rPr>
                        <a:t>Reis, Lancet Global </a:t>
                      </a:r>
                      <a:r>
                        <a:rPr lang="fr-FR" sz="1400" b="0" i="1" kern="1200" dirty="0" err="1">
                          <a:solidFill>
                            <a:schemeClr val="tx1"/>
                          </a:solidFill>
                          <a:latin typeface="+mj-lt"/>
                          <a:ea typeface="+mn-ea"/>
                          <a:cs typeface="Calibri" panose="020F0502020204030204" pitchFamily="34" charset="0"/>
                        </a:rPr>
                        <a:t>Health</a:t>
                      </a:r>
                      <a:endParaRPr lang="fr-FR" sz="1400" b="0" i="1" kern="1200" dirty="0">
                        <a:solidFill>
                          <a:schemeClr val="tx1"/>
                        </a:solidFill>
                        <a:latin typeface="+mj-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kern="1200" dirty="0">
                          <a:solidFill>
                            <a:schemeClr val="tx1"/>
                          </a:solidFill>
                          <a:latin typeface="+mj-lt"/>
                          <a:ea typeface="+mn-ea"/>
                          <a:cs typeface="Calibri" panose="020F0502020204030204" pitchFamily="34" charset="0"/>
                        </a:rPr>
                        <a:t>27.10.</a:t>
                      </a:r>
                      <a:r>
                        <a:rPr lang="en-US" sz="1400" b="0" i="1" kern="1200" dirty="0">
                          <a:solidFill>
                            <a:schemeClr val="tx1"/>
                          </a:solidFill>
                          <a:latin typeface="+mj-lt"/>
                          <a:ea typeface="+mn-ea"/>
                          <a:cs typeface="Calibri" panose="020F0502020204030204" pitchFamily="34" charset="0"/>
                        </a:rPr>
                        <a:t>2021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chemeClr val="tx1"/>
                          </a:solidFill>
                          <a:latin typeface="+mj-lt"/>
                          <a:ea typeface="+mn-ea"/>
                          <a:cs typeface="Calibri" panose="020F0502020204030204" pitchFamily="34" charset="0"/>
                        </a:rPr>
                        <a:t>Yu,</a:t>
                      </a:r>
                      <a:r>
                        <a:rPr lang="en-US" sz="1400" b="0" i="1" kern="1200" baseline="0" dirty="0">
                          <a:solidFill>
                            <a:schemeClr val="tx1"/>
                          </a:solidFill>
                          <a:latin typeface="+mj-lt"/>
                          <a:ea typeface="+mn-ea"/>
                          <a:cs typeface="Calibri" panose="020F0502020204030204" pitchFamily="34" charset="0"/>
                        </a:rPr>
                        <a:t> </a:t>
                      </a:r>
                      <a:r>
                        <a:rPr lang="en-US" sz="1400" b="0" i="1" kern="1200" dirty="0">
                          <a:solidFill>
                            <a:schemeClr val="tx1"/>
                          </a:solidFill>
                          <a:latin typeface="+mj-lt"/>
                          <a:ea typeface="+mn-ea"/>
                          <a:cs typeface="Calibri" panose="020F0502020204030204" pitchFamily="34" charset="0"/>
                        </a:rPr>
                        <a:t>Lancet</a:t>
                      </a:r>
                      <a:endParaRPr lang="fr-FR" sz="1400" i="1" dirty="0">
                        <a:solidFill>
                          <a:schemeClr val="tx1"/>
                        </a:solidFill>
                        <a:latin typeface="+mj-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i="1" kern="1200" dirty="0">
                          <a:solidFill>
                            <a:schemeClr val="tx1"/>
                          </a:solidFill>
                          <a:latin typeface="+mj-lt"/>
                          <a:ea typeface="+mn-ea"/>
                          <a:cs typeface="Calibri" panose="020F0502020204030204" pitchFamily="34" charset="0"/>
                        </a:rPr>
                        <a:t>10.08.</a:t>
                      </a:r>
                      <a:r>
                        <a:rPr lang="en-US" sz="1400" b="0" i="1" kern="1200" dirty="0">
                          <a:solidFill>
                            <a:schemeClr val="tx1"/>
                          </a:solidFill>
                          <a:latin typeface="+mj-lt"/>
                          <a:ea typeface="+mn-ea"/>
                          <a:cs typeface="Calibri" panose="020F0502020204030204" pitchFamily="34" charset="0"/>
                        </a:rPr>
                        <a:t>2021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86803199"/>
                  </a:ext>
                </a:extLst>
              </a:tr>
            </a:tbl>
          </a:graphicData>
        </a:graphic>
      </p:graphicFrame>
    </p:spTree>
    <p:extLst>
      <p:ext uri="{BB962C8B-B14F-4D97-AF65-F5344CB8AC3E}">
        <p14:creationId xmlns:p14="http://schemas.microsoft.com/office/powerpoint/2010/main" val="3312589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ADE810-D849-4344-85F3-054BFA3E1309}"/>
              </a:ext>
            </a:extLst>
          </p:cNvPr>
          <p:cNvSpPr txBox="1"/>
          <p:nvPr/>
        </p:nvSpPr>
        <p:spPr>
          <a:xfrm>
            <a:off x="2546284" y="2205704"/>
            <a:ext cx="758932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srgbClr val="0070C0"/>
                </a:solidFill>
                <a:latin typeface="Broadway" panose="04040905080B02020502" pitchFamily="82" charset="0"/>
              </a:rPr>
              <a:t>Points clefs</a:t>
            </a:r>
            <a:endParaRPr kumimoji="0" lang="en-GB" sz="96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endParaRPr>
          </a:p>
        </p:txBody>
      </p:sp>
      <p:sp>
        <p:nvSpPr>
          <p:cNvPr id="12" name="Title 6">
            <a:extLst>
              <a:ext uri="{FF2B5EF4-FFF2-40B4-BE49-F238E27FC236}">
                <a16:creationId xmlns:a16="http://schemas.microsoft.com/office/drawing/2014/main" id="{051406D9-5D4E-7244-B8A7-21DFBEC846A4}"/>
              </a:ext>
            </a:extLst>
          </p:cNvPr>
          <p:cNvSpPr txBox="1">
            <a:spLocks/>
          </p:cNvSpPr>
          <p:nvPr/>
        </p:nvSpPr>
        <p:spPr>
          <a:xfrm>
            <a:off x="362709" y="366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002060"/>
                </a:solidFill>
              </a:rPr>
              <a:t>LES ANTIVIRAUX A ACTION DIRECTE</a:t>
            </a:r>
            <a:br>
              <a:rPr lang="en-US" sz="4000">
                <a:solidFill>
                  <a:srgbClr val="002060"/>
                </a:solidFill>
              </a:rPr>
            </a:br>
            <a:r>
              <a:rPr lang="en-US" sz="4000">
                <a:solidFill>
                  <a:srgbClr val="002060"/>
                </a:solidFill>
              </a:rPr>
              <a:t>DIRECT ACTING ANTIVIRALS (DAA)</a:t>
            </a:r>
            <a:endParaRPr lang="en-US" sz="4000" dirty="0">
              <a:solidFill>
                <a:srgbClr val="002060"/>
              </a:solidFill>
            </a:endParaRPr>
          </a:p>
        </p:txBody>
      </p:sp>
      <p:sp>
        <p:nvSpPr>
          <p:cNvPr id="3" name="Espace réservé du contenu 2">
            <a:extLst>
              <a:ext uri="{FF2B5EF4-FFF2-40B4-BE49-F238E27FC236}">
                <a16:creationId xmlns:a16="http://schemas.microsoft.com/office/drawing/2014/main" id="{031A0EF2-A848-1A41-B117-3933A6F7CE1A}"/>
              </a:ext>
            </a:extLst>
          </p:cNvPr>
          <p:cNvSpPr>
            <a:spLocks noGrp="1"/>
          </p:cNvSpPr>
          <p:nvPr>
            <p:ph sz="half" idx="2"/>
          </p:nvPr>
        </p:nvSpPr>
        <p:spPr>
          <a:xfrm>
            <a:off x="154891" y="3984613"/>
            <a:ext cx="12037109" cy="2665567"/>
          </a:xfrm>
        </p:spPr>
        <p:txBody>
          <a:bodyPr>
            <a:normAutofit fontScale="92500"/>
          </a:bodyPr>
          <a:lstStyle/>
          <a:p>
            <a:pPr>
              <a:lnSpc>
                <a:spcPct val="120000"/>
              </a:lnSpc>
              <a:buFont typeface="Wingdings" pitchFamily="2" charset="2"/>
              <a:buChar char="ü"/>
            </a:pPr>
            <a:r>
              <a:rPr lang="fr-FR" sz="2400" dirty="0">
                <a:latin typeface="+mj-lt"/>
              </a:rPr>
              <a:t>Antiviraux à action directe (petites molécules) ☞ faciles à fabriquer/coût accessible (modèle VIH, MPP)</a:t>
            </a:r>
          </a:p>
          <a:p>
            <a:pPr>
              <a:lnSpc>
                <a:spcPct val="120000"/>
              </a:lnSpc>
              <a:buFont typeface="Wingdings" pitchFamily="2" charset="2"/>
              <a:buChar char="ü"/>
            </a:pPr>
            <a:r>
              <a:rPr lang="fr-FR" sz="2400" dirty="0">
                <a:latin typeface="+mj-lt"/>
              </a:rPr>
              <a:t>Pourraient agir contre divers </a:t>
            </a:r>
            <a:r>
              <a:rPr lang="fr-FR" sz="2400" dirty="0" err="1">
                <a:latin typeface="+mj-lt"/>
              </a:rPr>
              <a:t>variants</a:t>
            </a:r>
            <a:r>
              <a:rPr lang="fr-FR" sz="2400" dirty="0">
                <a:latin typeface="+mj-lt"/>
              </a:rPr>
              <a:t> (les cibles ne sont pas la </a:t>
            </a:r>
            <a:r>
              <a:rPr lang="fr-FR" sz="2400" i="1" dirty="0">
                <a:latin typeface="+mj-lt"/>
              </a:rPr>
              <a:t>Spike </a:t>
            </a:r>
            <a:r>
              <a:rPr lang="fr-FR" sz="2400" i="1" dirty="0" err="1">
                <a:latin typeface="+mj-lt"/>
              </a:rPr>
              <a:t>protein</a:t>
            </a:r>
            <a:r>
              <a:rPr lang="fr-FR" sz="2400" dirty="0">
                <a:latin typeface="+mj-lt"/>
              </a:rPr>
              <a:t>) - en combinaison ?</a:t>
            </a:r>
          </a:p>
          <a:p>
            <a:pPr>
              <a:lnSpc>
                <a:spcPct val="120000"/>
              </a:lnSpc>
              <a:buFont typeface="Wingdings" pitchFamily="2" charset="2"/>
              <a:buChar char="ü"/>
            </a:pPr>
            <a:r>
              <a:rPr lang="fr-FR" sz="2400" dirty="0">
                <a:latin typeface="+mj-lt"/>
              </a:rPr>
              <a:t>Doit être administré tôt (dans les 5 jours) après le diagnostic – </a:t>
            </a:r>
            <a:r>
              <a:rPr lang="fr-FR" sz="2400" dirty="0" err="1">
                <a:latin typeface="+mj-lt"/>
              </a:rPr>
              <a:t>testing</a:t>
            </a:r>
            <a:r>
              <a:rPr lang="fr-FR" sz="2400" dirty="0">
                <a:latin typeface="+mj-lt"/>
              </a:rPr>
              <a:t> indispensable, circuit d’accès.</a:t>
            </a:r>
          </a:p>
          <a:p>
            <a:pPr>
              <a:lnSpc>
                <a:spcPct val="120000"/>
              </a:lnSpc>
              <a:buFont typeface="Wingdings" pitchFamily="2" charset="2"/>
              <a:buChar char="ü"/>
            </a:pPr>
            <a:r>
              <a:rPr lang="fr-FR" sz="2400" dirty="0">
                <a:latin typeface="+mj-lt"/>
              </a:rPr>
              <a:t>Décentralisation indispensable, via une pharmacie centralisée, sur ordonnance des praticiens de ville</a:t>
            </a:r>
          </a:p>
          <a:p>
            <a:pPr>
              <a:lnSpc>
                <a:spcPct val="120000"/>
              </a:lnSpc>
              <a:buFont typeface="Wingdings" pitchFamily="2" charset="2"/>
              <a:buChar char="ü"/>
            </a:pPr>
            <a:r>
              <a:rPr lang="fr-FR" sz="2400" dirty="0">
                <a:latin typeface="+mj-lt"/>
              </a:rPr>
              <a:t>Mais à l’heure actuelle, toutes les prévisions ont été déstabilisées</a:t>
            </a:r>
          </a:p>
        </p:txBody>
      </p:sp>
    </p:spTree>
    <p:extLst>
      <p:ext uri="{BB962C8B-B14F-4D97-AF65-F5344CB8AC3E}">
        <p14:creationId xmlns:p14="http://schemas.microsoft.com/office/powerpoint/2010/main" val="3495855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Colloque du 8 </a:t>
            </a:r>
            <a:r>
              <a:rPr lang="en-US" dirty="0" err="1"/>
              <a:t>décembre</a:t>
            </a:r>
            <a:r>
              <a:rPr lang="en-US" dirty="0"/>
              <a:t> 2021 </a:t>
            </a:r>
            <a:r>
              <a:rPr lang="en-US" sz="3200" dirty="0"/>
              <a:t>(Alexandra Calmy)</a:t>
            </a:r>
            <a:endParaRPr lang="en-US" b="0" dirty="0"/>
          </a:p>
        </p:txBody>
      </p:sp>
      <p:grpSp>
        <p:nvGrpSpPr>
          <p:cNvPr id="3" name="Group 2">
            <a:extLst>
              <a:ext uri="{FF2B5EF4-FFF2-40B4-BE49-F238E27FC236}">
                <a16:creationId xmlns:a16="http://schemas.microsoft.com/office/drawing/2014/main" id="{756E9D08-F808-445E-972B-A8AA783BDB8B}"/>
              </a:ext>
            </a:extLst>
          </p:cNvPr>
          <p:cNvGrpSpPr/>
          <p:nvPr/>
        </p:nvGrpSpPr>
        <p:grpSpPr>
          <a:xfrm>
            <a:off x="414528" y="2760764"/>
            <a:ext cx="11362944" cy="2522094"/>
            <a:chOff x="453773" y="1643968"/>
            <a:chExt cx="11362944" cy="2522094"/>
          </a:xfrm>
        </p:grpSpPr>
        <p:sp>
          <p:nvSpPr>
            <p:cNvPr id="4" name="Freeform: Shape 3">
              <a:extLst>
                <a:ext uri="{FF2B5EF4-FFF2-40B4-BE49-F238E27FC236}">
                  <a16:creationId xmlns:a16="http://schemas.microsoft.com/office/drawing/2014/main" id="{1C8DB707-B24D-48A2-8520-ECE8957E1A46}"/>
                </a:ext>
              </a:extLst>
            </p:cNvPr>
            <p:cNvSpPr/>
            <p:nvPr/>
          </p:nvSpPr>
          <p:spPr>
            <a:xfrm>
              <a:off x="453773" y="1643968"/>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Les </a:t>
              </a:r>
              <a:r>
                <a:rPr lang="en-US" sz="2400" b="1" dirty="0" err="1">
                  <a:solidFill>
                    <a:srgbClr val="FFFFFF"/>
                  </a:solidFill>
                </a:rPr>
                <a:t>antiviraux</a:t>
              </a:r>
              <a:r>
                <a:rPr lang="en-US" sz="2400" b="1" dirty="0">
                  <a:solidFill>
                    <a:srgbClr val="FFFFFF"/>
                  </a:solidFill>
                </a:rPr>
                <a:t> </a:t>
              </a:r>
              <a:r>
                <a:rPr lang="en-US" sz="2400" b="1" dirty="0" err="1">
                  <a:solidFill>
                    <a:srgbClr val="FFFFFF"/>
                  </a:solidFill>
                </a:rPr>
                <a:t>à</a:t>
              </a:r>
              <a:r>
                <a:rPr lang="en-US" sz="2400" b="1" dirty="0">
                  <a:solidFill>
                    <a:srgbClr val="FFFFFF"/>
                  </a:solidFill>
                </a:rPr>
                <a:t> action </a:t>
              </a:r>
              <a:r>
                <a:rPr lang="en-US" sz="2400" b="1" dirty="0" err="1">
                  <a:solidFill>
                    <a:srgbClr val="FFFFFF"/>
                  </a:solidFill>
                </a:rPr>
                <a:t>directe</a:t>
              </a:r>
              <a:r>
                <a:rPr lang="en-US" sz="2400" b="1" dirty="0">
                  <a:solidFill>
                    <a:srgbClr val="FFFFFF"/>
                  </a:solidFill>
                </a:rPr>
                <a:t> (administration </a:t>
              </a:r>
              <a:r>
                <a:rPr lang="en-US" sz="2400" b="1" dirty="0" err="1">
                  <a:solidFill>
                    <a:srgbClr val="FFFFFF"/>
                  </a:solidFill>
                </a:rPr>
                <a:t>orale</a:t>
              </a:r>
              <a:r>
                <a:rPr lang="en-US" sz="2400" b="1" dirty="0">
                  <a:solidFill>
                    <a:srgbClr val="FFFFFF"/>
                  </a:solidFill>
                </a:rPr>
                <a:t>)</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493B318-4861-4B7F-AB45-3A633CC4ACA4}"/>
                </a:ext>
              </a:extLst>
            </p:cNvPr>
            <p:cNvSpPr/>
            <p:nvPr/>
          </p:nvSpPr>
          <p:spPr>
            <a:xfrm>
              <a:off x="453773" y="2539255"/>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rgbClr val="8B050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dirty="0">
                  <a:solidFill>
                    <a:srgbClr val="FFFFFF"/>
                  </a:solidFill>
                </a:rPr>
                <a:t>Les </a:t>
              </a:r>
              <a:r>
                <a:rPr lang="en-US" sz="2400" dirty="0" err="1">
                  <a:solidFill>
                    <a:srgbClr val="FFFFFF"/>
                  </a:solidFill>
                </a:rPr>
                <a:t>anticorps</a:t>
              </a:r>
              <a:r>
                <a:rPr lang="en-US" sz="2400" dirty="0">
                  <a:solidFill>
                    <a:srgbClr val="FFFFFF"/>
                  </a:solidFill>
                </a:rPr>
                <a:t> </a:t>
              </a:r>
              <a:r>
                <a:rPr lang="en-US" sz="2400" dirty="0" err="1">
                  <a:solidFill>
                    <a:srgbClr val="FFFFFF"/>
                  </a:solidFill>
                </a:rPr>
                <a:t>monoclonaux</a:t>
              </a:r>
              <a:r>
                <a:rPr lang="en-US" sz="2400"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DDF357E-2FF5-41FF-8185-9628AE761006}"/>
                </a:ext>
              </a:extLst>
            </p:cNvPr>
            <p:cNvSpPr/>
            <p:nvPr/>
          </p:nvSpPr>
          <p:spPr>
            <a:xfrm>
              <a:off x="453773" y="3434542"/>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Perspectives</a:t>
              </a:r>
            </a:p>
          </p:txBody>
        </p:sp>
      </p:grpSp>
      <p:sp>
        <p:nvSpPr>
          <p:cNvPr id="8" name="Freeform: Shape 3">
            <a:extLst>
              <a:ext uri="{FF2B5EF4-FFF2-40B4-BE49-F238E27FC236}">
                <a16:creationId xmlns:a16="http://schemas.microsoft.com/office/drawing/2014/main" id="{BABCCCAC-20AB-554A-AB52-B33B575ADFC1}"/>
              </a:ext>
            </a:extLst>
          </p:cNvPr>
          <p:cNvSpPr/>
          <p:nvPr/>
        </p:nvSpPr>
        <p:spPr>
          <a:xfrm>
            <a:off x="414528" y="1851431"/>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bg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Introduction</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lèche droite à entaille 1">
            <a:extLst>
              <a:ext uri="{FF2B5EF4-FFF2-40B4-BE49-F238E27FC236}">
                <a16:creationId xmlns:a16="http://schemas.microsoft.com/office/drawing/2014/main" id="{3929853E-1FA1-244A-81E6-161DEAC9865F}"/>
              </a:ext>
            </a:extLst>
          </p:cNvPr>
          <p:cNvSpPr/>
          <p:nvPr/>
        </p:nvSpPr>
        <p:spPr>
          <a:xfrm>
            <a:off x="80908" y="4021811"/>
            <a:ext cx="277091" cy="2015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2940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ADE810-D849-4344-85F3-054BFA3E1309}"/>
              </a:ext>
            </a:extLst>
          </p:cNvPr>
          <p:cNvSpPr txBox="1"/>
          <p:nvPr/>
        </p:nvSpPr>
        <p:spPr>
          <a:xfrm>
            <a:off x="475412" y="1812737"/>
            <a:ext cx="113845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1</a:t>
            </a:r>
          </a:p>
        </p:txBody>
      </p:sp>
      <p:sp>
        <p:nvSpPr>
          <p:cNvPr id="7" name="TextBox 6">
            <a:extLst>
              <a:ext uri="{FF2B5EF4-FFF2-40B4-BE49-F238E27FC236}">
                <a16:creationId xmlns:a16="http://schemas.microsoft.com/office/drawing/2014/main" id="{A0DDF8A4-68C0-4018-BD4D-D48E42CE2D55}"/>
              </a:ext>
            </a:extLst>
          </p:cNvPr>
          <p:cNvSpPr txBox="1"/>
          <p:nvPr/>
        </p:nvSpPr>
        <p:spPr>
          <a:xfrm>
            <a:off x="531502" y="3327228"/>
            <a:ext cx="113845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2</a:t>
            </a:r>
          </a:p>
        </p:txBody>
      </p:sp>
      <p:sp>
        <p:nvSpPr>
          <p:cNvPr id="13" name="TextBox 4">
            <a:extLst>
              <a:ext uri="{FF2B5EF4-FFF2-40B4-BE49-F238E27FC236}">
                <a16:creationId xmlns:a16="http://schemas.microsoft.com/office/drawing/2014/main" id="{5DA28068-7DD9-DA4E-8C23-4E221E982602}"/>
              </a:ext>
            </a:extLst>
          </p:cNvPr>
          <p:cNvSpPr txBox="1"/>
          <p:nvPr/>
        </p:nvSpPr>
        <p:spPr>
          <a:xfrm>
            <a:off x="1535529" y="2580338"/>
            <a:ext cx="45868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prstClr val="black"/>
                </a:solidFill>
                <a:latin typeface="Calibri" panose="020F0502020204030204"/>
              </a:rPr>
              <a:t>Casirivimab</a:t>
            </a:r>
            <a:r>
              <a:rPr lang="en-GB" sz="3200" dirty="0">
                <a:solidFill>
                  <a:prstClr val="black"/>
                </a:solidFill>
                <a:latin typeface="Calibri" panose="020F0502020204030204"/>
              </a:rPr>
              <a:t>/</a:t>
            </a:r>
            <a:r>
              <a:rPr lang="en-GB" sz="3200" dirty="0" err="1">
                <a:solidFill>
                  <a:prstClr val="black"/>
                </a:solidFill>
                <a:latin typeface="Calibri" panose="020F0502020204030204"/>
              </a:rPr>
              <a:t>imdevimab</a:t>
            </a:r>
            <a:endParaRPr kumimoji="0" lang="en-GB" sz="3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6">
            <a:extLst>
              <a:ext uri="{FF2B5EF4-FFF2-40B4-BE49-F238E27FC236}">
                <a16:creationId xmlns:a16="http://schemas.microsoft.com/office/drawing/2014/main" id="{051406D9-5D4E-7244-B8A7-21DFBEC846A4}"/>
              </a:ext>
            </a:extLst>
          </p:cNvPr>
          <p:cNvSpPr txBox="1">
            <a:spLocks/>
          </p:cNvSpPr>
          <p:nvPr/>
        </p:nvSpPr>
        <p:spPr>
          <a:xfrm>
            <a:off x="531502" y="2940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ANTICORPS MONOCLONAUX (Switzerland)</a:t>
            </a:r>
          </a:p>
          <a:p>
            <a:r>
              <a:rPr lang="en-US" sz="4000" dirty="0">
                <a:solidFill>
                  <a:srgbClr val="002060"/>
                </a:solidFill>
              </a:rPr>
              <a:t>MONOCLONAL ANTIBODIES (</a:t>
            </a:r>
            <a:r>
              <a:rPr lang="en-US" sz="4000" dirty="0" err="1">
                <a:solidFill>
                  <a:srgbClr val="002060"/>
                </a:solidFill>
              </a:rPr>
              <a:t>mAbs</a:t>
            </a:r>
            <a:r>
              <a:rPr lang="en-US" sz="4000" dirty="0">
                <a:solidFill>
                  <a:srgbClr val="002060"/>
                </a:solidFill>
              </a:rPr>
              <a:t>)</a:t>
            </a:r>
          </a:p>
        </p:txBody>
      </p:sp>
      <p:sp>
        <p:nvSpPr>
          <p:cNvPr id="14" name="Content Placeholder 3">
            <a:extLst>
              <a:ext uri="{FF2B5EF4-FFF2-40B4-BE49-F238E27FC236}">
                <a16:creationId xmlns:a16="http://schemas.microsoft.com/office/drawing/2014/main" id="{3032D20D-12C8-484C-93AB-2EB48D313C9A}"/>
              </a:ext>
            </a:extLst>
          </p:cNvPr>
          <p:cNvSpPr>
            <a:spLocks noGrp="1"/>
          </p:cNvSpPr>
          <p:nvPr>
            <p:ph sz="half" idx="2"/>
          </p:nvPr>
        </p:nvSpPr>
        <p:spPr>
          <a:xfrm>
            <a:off x="299085" y="4113543"/>
            <a:ext cx="5073650" cy="730250"/>
          </a:xfrm>
        </p:spPr>
        <p:txBody>
          <a:bodyPr>
            <a:normAutofit/>
          </a:bodyPr>
          <a:lstStyle/>
          <a:p>
            <a:pPr marL="0" indent="0" algn="ctr">
              <a:buNone/>
            </a:pPr>
            <a:r>
              <a:rPr lang="en-GB" sz="3200" dirty="0" err="1"/>
              <a:t>Sotrovimab</a:t>
            </a:r>
            <a:endParaRPr lang="en-GB" sz="3200" dirty="0"/>
          </a:p>
          <a:p>
            <a:pPr marL="0" indent="0">
              <a:buNone/>
            </a:pPr>
            <a:endParaRPr lang="en-GB" dirty="0"/>
          </a:p>
        </p:txBody>
      </p:sp>
      <p:sp>
        <p:nvSpPr>
          <p:cNvPr id="3" name="Rectangle : coins arrondis 2">
            <a:extLst>
              <a:ext uri="{FF2B5EF4-FFF2-40B4-BE49-F238E27FC236}">
                <a16:creationId xmlns:a16="http://schemas.microsoft.com/office/drawing/2014/main" id="{154A7DBA-5F68-FC4A-97FF-C6E9281F61DF}"/>
              </a:ext>
            </a:extLst>
          </p:cNvPr>
          <p:cNvSpPr/>
          <p:nvPr/>
        </p:nvSpPr>
        <p:spPr>
          <a:xfrm>
            <a:off x="6281503" y="2340910"/>
            <a:ext cx="5377773" cy="27508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 </a:t>
            </a:r>
          </a:p>
        </p:txBody>
      </p:sp>
      <p:sp>
        <p:nvSpPr>
          <p:cNvPr id="4" name="ZoneTexte 3">
            <a:extLst>
              <a:ext uri="{FF2B5EF4-FFF2-40B4-BE49-F238E27FC236}">
                <a16:creationId xmlns:a16="http://schemas.microsoft.com/office/drawing/2014/main" id="{6506B541-78EB-C848-B5E0-E4559ABD3074}"/>
              </a:ext>
            </a:extLst>
          </p:cNvPr>
          <p:cNvSpPr txBox="1"/>
          <p:nvPr/>
        </p:nvSpPr>
        <p:spPr>
          <a:xfrm>
            <a:off x="6516609" y="2590310"/>
            <a:ext cx="5142667" cy="2308324"/>
          </a:xfrm>
          <a:prstGeom prst="rect">
            <a:avLst/>
          </a:prstGeom>
          <a:noFill/>
        </p:spPr>
        <p:txBody>
          <a:bodyPr wrap="square" rtlCol="0">
            <a:spAutoFit/>
          </a:bodyPr>
          <a:lstStyle/>
          <a:p>
            <a:pPr marL="342900" indent="-342900">
              <a:buAutoNum type="arabicPeriod"/>
            </a:pPr>
            <a:r>
              <a:rPr lang="fr-FR" sz="2400" dirty="0" err="1">
                <a:latin typeface="+mj-lt"/>
              </a:rPr>
              <a:t>Casirivimab</a:t>
            </a:r>
            <a:r>
              <a:rPr lang="fr-FR" sz="2400" dirty="0">
                <a:latin typeface="+mj-lt"/>
              </a:rPr>
              <a:t>/</a:t>
            </a:r>
            <a:r>
              <a:rPr lang="fr-FR" sz="2400" dirty="0" err="1">
                <a:latin typeface="+mj-lt"/>
              </a:rPr>
              <a:t>imdevimab</a:t>
            </a:r>
            <a:r>
              <a:rPr lang="fr-FR" sz="2400" dirty="0">
                <a:latin typeface="+mj-lt"/>
              </a:rPr>
              <a:t> REGN-COV-2) </a:t>
            </a:r>
            <a:r>
              <a:rPr lang="fr-FR" sz="2400" dirty="0" err="1">
                <a:latin typeface="+mj-lt"/>
              </a:rPr>
              <a:t>outpatients</a:t>
            </a:r>
            <a:r>
              <a:rPr lang="fr-FR" sz="2400" dirty="0">
                <a:latin typeface="+mj-lt"/>
              </a:rPr>
              <a:t> phase 3 (ROCHE), </a:t>
            </a:r>
            <a:r>
              <a:rPr lang="fr-FR" sz="2400" dirty="0" err="1">
                <a:latin typeface="+mj-lt"/>
              </a:rPr>
              <a:t>inpatients</a:t>
            </a:r>
            <a:r>
              <a:rPr lang="fr-FR" sz="2400" dirty="0">
                <a:latin typeface="+mj-lt"/>
              </a:rPr>
              <a:t> (RECOVERY)</a:t>
            </a:r>
          </a:p>
          <a:p>
            <a:pPr marL="342900" indent="-342900">
              <a:buAutoNum type="arabicPeriod"/>
            </a:pPr>
            <a:endParaRPr lang="fr-FR" sz="2400" dirty="0">
              <a:latin typeface="+mj-lt"/>
            </a:endParaRPr>
          </a:p>
          <a:p>
            <a:pPr marL="342900" indent="-342900">
              <a:buAutoNum type="arabicPeriod"/>
            </a:pPr>
            <a:r>
              <a:rPr lang="fr-FR" sz="2400" dirty="0" err="1">
                <a:latin typeface="+mj-lt"/>
              </a:rPr>
              <a:t>Sotrovimab</a:t>
            </a:r>
            <a:r>
              <a:rPr lang="fr-FR" sz="2400" dirty="0">
                <a:latin typeface="+mj-lt"/>
              </a:rPr>
              <a:t>: </a:t>
            </a:r>
            <a:r>
              <a:rPr lang="fr-FR" sz="2400" dirty="0" err="1">
                <a:latin typeface="+mj-lt"/>
              </a:rPr>
              <a:t>outpatient</a:t>
            </a:r>
            <a:r>
              <a:rPr lang="fr-FR" sz="2400" dirty="0">
                <a:latin typeface="+mj-lt"/>
              </a:rPr>
              <a:t> phase 3 (COMET ICE)</a:t>
            </a:r>
          </a:p>
        </p:txBody>
      </p:sp>
    </p:spTree>
    <p:extLst>
      <p:ext uri="{BB962C8B-B14F-4D97-AF65-F5344CB8AC3E}">
        <p14:creationId xmlns:p14="http://schemas.microsoft.com/office/powerpoint/2010/main" val="86054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8E98D652-AE23-1442-B6EF-A8B552130949}"/>
              </a:ext>
            </a:extLst>
          </p:cNvPr>
          <p:cNvSpPr txBox="1"/>
          <p:nvPr/>
        </p:nvSpPr>
        <p:spPr>
          <a:xfrm>
            <a:off x="6260074" y="7303482"/>
            <a:ext cx="4134465" cy="338554"/>
          </a:xfrm>
          <a:prstGeom prst="rect">
            <a:avLst/>
          </a:prstGeom>
          <a:noFill/>
        </p:spPr>
        <p:txBody>
          <a:bodyPr wrap="none" rtlCol="0">
            <a:spAutoFit/>
          </a:bodyPr>
          <a:lstStyle/>
          <a:p>
            <a:r>
              <a:rPr lang="fr-CH" sz="1600" i="1" dirty="0">
                <a:solidFill>
                  <a:schemeClr val="accent5">
                    <a:lumMod val="50000"/>
                  </a:schemeClr>
                </a:solidFill>
              </a:rPr>
              <a:t>Gupta et al, New Eng J Med, </a:t>
            </a:r>
            <a:r>
              <a:rPr lang="fr-CH" sz="1600" i="1" dirty="0" err="1">
                <a:solidFill>
                  <a:schemeClr val="accent5">
                    <a:lumMod val="50000"/>
                  </a:schemeClr>
                </a:solidFill>
              </a:rPr>
              <a:t>Nov</a:t>
            </a:r>
            <a:r>
              <a:rPr lang="fr-CH" sz="1600" i="1" dirty="0">
                <a:solidFill>
                  <a:schemeClr val="accent5">
                    <a:lumMod val="50000"/>
                  </a:schemeClr>
                </a:solidFill>
              </a:rPr>
              <a:t> 1st, 2021</a:t>
            </a:r>
          </a:p>
        </p:txBody>
      </p:sp>
      <p:sp>
        <p:nvSpPr>
          <p:cNvPr id="9" name="Title 1">
            <a:extLst>
              <a:ext uri="{FF2B5EF4-FFF2-40B4-BE49-F238E27FC236}">
                <a16:creationId xmlns:a16="http://schemas.microsoft.com/office/drawing/2014/main" id="{EFCABC4F-9E4F-3C40-A3A3-B97D82604F76}"/>
              </a:ext>
            </a:extLst>
          </p:cNvPr>
          <p:cNvSpPr>
            <a:spLocks noGrp="1"/>
          </p:cNvSpPr>
          <p:nvPr>
            <p:ph type="title"/>
          </p:nvPr>
        </p:nvSpPr>
        <p:spPr>
          <a:xfrm>
            <a:off x="340105" y="380660"/>
            <a:ext cx="11362945" cy="868680"/>
          </a:xfrm>
        </p:spPr>
        <p:txBody>
          <a:bodyPr>
            <a:normAutofit fontScale="90000"/>
          </a:bodyPr>
          <a:lstStyle/>
          <a:p>
            <a:r>
              <a:rPr lang="en-GB" b="0" dirty="0">
                <a:solidFill>
                  <a:srgbClr val="002060"/>
                </a:solidFill>
              </a:rPr>
              <a:t>CASIRIVIMAB/IMDEVIMAB (REGN-COV)</a:t>
            </a:r>
            <a:br>
              <a:rPr lang="en-GB" b="0" dirty="0">
                <a:solidFill>
                  <a:srgbClr val="002060"/>
                </a:solidFill>
              </a:rPr>
            </a:br>
            <a:r>
              <a:rPr lang="en-GB" sz="3600" b="0" i="1" dirty="0" err="1">
                <a:solidFill>
                  <a:srgbClr val="002060"/>
                </a:solidFill>
              </a:rPr>
              <a:t>Weinreich</a:t>
            </a:r>
            <a:r>
              <a:rPr lang="en-GB" sz="3600" b="0" i="1" dirty="0">
                <a:solidFill>
                  <a:srgbClr val="002060"/>
                </a:solidFill>
              </a:rPr>
              <a:t> (phase 3, </a:t>
            </a:r>
            <a:r>
              <a:rPr lang="en-GB" sz="3600" i="1" dirty="0">
                <a:solidFill>
                  <a:srgbClr val="002060"/>
                </a:solidFill>
              </a:rPr>
              <a:t>ambulatory)</a:t>
            </a:r>
            <a:endParaRPr lang="en-GB" b="0" i="1" dirty="0">
              <a:solidFill>
                <a:srgbClr val="002060"/>
              </a:solidFill>
            </a:endParaRPr>
          </a:p>
        </p:txBody>
      </p:sp>
      <p:sp>
        <p:nvSpPr>
          <p:cNvPr id="10" name="ZoneTexte 9">
            <a:extLst>
              <a:ext uri="{FF2B5EF4-FFF2-40B4-BE49-F238E27FC236}">
                <a16:creationId xmlns:a16="http://schemas.microsoft.com/office/drawing/2014/main" id="{FBFFE001-9DB2-A748-A23F-3F18FE773585}"/>
              </a:ext>
            </a:extLst>
          </p:cNvPr>
          <p:cNvSpPr txBox="1"/>
          <p:nvPr/>
        </p:nvSpPr>
        <p:spPr>
          <a:xfrm>
            <a:off x="5864079" y="953362"/>
            <a:ext cx="583897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0" i="1" u="none" strike="noStrike" kern="1200" cap="none" spc="0" normalizeH="0" baseline="0" noProof="0" dirty="0" err="1">
                <a:ln>
                  <a:noFill/>
                </a:ln>
                <a:solidFill>
                  <a:srgbClr val="002060"/>
                </a:solidFill>
                <a:effectLst/>
                <a:uLnTx/>
                <a:uFillTx/>
                <a:latin typeface="Calibri Light" panose="020F0302020204030204"/>
                <a:ea typeface="+mn-ea"/>
                <a:cs typeface="+mn-cs"/>
              </a:rPr>
              <a:t>Weinreich</a:t>
            </a:r>
            <a:r>
              <a:rPr kumimoji="0" lang="fr-FR" sz="1600" b="0" i="1" u="none" strike="noStrike" kern="1200" cap="none" spc="0" normalizeH="0" baseline="0" noProof="0" dirty="0">
                <a:ln>
                  <a:noFill/>
                </a:ln>
                <a:solidFill>
                  <a:srgbClr val="002060"/>
                </a:solidFill>
                <a:effectLst/>
                <a:uLnTx/>
                <a:uFillTx/>
                <a:latin typeface="Calibri Light" panose="020F0302020204030204"/>
                <a:ea typeface="+mn-ea"/>
                <a:cs typeface="+mn-cs"/>
              </a:rPr>
              <a:t> et al, </a:t>
            </a:r>
            <a:r>
              <a:rPr kumimoji="0" lang="fr-FR" sz="1600" b="0" i="1" u="none" strike="noStrike" kern="1200" cap="none" spc="0" normalizeH="0" baseline="0" noProof="0" dirty="0" err="1">
                <a:ln>
                  <a:noFill/>
                </a:ln>
                <a:solidFill>
                  <a:srgbClr val="002060"/>
                </a:solidFill>
                <a:effectLst/>
                <a:uLnTx/>
                <a:uFillTx/>
                <a:latin typeface="Calibri Light" panose="020F0302020204030204"/>
                <a:ea typeface="+mn-ea"/>
                <a:cs typeface="+mn-cs"/>
              </a:rPr>
              <a:t>preprint</a:t>
            </a:r>
            <a:r>
              <a:rPr kumimoji="0" lang="fr-FR" sz="1600" b="0" i="1" u="none" strike="noStrike" kern="1200" cap="none" spc="0" normalizeH="0" baseline="0" noProof="0" dirty="0">
                <a:ln>
                  <a:noFill/>
                </a:ln>
                <a:solidFill>
                  <a:srgbClr val="002060"/>
                </a:solidFill>
                <a:effectLst/>
                <a:uLnTx/>
                <a:uFillTx/>
                <a:latin typeface="Calibri Light" panose="020F0302020204030204"/>
                <a:ea typeface="+mn-ea"/>
                <a:cs typeface="+mn-cs"/>
              </a:rPr>
              <a:t>, May 21st, 2021, New Eng J Med, Sept 2021</a:t>
            </a:r>
          </a:p>
        </p:txBody>
      </p:sp>
      <p:pic>
        <p:nvPicPr>
          <p:cNvPr id="11" name="Image 10">
            <a:extLst>
              <a:ext uri="{FF2B5EF4-FFF2-40B4-BE49-F238E27FC236}">
                <a16:creationId xmlns:a16="http://schemas.microsoft.com/office/drawing/2014/main" id="{9EEFBDBE-1F82-3F40-8042-41C7D2711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097" y="1526065"/>
            <a:ext cx="10457953" cy="4559809"/>
          </a:xfrm>
          <a:prstGeom prst="rect">
            <a:avLst/>
          </a:prstGeom>
        </p:spPr>
      </p:pic>
      <p:sp>
        <p:nvSpPr>
          <p:cNvPr id="13" name="ZoneTexte 12">
            <a:extLst>
              <a:ext uri="{FF2B5EF4-FFF2-40B4-BE49-F238E27FC236}">
                <a16:creationId xmlns:a16="http://schemas.microsoft.com/office/drawing/2014/main" id="{DFC378BF-3F55-7B49-B5D2-2C2EC3448519}"/>
              </a:ext>
            </a:extLst>
          </p:cNvPr>
          <p:cNvSpPr txBox="1"/>
          <p:nvPr/>
        </p:nvSpPr>
        <p:spPr>
          <a:xfrm>
            <a:off x="-123372" y="6164983"/>
            <a:ext cx="12315372" cy="8617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When</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considering</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placebo-</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treated</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patients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only</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there</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was</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an association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between</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baseline</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viral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load</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and Covid-19-related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hospitalization</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or all-cause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death</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irrespective</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of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baseline</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antibody</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 </a:t>
            </a:r>
            <a:r>
              <a:rPr kumimoji="0" lang="fr-CH" sz="1600" b="0" i="1" u="none" strike="noStrike" kern="1200" cap="none" spc="0" normalizeH="0" baseline="0" noProof="0" dirty="0" err="1">
                <a:ln>
                  <a:noFill/>
                </a:ln>
                <a:solidFill>
                  <a:srgbClr val="141414"/>
                </a:solidFill>
                <a:effectLst/>
                <a:uLnTx/>
                <a:uFillTx/>
                <a:latin typeface="Arial" pitchFamily="34" charset="0"/>
                <a:ea typeface="+mn-ea"/>
                <a:cs typeface="+mn-cs"/>
              </a:rPr>
              <a:t>status</a:t>
            </a:r>
            <a:r>
              <a:rPr kumimoji="0" lang="fr-CH" sz="1600" b="0" i="1" u="none" strike="noStrike" kern="1200" cap="none" spc="0" normalizeH="0" baseline="0" noProof="0" dirty="0">
                <a:ln>
                  <a:noFill/>
                </a:ln>
                <a:solidFill>
                  <a:srgbClr val="141414"/>
                </a:solidFill>
                <a:effectLst/>
                <a:uLnTx/>
                <a:uFillTx/>
                <a:latin typeface="Arial"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141414"/>
              </a:solidFill>
              <a:effectLst/>
              <a:uLnTx/>
              <a:uFillTx/>
              <a:latin typeface="Arial" pitchFamily="34" charset="0"/>
              <a:ea typeface="+mn-ea"/>
              <a:cs typeface="+mn-cs"/>
            </a:endParaRPr>
          </a:p>
        </p:txBody>
      </p:sp>
      <p:sp>
        <p:nvSpPr>
          <p:cNvPr id="14" name="TextBox 5">
            <a:extLst>
              <a:ext uri="{FF2B5EF4-FFF2-40B4-BE49-F238E27FC236}">
                <a16:creationId xmlns:a16="http://schemas.microsoft.com/office/drawing/2014/main" id="{56287FEF-EC6F-DE4C-A4E7-4B96D2142096}"/>
              </a:ext>
            </a:extLst>
          </p:cNvPr>
          <p:cNvSpPr txBox="1"/>
          <p:nvPr/>
        </p:nvSpPr>
        <p:spPr>
          <a:xfrm>
            <a:off x="297797" y="2142882"/>
            <a:ext cx="113845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1</a:t>
            </a:r>
          </a:p>
        </p:txBody>
      </p:sp>
    </p:spTree>
    <p:extLst>
      <p:ext uri="{BB962C8B-B14F-4D97-AF65-F5344CB8AC3E}">
        <p14:creationId xmlns:p14="http://schemas.microsoft.com/office/powerpoint/2010/main" val="1964150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051406D9-5D4E-7244-B8A7-21DFBEC846A4}"/>
              </a:ext>
            </a:extLst>
          </p:cNvPr>
          <p:cNvSpPr txBox="1">
            <a:spLocks/>
          </p:cNvSpPr>
          <p:nvPr/>
        </p:nvSpPr>
        <p:spPr>
          <a:xfrm>
            <a:off x="1676400" y="2682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ANTICORPS MONOCLONAUX (Switzerland)</a:t>
            </a:r>
            <a:r>
              <a:rPr lang="en-GB" sz="4000" dirty="0"/>
              <a:t> </a:t>
            </a:r>
            <a:r>
              <a:rPr lang="en-GB" sz="4000" dirty="0">
                <a:solidFill>
                  <a:srgbClr val="002060"/>
                </a:solidFill>
              </a:rPr>
              <a:t>SOTROVIMAB – VIR 7831  (GSK)</a:t>
            </a:r>
            <a:endParaRPr lang="en-US" sz="4000" dirty="0">
              <a:solidFill>
                <a:srgbClr val="002060"/>
              </a:solidFill>
            </a:endParaRPr>
          </a:p>
        </p:txBody>
      </p:sp>
      <p:sp>
        <p:nvSpPr>
          <p:cNvPr id="16" name="Espace réservé du contenu 5">
            <a:extLst>
              <a:ext uri="{FF2B5EF4-FFF2-40B4-BE49-F238E27FC236}">
                <a16:creationId xmlns:a16="http://schemas.microsoft.com/office/drawing/2014/main" id="{67F7CA65-025E-904E-B2B5-04C1D4198EA7}"/>
              </a:ext>
            </a:extLst>
          </p:cNvPr>
          <p:cNvSpPr>
            <a:spLocks noGrp="1"/>
          </p:cNvSpPr>
          <p:nvPr>
            <p:ph idx="1"/>
          </p:nvPr>
        </p:nvSpPr>
        <p:spPr>
          <a:xfrm>
            <a:off x="92620" y="1954156"/>
            <a:ext cx="5883694" cy="4498848"/>
          </a:xfrm>
        </p:spPr>
        <p:txBody>
          <a:bodyPr>
            <a:normAutofit/>
          </a:bodyPr>
          <a:lstStyle/>
          <a:p>
            <a:pPr marL="285750" indent="-285750">
              <a:buFontTx/>
              <a:buChar char="-"/>
            </a:pPr>
            <a:r>
              <a:rPr lang="en-US" sz="2400" b="0" dirty="0">
                <a:latin typeface="+mj-lt"/>
              </a:rPr>
              <a:t>Engineered human monoclonal antibody that neutralizes SARS-CoV-2 and multiple other </a:t>
            </a:r>
            <a:r>
              <a:rPr lang="en-US" sz="2400" b="0" dirty="0" err="1">
                <a:latin typeface="+mj-lt"/>
              </a:rPr>
              <a:t>sarbecoviruses</a:t>
            </a:r>
            <a:r>
              <a:rPr lang="en-US" sz="2400" dirty="0">
                <a:latin typeface="+mj-lt"/>
              </a:rPr>
              <a:t> (SARS-CoV-1)</a:t>
            </a:r>
            <a:endParaRPr lang="en-US" sz="2400" b="0" dirty="0">
              <a:latin typeface="+mj-lt"/>
            </a:endParaRPr>
          </a:p>
          <a:p>
            <a:pPr marL="512752" lvl="1" indent="-285750">
              <a:buFontTx/>
              <a:buChar char="-"/>
            </a:pPr>
            <a:r>
              <a:rPr lang="en-US" sz="2200" i="1" dirty="0" err="1">
                <a:latin typeface="+mj-lt"/>
              </a:rPr>
              <a:t>L’hypothèse</a:t>
            </a:r>
            <a:r>
              <a:rPr lang="en-US" sz="2200" i="1" dirty="0">
                <a:latin typeface="+mj-lt"/>
              </a:rPr>
              <a:t> </a:t>
            </a:r>
            <a:r>
              <a:rPr lang="en-US" sz="2200" i="1" dirty="0" err="1">
                <a:latin typeface="+mj-lt"/>
              </a:rPr>
              <a:t>étant</a:t>
            </a:r>
            <a:r>
              <a:rPr lang="en-US" sz="2200" i="1" dirty="0">
                <a:latin typeface="+mj-lt"/>
              </a:rPr>
              <a:t> </a:t>
            </a:r>
            <a:r>
              <a:rPr lang="en-US" sz="2200" i="1" dirty="0" err="1">
                <a:latin typeface="+mj-lt"/>
              </a:rPr>
              <a:t>qu’un</a:t>
            </a:r>
            <a:r>
              <a:rPr lang="en-US" sz="2200" i="1" dirty="0">
                <a:latin typeface="+mj-lt"/>
              </a:rPr>
              <a:t> virus qui neutralize </a:t>
            </a:r>
            <a:r>
              <a:rPr lang="en-US" sz="2200" i="1" dirty="0" err="1">
                <a:latin typeface="+mj-lt"/>
              </a:rPr>
              <a:t>tous</a:t>
            </a:r>
            <a:r>
              <a:rPr lang="en-US" sz="2200" i="1" dirty="0">
                <a:latin typeface="+mj-lt"/>
              </a:rPr>
              <a:t> les </a:t>
            </a:r>
            <a:r>
              <a:rPr lang="en-US" sz="2200" i="1" dirty="0" err="1">
                <a:latin typeface="+mj-lt"/>
              </a:rPr>
              <a:t>sarbecovirus</a:t>
            </a:r>
            <a:r>
              <a:rPr lang="en-US" sz="2200" i="1" dirty="0">
                <a:latin typeface="+mj-lt"/>
              </a:rPr>
              <a:t> </a:t>
            </a:r>
            <a:r>
              <a:rPr lang="en-US" sz="2200" i="1" dirty="0" err="1">
                <a:latin typeface="+mj-lt"/>
              </a:rPr>
              <a:t>cible</a:t>
            </a:r>
            <a:r>
              <a:rPr lang="en-US" sz="2200" i="1" dirty="0">
                <a:latin typeface="+mj-lt"/>
              </a:rPr>
              <a:t> un </a:t>
            </a:r>
            <a:r>
              <a:rPr lang="en-US" sz="2200" i="1" dirty="0" err="1">
                <a:latin typeface="+mj-lt"/>
              </a:rPr>
              <a:t>épitope</a:t>
            </a:r>
            <a:r>
              <a:rPr lang="en-US" sz="2200" i="1" dirty="0">
                <a:latin typeface="+mj-lt"/>
              </a:rPr>
              <a:t> </a:t>
            </a:r>
            <a:r>
              <a:rPr lang="en-US" sz="2200" i="1" dirty="0" err="1">
                <a:latin typeface="+mj-lt"/>
              </a:rPr>
              <a:t>conservé</a:t>
            </a:r>
            <a:r>
              <a:rPr lang="en-US" sz="2200" i="1" dirty="0">
                <a:latin typeface="+mj-lt"/>
              </a:rPr>
              <a:t> et </a:t>
            </a:r>
            <a:r>
              <a:rPr lang="en-US" sz="2200" i="1" dirty="0" err="1">
                <a:latin typeface="+mj-lt"/>
              </a:rPr>
              <a:t>garderait</a:t>
            </a:r>
            <a:r>
              <a:rPr lang="en-US" sz="2200" i="1" dirty="0">
                <a:latin typeface="+mj-lt"/>
              </a:rPr>
              <a:t> </a:t>
            </a:r>
            <a:r>
              <a:rPr lang="en-US" sz="2200" i="1" dirty="0" err="1">
                <a:latin typeface="+mj-lt"/>
              </a:rPr>
              <a:t>une</a:t>
            </a:r>
            <a:r>
              <a:rPr lang="en-US" sz="2200" i="1" dirty="0">
                <a:latin typeface="+mj-lt"/>
              </a:rPr>
              <a:t> </a:t>
            </a:r>
            <a:r>
              <a:rPr lang="en-US" sz="2200" i="1" dirty="0" err="1">
                <a:latin typeface="+mj-lt"/>
              </a:rPr>
              <a:t>efficacité</a:t>
            </a:r>
            <a:r>
              <a:rPr lang="en-US" sz="2200" i="1" dirty="0">
                <a:latin typeface="+mj-lt"/>
              </a:rPr>
              <a:t> </a:t>
            </a:r>
            <a:r>
              <a:rPr lang="en-US" sz="2200" i="1" dirty="0" err="1">
                <a:latin typeface="+mj-lt"/>
              </a:rPr>
              <a:t>lors</a:t>
            </a:r>
            <a:r>
              <a:rPr lang="en-US" sz="2200" i="1" dirty="0">
                <a:latin typeface="+mj-lt"/>
              </a:rPr>
              <a:t> de </a:t>
            </a:r>
            <a:r>
              <a:rPr lang="en-US" sz="2200" i="1" dirty="0" err="1">
                <a:latin typeface="+mj-lt"/>
              </a:rPr>
              <a:t>l’évolution</a:t>
            </a:r>
            <a:r>
              <a:rPr lang="en-US" sz="2200" i="1" dirty="0">
                <a:latin typeface="+mj-lt"/>
              </a:rPr>
              <a:t> du SARS CoV-2</a:t>
            </a:r>
          </a:p>
          <a:p>
            <a:pPr marL="285750" indent="-285750">
              <a:buFontTx/>
              <a:buChar char="-"/>
            </a:pPr>
            <a:r>
              <a:rPr lang="en-US" sz="2400" b="0" dirty="0">
                <a:latin typeface="+mj-lt"/>
              </a:rPr>
              <a:t>La </a:t>
            </a:r>
            <a:r>
              <a:rPr lang="en-US" sz="2400" b="0" dirty="0" err="1">
                <a:latin typeface="+mj-lt"/>
              </a:rPr>
              <a:t>plupart</a:t>
            </a:r>
            <a:r>
              <a:rPr lang="en-US" sz="2400" b="0" dirty="0">
                <a:latin typeface="+mj-lt"/>
              </a:rPr>
              <a:t> des </a:t>
            </a:r>
            <a:r>
              <a:rPr lang="en-US" sz="2400" b="0" dirty="0" err="1">
                <a:latin typeface="+mj-lt"/>
              </a:rPr>
              <a:t>autres</a:t>
            </a:r>
            <a:r>
              <a:rPr lang="en-US" sz="2400" b="0" dirty="0">
                <a:latin typeface="+mj-lt"/>
              </a:rPr>
              <a:t> </a:t>
            </a:r>
            <a:r>
              <a:rPr lang="en-US" sz="2400" b="0" dirty="0" err="1">
                <a:latin typeface="+mj-lt"/>
              </a:rPr>
              <a:t>mAb</a:t>
            </a:r>
            <a:r>
              <a:rPr lang="en-US" sz="2400" b="0" dirty="0">
                <a:latin typeface="+mj-lt"/>
              </a:rPr>
              <a:t> </a:t>
            </a:r>
            <a:r>
              <a:rPr lang="en-US" sz="2400" b="0" dirty="0" err="1">
                <a:latin typeface="+mj-lt"/>
              </a:rPr>
              <a:t>en</a:t>
            </a:r>
            <a:r>
              <a:rPr lang="en-US" sz="2400" b="0" dirty="0">
                <a:latin typeface="+mj-lt"/>
              </a:rPr>
              <a:t> </a:t>
            </a:r>
            <a:r>
              <a:rPr lang="en-US" sz="2400" b="0" dirty="0" err="1">
                <a:latin typeface="+mj-lt"/>
              </a:rPr>
              <a:t>développement</a:t>
            </a:r>
            <a:r>
              <a:rPr lang="en-US" sz="2400" b="0" dirty="0">
                <a:latin typeface="+mj-lt"/>
              </a:rPr>
              <a:t> </a:t>
            </a:r>
            <a:r>
              <a:rPr lang="en-US" sz="2400" b="0" dirty="0" err="1">
                <a:latin typeface="+mj-lt"/>
              </a:rPr>
              <a:t>ciblent</a:t>
            </a:r>
            <a:r>
              <a:rPr lang="en-US" sz="2400" b="0" dirty="0">
                <a:latin typeface="+mj-lt"/>
              </a:rPr>
              <a:t> le motif qui engage le </a:t>
            </a:r>
            <a:r>
              <a:rPr lang="en-US" sz="2400" b="0" dirty="0" err="1">
                <a:latin typeface="+mj-lt"/>
              </a:rPr>
              <a:t>récepteur</a:t>
            </a:r>
            <a:r>
              <a:rPr lang="en-US" sz="2400" b="0" dirty="0">
                <a:latin typeface="+mj-lt"/>
              </a:rPr>
              <a:t> angiotensin-converting enzyme 2 (ACE2), </a:t>
            </a:r>
            <a:r>
              <a:rPr lang="en-US" sz="2400" b="0" dirty="0" err="1">
                <a:latin typeface="+mj-lt"/>
              </a:rPr>
              <a:t>lequel</a:t>
            </a:r>
            <a:r>
              <a:rPr lang="en-US" sz="2400" b="0" dirty="0">
                <a:latin typeface="+mj-lt"/>
              </a:rPr>
              <a:t> </a:t>
            </a:r>
            <a:r>
              <a:rPr lang="en-US" sz="2400" b="0" dirty="0" err="1">
                <a:latin typeface="+mj-lt"/>
              </a:rPr>
              <a:t>est</a:t>
            </a:r>
            <a:r>
              <a:rPr lang="en-US" sz="2400" b="0" dirty="0">
                <a:latin typeface="+mj-lt"/>
              </a:rPr>
              <a:t> </a:t>
            </a:r>
            <a:r>
              <a:rPr lang="en-US" sz="2400" b="0" dirty="0" err="1">
                <a:latin typeface="+mj-lt"/>
              </a:rPr>
              <a:t>une</a:t>
            </a:r>
            <a:r>
              <a:rPr lang="en-US" sz="2400" b="0" dirty="0">
                <a:latin typeface="+mj-lt"/>
              </a:rPr>
              <a:t> des </a:t>
            </a:r>
            <a:r>
              <a:rPr lang="en-US" sz="2400" b="0" dirty="0" err="1">
                <a:latin typeface="+mj-lt"/>
              </a:rPr>
              <a:t>régions</a:t>
            </a:r>
            <a:r>
              <a:rPr lang="en-US" sz="2400" b="0" dirty="0">
                <a:latin typeface="+mj-lt"/>
              </a:rPr>
              <a:t> les plus </a:t>
            </a:r>
            <a:r>
              <a:rPr lang="en-US" sz="2400" b="0" dirty="0" err="1">
                <a:latin typeface="+mj-lt"/>
              </a:rPr>
              <a:t>prompte</a:t>
            </a:r>
            <a:r>
              <a:rPr lang="en-US" sz="2400" b="0" dirty="0">
                <a:latin typeface="+mj-lt"/>
              </a:rPr>
              <a:t> aux mutations</a:t>
            </a:r>
            <a:r>
              <a:rPr lang="en-US" sz="2000" b="0" dirty="0">
                <a:latin typeface="+mj-lt"/>
              </a:rPr>
              <a:t>.  </a:t>
            </a:r>
            <a:endParaRPr lang="fr-CH" sz="2000" b="0" dirty="0">
              <a:latin typeface="+mj-lt"/>
            </a:endParaRPr>
          </a:p>
        </p:txBody>
      </p:sp>
      <p:sp>
        <p:nvSpPr>
          <p:cNvPr id="18" name="ZoneTexte 17">
            <a:extLst>
              <a:ext uri="{FF2B5EF4-FFF2-40B4-BE49-F238E27FC236}">
                <a16:creationId xmlns:a16="http://schemas.microsoft.com/office/drawing/2014/main" id="{8E98D652-AE23-1442-B6EF-A8B552130949}"/>
              </a:ext>
            </a:extLst>
          </p:cNvPr>
          <p:cNvSpPr txBox="1"/>
          <p:nvPr/>
        </p:nvSpPr>
        <p:spPr>
          <a:xfrm>
            <a:off x="362709" y="6359828"/>
            <a:ext cx="4134465" cy="338554"/>
          </a:xfrm>
          <a:prstGeom prst="rect">
            <a:avLst/>
          </a:prstGeom>
          <a:noFill/>
        </p:spPr>
        <p:txBody>
          <a:bodyPr wrap="none" rtlCol="0">
            <a:spAutoFit/>
          </a:bodyPr>
          <a:lstStyle/>
          <a:p>
            <a:r>
              <a:rPr lang="fr-CH" sz="1600" i="1" dirty="0">
                <a:solidFill>
                  <a:schemeClr val="accent5">
                    <a:lumMod val="50000"/>
                  </a:schemeClr>
                </a:solidFill>
              </a:rPr>
              <a:t>Gupta et al, New Eng J Med, </a:t>
            </a:r>
            <a:r>
              <a:rPr lang="fr-CH" sz="1600" i="1" dirty="0" err="1">
                <a:solidFill>
                  <a:schemeClr val="accent5">
                    <a:lumMod val="50000"/>
                  </a:schemeClr>
                </a:solidFill>
              </a:rPr>
              <a:t>Nov</a:t>
            </a:r>
            <a:r>
              <a:rPr lang="fr-CH" sz="1600" i="1" dirty="0">
                <a:solidFill>
                  <a:schemeClr val="accent5">
                    <a:lumMod val="50000"/>
                  </a:schemeClr>
                </a:solidFill>
              </a:rPr>
              <a:t> 1st, 2021</a:t>
            </a:r>
          </a:p>
        </p:txBody>
      </p:sp>
      <p:sp>
        <p:nvSpPr>
          <p:cNvPr id="19" name="TextBox 5">
            <a:extLst>
              <a:ext uri="{FF2B5EF4-FFF2-40B4-BE49-F238E27FC236}">
                <a16:creationId xmlns:a16="http://schemas.microsoft.com/office/drawing/2014/main" id="{9EE5F680-5DB4-0C49-9455-44A85A3709A1}"/>
              </a:ext>
            </a:extLst>
          </p:cNvPr>
          <p:cNvSpPr txBox="1"/>
          <p:nvPr/>
        </p:nvSpPr>
        <p:spPr>
          <a:xfrm>
            <a:off x="362709" y="0"/>
            <a:ext cx="113845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2</a:t>
            </a:r>
          </a:p>
        </p:txBody>
      </p:sp>
      <p:pic>
        <p:nvPicPr>
          <p:cNvPr id="3" name="Image 2">
            <a:extLst>
              <a:ext uri="{FF2B5EF4-FFF2-40B4-BE49-F238E27FC236}">
                <a16:creationId xmlns:a16="http://schemas.microsoft.com/office/drawing/2014/main" id="{B94A4E66-F621-4B44-94C2-F8856DDCD29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r="-1"/>
          <a:stretch/>
        </p:blipFill>
        <p:spPr>
          <a:xfrm>
            <a:off x="6279668" y="1605657"/>
            <a:ext cx="5883694" cy="3506670"/>
          </a:xfrm>
          <a:prstGeom prst="rect">
            <a:avLst/>
          </a:prstGeom>
        </p:spPr>
      </p:pic>
      <p:sp>
        <p:nvSpPr>
          <p:cNvPr id="6" name="Rectangle 5">
            <a:extLst>
              <a:ext uri="{FF2B5EF4-FFF2-40B4-BE49-F238E27FC236}">
                <a16:creationId xmlns:a16="http://schemas.microsoft.com/office/drawing/2014/main" id="{B880DD3A-68DE-6544-8E06-52454AACB3B1}"/>
              </a:ext>
            </a:extLst>
          </p:cNvPr>
          <p:cNvSpPr/>
          <p:nvPr/>
        </p:nvSpPr>
        <p:spPr>
          <a:xfrm>
            <a:off x="6215688" y="5339919"/>
            <a:ext cx="5947674" cy="1308050"/>
          </a:xfrm>
          <a:prstGeom prst="rect">
            <a:avLst/>
          </a:prstGeom>
        </p:spPr>
        <p:txBody>
          <a:bodyPr wrap="square">
            <a:spAutoFit/>
          </a:bodyPr>
          <a:lstStyle/>
          <a:p>
            <a:r>
              <a:rPr lang="fr-CH" b="1" dirty="0">
                <a:latin typeface="Times" pitchFamily="2" charset="0"/>
              </a:rPr>
              <a:t>Figure 1. The </a:t>
            </a:r>
            <a:r>
              <a:rPr lang="fr-CH" b="1" dirty="0" err="1">
                <a:latin typeface="Times" pitchFamily="2" charset="0"/>
              </a:rPr>
              <a:t>conserved</a:t>
            </a:r>
            <a:r>
              <a:rPr lang="fr-CH" b="1" dirty="0">
                <a:latin typeface="Times" pitchFamily="2" charset="0"/>
              </a:rPr>
              <a:t>, pan-</a:t>
            </a:r>
            <a:r>
              <a:rPr lang="fr-CH" b="1" dirty="0" err="1">
                <a:latin typeface="Times" pitchFamily="2" charset="0"/>
              </a:rPr>
              <a:t>sarbecovirus</a:t>
            </a:r>
            <a:r>
              <a:rPr lang="fr-CH" b="1" dirty="0">
                <a:latin typeface="Times" pitchFamily="2" charset="0"/>
              </a:rPr>
              <a:t> binding site of </a:t>
            </a:r>
            <a:r>
              <a:rPr lang="fr-CH" b="1" dirty="0" err="1">
                <a:latin typeface="Times" pitchFamily="2" charset="0"/>
              </a:rPr>
              <a:t>sotrovimab</a:t>
            </a:r>
            <a:r>
              <a:rPr lang="fr-CH" b="1" dirty="0">
                <a:latin typeface="Times" pitchFamily="2" charset="0"/>
              </a:rPr>
              <a:t> on the </a:t>
            </a:r>
            <a:r>
              <a:rPr lang="fr-CH" b="1" dirty="0" err="1">
                <a:latin typeface="Times" pitchFamily="2" charset="0"/>
              </a:rPr>
              <a:t>spike</a:t>
            </a:r>
            <a:r>
              <a:rPr lang="fr-CH" b="1" dirty="0">
                <a:latin typeface="Times" pitchFamily="2" charset="0"/>
              </a:rPr>
              <a:t> </a:t>
            </a:r>
            <a:r>
              <a:rPr lang="fr-CH" b="1" dirty="0" err="1">
                <a:latin typeface="Times" pitchFamily="2" charset="0"/>
              </a:rPr>
              <a:t>protein</a:t>
            </a:r>
            <a:r>
              <a:rPr lang="fr-CH" b="1" dirty="0">
                <a:latin typeface="Times" pitchFamily="2" charset="0"/>
              </a:rPr>
              <a:t> of SARS-CoV-2.</a:t>
            </a:r>
            <a:br>
              <a:rPr lang="fr-CH" b="1" dirty="0">
                <a:latin typeface="Times" pitchFamily="2" charset="0"/>
              </a:rPr>
            </a:br>
            <a:r>
              <a:rPr lang="fr-CH" sz="1600" dirty="0">
                <a:latin typeface="Times" pitchFamily="2" charset="0"/>
              </a:rPr>
              <a:t>The SARS-CoV-2 </a:t>
            </a:r>
            <a:r>
              <a:rPr lang="fr-CH" sz="1600" dirty="0" err="1">
                <a:latin typeface="Times" pitchFamily="2" charset="0"/>
              </a:rPr>
              <a:t>receptor</a:t>
            </a:r>
            <a:r>
              <a:rPr lang="fr-CH" sz="1600" dirty="0">
                <a:latin typeface="Times" pitchFamily="2" charset="0"/>
              </a:rPr>
              <a:t>-binding </a:t>
            </a:r>
            <a:r>
              <a:rPr lang="fr-CH" sz="1600" dirty="0" err="1">
                <a:latin typeface="Times" pitchFamily="2" charset="0"/>
              </a:rPr>
              <a:t>domain</a:t>
            </a:r>
            <a:r>
              <a:rPr lang="fr-CH" sz="1600" dirty="0">
                <a:latin typeface="Times" pitchFamily="2" charset="0"/>
              </a:rPr>
              <a:t> </a:t>
            </a:r>
            <a:r>
              <a:rPr lang="fr-CH" sz="1600" dirty="0" err="1">
                <a:latin typeface="Times" pitchFamily="2" charset="0"/>
              </a:rPr>
              <a:t>is</a:t>
            </a:r>
            <a:r>
              <a:rPr lang="fr-CH" sz="1600" dirty="0">
                <a:latin typeface="Times" pitchFamily="2" charset="0"/>
              </a:rPr>
              <a:t> </a:t>
            </a:r>
            <a:r>
              <a:rPr lang="fr-CH" sz="1600" dirty="0" err="1">
                <a:latin typeface="Times" pitchFamily="2" charset="0"/>
              </a:rPr>
              <a:t>shown</a:t>
            </a:r>
            <a:r>
              <a:rPr lang="fr-CH" sz="1600" dirty="0">
                <a:latin typeface="Times" pitchFamily="2" charset="0"/>
              </a:rPr>
              <a:t>, </a:t>
            </a:r>
            <a:r>
              <a:rPr lang="fr-CH" sz="1600" dirty="0" err="1">
                <a:latin typeface="Times" pitchFamily="2" charset="0"/>
              </a:rPr>
              <a:t>with</a:t>
            </a:r>
            <a:r>
              <a:rPr lang="fr-CH" sz="1600" dirty="0">
                <a:latin typeface="Times" pitchFamily="2" charset="0"/>
              </a:rPr>
              <a:t> the ACE2 </a:t>
            </a:r>
            <a:r>
              <a:rPr lang="fr-CH" sz="1600" dirty="0" err="1">
                <a:latin typeface="Times" pitchFamily="2" charset="0"/>
              </a:rPr>
              <a:t>receptor</a:t>
            </a:r>
            <a:r>
              <a:rPr lang="fr-CH" sz="1600" dirty="0">
                <a:latin typeface="Times" pitchFamily="2" charset="0"/>
              </a:rPr>
              <a:t>-binding motif </a:t>
            </a:r>
            <a:r>
              <a:rPr lang="fr-CH" sz="1600" dirty="0">
                <a:solidFill>
                  <a:srgbClr val="00B050"/>
                </a:solidFill>
                <a:latin typeface="Times" pitchFamily="2" charset="0"/>
              </a:rPr>
              <a:t>in green </a:t>
            </a:r>
            <a:r>
              <a:rPr lang="fr-CH" sz="1600" dirty="0">
                <a:latin typeface="Times" pitchFamily="2" charset="0"/>
              </a:rPr>
              <a:t>and the </a:t>
            </a:r>
            <a:r>
              <a:rPr lang="fr-CH" sz="1600" dirty="0" err="1">
                <a:latin typeface="Times" pitchFamily="2" charset="0"/>
              </a:rPr>
              <a:t>sotrovimab</a:t>
            </a:r>
            <a:r>
              <a:rPr lang="fr-CH" sz="1600" dirty="0">
                <a:latin typeface="Times" pitchFamily="2" charset="0"/>
              </a:rPr>
              <a:t> </a:t>
            </a:r>
            <a:r>
              <a:rPr lang="fr-CH" sz="1600" dirty="0" err="1">
                <a:latin typeface="Times" pitchFamily="2" charset="0"/>
              </a:rPr>
              <a:t>epitope</a:t>
            </a:r>
            <a:r>
              <a:rPr lang="fr-CH" sz="1600" dirty="0">
                <a:latin typeface="Times" pitchFamily="2" charset="0"/>
              </a:rPr>
              <a:t> in </a:t>
            </a:r>
            <a:r>
              <a:rPr lang="fr-CH" sz="1600" dirty="0">
                <a:solidFill>
                  <a:srgbClr val="FF9800"/>
                </a:solidFill>
                <a:latin typeface="Times" pitchFamily="2" charset="0"/>
              </a:rPr>
              <a:t>orange</a:t>
            </a:r>
            <a:r>
              <a:rPr lang="fr-CH" sz="1600" dirty="0">
                <a:latin typeface="Times" pitchFamily="2" charset="0"/>
              </a:rPr>
              <a:t>. </a:t>
            </a:r>
          </a:p>
          <a:p>
            <a:r>
              <a:rPr lang="fr-CH" sz="1100" dirty="0">
                <a:latin typeface="Times" pitchFamily="2" charset="0"/>
              </a:rPr>
              <a:t>ACE2 </a:t>
            </a:r>
            <a:r>
              <a:rPr lang="fr-CH" sz="1100" dirty="0" err="1">
                <a:latin typeface="Times" pitchFamily="2" charset="0"/>
              </a:rPr>
              <a:t>denotes</a:t>
            </a:r>
            <a:r>
              <a:rPr lang="fr-CH" sz="1100" dirty="0">
                <a:latin typeface="Times" pitchFamily="2" charset="0"/>
              </a:rPr>
              <a:t> </a:t>
            </a:r>
            <a:r>
              <a:rPr lang="fr-CH" sz="1100" dirty="0" err="1">
                <a:latin typeface="Times" pitchFamily="2" charset="0"/>
              </a:rPr>
              <a:t>angiotensin-converting</a:t>
            </a:r>
            <a:r>
              <a:rPr lang="fr-CH" sz="1100" dirty="0">
                <a:latin typeface="Times" pitchFamily="2" charset="0"/>
              </a:rPr>
              <a:t> enzyme 2. </a:t>
            </a:r>
            <a:endParaRPr lang="fr-CH" sz="1200" dirty="0"/>
          </a:p>
        </p:txBody>
      </p:sp>
      <p:sp>
        <p:nvSpPr>
          <p:cNvPr id="2" name="Rectangle 1">
            <a:extLst>
              <a:ext uri="{FF2B5EF4-FFF2-40B4-BE49-F238E27FC236}">
                <a16:creationId xmlns:a16="http://schemas.microsoft.com/office/drawing/2014/main" id="{E7282248-5B38-F94B-ACAD-BE50B2ABDC28}"/>
              </a:ext>
            </a:extLst>
          </p:cNvPr>
          <p:cNvSpPr/>
          <p:nvPr/>
        </p:nvSpPr>
        <p:spPr>
          <a:xfrm>
            <a:off x="5672378" y="1413164"/>
            <a:ext cx="303936" cy="696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1633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002060"/>
                </a:solidFill>
              </a:rPr>
              <a:t>Efficacy data (slides: GSK) – ITT population</a:t>
            </a:r>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914" y="1534332"/>
            <a:ext cx="10036050" cy="4694666"/>
          </a:xfrm>
          <a:prstGeom prst="rect">
            <a:avLst/>
          </a:prstGeom>
        </p:spPr>
      </p:pic>
      <p:sp>
        <p:nvSpPr>
          <p:cNvPr id="12" name="ZoneTexte 11"/>
          <p:cNvSpPr txBox="1"/>
          <p:nvPr/>
        </p:nvSpPr>
        <p:spPr>
          <a:xfrm>
            <a:off x="853243" y="6296833"/>
            <a:ext cx="6085127" cy="369332"/>
          </a:xfrm>
          <a:prstGeom prst="rect">
            <a:avLst/>
          </a:prstGeom>
          <a:noFill/>
        </p:spPr>
        <p:txBody>
          <a:bodyPr wrap="none" rtlCol="0">
            <a:spAutoFit/>
          </a:bodyPr>
          <a:lstStyle/>
          <a:p>
            <a:r>
              <a:rPr lang="fr-CH" i="1" dirty="0" err="1">
                <a:solidFill>
                  <a:srgbClr val="0070C0"/>
                </a:solidFill>
                <a:latin typeface="+mj-lt"/>
              </a:rPr>
              <a:t>Interim</a:t>
            </a:r>
            <a:r>
              <a:rPr lang="fr-CH" i="1" dirty="0">
                <a:solidFill>
                  <a:srgbClr val="0070C0"/>
                </a:solidFill>
                <a:latin typeface="+mj-lt"/>
              </a:rPr>
              <a:t> </a:t>
            </a:r>
            <a:r>
              <a:rPr lang="fr-CH" i="1" dirty="0" err="1">
                <a:solidFill>
                  <a:srgbClr val="0070C0"/>
                </a:solidFill>
                <a:latin typeface="+mj-lt"/>
              </a:rPr>
              <a:t>results</a:t>
            </a:r>
            <a:r>
              <a:rPr lang="fr-CH" i="1" dirty="0">
                <a:solidFill>
                  <a:srgbClr val="0070C0"/>
                </a:solidFill>
                <a:latin typeface="+mj-lt"/>
              </a:rPr>
              <a:t> in the New Eng J </a:t>
            </a:r>
            <a:r>
              <a:rPr lang="fr-CH" i="1" dirty="0" err="1">
                <a:solidFill>
                  <a:srgbClr val="0070C0"/>
                </a:solidFill>
                <a:latin typeface="+mj-lt"/>
              </a:rPr>
              <a:t>Medicine</a:t>
            </a:r>
            <a:r>
              <a:rPr lang="fr-CH" i="1" dirty="0">
                <a:solidFill>
                  <a:srgbClr val="0070C0"/>
                </a:solidFill>
                <a:latin typeface="+mj-lt"/>
              </a:rPr>
              <a:t>, </a:t>
            </a:r>
            <a:r>
              <a:rPr lang="fr-CH" i="1" dirty="0" err="1">
                <a:solidFill>
                  <a:srgbClr val="0070C0"/>
                </a:solidFill>
                <a:latin typeface="+mj-lt"/>
              </a:rPr>
              <a:t>November</a:t>
            </a:r>
            <a:r>
              <a:rPr lang="fr-CH" i="1" dirty="0">
                <a:solidFill>
                  <a:srgbClr val="0070C0"/>
                </a:solidFill>
                <a:latin typeface="+mj-lt"/>
              </a:rPr>
              <a:t> 1st, 2021</a:t>
            </a:r>
          </a:p>
        </p:txBody>
      </p:sp>
      <p:sp>
        <p:nvSpPr>
          <p:cNvPr id="5" name="Rectangle 4">
            <a:extLst>
              <a:ext uri="{FF2B5EF4-FFF2-40B4-BE49-F238E27FC236}">
                <a16:creationId xmlns:a16="http://schemas.microsoft.com/office/drawing/2014/main" id="{11BC1DB3-0466-7247-A3D9-FB90CDFDC6F6}"/>
              </a:ext>
            </a:extLst>
          </p:cNvPr>
          <p:cNvSpPr/>
          <p:nvPr/>
        </p:nvSpPr>
        <p:spPr>
          <a:xfrm>
            <a:off x="359229" y="1185551"/>
            <a:ext cx="11670846"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283ACF4-2DC9-AA4B-9ACB-6498291206A7}"/>
              </a:ext>
            </a:extLst>
          </p:cNvPr>
          <p:cNvSpPr txBox="1"/>
          <p:nvPr/>
        </p:nvSpPr>
        <p:spPr>
          <a:xfrm>
            <a:off x="2882687" y="3429000"/>
            <a:ext cx="1189749" cy="369332"/>
          </a:xfrm>
          <a:prstGeom prst="rect">
            <a:avLst/>
          </a:prstGeom>
          <a:solidFill>
            <a:schemeClr val="bg1"/>
          </a:solidFill>
        </p:spPr>
        <p:txBody>
          <a:bodyPr wrap="none" rtlCol="0">
            <a:spAutoFit/>
          </a:bodyPr>
          <a:lstStyle/>
          <a:p>
            <a:r>
              <a:rPr lang="fr-FR" dirty="0"/>
              <a:t>6%, (n=30)</a:t>
            </a:r>
          </a:p>
        </p:txBody>
      </p:sp>
      <p:sp>
        <p:nvSpPr>
          <p:cNvPr id="7" name="ZoneTexte 6">
            <a:extLst>
              <a:ext uri="{FF2B5EF4-FFF2-40B4-BE49-F238E27FC236}">
                <a16:creationId xmlns:a16="http://schemas.microsoft.com/office/drawing/2014/main" id="{4E5A2CED-AA7E-F545-98D9-89A311111613}"/>
              </a:ext>
            </a:extLst>
          </p:cNvPr>
          <p:cNvSpPr txBox="1"/>
          <p:nvPr/>
        </p:nvSpPr>
        <p:spPr>
          <a:xfrm>
            <a:off x="6006705" y="4985332"/>
            <a:ext cx="1072730" cy="369332"/>
          </a:xfrm>
          <a:prstGeom prst="rect">
            <a:avLst/>
          </a:prstGeom>
          <a:solidFill>
            <a:schemeClr val="bg1"/>
          </a:solidFill>
        </p:spPr>
        <p:txBody>
          <a:bodyPr wrap="none" rtlCol="0">
            <a:spAutoFit/>
          </a:bodyPr>
          <a:lstStyle/>
          <a:p>
            <a:r>
              <a:rPr lang="fr-FR" dirty="0"/>
              <a:t>1%, (n=6)</a:t>
            </a:r>
          </a:p>
        </p:txBody>
      </p:sp>
      <p:sp>
        <p:nvSpPr>
          <p:cNvPr id="3" name="ZoneTexte 2">
            <a:extLst>
              <a:ext uri="{FF2B5EF4-FFF2-40B4-BE49-F238E27FC236}">
                <a16:creationId xmlns:a16="http://schemas.microsoft.com/office/drawing/2014/main" id="{F11BD24B-B379-2B48-9958-7A249CE10B35}"/>
              </a:ext>
            </a:extLst>
          </p:cNvPr>
          <p:cNvSpPr txBox="1"/>
          <p:nvPr/>
        </p:nvSpPr>
        <p:spPr>
          <a:xfrm>
            <a:off x="8276095" y="5487783"/>
            <a:ext cx="2057423" cy="369332"/>
          </a:xfrm>
          <a:prstGeom prst="rect">
            <a:avLst/>
          </a:prstGeom>
          <a:noFill/>
        </p:spPr>
        <p:txBody>
          <a:bodyPr wrap="none" rtlCol="0">
            <a:spAutoFit/>
          </a:bodyPr>
          <a:lstStyle/>
          <a:p>
            <a:r>
              <a:rPr lang="fr-FR" dirty="0">
                <a:solidFill>
                  <a:srgbClr val="0070C0"/>
                </a:solidFill>
              </a:rPr>
              <a:t>New Eng – RRR 85%</a:t>
            </a:r>
          </a:p>
        </p:txBody>
      </p:sp>
    </p:spTree>
    <p:extLst>
      <p:ext uri="{BB962C8B-B14F-4D97-AF65-F5344CB8AC3E}">
        <p14:creationId xmlns:p14="http://schemas.microsoft.com/office/powerpoint/2010/main" val="3067953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499170" y="6063388"/>
            <a:ext cx="11375020" cy="694944"/>
          </a:xfrm>
        </p:spPr>
        <p:txBody>
          <a:bodyPr/>
          <a:lstStyle/>
          <a:p>
            <a:r>
              <a:rPr lang="en-US" sz="1800" dirty="0">
                <a:latin typeface="+mj-lt"/>
              </a:rPr>
              <a:t>Currently:</a:t>
            </a:r>
          </a:p>
          <a:p>
            <a:pPr lvl="1"/>
            <a:r>
              <a:rPr lang="en-US" sz="1800" dirty="0">
                <a:latin typeface="+mj-lt"/>
              </a:rPr>
              <a:t>No reimbursement for post-exposure prophylaxis</a:t>
            </a:r>
          </a:p>
          <a:p>
            <a:pPr lvl="1"/>
            <a:r>
              <a:rPr lang="en-US" sz="1800" dirty="0">
                <a:latin typeface="+mj-lt"/>
              </a:rPr>
              <a:t>Guaranteed hospital reimbursement (</a:t>
            </a:r>
            <a:r>
              <a:rPr lang="en-US" sz="1800" dirty="0" err="1">
                <a:latin typeface="+mj-lt"/>
              </a:rPr>
              <a:t>SwissDRG</a:t>
            </a:r>
            <a:r>
              <a:rPr lang="en-US" sz="1800" dirty="0">
                <a:latin typeface="+mj-lt"/>
              </a:rPr>
              <a:t>) – </a:t>
            </a:r>
            <a:r>
              <a:rPr lang="en-US" sz="1800" dirty="0" err="1">
                <a:latin typeface="+mj-lt"/>
              </a:rPr>
              <a:t>casirivimab</a:t>
            </a:r>
            <a:r>
              <a:rPr lang="en-US" sz="1800" dirty="0">
                <a:latin typeface="+mj-lt"/>
              </a:rPr>
              <a:t>/</a:t>
            </a:r>
            <a:r>
              <a:rPr lang="en-US" sz="1800" dirty="0" err="1">
                <a:latin typeface="+mj-lt"/>
              </a:rPr>
              <a:t>imdevimab</a:t>
            </a:r>
            <a:r>
              <a:rPr lang="en-US" sz="1800" dirty="0">
                <a:latin typeface="+mj-lt"/>
              </a:rPr>
              <a:t> (ROCHE) and </a:t>
            </a:r>
            <a:r>
              <a:rPr lang="en-US" sz="1800" dirty="0" err="1">
                <a:latin typeface="+mj-lt"/>
              </a:rPr>
              <a:t>sotrovimab</a:t>
            </a:r>
            <a:r>
              <a:rPr lang="en-US" sz="1800" dirty="0">
                <a:latin typeface="+mj-lt"/>
              </a:rPr>
              <a:t> (GSK)</a:t>
            </a:r>
          </a:p>
        </p:txBody>
      </p:sp>
      <p:grpSp>
        <p:nvGrpSpPr>
          <p:cNvPr id="9" name="Group 8">
            <a:extLst>
              <a:ext uri="{FF2B5EF4-FFF2-40B4-BE49-F238E27FC236}">
                <a16:creationId xmlns:a16="http://schemas.microsoft.com/office/drawing/2014/main" id="{908FBA30-B919-4C04-BE0F-38C3507337ED}"/>
              </a:ext>
            </a:extLst>
          </p:cNvPr>
          <p:cNvGrpSpPr/>
          <p:nvPr/>
        </p:nvGrpSpPr>
        <p:grpSpPr>
          <a:xfrm>
            <a:off x="499170" y="1498355"/>
            <a:ext cx="2625182" cy="3764701"/>
            <a:chOff x="312226" y="1676573"/>
            <a:chExt cx="2597422" cy="3212596"/>
          </a:xfrm>
        </p:grpSpPr>
        <p:sp>
          <p:nvSpPr>
            <p:cNvPr id="10" name="Freeform: Shape 3">
              <a:extLst>
                <a:ext uri="{FF2B5EF4-FFF2-40B4-BE49-F238E27FC236}">
                  <a16:creationId xmlns:a16="http://schemas.microsoft.com/office/drawing/2014/main" id="{8641B8FD-FC4C-41D2-9D03-97722ECD8210}"/>
                </a:ext>
              </a:extLst>
            </p:cNvPr>
            <p:cNvSpPr/>
            <p:nvPr/>
          </p:nvSpPr>
          <p:spPr>
            <a:xfrm>
              <a:off x="312226" y="1676573"/>
              <a:ext cx="2597422" cy="521314"/>
            </a:xfrm>
            <a:custGeom>
              <a:avLst/>
              <a:gdLst>
                <a:gd name="connsiteX0" fmla="*/ 0 w 2597422"/>
                <a:gd name="connsiteY0" fmla="*/ 0 h 633600"/>
                <a:gd name="connsiteX1" fmla="*/ 2597422 w 2597422"/>
                <a:gd name="connsiteY1" fmla="*/ 0 h 633600"/>
                <a:gd name="connsiteX2" fmla="*/ 2597422 w 2597422"/>
                <a:gd name="connsiteY2" fmla="*/ 633600 h 633600"/>
                <a:gd name="connsiteX3" fmla="*/ 0 w 2597422"/>
                <a:gd name="connsiteY3" fmla="*/ 633600 h 633600"/>
                <a:gd name="connsiteX4" fmla="*/ 0 w 259742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633600">
                  <a:moveTo>
                    <a:pt x="0" y="0"/>
                  </a:moveTo>
                  <a:lnTo>
                    <a:pt x="2597422" y="0"/>
                  </a:lnTo>
                  <a:lnTo>
                    <a:pt x="2597422" y="633600"/>
                  </a:lnTo>
                  <a:lnTo>
                    <a:pt x="0" y="633600"/>
                  </a:lnTo>
                  <a:lnTo>
                    <a:pt x="0" y="0"/>
                  </a:lnTo>
                  <a:close/>
                </a:path>
              </a:pathLst>
            </a:custGeom>
            <a:solidFill>
              <a:srgbClr val="003854"/>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defRPr/>
              </a:pPr>
              <a:r>
                <a:rPr lang="en-US" sz="2000" b="1" dirty="0">
                  <a:solidFill>
                    <a:srgbClr val="FFFFFF"/>
                  </a:solidFill>
                  <a:latin typeface="Calibri Light" panose="020F0302020204030204"/>
                </a:rPr>
                <a:t>General criteria</a:t>
              </a:r>
              <a:endParaRPr kumimoji="0" lang="en-US" sz="2000" b="1" i="0" u="none" strike="noStrike" kern="1200" cap="none" spc="0" normalizeH="0" baseline="30000" noProof="0" dirty="0">
                <a:ln>
                  <a:noFill/>
                </a:ln>
                <a:solidFill>
                  <a:srgbClr val="FFFFFF"/>
                </a:solidFill>
                <a:effectLst/>
                <a:uLnTx/>
                <a:uFillTx/>
                <a:latin typeface="Calibri Light" panose="020F0302020204030204"/>
                <a:ea typeface="+mn-ea"/>
                <a:cs typeface="+mn-cs"/>
              </a:endParaRPr>
            </a:p>
          </p:txBody>
        </p:sp>
        <p:sp>
          <p:nvSpPr>
            <p:cNvPr id="11" name="Freeform: Shape 4">
              <a:extLst>
                <a:ext uri="{FF2B5EF4-FFF2-40B4-BE49-F238E27FC236}">
                  <a16:creationId xmlns:a16="http://schemas.microsoft.com/office/drawing/2014/main" id="{8C818A6E-6DCA-49BD-BC90-2E41FBEF0A25}"/>
                </a:ext>
              </a:extLst>
            </p:cNvPr>
            <p:cNvSpPr/>
            <p:nvPr/>
          </p:nvSpPr>
          <p:spPr>
            <a:xfrm>
              <a:off x="312226" y="2197887"/>
              <a:ext cx="2597422" cy="2691282"/>
            </a:xfrm>
            <a:custGeom>
              <a:avLst/>
              <a:gdLst>
                <a:gd name="connsiteX0" fmla="*/ 0 w 2597422"/>
                <a:gd name="connsiteY0" fmla="*/ 0 h 3159151"/>
                <a:gd name="connsiteX1" fmla="*/ 2597422 w 2597422"/>
                <a:gd name="connsiteY1" fmla="*/ 0 h 3159151"/>
                <a:gd name="connsiteX2" fmla="*/ 2597422 w 2597422"/>
                <a:gd name="connsiteY2" fmla="*/ 3159151 h 3159151"/>
                <a:gd name="connsiteX3" fmla="*/ 0 w 2597422"/>
                <a:gd name="connsiteY3" fmla="*/ 3159151 h 3159151"/>
                <a:gd name="connsiteX4" fmla="*/ 0 w 2597422"/>
                <a:gd name="connsiteY4" fmla="*/ 0 h 31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3159151">
                  <a:moveTo>
                    <a:pt x="0" y="0"/>
                  </a:moveTo>
                  <a:lnTo>
                    <a:pt x="2597422" y="0"/>
                  </a:lnTo>
                  <a:lnTo>
                    <a:pt x="2597422" y="3159151"/>
                  </a:lnTo>
                  <a:lnTo>
                    <a:pt x="0" y="3159151"/>
                  </a:lnTo>
                  <a:lnTo>
                    <a:pt x="0" y="0"/>
                  </a:lnTo>
                  <a:close/>
                </a:path>
              </a:pathLst>
            </a:custGeom>
            <a:solidFill>
              <a:schemeClr val="bg2"/>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179388" marR="0" lvl="1" indent="-179388" algn="l" defTabSz="889000" rtl="0" eaLnBrk="1" fontAlgn="auto" latinLnBrk="0" hangingPunct="1">
                <a:lnSpc>
                  <a:spcPct val="90000"/>
                </a:lnSpc>
                <a:spcBef>
                  <a:spcPts val="500"/>
                </a:spcBef>
                <a:spcAft>
                  <a:spcPct val="15000"/>
                </a:spcAft>
                <a:buClr>
                  <a:srgbClr val="3894A2"/>
                </a:buClr>
                <a:buSzTx/>
                <a:buFont typeface="Arial" panose="020B0604020202020204" pitchFamily="34" charset="0"/>
                <a:buChar char="•"/>
                <a:tabLst/>
                <a:defRPr/>
              </a:pPr>
              <a:r>
                <a:rPr kumimoji="0" lang="en-US" b="0" i="0" u="none" strike="noStrike" kern="1200" cap="none" spc="0" normalizeH="0" baseline="0" noProof="0" dirty="0">
                  <a:ln>
                    <a:noFill/>
                  </a:ln>
                  <a:solidFill>
                    <a:srgbClr val="141414"/>
                  </a:solidFill>
                  <a:effectLst/>
                  <a:uLnTx/>
                  <a:uFillTx/>
                  <a:latin typeface="Calibri Light" panose="020F0302020204030204"/>
                </a:rPr>
                <a:t>PCR (or Ag test) +</a:t>
              </a:r>
            </a:p>
            <a:p>
              <a:pPr marL="179388" lvl="1" indent="-179388"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No more than 5 days after onset of symptoms * (exceptions may be made for highly immunosuppressed patients)</a:t>
              </a:r>
              <a:endParaRPr kumimoji="0" lang="en-US" b="0" i="0" u="none" strike="noStrike" kern="1200" cap="none" spc="0" normalizeH="0" baseline="0" noProof="0" dirty="0">
                <a:ln>
                  <a:noFill/>
                </a:ln>
                <a:solidFill>
                  <a:srgbClr val="141414"/>
                </a:solidFill>
                <a:effectLst/>
                <a:uLnTx/>
                <a:uFillTx/>
                <a:latin typeface="Calibri Light" panose="020F0302020204030204"/>
              </a:endParaRPr>
            </a:p>
            <a:p>
              <a:pPr marL="228600" marR="0" lvl="1" indent="-228600" algn="l" defTabSz="889000" rtl="0" eaLnBrk="1" fontAlgn="auto" latinLnBrk="0" hangingPunct="1">
                <a:lnSpc>
                  <a:spcPct val="90000"/>
                </a:lnSpc>
                <a:spcBef>
                  <a:spcPts val="500"/>
                </a:spcBef>
                <a:spcAft>
                  <a:spcPct val="15000"/>
                </a:spcAft>
                <a:buClr>
                  <a:srgbClr val="3894A2"/>
                </a:buClr>
                <a:buSzTx/>
                <a:buFont typeface="Arial" panose="020B0604020202020204" pitchFamily="34" charset="0"/>
                <a:buChar char="•"/>
                <a:tabLst/>
                <a:defRPr/>
              </a:pPr>
              <a:endParaRPr kumimoji="0" lang="en-US" b="0" i="0" u="none" strike="noStrike" kern="1200" cap="none" spc="0" normalizeH="0" baseline="0" noProof="0" dirty="0">
                <a:ln>
                  <a:noFill/>
                </a:ln>
                <a:solidFill>
                  <a:srgbClr val="141414"/>
                </a:solidFill>
                <a:effectLst/>
                <a:uLnTx/>
                <a:uFillTx/>
                <a:latin typeface="Calibri Light" panose="020F0302020204030204"/>
              </a:endParaRPr>
            </a:p>
            <a:p>
              <a:pPr marL="179388" lvl="1" indent="-179388"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(negative </a:t>
              </a:r>
              <a:r>
                <a:rPr lang="en-US" dirty="0" err="1">
                  <a:solidFill>
                    <a:srgbClr val="141414"/>
                  </a:solidFill>
                  <a:latin typeface="Calibri Light" panose="020F0302020204030204"/>
                </a:rPr>
                <a:t>serologies</a:t>
              </a:r>
              <a:r>
                <a:rPr lang="en-US" dirty="0">
                  <a:solidFill>
                    <a:srgbClr val="141414"/>
                  </a:solidFill>
                  <a:latin typeface="Calibri Light" panose="020F0302020204030204"/>
                </a:rPr>
                <a:t>?)</a:t>
              </a:r>
              <a:endParaRPr kumimoji="0" lang="en-US" b="0" i="0" u="none" strike="noStrike" kern="1200" cap="none" spc="0" normalizeH="0" baseline="0" noProof="0" dirty="0">
                <a:ln>
                  <a:noFill/>
                </a:ln>
                <a:solidFill>
                  <a:srgbClr val="141414"/>
                </a:solidFill>
                <a:effectLst/>
                <a:uLnTx/>
                <a:uFillTx/>
                <a:latin typeface="Calibri Light" panose="020F0302020204030204"/>
              </a:endParaRPr>
            </a:p>
            <a:p>
              <a:pPr marL="228600" marR="0" lvl="1" indent="-228600" algn="l" defTabSz="889000" rtl="0" eaLnBrk="1" fontAlgn="auto" latinLnBrk="0" hangingPunct="1">
                <a:lnSpc>
                  <a:spcPct val="90000"/>
                </a:lnSpc>
                <a:spcBef>
                  <a:spcPts val="500"/>
                </a:spcBef>
                <a:spcAft>
                  <a:spcPct val="15000"/>
                </a:spcAft>
                <a:buClr>
                  <a:srgbClr val="3894A2"/>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908FBA30-B919-4C04-BE0F-38C3507337ED}"/>
              </a:ext>
            </a:extLst>
          </p:cNvPr>
          <p:cNvGrpSpPr/>
          <p:nvPr/>
        </p:nvGrpSpPr>
        <p:grpSpPr>
          <a:xfrm>
            <a:off x="3251452" y="1498355"/>
            <a:ext cx="2832431" cy="3764701"/>
            <a:chOff x="522898" y="1568746"/>
            <a:chExt cx="1406290" cy="3155306"/>
          </a:xfrm>
        </p:grpSpPr>
        <p:sp>
          <p:nvSpPr>
            <p:cNvPr id="14" name="Freeform: Shape 3">
              <a:extLst>
                <a:ext uri="{FF2B5EF4-FFF2-40B4-BE49-F238E27FC236}">
                  <a16:creationId xmlns:a16="http://schemas.microsoft.com/office/drawing/2014/main" id="{8641B8FD-FC4C-41D2-9D03-97722ECD8210}"/>
                </a:ext>
              </a:extLst>
            </p:cNvPr>
            <p:cNvSpPr/>
            <p:nvPr/>
          </p:nvSpPr>
          <p:spPr>
            <a:xfrm>
              <a:off x="522898" y="1568746"/>
              <a:ext cx="1406290" cy="512017"/>
            </a:xfrm>
            <a:custGeom>
              <a:avLst/>
              <a:gdLst>
                <a:gd name="connsiteX0" fmla="*/ 0 w 2597422"/>
                <a:gd name="connsiteY0" fmla="*/ 0 h 633600"/>
                <a:gd name="connsiteX1" fmla="*/ 2597422 w 2597422"/>
                <a:gd name="connsiteY1" fmla="*/ 0 h 633600"/>
                <a:gd name="connsiteX2" fmla="*/ 2597422 w 2597422"/>
                <a:gd name="connsiteY2" fmla="*/ 633600 h 633600"/>
                <a:gd name="connsiteX3" fmla="*/ 0 w 2597422"/>
                <a:gd name="connsiteY3" fmla="*/ 633600 h 633600"/>
                <a:gd name="connsiteX4" fmla="*/ 0 w 259742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633600">
                  <a:moveTo>
                    <a:pt x="0" y="0"/>
                  </a:moveTo>
                  <a:lnTo>
                    <a:pt x="2597422" y="0"/>
                  </a:lnTo>
                  <a:lnTo>
                    <a:pt x="2597422" y="633600"/>
                  </a:lnTo>
                  <a:lnTo>
                    <a:pt x="0" y="633600"/>
                  </a:lnTo>
                  <a:lnTo>
                    <a:pt x="0" y="0"/>
                  </a:lnTo>
                  <a:close/>
                </a:path>
              </a:pathLst>
            </a:custGeom>
            <a:solidFill>
              <a:srgbClr val="006FA7"/>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defRPr/>
              </a:pPr>
              <a:r>
                <a:rPr lang="en-US" sz="2000" b="1" dirty="0">
                  <a:solidFill>
                    <a:srgbClr val="FFFFFF"/>
                  </a:solidFill>
                  <a:latin typeface="Calibri Light" panose="020F0302020204030204"/>
                </a:rPr>
                <a:t>Patients &gt; 80 years old</a:t>
              </a:r>
              <a:endParaRPr kumimoji="0" lang="en-US" sz="2000" b="1" i="0" u="none" strike="noStrike" kern="1200" cap="none" spc="0" normalizeH="0" baseline="30000" noProof="0" dirty="0">
                <a:ln>
                  <a:noFill/>
                </a:ln>
                <a:solidFill>
                  <a:srgbClr val="FFFFFF"/>
                </a:solidFill>
                <a:effectLst/>
                <a:uLnTx/>
                <a:uFillTx/>
                <a:latin typeface="Calibri Light" panose="020F0302020204030204"/>
                <a:ea typeface="+mn-ea"/>
                <a:cs typeface="+mn-cs"/>
              </a:endParaRPr>
            </a:p>
          </p:txBody>
        </p:sp>
        <p:sp>
          <p:nvSpPr>
            <p:cNvPr id="15" name="Freeform: Shape 4">
              <a:extLst>
                <a:ext uri="{FF2B5EF4-FFF2-40B4-BE49-F238E27FC236}">
                  <a16:creationId xmlns:a16="http://schemas.microsoft.com/office/drawing/2014/main" id="{8C818A6E-6DCA-49BD-BC90-2E41FBEF0A25}"/>
                </a:ext>
              </a:extLst>
            </p:cNvPr>
            <p:cNvSpPr/>
            <p:nvPr/>
          </p:nvSpPr>
          <p:spPr>
            <a:xfrm>
              <a:off x="522898" y="2083615"/>
              <a:ext cx="1406290" cy="2640437"/>
            </a:xfrm>
            <a:custGeom>
              <a:avLst/>
              <a:gdLst>
                <a:gd name="connsiteX0" fmla="*/ 0 w 2597422"/>
                <a:gd name="connsiteY0" fmla="*/ 0 h 3159151"/>
                <a:gd name="connsiteX1" fmla="*/ 2597422 w 2597422"/>
                <a:gd name="connsiteY1" fmla="*/ 0 h 3159151"/>
                <a:gd name="connsiteX2" fmla="*/ 2597422 w 2597422"/>
                <a:gd name="connsiteY2" fmla="*/ 3159151 h 3159151"/>
                <a:gd name="connsiteX3" fmla="*/ 0 w 2597422"/>
                <a:gd name="connsiteY3" fmla="*/ 3159151 h 3159151"/>
                <a:gd name="connsiteX4" fmla="*/ 0 w 2597422"/>
                <a:gd name="connsiteY4" fmla="*/ 0 h 31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3159151">
                  <a:moveTo>
                    <a:pt x="0" y="0"/>
                  </a:moveTo>
                  <a:lnTo>
                    <a:pt x="2597422" y="0"/>
                  </a:lnTo>
                  <a:lnTo>
                    <a:pt x="2597422" y="3159151"/>
                  </a:lnTo>
                  <a:lnTo>
                    <a:pt x="0" y="3159151"/>
                  </a:lnTo>
                  <a:lnTo>
                    <a:pt x="0" y="0"/>
                  </a:lnTo>
                  <a:close/>
                </a:path>
              </a:pathLst>
            </a:custGeom>
            <a:solidFill>
              <a:schemeClr val="bg2"/>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marR="0" lvl="1" indent="-228600" algn="l" defTabSz="889000" rtl="0" eaLnBrk="1" fontAlgn="auto" latinLnBrk="0" hangingPunct="1">
                <a:lnSpc>
                  <a:spcPct val="90000"/>
                </a:lnSpc>
                <a:spcBef>
                  <a:spcPts val="500"/>
                </a:spcBef>
                <a:spcAft>
                  <a:spcPct val="15000"/>
                </a:spcAft>
                <a:buClr>
                  <a:srgbClr val="3894A2"/>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grpSp>
      <p:sp>
        <p:nvSpPr>
          <p:cNvPr id="16" name="Freeform: Shape 3">
            <a:extLst>
              <a:ext uri="{FF2B5EF4-FFF2-40B4-BE49-F238E27FC236}">
                <a16:creationId xmlns:a16="http://schemas.microsoft.com/office/drawing/2014/main" id="{8641B8FD-FC4C-41D2-9D03-97722ECD8210}"/>
              </a:ext>
            </a:extLst>
          </p:cNvPr>
          <p:cNvSpPr/>
          <p:nvPr/>
        </p:nvSpPr>
        <p:spPr>
          <a:xfrm>
            <a:off x="9112538" y="1506704"/>
            <a:ext cx="2761655" cy="658368"/>
          </a:xfrm>
          <a:custGeom>
            <a:avLst/>
            <a:gdLst>
              <a:gd name="connsiteX0" fmla="*/ 0 w 2597422"/>
              <a:gd name="connsiteY0" fmla="*/ 0 h 633600"/>
              <a:gd name="connsiteX1" fmla="*/ 2597422 w 2597422"/>
              <a:gd name="connsiteY1" fmla="*/ 0 h 633600"/>
              <a:gd name="connsiteX2" fmla="*/ 2597422 w 2597422"/>
              <a:gd name="connsiteY2" fmla="*/ 633600 h 633600"/>
              <a:gd name="connsiteX3" fmla="*/ 0 w 2597422"/>
              <a:gd name="connsiteY3" fmla="*/ 633600 h 633600"/>
              <a:gd name="connsiteX4" fmla="*/ 0 w 259742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633600">
                <a:moveTo>
                  <a:pt x="0" y="0"/>
                </a:moveTo>
                <a:lnTo>
                  <a:pt x="2597422" y="0"/>
                </a:lnTo>
                <a:lnTo>
                  <a:pt x="2597422" y="633600"/>
                </a:lnTo>
                <a:lnTo>
                  <a:pt x="0" y="633600"/>
                </a:lnTo>
                <a:lnTo>
                  <a:pt x="0" y="0"/>
                </a:lnTo>
                <a:close/>
              </a:path>
            </a:pathLst>
          </a:custGeom>
          <a:solidFill>
            <a:schemeClr val="accent2"/>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defRPr/>
            </a:pPr>
            <a:r>
              <a:rPr lang="en-US" sz="2000" dirty="0">
                <a:solidFill>
                  <a:srgbClr val="FFFFFF"/>
                </a:solidFill>
                <a:latin typeface="Calibri Light" panose="020F0302020204030204"/>
              </a:rPr>
              <a:t>Hospitalized patients</a:t>
            </a:r>
            <a:endParaRPr kumimoji="0" lang="en-US" sz="20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7" name="Freeform: Shape 4">
            <a:extLst>
              <a:ext uri="{FF2B5EF4-FFF2-40B4-BE49-F238E27FC236}">
                <a16:creationId xmlns:a16="http://schemas.microsoft.com/office/drawing/2014/main" id="{8C818A6E-6DCA-49BD-BC90-2E41FBEF0A25}"/>
              </a:ext>
            </a:extLst>
          </p:cNvPr>
          <p:cNvSpPr/>
          <p:nvPr/>
        </p:nvSpPr>
        <p:spPr>
          <a:xfrm>
            <a:off x="9112537" y="2138876"/>
            <a:ext cx="2761654" cy="3124180"/>
          </a:xfrm>
          <a:custGeom>
            <a:avLst/>
            <a:gdLst>
              <a:gd name="connsiteX0" fmla="*/ 0 w 2597422"/>
              <a:gd name="connsiteY0" fmla="*/ 0 h 3159151"/>
              <a:gd name="connsiteX1" fmla="*/ 2597422 w 2597422"/>
              <a:gd name="connsiteY1" fmla="*/ 0 h 3159151"/>
              <a:gd name="connsiteX2" fmla="*/ 2597422 w 2597422"/>
              <a:gd name="connsiteY2" fmla="*/ 3159151 h 3159151"/>
              <a:gd name="connsiteX3" fmla="*/ 0 w 2597422"/>
              <a:gd name="connsiteY3" fmla="*/ 3159151 h 3159151"/>
              <a:gd name="connsiteX4" fmla="*/ 0 w 2597422"/>
              <a:gd name="connsiteY4" fmla="*/ 0 h 31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3159151">
                <a:moveTo>
                  <a:pt x="0" y="0"/>
                </a:moveTo>
                <a:lnTo>
                  <a:pt x="2597422" y="0"/>
                </a:lnTo>
                <a:lnTo>
                  <a:pt x="2597422" y="3159151"/>
                </a:lnTo>
                <a:lnTo>
                  <a:pt x="0" y="3159151"/>
                </a:lnTo>
                <a:lnTo>
                  <a:pt x="0" y="0"/>
                </a:lnTo>
                <a:close/>
              </a:path>
            </a:pathLst>
          </a:custGeom>
          <a:solidFill>
            <a:schemeClr val="bg2"/>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sz="1600" dirty="0">
                <a:solidFill>
                  <a:srgbClr val="141414"/>
                </a:solidFill>
                <a:latin typeface="Calibri Light" panose="020F0302020204030204"/>
              </a:rPr>
              <a:t>If they meet the general criteria</a:t>
            </a:r>
            <a:endParaRPr kumimoji="0" lang="en-US" sz="1600" b="0" i="0" u="none" strike="noStrike" kern="1200" cap="none" spc="0" normalizeH="0" baseline="0" noProof="0" dirty="0">
              <a:ln>
                <a:noFill/>
              </a:ln>
              <a:solidFill>
                <a:srgbClr val="141414"/>
              </a:solidFill>
              <a:effectLst/>
              <a:uLnTx/>
              <a:uFillTx/>
              <a:latin typeface="Calibri Light" panose="020F0302020204030204"/>
              <a:ea typeface="+mn-ea"/>
              <a:cs typeface="+mn-cs"/>
            </a:endParaRP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sz="1600" dirty="0">
                <a:solidFill>
                  <a:srgbClr val="141414"/>
                </a:solidFill>
                <a:latin typeface="Calibri Light" panose="020F0302020204030204"/>
              </a:rPr>
              <a:t>…but are not hospitalized for severe COVID</a:t>
            </a: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sz="1600" dirty="0">
                <a:solidFill>
                  <a:srgbClr val="141414"/>
                </a:solidFill>
                <a:latin typeface="Calibri Light" panose="020F0302020204030204"/>
              </a:rPr>
              <a:t>Severe COVID: only if serology negative regardless of symptoms start. (only REGN </a:t>
            </a:r>
            <a:r>
              <a:rPr lang="en-US" sz="1600" dirty="0" err="1">
                <a:solidFill>
                  <a:srgbClr val="141414"/>
                </a:solidFill>
                <a:latin typeface="Calibri Light" panose="020F0302020204030204"/>
              </a:rPr>
              <a:t>CoV</a:t>
            </a:r>
            <a:r>
              <a:rPr lang="en-US" sz="1600" dirty="0">
                <a:solidFill>
                  <a:srgbClr val="141414"/>
                </a:solidFill>
                <a:latin typeface="Calibri Light" panose="020F0302020204030204"/>
              </a:rPr>
              <a:t>)</a:t>
            </a:r>
            <a:endParaRPr kumimoji="0" lang="en-US" sz="1600" b="0" i="0" u="none" strike="noStrike" kern="1200" cap="none" spc="0" normalizeH="0" baseline="0" noProof="0" dirty="0">
              <a:ln>
                <a:noFill/>
              </a:ln>
              <a:solidFill>
                <a:srgbClr val="141414"/>
              </a:solidFill>
              <a:effectLst/>
              <a:uLnTx/>
              <a:uFillTx/>
              <a:latin typeface="Calibri Light" panose="020F0302020204030204"/>
              <a:ea typeface="+mn-ea"/>
              <a:cs typeface="+mn-cs"/>
            </a:endParaRP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sz="1600" dirty="0">
                <a:solidFill>
                  <a:srgbClr val="141414"/>
                </a:solidFill>
                <a:latin typeface="Calibri Light" panose="020F0302020204030204"/>
              </a:rPr>
              <a:t>Nosocomial infections (to be discussed on a case-by-case basis)</a:t>
            </a:r>
            <a:endParaRPr kumimoji="0" lang="en-US" sz="1600" b="0" i="0" u="none" strike="noStrike" kern="1200" cap="none" spc="0" normalizeH="0" baseline="0" noProof="0" dirty="0">
              <a:ln>
                <a:noFill/>
              </a:ln>
              <a:solidFill>
                <a:srgbClr val="141414"/>
              </a:solidFill>
              <a:effectLst/>
              <a:uLnTx/>
              <a:uFillTx/>
              <a:latin typeface="Calibri Light" panose="020F0302020204030204"/>
              <a:ea typeface="+mn-ea"/>
              <a:cs typeface="+mn-cs"/>
            </a:endParaRPr>
          </a:p>
          <a:p>
            <a:pPr marL="0" marR="0" lvl="1" algn="l" defTabSz="889000" rtl="0" eaLnBrk="1" fontAlgn="auto" latinLnBrk="0" hangingPunct="1">
              <a:lnSpc>
                <a:spcPct val="90000"/>
              </a:lnSpc>
              <a:spcBef>
                <a:spcPts val="500"/>
              </a:spcBef>
              <a:spcAft>
                <a:spcPct val="15000"/>
              </a:spcAft>
              <a:buClr>
                <a:srgbClr val="3894A2"/>
              </a:buClr>
              <a:buSzTx/>
              <a:tabLst/>
              <a:defRPr/>
            </a:pPr>
            <a:endParaRPr kumimoji="0" lang="en-US" sz="1200" b="0" i="0" u="none" strike="noStrike" kern="1200" cap="none" spc="0" normalizeH="0" baseline="0" noProof="0" dirty="0">
              <a:ln>
                <a:noFill/>
              </a:ln>
              <a:solidFill>
                <a:srgbClr val="141414"/>
              </a:solidFill>
              <a:effectLst/>
              <a:uLnTx/>
              <a:uFillTx/>
              <a:latin typeface="Calibri Light" panose="020F0302020204030204"/>
            </a:endParaRPr>
          </a:p>
        </p:txBody>
      </p:sp>
      <p:sp>
        <p:nvSpPr>
          <p:cNvPr id="18" name="Freeform: Shape 3">
            <a:extLst>
              <a:ext uri="{FF2B5EF4-FFF2-40B4-BE49-F238E27FC236}">
                <a16:creationId xmlns:a16="http://schemas.microsoft.com/office/drawing/2014/main" id="{8641B8FD-FC4C-41D2-9D03-97722ECD8210}"/>
              </a:ext>
            </a:extLst>
          </p:cNvPr>
          <p:cNvSpPr/>
          <p:nvPr/>
        </p:nvSpPr>
        <p:spPr>
          <a:xfrm>
            <a:off x="6218553" y="1506704"/>
            <a:ext cx="2761655" cy="658368"/>
          </a:xfrm>
          <a:custGeom>
            <a:avLst/>
            <a:gdLst>
              <a:gd name="connsiteX0" fmla="*/ 0 w 2597422"/>
              <a:gd name="connsiteY0" fmla="*/ 0 h 633600"/>
              <a:gd name="connsiteX1" fmla="*/ 2597422 w 2597422"/>
              <a:gd name="connsiteY1" fmla="*/ 0 h 633600"/>
              <a:gd name="connsiteX2" fmla="*/ 2597422 w 2597422"/>
              <a:gd name="connsiteY2" fmla="*/ 633600 h 633600"/>
              <a:gd name="connsiteX3" fmla="*/ 0 w 2597422"/>
              <a:gd name="connsiteY3" fmla="*/ 633600 h 633600"/>
              <a:gd name="connsiteX4" fmla="*/ 0 w 259742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633600">
                <a:moveTo>
                  <a:pt x="0" y="0"/>
                </a:moveTo>
                <a:lnTo>
                  <a:pt x="2597422" y="0"/>
                </a:lnTo>
                <a:lnTo>
                  <a:pt x="2597422" y="633600"/>
                </a:lnTo>
                <a:lnTo>
                  <a:pt x="0" y="633600"/>
                </a:lnTo>
                <a:lnTo>
                  <a:pt x="0" y="0"/>
                </a:lnTo>
                <a:close/>
              </a:path>
            </a:pathLst>
          </a:custGeom>
          <a:solidFill>
            <a:srgbClr val="3894A2"/>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defRPr/>
            </a:pPr>
            <a:r>
              <a:rPr lang="en-US" sz="2000" dirty="0">
                <a:solidFill>
                  <a:srgbClr val="FFFFFF"/>
                </a:solidFill>
                <a:latin typeface="Calibri Light" panose="020F0302020204030204"/>
              </a:rPr>
              <a:t>High risk patients:</a:t>
            </a:r>
            <a:endParaRPr kumimoji="0" lang="en-US" sz="20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9" name="Freeform: Shape 4">
            <a:extLst>
              <a:ext uri="{FF2B5EF4-FFF2-40B4-BE49-F238E27FC236}">
                <a16:creationId xmlns:a16="http://schemas.microsoft.com/office/drawing/2014/main" id="{8C818A6E-6DCA-49BD-BC90-2E41FBEF0A25}"/>
              </a:ext>
            </a:extLst>
          </p:cNvPr>
          <p:cNvSpPr/>
          <p:nvPr/>
        </p:nvSpPr>
        <p:spPr>
          <a:xfrm>
            <a:off x="6218554" y="2123090"/>
            <a:ext cx="2761654" cy="3127622"/>
          </a:xfrm>
          <a:custGeom>
            <a:avLst/>
            <a:gdLst>
              <a:gd name="connsiteX0" fmla="*/ 0 w 2597422"/>
              <a:gd name="connsiteY0" fmla="*/ 0 h 3159151"/>
              <a:gd name="connsiteX1" fmla="*/ 2597422 w 2597422"/>
              <a:gd name="connsiteY1" fmla="*/ 0 h 3159151"/>
              <a:gd name="connsiteX2" fmla="*/ 2597422 w 2597422"/>
              <a:gd name="connsiteY2" fmla="*/ 3159151 h 3159151"/>
              <a:gd name="connsiteX3" fmla="*/ 0 w 2597422"/>
              <a:gd name="connsiteY3" fmla="*/ 3159151 h 3159151"/>
              <a:gd name="connsiteX4" fmla="*/ 0 w 2597422"/>
              <a:gd name="connsiteY4" fmla="*/ 0 h 31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422" h="3159151">
                <a:moveTo>
                  <a:pt x="0" y="0"/>
                </a:moveTo>
                <a:lnTo>
                  <a:pt x="2597422" y="0"/>
                </a:lnTo>
                <a:lnTo>
                  <a:pt x="2597422" y="3159151"/>
                </a:lnTo>
                <a:lnTo>
                  <a:pt x="0" y="3159151"/>
                </a:lnTo>
                <a:lnTo>
                  <a:pt x="0" y="0"/>
                </a:lnTo>
                <a:close/>
              </a:path>
            </a:pathLst>
          </a:custGeom>
          <a:solidFill>
            <a:schemeClr val="bg2"/>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According to the FOPH list, and document 1 (criteria specified)</a:t>
            </a:r>
            <a:endParaRPr kumimoji="0" lang="en-US" sz="1800" b="0" i="0" u="none" strike="noStrike" kern="1200" cap="none" spc="0" normalizeH="0" baseline="0" noProof="0" dirty="0">
              <a:ln>
                <a:noFill/>
              </a:ln>
              <a:solidFill>
                <a:srgbClr val="141414"/>
              </a:solidFill>
              <a:effectLst/>
              <a:uLnTx/>
              <a:uFillTx/>
              <a:latin typeface="Calibri Light" panose="020F0302020204030204"/>
              <a:ea typeface="+mn-ea"/>
              <a:cs typeface="+mn-cs"/>
            </a:endParaRP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Priority for immunosuppressed patients (item 5 of the FOPH list)</a:t>
            </a: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kumimoji="0" lang="en-US" sz="1800" b="0" i="0" u="none" strike="noStrike" kern="1200" cap="none" spc="0" normalizeH="0" baseline="0" noProof="0" dirty="0">
                <a:ln>
                  <a:noFill/>
                </a:ln>
                <a:solidFill>
                  <a:srgbClr val="C00000"/>
                </a:solidFill>
                <a:effectLst/>
                <a:uLnTx/>
                <a:uFillTx/>
                <a:latin typeface="Calibri Light" panose="020F0302020204030204"/>
                <a:ea typeface="+mn-ea"/>
                <a:cs typeface="+mn-cs"/>
              </a:rPr>
              <a:t>Pregnancy</a:t>
            </a:r>
          </a:p>
          <a:p>
            <a:pPr marL="228600" marR="0" lvl="1" indent="-228600" algn="l" defTabSz="889000" rtl="0" eaLnBrk="1" fontAlgn="auto" latinLnBrk="0" hangingPunct="1">
              <a:lnSpc>
                <a:spcPct val="90000"/>
              </a:lnSpc>
              <a:spcBef>
                <a:spcPts val="500"/>
              </a:spcBef>
              <a:spcAft>
                <a:spcPct val="15000"/>
              </a:spcAft>
              <a:buClr>
                <a:srgbClr val="3894A2"/>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C6E0426-0445-8A44-91C3-90AB8F402307}"/>
              </a:ext>
            </a:extLst>
          </p:cNvPr>
          <p:cNvSpPr/>
          <p:nvPr/>
        </p:nvSpPr>
        <p:spPr>
          <a:xfrm>
            <a:off x="3259022" y="2138876"/>
            <a:ext cx="2623618" cy="1799467"/>
          </a:xfrm>
          <a:prstGeom prst="rect">
            <a:avLst/>
          </a:prstGeom>
        </p:spPr>
        <p:txBody>
          <a:bodyPr wrap="square">
            <a:spAutoFit/>
          </a:bodyPr>
          <a:lstStyle/>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No other risk criteria if the general criteria are met</a:t>
            </a:r>
            <a:endParaRPr kumimoji="0" lang="en-US" sz="1800" b="0" i="0" u="none" strike="noStrike" kern="1200" cap="none" spc="0" normalizeH="0" baseline="0" noProof="0" dirty="0">
              <a:ln>
                <a:noFill/>
              </a:ln>
              <a:solidFill>
                <a:srgbClr val="141414"/>
              </a:solidFill>
              <a:effectLst/>
              <a:uLnTx/>
              <a:uFillTx/>
              <a:latin typeface="Calibri Light" panose="020F0302020204030204"/>
              <a:ea typeface="+mn-ea"/>
              <a:cs typeface="+mn-cs"/>
            </a:endParaRP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lang="en-US" dirty="0">
                <a:solidFill>
                  <a:srgbClr val="141414"/>
                </a:solidFill>
                <a:latin typeface="Calibri Light" panose="020F0302020204030204"/>
              </a:rPr>
              <a:t>If vaccinated &gt;6 months</a:t>
            </a:r>
          </a:p>
          <a:p>
            <a:pPr marL="228600" lvl="1" indent="-228600" defTabSz="889000">
              <a:lnSpc>
                <a:spcPct val="90000"/>
              </a:lnSpc>
              <a:spcBef>
                <a:spcPts val="500"/>
              </a:spcBef>
              <a:spcAft>
                <a:spcPct val="15000"/>
              </a:spcAft>
              <a:buClr>
                <a:srgbClr val="3894A2"/>
              </a:buClr>
              <a:buFont typeface="Arial" panose="020B0604020202020204" pitchFamily="34" charset="0"/>
              <a:buChar char="•"/>
              <a:defRPr/>
            </a:pPr>
            <a:r>
              <a:rPr kumimoji="0" lang="en-US" sz="1800" b="0" i="0" u="none" strike="noStrike" kern="1200" cap="none" spc="0" normalizeH="0" baseline="0" noProof="0" dirty="0">
                <a:ln>
                  <a:noFill/>
                </a:ln>
                <a:solidFill>
                  <a:srgbClr val="141414"/>
                </a:solidFill>
                <a:effectLst/>
                <a:uLnTx/>
                <a:uFillTx/>
                <a:latin typeface="Calibri Light" panose="020F0302020204030204"/>
                <a:ea typeface="+mn-ea"/>
                <a:cs typeface="+mn-cs"/>
              </a:rPr>
              <a:t>If vaccinated &lt;</a:t>
            </a:r>
            <a:r>
              <a:rPr lang="en-US" dirty="0">
                <a:solidFill>
                  <a:srgbClr val="141414"/>
                </a:solidFill>
                <a:latin typeface="Calibri Light" panose="020F0302020204030204"/>
              </a:rPr>
              <a:t>6months: if serology is negative</a:t>
            </a:r>
            <a:endParaRPr kumimoji="0" lang="en-US" sz="1800" b="0" i="0" u="none" strike="noStrike" kern="1200" cap="none" spc="0" normalizeH="0" baseline="0" noProof="0" dirty="0">
              <a:ln>
                <a:noFill/>
              </a:ln>
              <a:solidFill>
                <a:srgbClr val="141414"/>
              </a:solidFill>
              <a:effectLst/>
              <a:uLnTx/>
              <a:uFillTx/>
              <a:latin typeface="Calibri Light" panose="020F0302020204030204"/>
              <a:ea typeface="+mn-ea"/>
              <a:cs typeface="+mn-cs"/>
            </a:endParaRPr>
          </a:p>
        </p:txBody>
      </p:sp>
      <p:sp>
        <p:nvSpPr>
          <p:cNvPr id="20" name="Title 1">
            <a:extLst>
              <a:ext uri="{FF2B5EF4-FFF2-40B4-BE49-F238E27FC236}">
                <a16:creationId xmlns:a16="http://schemas.microsoft.com/office/drawing/2014/main" id="{F98B1776-EC3E-A14F-9AE8-DE294D497666}"/>
              </a:ext>
            </a:extLst>
          </p:cNvPr>
          <p:cNvSpPr txBox="1">
            <a:spLocks/>
          </p:cNvSpPr>
          <p:nvPr/>
        </p:nvSpPr>
        <p:spPr>
          <a:xfrm>
            <a:off x="383130" y="303764"/>
            <a:ext cx="11670846" cy="868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Qui </a:t>
            </a:r>
            <a:r>
              <a:rPr lang="en-US" sz="4000" dirty="0" err="1">
                <a:solidFill>
                  <a:srgbClr val="002060"/>
                </a:solidFill>
              </a:rPr>
              <a:t>est</a:t>
            </a:r>
            <a:r>
              <a:rPr lang="en-US" sz="4000" dirty="0">
                <a:solidFill>
                  <a:srgbClr val="002060"/>
                </a:solidFill>
              </a:rPr>
              <a:t> </a:t>
            </a:r>
            <a:r>
              <a:rPr lang="en-US" sz="4000" dirty="0" err="1">
                <a:solidFill>
                  <a:srgbClr val="002060"/>
                </a:solidFill>
              </a:rPr>
              <a:t>éligible</a:t>
            </a:r>
            <a:r>
              <a:rPr lang="en-US" sz="4000" dirty="0">
                <a:solidFill>
                  <a:srgbClr val="002060"/>
                </a:solidFill>
              </a:rPr>
              <a:t> </a:t>
            </a:r>
            <a:r>
              <a:rPr lang="en-US" sz="4000" dirty="0" err="1">
                <a:solidFill>
                  <a:srgbClr val="002060"/>
                </a:solidFill>
              </a:rPr>
              <a:t>en</a:t>
            </a:r>
            <a:r>
              <a:rPr lang="en-US" sz="4000" dirty="0">
                <a:solidFill>
                  <a:srgbClr val="002060"/>
                </a:solidFill>
              </a:rPr>
              <a:t> Suisse </a:t>
            </a:r>
            <a:r>
              <a:rPr lang="en-US" sz="4000" dirty="0" err="1">
                <a:solidFill>
                  <a:srgbClr val="002060"/>
                </a:solidFill>
              </a:rPr>
              <a:t>actuellement</a:t>
            </a:r>
            <a:r>
              <a:rPr lang="en-US" sz="4000" dirty="0">
                <a:solidFill>
                  <a:srgbClr val="002060"/>
                </a:solidFill>
              </a:rPr>
              <a:t>? </a:t>
            </a:r>
            <a:r>
              <a:rPr lang="en-US" sz="1800" dirty="0">
                <a:solidFill>
                  <a:srgbClr val="002060"/>
                </a:solidFill>
              </a:rPr>
              <a:t>(55 </a:t>
            </a:r>
            <a:r>
              <a:rPr lang="en-US" sz="1800" dirty="0" err="1">
                <a:solidFill>
                  <a:srgbClr val="002060"/>
                </a:solidFill>
              </a:rPr>
              <a:t>ambulatoires</a:t>
            </a:r>
            <a:r>
              <a:rPr lang="en-US" sz="1800" dirty="0">
                <a:solidFill>
                  <a:srgbClr val="002060"/>
                </a:solidFill>
              </a:rPr>
              <a:t>, 73 </a:t>
            </a:r>
            <a:r>
              <a:rPr lang="en-US" sz="1800" dirty="0" err="1">
                <a:solidFill>
                  <a:srgbClr val="002060"/>
                </a:solidFill>
              </a:rPr>
              <a:t>hospitalisés</a:t>
            </a:r>
            <a:r>
              <a:rPr lang="en-US" sz="1800" dirty="0">
                <a:solidFill>
                  <a:srgbClr val="002060"/>
                </a:solidFill>
              </a:rPr>
              <a:t>)</a:t>
            </a:r>
            <a:endParaRPr lang="en-US" sz="4000" i="1" dirty="0">
              <a:solidFill>
                <a:srgbClr val="002060"/>
              </a:solidFill>
            </a:endParaRPr>
          </a:p>
        </p:txBody>
      </p:sp>
      <p:sp>
        <p:nvSpPr>
          <p:cNvPr id="21" name="Rectangle 20">
            <a:extLst>
              <a:ext uri="{FF2B5EF4-FFF2-40B4-BE49-F238E27FC236}">
                <a16:creationId xmlns:a16="http://schemas.microsoft.com/office/drawing/2014/main" id="{50B089BF-F95C-EE45-B739-7E4C358F918D}"/>
              </a:ext>
            </a:extLst>
          </p:cNvPr>
          <p:cNvSpPr/>
          <p:nvPr/>
        </p:nvSpPr>
        <p:spPr>
          <a:xfrm>
            <a:off x="359229" y="1185551"/>
            <a:ext cx="11670846"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545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4D6FA-ED6E-194E-99D8-C06B07191B40}"/>
              </a:ext>
            </a:extLst>
          </p:cNvPr>
          <p:cNvSpPr>
            <a:spLocks noGrp="1"/>
          </p:cNvSpPr>
          <p:nvPr>
            <p:ph type="title"/>
          </p:nvPr>
        </p:nvSpPr>
        <p:spPr/>
        <p:txBody>
          <a:bodyPr/>
          <a:lstStyle/>
          <a:p>
            <a:r>
              <a:rPr lang="fr-FR" dirty="0"/>
              <a:t>Viral Escape to </a:t>
            </a:r>
            <a:r>
              <a:rPr lang="fr-FR" dirty="0" err="1"/>
              <a:t>known</a:t>
            </a:r>
            <a:r>
              <a:rPr lang="fr-FR" dirty="0"/>
              <a:t> </a:t>
            </a:r>
            <a:r>
              <a:rPr lang="fr-FR" dirty="0" err="1"/>
              <a:t>mAb</a:t>
            </a:r>
            <a:r>
              <a:rPr lang="fr-FR" dirty="0"/>
              <a:t>?</a:t>
            </a:r>
          </a:p>
        </p:txBody>
      </p:sp>
      <p:sp>
        <p:nvSpPr>
          <p:cNvPr id="4" name="Espace réservé du texte 3">
            <a:extLst>
              <a:ext uri="{FF2B5EF4-FFF2-40B4-BE49-F238E27FC236}">
                <a16:creationId xmlns:a16="http://schemas.microsoft.com/office/drawing/2014/main" id="{B14C1BDA-9F46-B842-B51D-4B11D43E61A2}"/>
              </a:ext>
            </a:extLst>
          </p:cNvPr>
          <p:cNvSpPr>
            <a:spLocks noGrp="1"/>
          </p:cNvSpPr>
          <p:nvPr>
            <p:ph type="body" sz="quarter" idx="12"/>
          </p:nvPr>
        </p:nvSpPr>
        <p:spPr/>
        <p:txBody>
          <a:bodyPr/>
          <a:lstStyle/>
          <a:p>
            <a:r>
              <a:rPr lang="fr-FR" sz="1600" i="1" dirty="0"/>
              <a:t>Mia Malan on Twitter</a:t>
            </a:r>
          </a:p>
        </p:txBody>
      </p:sp>
      <p:pic>
        <p:nvPicPr>
          <p:cNvPr id="10" name="Image 9">
            <a:extLst>
              <a:ext uri="{FF2B5EF4-FFF2-40B4-BE49-F238E27FC236}">
                <a16:creationId xmlns:a16="http://schemas.microsoft.com/office/drawing/2014/main" id="{AB6A1F50-418A-7549-AB44-DF286232EE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13200" y="1736598"/>
            <a:ext cx="7909004" cy="4478280"/>
          </a:xfrm>
          <a:prstGeom prst="rect">
            <a:avLst/>
          </a:prstGeom>
        </p:spPr>
      </p:pic>
      <p:sp>
        <p:nvSpPr>
          <p:cNvPr id="11" name="Rectangle 10">
            <a:extLst>
              <a:ext uri="{FF2B5EF4-FFF2-40B4-BE49-F238E27FC236}">
                <a16:creationId xmlns:a16="http://schemas.microsoft.com/office/drawing/2014/main" id="{1D0E693A-8F2B-EC46-BD1A-A572475611CE}"/>
              </a:ext>
            </a:extLst>
          </p:cNvPr>
          <p:cNvSpPr/>
          <p:nvPr/>
        </p:nvSpPr>
        <p:spPr>
          <a:xfrm>
            <a:off x="3187700" y="1736598"/>
            <a:ext cx="977900" cy="37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7B131D7-F271-2F43-84B4-7C429BAD2C79}"/>
              </a:ext>
            </a:extLst>
          </p:cNvPr>
          <p:cNvSpPr/>
          <p:nvPr/>
        </p:nvSpPr>
        <p:spPr>
          <a:xfrm>
            <a:off x="10944304" y="1723898"/>
            <a:ext cx="977900" cy="371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66781A69-FF41-524A-98CF-AB97718ABDD0}"/>
              </a:ext>
            </a:extLst>
          </p:cNvPr>
          <p:cNvSpPr txBox="1"/>
          <p:nvPr/>
        </p:nvSpPr>
        <p:spPr>
          <a:xfrm>
            <a:off x="269796" y="2108200"/>
            <a:ext cx="3552904" cy="3785652"/>
          </a:xfrm>
          <a:prstGeom prst="rect">
            <a:avLst/>
          </a:prstGeom>
          <a:noFill/>
        </p:spPr>
        <p:txBody>
          <a:bodyPr wrap="square" rtlCol="0">
            <a:spAutoFit/>
          </a:bodyPr>
          <a:lstStyle/>
          <a:p>
            <a:pPr marL="285750" indent="-285750">
              <a:buFontTx/>
              <a:buChar char="-"/>
            </a:pPr>
            <a:r>
              <a:rPr lang="fr-FR" sz="2400" dirty="0">
                <a:latin typeface="+mj-lt"/>
              </a:rPr>
              <a:t>REGN COV 2 sensitive to mutations on the Spike </a:t>
            </a:r>
            <a:r>
              <a:rPr lang="fr-FR" sz="2400" dirty="0" err="1">
                <a:latin typeface="+mj-lt"/>
              </a:rPr>
              <a:t>protein</a:t>
            </a:r>
            <a:r>
              <a:rPr lang="fr-FR" sz="2400" dirty="0">
                <a:latin typeface="+mj-lt"/>
              </a:rPr>
              <a:t>?</a:t>
            </a:r>
          </a:p>
          <a:p>
            <a:pPr marL="285750" indent="-285750">
              <a:buFontTx/>
              <a:buChar char="-"/>
            </a:pPr>
            <a:endParaRPr lang="fr-FR" sz="2400" dirty="0">
              <a:latin typeface="+mj-lt"/>
            </a:endParaRPr>
          </a:p>
          <a:p>
            <a:pPr marL="285750" indent="-285750">
              <a:buFontTx/>
              <a:buChar char="-"/>
            </a:pPr>
            <a:r>
              <a:rPr lang="fr-FR" sz="2400" dirty="0">
                <a:latin typeface="+mj-lt"/>
              </a:rPr>
              <a:t>Is </a:t>
            </a:r>
            <a:r>
              <a:rPr lang="fr-FR" sz="2400" dirty="0" err="1">
                <a:latin typeface="+mj-lt"/>
              </a:rPr>
              <a:t>sotrovimab</a:t>
            </a:r>
            <a:r>
              <a:rPr lang="fr-FR" sz="2400" dirty="0">
                <a:latin typeface="+mj-lt"/>
              </a:rPr>
              <a:t> more </a:t>
            </a:r>
            <a:r>
              <a:rPr lang="fr-FR" sz="2400" dirty="0" err="1">
                <a:latin typeface="+mj-lt"/>
              </a:rPr>
              <a:t>robust</a:t>
            </a:r>
            <a:r>
              <a:rPr lang="fr-FR" sz="2400" dirty="0">
                <a:latin typeface="+mj-lt"/>
              </a:rPr>
              <a:t> to mutations in the RBD?</a:t>
            </a:r>
          </a:p>
          <a:p>
            <a:pPr marL="285750" indent="-285750">
              <a:buFontTx/>
              <a:buChar char="-"/>
            </a:pPr>
            <a:endParaRPr lang="fr-FR" sz="2400" dirty="0">
              <a:latin typeface="+mj-lt"/>
            </a:endParaRPr>
          </a:p>
          <a:p>
            <a:pPr marL="285750" indent="-285750">
              <a:buFontTx/>
              <a:buChar char="-"/>
            </a:pPr>
            <a:r>
              <a:rPr lang="fr-FR" sz="2400" dirty="0">
                <a:latin typeface="+mj-lt"/>
              </a:rPr>
              <a:t>So far, </a:t>
            </a:r>
            <a:r>
              <a:rPr lang="fr-FR" sz="2400" dirty="0" err="1">
                <a:latin typeface="+mj-lt"/>
              </a:rPr>
              <a:t>little</a:t>
            </a:r>
            <a:r>
              <a:rPr lang="fr-FR" sz="2400" dirty="0">
                <a:latin typeface="+mj-lt"/>
              </a:rPr>
              <a:t> or </a:t>
            </a:r>
            <a:r>
              <a:rPr lang="fr-FR" sz="2400" dirty="0" err="1">
                <a:latin typeface="+mj-lt"/>
              </a:rPr>
              <a:t>nothing</a:t>
            </a:r>
            <a:r>
              <a:rPr lang="fr-FR" sz="2400" dirty="0">
                <a:latin typeface="+mj-lt"/>
              </a:rPr>
              <a:t> </a:t>
            </a:r>
            <a:r>
              <a:rPr lang="fr-FR" sz="2400" dirty="0" err="1">
                <a:latin typeface="+mj-lt"/>
              </a:rPr>
              <a:t>is</a:t>
            </a:r>
            <a:r>
              <a:rPr lang="fr-FR" sz="2400" dirty="0">
                <a:latin typeface="+mj-lt"/>
              </a:rPr>
              <a:t> </a:t>
            </a:r>
            <a:r>
              <a:rPr lang="fr-FR" sz="2400" dirty="0" err="1">
                <a:latin typeface="+mj-lt"/>
              </a:rPr>
              <a:t>known</a:t>
            </a:r>
            <a:endParaRPr lang="fr-FR" sz="2400" dirty="0">
              <a:latin typeface="+mj-lt"/>
            </a:endParaRPr>
          </a:p>
        </p:txBody>
      </p:sp>
    </p:spTree>
    <p:extLst>
      <p:ext uri="{BB962C8B-B14F-4D97-AF65-F5344CB8AC3E}">
        <p14:creationId xmlns:p14="http://schemas.microsoft.com/office/powerpoint/2010/main" val="479029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105AA487-D08B-894B-A9E9-1FC9F7803B10}"/>
              </a:ext>
            </a:extLst>
          </p:cNvPr>
          <p:cNvSpPr>
            <a:spLocks noGrp="1"/>
          </p:cNvSpPr>
          <p:nvPr>
            <p:ph type="title"/>
          </p:nvPr>
        </p:nvSpPr>
        <p:spPr>
          <a:xfrm>
            <a:off x="208907" y="-84856"/>
            <a:ext cx="10515600" cy="1325563"/>
          </a:xfrm>
        </p:spPr>
        <p:txBody>
          <a:bodyPr/>
          <a:lstStyle/>
          <a:p>
            <a:r>
              <a:rPr lang="fr-FR" dirty="0">
                <a:solidFill>
                  <a:srgbClr val="002060"/>
                </a:solidFill>
              </a:rPr>
              <a:t>Monoclonal </a:t>
            </a:r>
            <a:r>
              <a:rPr lang="fr-FR" dirty="0" err="1">
                <a:solidFill>
                  <a:srgbClr val="002060"/>
                </a:solidFill>
              </a:rPr>
              <a:t>antibodies</a:t>
            </a:r>
            <a:r>
              <a:rPr lang="fr-FR" dirty="0">
                <a:solidFill>
                  <a:srgbClr val="002060"/>
                </a:solidFill>
              </a:rPr>
              <a:t> (phase 3 </a:t>
            </a:r>
            <a:r>
              <a:rPr lang="fr-FR" dirty="0" err="1">
                <a:solidFill>
                  <a:srgbClr val="002060"/>
                </a:solidFill>
              </a:rPr>
              <a:t>completed</a:t>
            </a:r>
            <a:r>
              <a:rPr lang="fr-FR" dirty="0">
                <a:solidFill>
                  <a:srgbClr val="002060"/>
                </a:solidFill>
              </a:rPr>
              <a:t>)</a:t>
            </a:r>
          </a:p>
        </p:txBody>
      </p:sp>
      <p:sp>
        <p:nvSpPr>
          <p:cNvPr id="6" name="Espace réservé du numéro de diapositive 5"/>
          <p:cNvSpPr>
            <a:spLocks noGrp="1"/>
          </p:cNvSpPr>
          <p:nvPr>
            <p:ph type="sldNum" sz="quarter" idx="12"/>
          </p:nvPr>
        </p:nvSpPr>
        <p:spPr/>
        <p:txBody>
          <a:bodyPr/>
          <a:lstStyle/>
          <a:p>
            <a:fld id="{D0CF5102-F8FB-463F-BB97-AFAF512B4538}" type="slidenum">
              <a:rPr lang="fr-FR" smtClean="0"/>
              <a:t>29</a:t>
            </a:fld>
            <a:endParaRPr lang="fr-FR" dirty="0"/>
          </a:p>
        </p:txBody>
      </p:sp>
      <p:graphicFrame>
        <p:nvGraphicFramePr>
          <p:cNvPr id="8" name="Espace réservé du contenu 6">
            <a:extLst>
              <a:ext uri="{FF2B5EF4-FFF2-40B4-BE49-F238E27FC236}">
                <a16:creationId xmlns:a16="http://schemas.microsoft.com/office/drawing/2014/main" id="{4760DE06-42E6-654C-B752-4B9B0AFA28A3}"/>
              </a:ext>
            </a:extLst>
          </p:cNvPr>
          <p:cNvGraphicFramePr>
            <a:graphicFrameLocks/>
          </p:cNvGraphicFramePr>
          <p:nvPr/>
        </p:nvGraphicFramePr>
        <p:xfrm>
          <a:off x="208907" y="1014562"/>
          <a:ext cx="11774185" cy="5056380"/>
        </p:xfrm>
        <a:graphic>
          <a:graphicData uri="http://schemas.openxmlformats.org/drawingml/2006/table">
            <a:tbl>
              <a:tblPr firstRow="1" bandRow="1"/>
              <a:tblGrid>
                <a:gridCol w="1543864">
                  <a:extLst>
                    <a:ext uri="{9D8B030D-6E8A-4147-A177-3AD203B41FA5}">
                      <a16:colId xmlns:a16="http://schemas.microsoft.com/office/drawing/2014/main" val="2171315393"/>
                    </a:ext>
                  </a:extLst>
                </a:gridCol>
                <a:gridCol w="1897477">
                  <a:extLst>
                    <a:ext uri="{9D8B030D-6E8A-4147-A177-3AD203B41FA5}">
                      <a16:colId xmlns:a16="http://schemas.microsoft.com/office/drawing/2014/main" val="3089865489"/>
                    </a:ext>
                  </a:extLst>
                </a:gridCol>
                <a:gridCol w="2106302">
                  <a:extLst>
                    <a:ext uri="{9D8B030D-6E8A-4147-A177-3AD203B41FA5}">
                      <a16:colId xmlns:a16="http://schemas.microsoft.com/office/drawing/2014/main" val="586370467"/>
                    </a:ext>
                  </a:extLst>
                </a:gridCol>
                <a:gridCol w="2140831">
                  <a:extLst>
                    <a:ext uri="{9D8B030D-6E8A-4147-A177-3AD203B41FA5}">
                      <a16:colId xmlns:a16="http://schemas.microsoft.com/office/drawing/2014/main" val="1699656744"/>
                    </a:ext>
                  </a:extLst>
                </a:gridCol>
                <a:gridCol w="2140831">
                  <a:extLst>
                    <a:ext uri="{9D8B030D-6E8A-4147-A177-3AD203B41FA5}">
                      <a16:colId xmlns:a16="http://schemas.microsoft.com/office/drawing/2014/main" val="20004"/>
                    </a:ext>
                  </a:extLst>
                </a:gridCol>
                <a:gridCol w="1944880">
                  <a:extLst>
                    <a:ext uri="{9D8B030D-6E8A-4147-A177-3AD203B41FA5}">
                      <a16:colId xmlns:a16="http://schemas.microsoft.com/office/drawing/2014/main" val="20005"/>
                    </a:ext>
                  </a:extLst>
                </a:gridCol>
              </a:tblGrid>
              <a:tr h="15346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2000" b="1" dirty="0">
                          <a:latin typeface="+mj-lt"/>
                        </a:rPr>
                        <a:t>Drug</a:t>
                      </a:r>
                      <a:endParaRPr lang="fr-CH" sz="16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CH" sz="2000" b="1" dirty="0">
                          <a:effectLst/>
                          <a:latin typeface="+mj-lt"/>
                          <a:ea typeface="Calibri" panose="020F0502020204030204" pitchFamily="34" charset="0"/>
                          <a:cs typeface="Times New Roman" panose="02020603050405020304" pitchFamily="18" charset="0"/>
                        </a:rPr>
                        <a:t>REGN-COV2</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ctr">
                        <a:lnSpc>
                          <a:spcPct val="107000"/>
                        </a:lnSpc>
                        <a:spcAft>
                          <a:spcPts val="0"/>
                        </a:spcAft>
                      </a:pPr>
                      <a:r>
                        <a:rPr lang="fr-CH" sz="2000" b="1" dirty="0">
                          <a:effectLst/>
                          <a:latin typeface="+mj-lt"/>
                          <a:ea typeface="Calibri" panose="020F0502020204030204" pitchFamily="34" charset="0"/>
                          <a:cs typeface="Times New Roman" panose="02020603050405020304" pitchFamily="18" charset="0"/>
                        </a:rPr>
                        <a:t>AZD7442</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0"/>
                        </a:spcAft>
                      </a:pPr>
                      <a:r>
                        <a:rPr lang="fr-CH" sz="2000" b="1" dirty="0" err="1">
                          <a:effectLst/>
                          <a:latin typeface="+mj-lt"/>
                          <a:ea typeface="Calibri" panose="020F0502020204030204" pitchFamily="34" charset="0"/>
                          <a:cs typeface="Times New Roman" panose="02020603050405020304" pitchFamily="18" charset="0"/>
                        </a:rPr>
                        <a:t>Sotrovimab</a:t>
                      </a:r>
                      <a:r>
                        <a:rPr lang="en-US" sz="2000" b="1" dirty="0">
                          <a:effectLst/>
                          <a:latin typeface="+mj-lt"/>
                          <a:ea typeface="Calibri" panose="020F0502020204030204" pitchFamily="34" charset="0"/>
                          <a:cs typeface="Times New Roman" panose="02020603050405020304" pitchFamily="18" charset="0"/>
                        </a:rPr>
                        <a:t> </a:t>
                      </a:r>
                      <a:endParaRPr lang="fr-CH" sz="20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ctr">
                        <a:lnSpc>
                          <a:spcPct val="107000"/>
                        </a:lnSpc>
                        <a:spcAft>
                          <a:spcPts val="0"/>
                        </a:spcAft>
                      </a:pPr>
                      <a:r>
                        <a:rPr lang="fr-CH" sz="2000" b="1" dirty="0" err="1">
                          <a:effectLst/>
                          <a:latin typeface="+mj-lt"/>
                          <a:ea typeface="Calibri" panose="020F0502020204030204" pitchFamily="34" charset="0"/>
                          <a:cs typeface="Times New Roman" panose="02020603050405020304" pitchFamily="18" charset="0"/>
                        </a:rPr>
                        <a:t>Bamlanivimab</a:t>
                      </a:r>
                      <a:r>
                        <a:rPr lang="fr-CH" sz="2000" b="1" dirty="0">
                          <a:effectLst/>
                          <a:latin typeface="+mj-lt"/>
                          <a:ea typeface="Calibri" panose="020F0502020204030204" pitchFamily="34" charset="0"/>
                          <a:cs typeface="Times New Roman" panose="02020603050405020304" pitchFamily="18" charset="0"/>
                        </a:rPr>
                        <a:t>/</a:t>
                      </a:r>
                    </a:p>
                    <a:p>
                      <a:pPr algn="ctr">
                        <a:lnSpc>
                          <a:spcPct val="107000"/>
                        </a:lnSpc>
                        <a:spcAft>
                          <a:spcPts val="0"/>
                        </a:spcAft>
                      </a:pPr>
                      <a:r>
                        <a:rPr lang="fr-CH" sz="2000" b="1" dirty="0" err="1">
                          <a:effectLst/>
                          <a:latin typeface="+mj-lt"/>
                          <a:ea typeface="Calibri" panose="020F0502020204030204" pitchFamily="34" charset="0"/>
                          <a:cs typeface="Times New Roman" panose="02020603050405020304" pitchFamily="18" charset="0"/>
                        </a:rPr>
                        <a:t>etesivimab</a:t>
                      </a:r>
                      <a:endParaRPr lang="fr-CH" sz="20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ctr">
                        <a:lnSpc>
                          <a:spcPct val="107000"/>
                        </a:lnSpc>
                        <a:spcAft>
                          <a:spcPts val="0"/>
                        </a:spcAft>
                      </a:pPr>
                      <a:r>
                        <a:rPr lang="fr-CH" sz="2000" b="1" dirty="0" err="1">
                          <a:effectLst/>
                          <a:latin typeface="+mj-lt"/>
                          <a:ea typeface="Calibri" panose="020F0502020204030204" pitchFamily="34" charset="0"/>
                          <a:cs typeface="Times New Roman" panose="02020603050405020304" pitchFamily="18" charset="0"/>
                        </a:rPr>
                        <a:t>Regdanvimab</a:t>
                      </a:r>
                      <a:endParaRPr lang="fr-CH" sz="2000" b="1"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8004092"/>
                  </a:ext>
                </a:extLst>
              </a:tr>
              <a:tr h="13757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err="1">
                          <a:latin typeface="+mj-lt"/>
                        </a:rPr>
                        <a:t>Primary</a:t>
                      </a:r>
                      <a:r>
                        <a:rPr lang="fr-CH" sz="1600" b="1" dirty="0">
                          <a:latin typeface="+mj-lt"/>
                        </a:rPr>
                        <a:t> end point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Hospitalization or death within 29 days</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Severe disease or death within 29 days</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7000"/>
                        </a:lnSpc>
                        <a:spcAft>
                          <a:spcPts val="0"/>
                        </a:spcAft>
                      </a:pPr>
                      <a:r>
                        <a:rPr lang="en-US" sz="1400">
                          <a:effectLst/>
                          <a:latin typeface="+mj-lt"/>
                          <a:ea typeface="Calibri" panose="020F0502020204030204" pitchFamily="34" charset="0"/>
                          <a:cs typeface="Times New Roman" panose="02020603050405020304" pitchFamily="18" charset="0"/>
                        </a:rPr>
                        <a:t>Hospitalization or death within 29 days</a:t>
                      </a:r>
                      <a:endParaRPr lang="fr-CH" sz="14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a:effectLst/>
                          <a:latin typeface="+mj-lt"/>
                          <a:ea typeface="Calibri" panose="020F0502020204030204" pitchFamily="34" charset="0"/>
                          <a:cs typeface="Times New Roman" panose="02020603050405020304" pitchFamily="18" charset="0"/>
                        </a:rPr>
                        <a:t>Hospitalization or death within 29 days</a:t>
                      </a:r>
                      <a:endParaRPr lang="fr-CH" sz="14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a:effectLst/>
                          <a:latin typeface="+mj-lt"/>
                          <a:ea typeface="Calibri" panose="020F0502020204030204" pitchFamily="34" charset="0"/>
                          <a:cs typeface="Times New Roman" panose="02020603050405020304" pitchFamily="18" charset="0"/>
                        </a:rPr>
                        <a:t>Hospitalization, O2-therapy or death within 28 days</a:t>
                      </a:r>
                      <a:endParaRPr lang="fr-CH" sz="14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017199"/>
                  </a:ext>
                </a:extLst>
              </a:tr>
              <a:tr h="137571">
                <a:tc>
                  <a:txBody>
                    <a:bodyPr/>
                    <a:lstStyle/>
                    <a:p>
                      <a:r>
                        <a:rPr lang="fr-FR" sz="1600" b="1" dirty="0">
                          <a:latin typeface="+mj-lt"/>
                        </a:rPr>
                        <a:t>Population</a:t>
                      </a:r>
                      <a:endParaRPr lang="fr-CH" sz="16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0"/>
                        </a:spcAft>
                      </a:pPr>
                      <a:r>
                        <a:rPr lang="fr-CH" sz="1400">
                          <a:effectLst/>
                          <a:latin typeface="+mj-lt"/>
                          <a:ea typeface="Calibri" panose="020F0502020204030204" pitchFamily="34" charset="0"/>
                          <a:cs typeface="Times New Roman" panose="02020603050405020304" pitchFamily="18" charset="0"/>
                        </a:rPr>
                        <a:t>Cohort 1 </a:t>
                      </a:r>
                      <a:r>
                        <a:rPr lang="fr-CH" sz="1400">
                          <a:effectLst/>
                          <a:latin typeface="+mj-lt"/>
                          <a:ea typeface="Calibri" panose="020F0502020204030204" pitchFamily="34" charset="0"/>
                          <a:cs typeface="Calibri" panose="020F0502020204030204" pitchFamily="34" charset="0"/>
                        </a:rPr>
                        <a:t>≥</a:t>
                      </a:r>
                      <a:r>
                        <a:rPr lang="fr-CH" sz="1400">
                          <a:effectLst/>
                          <a:latin typeface="+mj-lt"/>
                          <a:ea typeface="Calibri" panose="020F0502020204030204" pitchFamily="34" charset="0"/>
                          <a:cs typeface="Times New Roman" panose="02020603050405020304" pitchFamily="18" charset="0"/>
                        </a:rPr>
                        <a:t>18 y</a:t>
                      </a:r>
                    </a:p>
                    <a:p>
                      <a:pPr algn="l">
                        <a:lnSpc>
                          <a:spcPct val="107000"/>
                        </a:lnSpc>
                        <a:spcAft>
                          <a:spcPts val="0"/>
                        </a:spcAft>
                      </a:pPr>
                      <a:r>
                        <a:rPr lang="fr-CH" sz="1400">
                          <a:effectLst/>
                          <a:latin typeface="+mj-lt"/>
                          <a:ea typeface="Calibri" panose="020F0502020204030204" pitchFamily="34" charset="0"/>
                          <a:cs typeface="Times New Roman" panose="02020603050405020304" pitchFamily="18" charset="0"/>
                        </a:rPr>
                        <a:t>Cohort 2 &lt;18 y</a:t>
                      </a:r>
                    </a:p>
                    <a:p>
                      <a:pPr algn="l">
                        <a:lnSpc>
                          <a:spcPct val="107000"/>
                        </a:lnSpc>
                        <a:spcAft>
                          <a:spcPts val="0"/>
                        </a:spcAft>
                      </a:pPr>
                      <a:r>
                        <a:rPr lang="fr-CH" sz="1400">
                          <a:effectLst/>
                          <a:latin typeface="+mj-lt"/>
                          <a:ea typeface="Calibri" panose="020F0502020204030204" pitchFamily="34" charset="0"/>
                          <a:cs typeface="Times New Roman" panose="02020603050405020304" pitchFamily="18" charset="0"/>
                        </a:rPr>
                        <a:t>Cohort 3 pregnant</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Mild/moderate, </a:t>
                      </a:r>
                      <a:br>
                        <a:rPr lang="en-US" sz="1400" dirty="0">
                          <a:effectLst/>
                          <a:latin typeface="+mj-lt"/>
                          <a:ea typeface="Calibri" panose="020F0502020204030204" pitchFamily="34" charset="0"/>
                          <a:cs typeface="Times New Roman" panose="02020603050405020304" pitchFamily="18" charset="0"/>
                        </a:rPr>
                      </a:br>
                      <a:r>
                        <a:rPr lang="en-US" sz="1400" dirty="0">
                          <a:effectLst/>
                          <a:latin typeface="+mj-lt"/>
                          <a:ea typeface="Calibri" panose="020F0502020204030204" pitchFamily="34" charset="0"/>
                          <a:cs typeface="Times New Roman" panose="02020603050405020304" pitchFamily="18" charset="0"/>
                        </a:rPr>
                        <a:t>90% high risk patients </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Symptoms &lt;5d</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At least 1 risk factor</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fr-CH" sz="1400" dirty="0" err="1">
                          <a:effectLst/>
                          <a:latin typeface="+mj-lt"/>
                          <a:ea typeface="Calibri" panose="020F0502020204030204" pitchFamily="34" charset="0"/>
                          <a:cs typeface="Times New Roman" panose="02020603050405020304" pitchFamily="18" charset="0"/>
                        </a:rPr>
                        <a:t>Mild</a:t>
                      </a:r>
                      <a:r>
                        <a:rPr lang="fr-CH" sz="1400" dirty="0">
                          <a:effectLst/>
                          <a:latin typeface="+mj-lt"/>
                          <a:ea typeface="Calibri" panose="020F0502020204030204" pitchFamily="34" charset="0"/>
                          <a:cs typeface="Times New Roman" panose="02020603050405020304" pitchFamily="18" charset="0"/>
                        </a:rPr>
                        <a:t>/</a:t>
                      </a:r>
                      <a:r>
                        <a:rPr lang="fr-CH" sz="1400" dirty="0" err="1">
                          <a:effectLst/>
                          <a:latin typeface="+mj-lt"/>
                          <a:ea typeface="Calibri" panose="020F0502020204030204" pitchFamily="34" charset="0"/>
                          <a:cs typeface="Times New Roman" panose="02020603050405020304" pitchFamily="18" charset="0"/>
                        </a:rPr>
                        <a:t>moderate</a:t>
                      </a:r>
                      <a:r>
                        <a:rPr lang="fr-CH" sz="1400" dirty="0">
                          <a:effectLst/>
                          <a:latin typeface="+mj-lt"/>
                          <a:ea typeface="Calibri" panose="020F0502020204030204" pitchFamily="34" charset="0"/>
                          <a:cs typeface="Times New Roman" panose="02020603050405020304" pitchFamily="18" charset="0"/>
                        </a:rPr>
                        <a:t>, 50% adolescents/</a:t>
                      </a:r>
                      <a:r>
                        <a:rPr lang="fr-CH" sz="1400" dirty="0" err="1">
                          <a:effectLst/>
                          <a:latin typeface="+mj-lt"/>
                          <a:ea typeface="Calibri" panose="020F0502020204030204" pitchFamily="34" charset="0"/>
                          <a:cs typeface="Times New Roman" panose="02020603050405020304" pitchFamily="18" charset="0"/>
                        </a:rPr>
                        <a:t>women</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fr-CH" sz="1400" dirty="0" err="1">
                          <a:effectLst/>
                          <a:latin typeface="+mj-lt"/>
                          <a:ea typeface="Calibri" panose="020F0502020204030204" pitchFamily="34" charset="0"/>
                          <a:cs typeface="Times New Roman" panose="02020603050405020304" pitchFamily="18" charset="0"/>
                        </a:rPr>
                        <a:t>Mild</a:t>
                      </a:r>
                      <a:r>
                        <a:rPr lang="fr-CH" sz="1400" dirty="0">
                          <a:effectLst/>
                          <a:latin typeface="+mj-lt"/>
                          <a:ea typeface="Calibri" panose="020F0502020204030204" pitchFamily="34" charset="0"/>
                          <a:cs typeface="Times New Roman" panose="02020603050405020304" pitchFamily="18" charset="0"/>
                        </a:rPr>
                        <a:t>/</a:t>
                      </a:r>
                      <a:r>
                        <a:rPr lang="fr-CH" sz="1400" dirty="0" err="1">
                          <a:effectLst/>
                          <a:latin typeface="+mj-lt"/>
                          <a:ea typeface="Calibri" panose="020F0502020204030204" pitchFamily="34" charset="0"/>
                          <a:cs typeface="Times New Roman" panose="02020603050405020304" pitchFamily="18" charset="0"/>
                        </a:rPr>
                        <a:t>moderate</a:t>
                      </a:r>
                      <a:r>
                        <a:rPr lang="fr-CH" sz="1400" dirty="0">
                          <a:effectLst/>
                          <a:latin typeface="+mj-lt"/>
                          <a:ea typeface="Calibri" panose="020F0502020204030204" pitchFamily="34" charset="0"/>
                          <a:cs typeface="Times New Roman" panose="02020603050405020304" pitchFamily="18" charset="0"/>
                        </a:rPr>
                        <a:t> </a:t>
                      </a:r>
                      <a:r>
                        <a:rPr lang="fr-CH" sz="1400" dirty="0" err="1">
                          <a:effectLst/>
                          <a:latin typeface="+mj-lt"/>
                          <a:ea typeface="Calibri" panose="020F0502020204030204" pitchFamily="34" charset="0"/>
                          <a:cs typeface="Times New Roman" panose="02020603050405020304" pitchFamily="18" charset="0"/>
                        </a:rPr>
                        <a:t>disease</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88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err="1">
                          <a:latin typeface="+mj-lt"/>
                        </a:rPr>
                        <a:t>Efficacy</a:t>
                      </a:r>
                      <a:r>
                        <a:rPr lang="fr-CH" sz="1600" b="1" dirty="0">
                          <a:latin typeface="+mj-lt"/>
                        </a:rPr>
                        <a:t> data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0"/>
                        </a:spcAft>
                      </a:pPr>
                      <a:endParaRPr lang="en-US"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18/1355 (1.3%) </a:t>
                      </a: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(REGN-COV2)</a:t>
                      </a:r>
                      <a:endParaRPr lang="fr-CH" sz="1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mj-lt"/>
                          <a:ea typeface="Calibri" panose="020F0502020204030204" pitchFamily="34" charset="0"/>
                          <a:cs typeface="Times New Roman" panose="02020603050405020304" pitchFamily="18" charset="0"/>
                        </a:rPr>
                        <a:t>62/1341 (4.6%) (placebo) </a:t>
                      </a:r>
                      <a:r>
                        <a:rPr lang="en-US" sz="1100" kern="1200" dirty="0">
                          <a:solidFill>
                            <a:schemeClr val="tx1"/>
                          </a:solidFill>
                          <a:effectLst/>
                          <a:latin typeface="+mn-lt"/>
                          <a:ea typeface="Calibri" panose="020F0502020204030204" pitchFamily="34" charset="0"/>
                          <a:cs typeface="Times New Roman" panose="02020603050405020304" pitchFamily="18" charset="0"/>
                        </a:rPr>
                        <a:t>P&lt;0.001</a:t>
                      </a:r>
                      <a:endParaRPr lang="fr-CH" sz="1100" kern="1200" dirty="0">
                        <a:solidFill>
                          <a:schemeClr val="tx1"/>
                        </a:solidFill>
                        <a:effectLst/>
                        <a:latin typeface="+mn-lt"/>
                        <a:ea typeface="Calibri" panose="020F0502020204030204" pitchFamily="34" charset="0"/>
                        <a:cs typeface="Times New Roman" panose="02020603050405020304" pitchFamily="18" charset="0"/>
                      </a:endParaRP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b="1" dirty="0">
                          <a:effectLst/>
                          <a:latin typeface="+mj-lt"/>
                          <a:ea typeface="Calibri" panose="020F0502020204030204" pitchFamily="34" charset="0"/>
                          <a:cs typeface="Times New Roman" panose="02020603050405020304" pitchFamily="18" charset="0"/>
                        </a:rPr>
                        <a:t>RRR= 71%</a:t>
                      </a:r>
                      <a:endParaRPr lang="fr-CH" sz="1400" dirty="0">
                        <a:effectLst/>
                        <a:latin typeface="+mj-lt"/>
                        <a:ea typeface="Calibri" panose="020F0502020204030204" pitchFamily="34" charset="0"/>
                        <a:cs typeface="Times New Roman" panose="02020603050405020304" pitchFamily="18" charset="0"/>
                      </a:endParaRPr>
                    </a:p>
                    <a:p>
                      <a:pPr marL="457200"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 </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spc="25" dirty="0">
                          <a:effectLst/>
                          <a:latin typeface="+mj-lt"/>
                          <a:ea typeface="Calibri" panose="020F0502020204030204" pitchFamily="34" charset="0"/>
                          <a:cs typeface="Calibri" panose="020F0502020204030204" pitchFamily="34" charset="0"/>
                        </a:rPr>
                        <a:t>18/407(</a:t>
                      </a:r>
                      <a:r>
                        <a:rPr lang="en-US" sz="1400" dirty="0">
                          <a:effectLst/>
                          <a:latin typeface="+mj-lt"/>
                          <a:ea typeface="Calibri" panose="020F0502020204030204" pitchFamily="34" charset="0"/>
                          <a:cs typeface="Calibri" panose="020F0502020204030204" pitchFamily="34" charset="0"/>
                        </a:rPr>
                        <a:t>4.4 %) (AZD)</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spc="25" dirty="0">
                          <a:effectLst/>
                          <a:latin typeface="+mj-lt"/>
                          <a:ea typeface="Calibri" panose="020F0502020204030204" pitchFamily="34" charset="0"/>
                          <a:cs typeface="Calibri" panose="020F0502020204030204" pitchFamily="34" charset="0"/>
                        </a:rPr>
                        <a:t>37/415 (</a:t>
                      </a:r>
                      <a:r>
                        <a:rPr lang="en-US" sz="1400" dirty="0">
                          <a:effectLst/>
                          <a:latin typeface="+mj-lt"/>
                          <a:ea typeface="Calibri" panose="020F0502020204030204" pitchFamily="34" charset="0"/>
                          <a:cs typeface="Calibri" panose="020F0502020204030204" pitchFamily="34" charset="0"/>
                        </a:rPr>
                        <a:t>8.9 %) (placebo)</a:t>
                      </a: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b="1" dirty="0">
                          <a:effectLst/>
                          <a:latin typeface="+mj-lt"/>
                          <a:ea typeface="Calibri" panose="020F0502020204030204" pitchFamily="34" charset="0"/>
                          <a:cs typeface="Calibri" panose="020F0502020204030204" pitchFamily="34" charset="0"/>
                        </a:rPr>
                        <a:t>RRR= 51%</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 </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3/291 (1%) (</a:t>
                      </a:r>
                      <a:r>
                        <a:rPr lang="en-US" sz="1400" dirty="0" err="1">
                          <a:effectLst/>
                          <a:latin typeface="+mj-lt"/>
                          <a:ea typeface="Calibri" panose="020F0502020204030204" pitchFamily="34" charset="0"/>
                          <a:cs typeface="Times New Roman" panose="02020603050405020304" pitchFamily="18" charset="0"/>
                        </a:rPr>
                        <a:t>sotrovimab</a:t>
                      </a:r>
                      <a:r>
                        <a:rPr lang="en-US" sz="1400" dirty="0">
                          <a:effectLst/>
                          <a:latin typeface="+mj-lt"/>
                          <a:ea typeface="Calibri" panose="020F0502020204030204" pitchFamily="34" charset="0"/>
                          <a:cs typeface="Times New Roman" panose="02020603050405020304" pitchFamily="18" charset="0"/>
                        </a:rPr>
                        <a:t>)</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21/292 (7%) (placebo)</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200" dirty="0">
                          <a:effectLst/>
                          <a:latin typeface="+mj-lt"/>
                          <a:ea typeface="Calibri" panose="020F0502020204030204" pitchFamily="34" charset="0"/>
                          <a:cs typeface="Times New Roman" panose="02020603050405020304" pitchFamily="18" charset="0"/>
                        </a:rPr>
                        <a:t>P=0.002</a:t>
                      </a: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fr-CH" sz="1400" b="1" dirty="0">
                          <a:effectLst/>
                          <a:latin typeface="+mj-lt"/>
                          <a:ea typeface="Calibri" panose="020F0502020204030204" pitchFamily="34" charset="0"/>
                          <a:cs typeface="Times New Roman" panose="02020603050405020304" pitchFamily="18" charset="0"/>
                        </a:rPr>
                        <a:t>RRR = 85%</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 </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nb-NO" sz="1400" dirty="0">
                          <a:effectLst/>
                          <a:latin typeface="+mj-lt"/>
                          <a:ea typeface="Calibri" panose="020F0502020204030204" pitchFamily="34" charset="0"/>
                          <a:cs typeface="Times New Roman" panose="02020603050405020304" pitchFamily="18" charset="0"/>
                        </a:rPr>
                        <a:t>11/518 (2.1%) (bamla/etse)</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nb-NO" sz="1400" dirty="0">
                          <a:effectLst/>
                          <a:latin typeface="+mj-lt"/>
                          <a:ea typeface="Calibri" panose="020F0502020204030204" pitchFamily="34" charset="0"/>
                          <a:cs typeface="Times New Roman" panose="02020603050405020304" pitchFamily="18" charset="0"/>
                        </a:rPr>
                        <a:t>36/517 (placebo)</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nb-NO" sz="1200" dirty="0">
                          <a:effectLst/>
                          <a:latin typeface="+mj-lt"/>
                          <a:ea typeface="Calibri" panose="020F0502020204030204" pitchFamily="34" charset="0"/>
                          <a:cs typeface="Times New Roman" panose="02020603050405020304" pitchFamily="18" charset="0"/>
                        </a:rPr>
                        <a:t>P&lt;0.001</a:t>
                      </a: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nb-NO" sz="1400" b="1" dirty="0">
                          <a:effectLst/>
                          <a:latin typeface="+mj-lt"/>
                          <a:ea typeface="Calibri" panose="020F0502020204030204" pitchFamily="34" charset="0"/>
                          <a:cs typeface="Times New Roman" panose="02020603050405020304" pitchFamily="18" charset="0"/>
                        </a:rPr>
                        <a:t>RRR=70%</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nb-NO" sz="1400" dirty="0">
                          <a:effectLst/>
                          <a:latin typeface="+mj-lt"/>
                          <a:ea typeface="Calibri" panose="020F0502020204030204" pitchFamily="34" charset="0"/>
                          <a:cs typeface="Times New Roman" panose="02020603050405020304" pitchFamily="18" charset="0"/>
                        </a:rPr>
                        <a:t> </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14/446 (3.1 %) (</a:t>
                      </a:r>
                      <a:r>
                        <a:rPr lang="en-US" sz="1400" dirty="0" err="1">
                          <a:effectLst/>
                          <a:latin typeface="+mj-lt"/>
                          <a:ea typeface="Calibri" panose="020F0502020204030204" pitchFamily="34" charset="0"/>
                          <a:cs typeface="Times New Roman" panose="02020603050405020304" pitchFamily="18" charset="0"/>
                        </a:rPr>
                        <a:t>Regdanvimab</a:t>
                      </a:r>
                      <a:r>
                        <a:rPr lang="en-US" sz="1400" dirty="0">
                          <a:effectLst/>
                          <a:latin typeface="+mj-lt"/>
                          <a:ea typeface="Calibri" panose="020F0502020204030204" pitchFamily="34" charset="0"/>
                          <a:cs typeface="Times New Roman" panose="02020603050405020304" pitchFamily="18" charset="0"/>
                        </a:rPr>
                        <a:t>)</a:t>
                      </a:r>
                      <a:endParaRPr lang="fr-CH"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48/434 (11.1%) (placebo)</a:t>
                      </a:r>
                      <a:r>
                        <a:rPr lang="fr-CH" sz="1400" baseline="0" dirty="0">
                          <a:effectLst/>
                          <a:latin typeface="+mj-lt"/>
                          <a:ea typeface="Calibri" panose="020F0502020204030204" pitchFamily="34" charset="0"/>
                          <a:cs typeface="Times New Roman" panose="02020603050405020304" pitchFamily="18" charset="0"/>
                        </a:rPr>
                        <a:t> </a:t>
                      </a:r>
                      <a:r>
                        <a:rPr lang="en-US" sz="1100" dirty="0">
                          <a:effectLst/>
                          <a:latin typeface="+mj-lt"/>
                          <a:ea typeface="Calibri" panose="020F0502020204030204" pitchFamily="34" charset="0"/>
                          <a:cs typeface="Times New Roman" panose="02020603050405020304" pitchFamily="18" charset="0"/>
                        </a:rPr>
                        <a:t>P &lt; 0.0001</a:t>
                      </a:r>
                      <a:endParaRPr lang="fr-CH" sz="11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fr-CH" sz="1400" b="1" dirty="0">
                          <a:effectLst/>
                          <a:latin typeface="+mj-lt"/>
                          <a:ea typeface="Calibri" panose="020F0502020204030204" pitchFamily="34" charset="0"/>
                          <a:cs typeface="Times New Roman" panose="02020603050405020304" pitchFamily="18" charset="0"/>
                        </a:rPr>
                        <a:t>RRR= 72%</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598494"/>
                  </a:ext>
                </a:extLst>
              </a:tr>
              <a:tr h="152560">
                <a:tc>
                  <a:txBody>
                    <a:bodyPr/>
                    <a:lstStyle/>
                    <a:p>
                      <a:r>
                        <a:rPr lang="fr-CH" sz="1600" b="1" kern="1200" dirty="0">
                          <a:solidFill>
                            <a:schemeClr val="tx1"/>
                          </a:solidFill>
                          <a:effectLst/>
                          <a:latin typeface="+mj-lt"/>
                          <a:ea typeface="+mn-ea"/>
                          <a:cs typeface="+mn-cs"/>
                        </a:rPr>
                        <a:t>Possible </a:t>
                      </a:r>
                      <a:r>
                        <a:rPr lang="fr-CH" sz="1600" b="1" kern="1200" dirty="0" err="1">
                          <a:solidFill>
                            <a:schemeClr val="tx1"/>
                          </a:solidFill>
                          <a:effectLst/>
                          <a:latin typeface="+mj-lt"/>
                          <a:ea typeface="+mn-ea"/>
                          <a:cs typeface="+mn-cs"/>
                        </a:rPr>
                        <a:t>effect</a:t>
                      </a:r>
                      <a:r>
                        <a:rPr lang="fr-CH" sz="1600" b="1" kern="1200" dirty="0">
                          <a:solidFill>
                            <a:schemeClr val="tx1"/>
                          </a:solidFill>
                          <a:effectLst/>
                          <a:latin typeface="+mj-lt"/>
                          <a:ea typeface="+mn-ea"/>
                          <a:cs typeface="+mn-cs"/>
                        </a:rPr>
                        <a:t> on omicron</a:t>
                      </a:r>
                      <a:endParaRPr lang="fr-CH" sz="1600"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 Probably massively </a:t>
                      </a:r>
                    </a:p>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 reduced</a:t>
                      </a:r>
                      <a:r>
                        <a:rPr lang="en-US" sz="1400" baseline="0" dirty="0">
                          <a:effectLst/>
                          <a:latin typeface="+mj-lt"/>
                          <a:ea typeface="Calibri" panose="020F0502020204030204" pitchFamily="34" charset="0"/>
                          <a:cs typeface="Times New Roman" panose="02020603050405020304" pitchFamily="18" charset="0"/>
                        </a:rPr>
                        <a:t> </a:t>
                      </a:r>
                    </a:p>
                    <a:p>
                      <a:pPr algn="l">
                        <a:lnSpc>
                          <a:spcPct val="107000"/>
                        </a:lnSpc>
                        <a:spcAft>
                          <a:spcPts val="0"/>
                        </a:spcAft>
                      </a:pPr>
                      <a:r>
                        <a:rPr lang="en-US" sz="1400" baseline="0" dirty="0">
                          <a:effectLst/>
                          <a:latin typeface="+mj-lt"/>
                          <a:ea typeface="Calibri" panose="020F0502020204030204" pitchFamily="34" charset="0"/>
                          <a:cs typeface="Times New Roman" panose="02020603050405020304" pitchFamily="18" charset="0"/>
                        </a:rPr>
                        <a:t> (targets RBD)</a:t>
                      </a:r>
                      <a:endParaRPr lang="en-US" sz="1400" dirty="0">
                        <a:effectLst/>
                        <a:latin typeface="+mj-lt"/>
                        <a:ea typeface="Calibri" panose="020F0502020204030204" pitchFamily="34" charset="0"/>
                        <a:cs typeface="Times New Roman" panose="02020603050405020304" pitchFamily="18"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fr-FR" sz="1400" dirty="0" err="1">
                          <a:effectLst/>
                          <a:latin typeface="+mj-lt"/>
                          <a:ea typeface="Calibri" panose="020F0502020204030204" pitchFamily="34" charset="0"/>
                          <a:cs typeface="Times New Roman" panose="02020603050405020304" pitchFamily="18" charset="0"/>
                        </a:rPr>
                        <a:t>Probably</a:t>
                      </a:r>
                      <a:r>
                        <a:rPr lang="fr-FR" sz="1400" dirty="0">
                          <a:effectLst/>
                          <a:latin typeface="+mj-lt"/>
                          <a:ea typeface="Calibri" panose="020F0502020204030204" pitchFamily="34" charset="0"/>
                          <a:cs typeface="Times New Roman" panose="02020603050405020304" pitchFamily="18" charset="0"/>
                        </a:rPr>
                        <a:t> effective</a:t>
                      </a: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7000"/>
                        </a:lnSpc>
                        <a:spcAft>
                          <a:spcPts val="0"/>
                        </a:spcAft>
                      </a:pPr>
                      <a:r>
                        <a:rPr lang="fr-FR" sz="1400" dirty="0" err="1">
                          <a:solidFill>
                            <a:srgbClr val="C00000"/>
                          </a:solidFill>
                          <a:effectLst/>
                          <a:latin typeface="+mj-lt"/>
                          <a:ea typeface="Calibri" panose="020F0502020204030204" pitchFamily="34" charset="0"/>
                          <a:cs typeface="Times New Roman" panose="02020603050405020304" pitchFamily="18" charset="0"/>
                        </a:rPr>
                        <a:t>Probably</a:t>
                      </a:r>
                      <a:r>
                        <a:rPr lang="fr-FR" sz="1400" dirty="0">
                          <a:solidFill>
                            <a:srgbClr val="C00000"/>
                          </a:solidFill>
                          <a:effectLst/>
                          <a:latin typeface="+mj-lt"/>
                          <a:ea typeface="Calibri" panose="020F0502020204030204" pitchFamily="34" charset="0"/>
                          <a:cs typeface="Times New Roman" panose="02020603050405020304" pitchFamily="18" charset="0"/>
                        </a:rPr>
                        <a:t> effective (</a:t>
                      </a:r>
                      <a:r>
                        <a:rPr lang="fr-FR" sz="1400" dirty="0" err="1">
                          <a:solidFill>
                            <a:srgbClr val="C00000"/>
                          </a:solidFill>
                          <a:effectLst/>
                          <a:latin typeface="+mj-lt"/>
                          <a:ea typeface="Calibri" panose="020F0502020204030204" pitchFamily="34" charset="0"/>
                          <a:cs typeface="Times New Roman" panose="02020603050405020304" pitchFamily="18" charset="0"/>
                        </a:rPr>
                        <a:t>outside</a:t>
                      </a:r>
                      <a:r>
                        <a:rPr lang="fr-FR" sz="1400" dirty="0">
                          <a:solidFill>
                            <a:srgbClr val="C00000"/>
                          </a:solidFill>
                          <a:effectLst/>
                          <a:latin typeface="+mj-lt"/>
                          <a:ea typeface="Calibri" panose="020F0502020204030204" pitchFamily="34" charset="0"/>
                          <a:cs typeface="Times New Roman" panose="02020603050405020304" pitchFamily="18" charset="0"/>
                        </a:rPr>
                        <a:t> RBD)</a:t>
                      </a:r>
                      <a:endParaRPr lang="fr-CH" sz="1400" dirty="0">
                        <a:solidFill>
                          <a:srgbClr val="C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400" dirty="0">
                          <a:effectLst/>
                          <a:latin typeface="+mj-lt"/>
                          <a:ea typeface="Calibri" panose="020F0502020204030204" pitchFamily="34" charset="0"/>
                          <a:cs typeface="Times New Roman" panose="02020603050405020304" pitchFamily="18" charset="0"/>
                        </a:rPr>
                        <a:t>Probably reduced</a:t>
                      </a:r>
                      <a:r>
                        <a:rPr lang="en-US" sz="1400" baseline="0" dirty="0">
                          <a:effectLst/>
                          <a:latin typeface="+mj-lt"/>
                          <a:ea typeface="Calibri" panose="020F0502020204030204" pitchFamily="34" charset="0"/>
                          <a:cs typeface="Times New Roman" panose="02020603050405020304" pitchFamily="18" charset="0"/>
                        </a:rPr>
                        <a:t> (targets RBD)</a:t>
                      </a:r>
                      <a:endParaRPr lang="en-US" sz="14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kern="1200" dirty="0">
                          <a:solidFill>
                            <a:schemeClr val="tx1"/>
                          </a:solidFill>
                          <a:effectLst/>
                          <a:latin typeface="+mj-lt"/>
                          <a:ea typeface="Calibri" panose="020F0502020204030204" pitchFamily="34" charset="0"/>
                          <a:cs typeface="Times New Roman" panose="02020603050405020304" pitchFamily="18" charset="0"/>
                        </a:rPr>
                        <a:t>Probably massively reduced</a:t>
                      </a:r>
                      <a:r>
                        <a:rPr lang="en-US" sz="1400" kern="1200" baseline="0" dirty="0">
                          <a:solidFill>
                            <a:schemeClr val="tx1"/>
                          </a:solidFill>
                          <a:effectLst/>
                          <a:latin typeface="+mj-lt"/>
                          <a:ea typeface="Calibri" panose="020F0502020204030204" pitchFamily="34" charset="0"/>
                          <a:cs typeface="Times New Roman" panose="02020603050405020304" pitchFamily="18" charset="0"/>
                        </a:rPr>
                        <a:t> (targets RBD)</a:t>
                      </a:r>
                      <a:endParaRPr lang="en-US" sz="1400" kern="1200" dirty="0">
                        <a:solidFill>
                          <a:schemeClr val="tx1"/>
                        </a:solidFill>
                        <a:effectLst/>
                        <a:latin typeface="+mj-lt"/>
                        <a:ea typeface="Calibri" panose="020F0502020204030204" pitchFamily="34" charset="0"/>
                        <a:cs typeface="Times New Roman" panose="02020603050405020304" pitchFamily="18" charset="0"/>
                      </a:endParaRPr>
                    </a:p>
                    <a:p>
                      <a:pPr algn="l">
                        <a:lnSpc>
                          <a:spcPct val="107000"/>
                        </a:lnSpc>
                        <a:spcAft>
                          <a:spcPts val="0"/>
                        </a:spcAft>
                      </a:pPr>
                      <a:endParaRPr lang="fr-CH"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fr-CH" sz="1600" b="1" dirty="0">
                          <a:latin typeface="+mj-lt"/>
                        </a:rPr>
                        <a:t>Publication</a:t>
                      </a:r>
                      <a:endParaRPr lang="fr-CH" b="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0"/>
                        </a:spcAft>
                      </a:pPr>
                      <a:r>
                        <a:rPr lang="fr-FR" sz="1200" i="1" dirty="0" err="1">
                          <a:effectLst/>
                          <a:latin typeface="+mj-lt"/>
                          <a:ea typeface="Calibri" panose="020F0502020204030204" pitchFamily="34" charset="0"/>
                          <a:cs typeface="Times New Roman" panose="02020603050405020304" pitchFamily="18" charset="0"/>
                        </a:rPr>
                        <a:t>Weinreich</a:t>
                      </a:r>
                      <a:r>
                        <a:rPr lang="fr-FR" sz="1200" i="1" dirty="0">
                          <a:effectLst/>
                          <a:latin typeface="+mj-lt"/>
                          <a:ea typeface="Calibri" panose="020F0502020204030204" pitchFamily="34" charset="0"/>
                          <a:cs typeface="Times New Roman" panose="02020603050405020304" pitchFamily="18" charset="0"/>
                        </a:rPr>
                        <a:t>, NEJM 02.12.21</a:t>
                      </a:r>
                      <a:endParaRPr lang="fr-CH"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i="1" dirty="0">
                          <a:effectLst/>
                          <a:latin typeface="+mj-lt"/>
                          <a:ea typeface="Calibri" panose="020F0502020204030204" pitchFamily="34" charset="0"/>
                          <a:cs typeface="Times New Roman" panose="02020603050405020304" pitchFamily="18" charset="0"/>
                        </a:rPr>
                        <a:t>Press release 11.10.21 (AZ)</a:t>
                      </a:r>
                      <a:endParaRPr lang="fr-CH" sz="12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200" i="1" dirty="0">
                          <a:effectLst/>
                          <a:latin typeface="+mj-lt"/>
                          <a:ea typeface="Calibri" panose="020F0502020204030204" pitchFamily="34" charset="0"/>
                          <a:cs typeface="Times New Roman" panose="02020603050405020304" pitchFamily="18" charset="0"/>
                        </a:rPr>
                        <a:t>Publication pending</a:t>
                      </a:r>
                      <a:endParaRPr lang="fr-CH"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lnSpc>
                          <a:spcPct val="107000"/>
                        </a:lnSpc>
                        <a:spcAft>
                          <a:spcPts val="0"/>
                        </a:spcAft>
                      </a:pPr>
                      <a:r>
                        <a:rPr lang="en-US" sz="1200" i="1" dirty="0">
                          <a:effectLst/>
                          <a:latin typeface="+mj-lt"/>
                          <a:ea typeface="Calibri" panose="020F0502020204030204" pitchFamily="34" charset="0"/>
                          <a:cs typeface="Times New Roman" panose="02020603050405020304" pitchFamily="18" charset="0"/>
                        </a:rPr>
                        <a:t>Gupta, NEJM </a:t>
                      </a:r>
                      <a:br>
                        <a:rPr lang="en-US" sz="1200" i="1" dirty="0">
                          <a:effectLst/>
                          <a:latin typeface="+mj-lt"/>
                          <a:ea typeface="Calibri" panose="020F0502020204030204" pitchFamily="34" charset="0"/>
                          <a:cs typeface="Times New Roman" panose="02020603050405020304" pitchFamily="18" charset="0"/>
                        </a:rPr>
                      </a:br>
                      <a:r>
                        <a:rPr lang="en-US" sz="1200" i="1" dirty="0">
                          <a:effectLst/>
                          <a:latin typeface="+mj-lt"/>
                          <a:ea typeface="Calibri" panose="020F0502020204030204" pitchFamily="34" charset="0"/>
                          <a:cs typeface="Times New Roman" panose="02020603050405020304" pitchFamily="18" charset="0"/>
                        </a:rPr>
                        <a:t>18.11.21</a:t>
                      </a:r>
                      <a:endParaRPr lang="fr-CH"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200" i="1" dirty="0" err="1">
                          <a:effectLst/>
                          <a:latin typeface="+mj-lt"/>
                          <a:ea typeface="Calibri" panose="020F0502020204030204" pitchFamily="34" charset="0"/>
                          <a:cs typeface="Times New Roman" panose="02020603050405020304" pitchFamily="18" charset="0"/>
                        </a:rPr>
                        <a:t>Dougan</a:t>
                      </a:r>
                      <a:r>
                        <a:rPr lang="en-US" sz="1200" i="1" dirty="0">
                          <a:effectLst/>
                          <a:latin typeface="+mj-lt"/>
                          <a:ea typeface="Calibri" panose="020F0502020204030204" pitchFamily="34" charset="0"/>
                          <a:cs typeface="Times New Roman" panose="02020603050405020304" pitchFamily="18" charset="0"/>
                        </a:rPr>
                        <a:t>, NEJM</a:t>
                      </a:r>
                      <a:endParaRPr lang="fr-CH" sz="1200" dirty="0">
                        <a:effectLst/>
                        <a:latin typeface="+mj-lt"/>
                        <a:ea typeface="Calibri" panose="020F0502020204030204" pitchFamily="34" charset="0"/>
                        <a:cs typeface="Times New Roman" panose="02020603050405020304" pitchFamily="18" charset="0"/>
                      </a:endParaRPr>
                    </a:p>
                    <a:p>
                      <a:pPr algn="l">
                        <a:lnSpc>
                          <a:spcPct val="107000"/>
                        </a:lnSpc>
                        <a:spcAft>
                          <a:spcPts val="0"/>
                        </a:spcAft>
                      </a:pPr>
                      <a:r>
                        <a:rPr lang="en-US" sz="1200" i="1" dirty="0">
                          <a:effectLst/>
                          <a:latin typeface="+mj-lt"/>
                          <a:ea typeface="Calibri" panose="020F0502020204030204" pitchFamily="34" charset="0"/>
                          <a:cs typeface="Times New Roman" panose="02020603050405020304" pitchFamily="18" charset="0"/>
                        </a:rPr>
                        <a:t>07.10.21</a:t>
                      </a:r>
                      <a:endParaRPr lang="fr-CH"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lumMod val="20000"/>
                        <a:lumOff val="80000"/>
                      </a:srgbClr>
                    </a:solidFill>
                  </a:tcPr>
                </a:tc>
                <a:tc>
                  <a:txBody>
                    <a:bodyPr/>
                    <a:lstStyle/>
                    <a:p>
                      <a:pPr algn="l">
                        <a:lnSpc>
                          <a:spcPct val="107000"/>
                        </a:lnSpc>
                        <a:spcAft>
                          <a:spcPts val="0"/>
                        </a:spcAft>
                      </a:pPr>
                      <a:r>
                        <a:rPr lang="en-US" sz="1200" i="1" dirty="0">
                          <a:effectLst/>
                          <a:latin typeface="+mj-lt"/>
                          <a:ea typeface="Calibri" panose="020F0502020204030204" pitchFamily="34" charset="0"/>
                          <a:cs typeface="Times New Roman" panose="02020603050405020304" pitchFamily="18" charset="0"/>
                        </a:rPr>
                        <a:t>Abstract ID week Press release</a:t>
                      </a:r>
                      <a:r>
                        <a:rPr lang="fr-CH" sz="1200" i="0" baseline="0" dirty="0">
                          <a:effectLst/>
                          <a:latin typeface="+mj-lt"/>
                          <a:ea typeface="Calibri" panose="020F0502020204030204" pitchFamily="34" charset="0"/>
                          <a:cs typeface="Times New Roman" panose="02020603050405020304" pitchFamily="18" charset="0"/>
                        </a:rPr>
                        <a:t> </a:t>
                      </a:r>
                      <a:r>
                        <a:rPr lang="en-US" sz="1200" i="1" dirty="0">
                          <a:effectLst/>
                          <a:latin typeface="+mj-lt"/>
                          <a:ea typeface="Calibri" panose="020F0502020204030204" pitchFamily="34" charset="0"/>
                          <a:cs typeface="Times New Roman" panose="02020603050405020304" pitchFamily="18" charset="0"/>
                        </a:rPr>
                        <a:t>11.11.21 (EMA); publication pending</a:t>
                      </a:r>
                      <a:endParaRPr lang="fr-CH"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803199"/>
                  </a:ext>
                </a:extLst>
              </a:tr>
            </a:tbl>
          </a:graphicData>
        </a:graphic>
      </p:graphicFrame>
      <p:sp>
        <p:nvSpPr>
          <p:cNvPr id="9" name="ZoneTexte 8">
            <a:extLst>
              <a:ext uri="{FF2B5EF4-FFF2-40B4-BE49-F238E27FC236}">
                <a16:creationId xmlns:a16="http://schemas.microsoft.com/office/drawing/2014/main" id="{0E09AB52-4192-8041-9497-AFC7AB3B14C5}"/>
              </a:ext>
            </a:extLst>
          </p:cNvPr>
          <p:cNvSpPr txBox="1"/>
          <p:nvPr/>
        </p:nvSpPr>
        <p:spPr>
          <a:xfrm>
            <a:off x="115503" y="6363412"/>
            <a:ext cx="12076497" cy="430887"/>
          </a:xfrm>
          <a:prstGeom prst="rect">
            <a:avLst/>
          </a:prstGeom>
          <a:solidFill>
            <a:schemeClr val="bg1"/>
          </a:solidFill>
        </p:spPr>
        <p:txBody>
          <a:bodyPr wrap="square" rtlCol="0">
            <a:spAutoFit/>
          </a:bodyPr>
          <a:lstStyle/>
          <a:p>
            <a:r>
              <a:rPr lang="fr-FR" sz="1100" dirty="0">
                <a:solidFill>
                  <a:prstClr val="black"/>
                </a:solidFill>
                <a:latin typeface="Calibri Light" panose="020F0302020204030204"/>
              </a:rPr>
              <a:t>Regn-COV2: </a:t>
            </a:r>
            <a:r>
              <a:rPr lang="fr-FR" sz="1100" dirty="0">
                <a:solidFill>
                  <a:prstClr val="black"/>
                </a:solidFill>
                <a:latin typeface="Calibri Light" panose="020F0302020204030204"/>
                <a:hlinkClick r:id="rId3"/>
              </a:rPr>
              <a:t>https://www.nejm.org/doi/full/10.1056/NEJMoa2108163</a:t>
            </a:r>
            <a:r>
              <a:rPr lang="fr-FR" sz="1100" dirty="0">
                <a:solidFill>
                  <a:prstClr val="black"/>
                </a:solidFill>
                <a:latin typeface="Calibri Light" panose="020F0302020204030204"/>
              </a:rPr>
              <a:t> ----AZD7442: </a:t>
            </a:r>
            <a:r>
              <a:rPr lang="fr-FR" sz="1100" dirty="0">
                <a:solidFill>
                  <a:prstClr val="black"/>
                </a:solidFill>
                <a:latin typeface="Calibri Light" panose="020F0302020204030204"/>
                <a:hlinkClick r:id="rId4"/>
              </a:rPr>
              <a:t>https://www.astrazeneca.com/content/astraz/media-centre/press-releases/2021/</a:t>
            </a:r>
            <a:r>
              <a:rPr lang="fr-FR" sz="1000" dirty="0">
                <a:solidFill>
                  <a:prstClr val="black"/>
                </a:solidFill>
                <a:latin typeface="Calibri Light" panose="020F0302020204030204"/>
                <a:hlinkClick r:id="rId4"/>
              </a:rPr>
              <a:t>azd7442-phiii-trial-positive-in-covid-outpatients.html</a:t>
            </a:r>
            <a:r>
              <a:rPr lang="fr-FR" sz="1100" dirty="0">
                <a:solidFill>
                  <a:prstClr val="black"/>
                </a:solidFill>
                <a:latin typeface="Calibri Light" panose="020F0302020204030204"/>
              </a:rPr>
              <a:t> </a:t>
            </a:r>
            <a:r>
              <a:rPr lang="fr-FR" sz="1100" dirty="0" err="1">
                <a:solidFill>
                  <a:prstClr val="black"/>
                </a:solidFill>
                <a:latin typeface="Calibri Light" panose="020F0302020204030204"/>
              </a:rPr>
              <a:t>Sotrovimab</a:t>
            </a:r>
            <a:r>
              <a:rPr lang="fr-FR" sz="1100" dirty="0">
                <a:solidFill>
                  <a:prstClr val="black"/>
                </a:solidFill>
                <a:latin typeface="Calibri Light" panose="020F0302020204030204"/>
              </a:rPr>
              <a:t>: </a:t>
            </a:r>
            <a:r>
              <a:rPr lang="fr-FR" sz="1100" dirty="0">
                <a:solidFill>
                  <a:prstClr val="black"/>
                </a:solidFill>
                <a:latin typeface="Calibri Light" panose="020F0302020204030204"/>
                <a:hlinkClick r:id="rId5"/>
              </a:rPr>
              <a:t>https://www.nejm.org/doi/full/10.1056/NEJMoa2107934</a:t>
            </a:r>
            <a:r>
              <a:rPr lang="fr-FR" sz="1100" dirty="0">
                <a:solidFill>
                  <a:prstClr val="black"/>
                </a:solidFill>
                <a:latin typeface="Calibri Light" panose="020F0302020204030204"/>
              </a:rPr>
              <a:t> ---- </a:t>
            </a:r>
            <a:r>
              <a:rPr lang="fr-FR" sz="1100" dirty="0" err="1">
                <a:solidFill>
                  <a:prstClr val="black"/>
                </a:solidFill>
                <a:latin typeface="Calibri Light" panose="020F0302020204030204"/>
              </a:rPr>
              <a:t>Regdanvimab</a:t>
            </a:r>
            <a:r>
              <a:rPr lang="fr-FR" sz="1100" dirty="0">
                <a:solidFill>
                  <a:prstClr val="black"/>
                </a:solidFill>
                <a:latin typeface="Calibri Light" panose="020F0302020204030204"/>
              </a:rPr>
              <a:t>: https://www.natap.org/2021/IDWeek/IDWeek_43.htmC</a:t>
            </a:r>
          </a:p>
        </p:txBody>
      </p:sp>
    </p:spTree>
    <p:extLst>
      <p:ext uri="{BB962C8B-B14F-4D97-AF65-F5344CB8AC3E}">
        <p14:creationId xmlns:p14="http://schemas.microsoft.com/office/powerpoint/2010/main" val="107791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5178F7-EE69-46AD-874F-B509B46EEC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43467" y="1207465"/>
            <a:ext cx="10905066" cy="4362026"/>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Box 25">
            <a:extLst>
              <a:ext uri="{FF2B5EF4-FFF2-40B4-BE49-F238E27FC236}">
                <a16:creationId xmlns:a16="http://schemas.microsoft.com/office/drawing/2014/main" id="{20BE074E-1D12-458F-B040-95952E86BB64}"/>
              </a:ext>
            </a:extLst>
          </p:cNvPr>
          <p:cNvSpPr txBox="1"/>
          <p:nvPr/>
        </p:nvSpPr>
        <p:spPr>
          <a:xfrm>
            <a:off x="529721" y="5944780"/>
            <a:ext cx="10041350" cy="369332"/>
          </a:xfrm>
          <a:prstGeom prst="rect">
            <a:avLst/>
          </a:prstGeom>
          <a:noFill/>
        </p:spPr>
        <p:txBody>
          <a:bodyPr wrap="square">
            <a:spAutoFit/>
          </a:bodyPr>
          <a:lstStyle/>
          <a:p>
            <a:r>
              <a:rPr lang="en-US" altLang="en-US" sz="1800" i="1" dirty="0">
                <a:solidFill>
                  <a:schemeClr val="bg1"/>
                </a:solidFill>
              </a:rPr>
              <a:t>Clinical Microbiology and Infection</a:t>
            </a:r>
            <a:r>
              <a:rPr lang="en-US" altLang="en-US" sz="1800" dirty="0">
                <a:solidFill>
                  <a:schemeClr val="bg1"/>
                </a:solidFill>
              </a:rPr>
              <a:t> 2020 26988-998DOI: (10.1016/j.cmi.2020.05.019) </a:t>
            </a:r>
          </a:p>
        </p:txBody>
      </p:sp>
      <p:sp>
        <p:nvSpPr>
          <p:cNvPr id="2" name="ZoneTexte 1">
            <a:extLst>
              <a:ext uri="{FF2B5EF4-FFF2-40B4-BE49-F238E27FC236}">
                <a16:creationId xmlns:a16="http://schemas.microsoft.com/office/drawing/2014/main" id="{9D4065A1-42AB-D847-BADB-84E83E89D8F2}"/>
              </a:ext>
            </a:extLst>
          </p:cNvPr>
          <p:cNvSpPr txBox="1"/>
          <p:nvPr/>
        </p:nvSpPr>
        <p:spPr>
          <a:xfrm>
            <a:off x="9933236" y="4764556"/>
            <a:ext cx="1523174" cy="830997"/>
          </a:xfrm>
          <a:prstGeom prst="rect">
            <a:avLst/>
          </a:prstGeom>
          <a:noFill/>
        </p:spPr>
        <p:txBody>
          <a:bodyPr wrap="none" rtlCol="0">
            <a:spAutoFit/>
          </a:bodyPr>
          <a:lstStyle/>
          <a:p>
            <a:r>
              <a:rPr lang="fr-FR" sz="2400" i="1" dirty="0" err="1">
                <a:latin typeface="+mj-lt"/>
              </a:rPr>
              <a:t>Lopinavir</a:t>
            </a:r>
            <a:r>
              <a:rPr lang="fr-FR" sz="2400" i="1" dirty="0">
                <a:latin typeface="+mj-lt"/>
              </a:rPr>
              <a:t>/r</a:t>
            </a:r>
          </a:p>
          <a:p>
            <a:r>
              <a:rPr lang="fr-FR" sz="2400" i="1" dirty="0">
                <a:solidFill>
                  <a:srgbClr val="FF0000"/>
                </a:solidFill>
                <a:latin typeface="+mj-lt"/>
              </a:rPr>
              <a:t>Pfizer’ 332</a:t>
            </a:r>
            <a:endParaRPr lang="fr-FR" i="1" dirty="0">
              <a:solidFill>
                <a:srgbClr val="FF0000"/>
              </a:solidFill>
              <a:latin typeface="+mj-lt"/>
            </a:endParaRPr>
          </a:p>
        </p:txBody>
      </p:sp>
      <p:sp>
        <p:nvSpPr>
          <p:cNvPr id="5" name="ZoneTexte 4">
            <a:extLst>
              <a:ext uri="{FF2B5EF4-FFF2-40B4-BE49-F238E27FC236}">
                <a16:creationId xmlns:a16="http://schemas.microsoft.com/office/drawing/2014/main" id="{DA271EC4-F256-734F-8CE7-DAE807343B9F}"/>
              </a:ext>
            </a:extLst>
          </p:cNvPr>
          <p:cNvSpPr txBox="1"/>
          <p:nvPr/>
        </p:nvSpPr>
        <p:spPr>
          <a:xfrm>
            <a:off x="5685086" y="5200159"/>
            <a:ext cx="1322542" cy="369332"/>
          </a:xfrm>
          <a:prstGeom prst="rect">
            <a:avLst/>
          </a:prstGeom>
          <a:noFill/>
        </p:spPr>
        <p:txBody>
          <a:bodyPr wrap="none" rtlCol="0">
            <a:spAutoFit/>
          </a:bodyPr>
          <a:lstStyle/>
          <a:p>
            <a:r>
              <a:rPr lang="fr-FR" dirty="0">
                <a:latin typeface="+mj-lt"/>
              </a:rPr>
              <a:t>(hydroxy)QC</a:t>
            </a:r>
          </a:p>
        </p:txBody>
      </p:sp>
      <p:sp>
        <p:nvSpPr>
          <p:cNvPr id="6" name="ZoneTexte 5">
            <a:extLst>
              <a:ext uri="{FF2B5EF4-FFF2-40B4-BE49-F238E27FC236}">
                <a16:creationId xmlns:a16="http://schemas.microsoft.com/office/drawing/2014/main" id="{55953917-7814-7141-9B2E-26C7D46B3BD0}"/>
              </a:ext>
            </a:extLst>
          </p:cNvPr>
          <p:cNvSpPr txBox="1"/>
          <p:nvPr/>
        </p:nvSpPr>
        <p:spPr>
          <a:xfrm>
            <a:off x="6730804" y="2382516"/>
            <a:ext cx="2254169" cy="830997"/>
          </a:xfrm>
          <a:prstGeom prst="rect">
            <a:avLst/>
          </a:prstGeom>
          <a:noFill/>
        </p:spPr>
        <p:txBody>
          <a:bodyPr wrap="square" rtlCol="0">
            <a:spAutoFit/>
          </a:bodyPr>
          <a:lstStyle/>
          <a:p>
            <a:r>
              <a:rPr lang="fr-FR" sz="2400" i="1" dirty="0" err="1">
                <a:solidFill>
                  <a:srgbClr val="C00000"/>
                </a:solidFill>
                <a:latin typeface="+mj-lt"/>
              </a:rPr>
              <a:t>Molnupiravir</a:t>
            </a:r>
            <a:endParaRPr lang="fr-FR" sz="2400" i="1" dirty="0">
              <a:solidFill>
                <a:srgbClr val="C00000"/>
              </a:solidFill>
              <a:latin typeface="+mj-lt"/>
            </a:endParaRPr>
          </a:p>
          <a:p>
            <a:r>
              <a:rPr lang="fr-FR" sz="2400" i="1" dirty="0" err="1">
                <a:latin typeface="+mj-lt"/>
              </a:rPr>
              <a:t>Remdesivir</a:t>
            </a:r>
            <a:endParaRPr lang="fr-FR" sz="2400" i="1" dirty="0">
              <a:latin typeface="+mj-lt"/>
            </a:endParaRPr>
          </a:p>
        </p:txBody>
      </p:sp>
      <p:sp>
        <p:nvSpPr>
          <p:cNvPr id="7" name="ZoneTexte 6">
            <a:extLst>
              <a:ext uri="{FF2B5EF4-FFF2-40B4-BE49-F238E27FC236}">
                <a16:creationId xmlns:a16="http://schemas.microsoft.com/office/drawing/2014/main" id="{7E0CE981-9386-B84F-A2E2-34CE18840812}"/>
              </a:ext>
            </a:extLst>
          </p:cNvPr>
          <p:cNvSpPr txBox="1"/>
          <p:nvPr/>
        </p:nvSpPr>
        <p:spPr>
          <a:xfrm>
            <a:off x="529721" y="189066"/>
            <a:ext cx="3115981" cy="1015663"/>
          </a:xfrm>
          <a:prstGeom prst="rect">
            <a:avLst/>
          </a:prstGeom>
          <a:noFill/>
        </p:spPr>
        <p:txBody>
          <a:bodyPr wrap="none" rtlCol="0">
            <a:spAutoFit/>
          </a:bodyPr>
          <a:lstStyle/>
          <a:p>
            <a:r>
              <a:rPr lang="fr-FR" sz="2400" i="1" dirty="0" err="1">
                <a:solidFill>
                  <a:srgbClr val="C00000"/>
                </a:solidFill>
              </a:rPr>
              <a:t>mAbs</a:t>
            </a:r>
            <a:r>
              <a:rPr lang="fr-FR" sz="2400" i="1" dirty="0">
                <a:solidFill>
                  <a:srgbClr val="C00000"/>
                </a:solidFill>
              </a:rPr>
              <a:t> </a:t>
            </a:r>
          </a:p>
          <a:p>
            <a:r>
              <a:rPr lang="fr-FR" dirty="0"/>
              <a:t>ACE2 </a:t>
            </a:r>
            <a:r>
              <a:rPr lang="fr-FR" dirty="0" err="1">
                <a:latin typeface="+mj-lt"/>
              </a:rPr>
              <a:t>Inhibitors</a:t>
            </a:r>
            <a:endParaRPr lang="fr-FR" dirty="0">
              <a:latin typeface="+mj-lt"/>
            </a:endParaRPr>
          </a:p>
          <a:p>
            <a:r>
              <a:rPr lang="fr-FR" dirty="0" err="1">
                <a:latin typeface="+mj-lt"/>
              </a:rPr>
              <a:t>Angiotensin</a:t>
            </a:r>
            <a:r>
              <a:rPr lang="fr-FR" dirty="0">
                <a:latin typeface="+mj-lt"/>
              </a:rPr>
              <a:t> 2 </a:t>
            </a:r>
            <a:r>
              <a:rPr lang="fr-FR" dirty="0" err="1">
                <a:latin typeface="+mj-lt"/>
              </a:rPr>
              <a:t>receptor</a:t>
            </a:r>
            <a:r>
              <a:rPr lang="fr-FR" dirty="0">
                <a:latin typeface="+mj-lt"/>
              </a:rPr>
              <a:t> </a:t>
            </a:r>
            <a:r>
              <a:rPr lang="fr-FR" dirty="0" err="1">
                <a:latin typeface="+mj-lt"/>
              </a:rPr>
              <a:t>blockers</a:t>
            </a:r>
            <a:endParaRPr lang="fr-FR" dirty="0">
              <a:latin typeface="+mj-lt"/>
            </a:endParaRPr>
          </a:p>
        </p:txBody>
      </p:sp>
      <p:sp>
        <p:nvSpPr>
          <p:cNvPr id="8" name="ZoneTexte 7">
            <a:extLst>
              <a:ext uri="{FF2B5EF4-FFF2-40B4-BE49-F238E27FC236}">
                <a16:creationId xmlns:a16="http://schemas.microsoft.com/office/drawing/2014/main" id="{F082397E-52A6-804C-8E2A-0C6E94EEE4B8}"/>
              </a:ext>
            </a:extLst>
          </p:cNvPr>
          <p:cNvSpPr txBox="1"/>
          <p:nvPr/>
        </p:nvSpPr>
        <p:spPr>
          <a:xfrm>
            <a:off x="7392076" y="207165"/>
            <a:ext cx="4495123" cy="923330"/>
          </a:xfrm>
          <a:prstGeom prst="rect">
            <a:avLst/>
          </a:prstGeom>
          <a:noFill/>
        </p:spPr>
        <p:txBody>
          <a:bodyPr wrap="square" rtlCol="0">
            <a:spAutoFit/>
          </a:bodyPr>
          <a:lstStyle/>
          <a:p>
            <a:r>
              <a:rPr lang="fr-FR" dirty="0" err="1">
                <a:latin typeface="+mj-lt"/>
              </a:rPr>
              <a:t>Tocilizumab</a:t>
            </a:r>
            <a:r>
              <a:rPr lang="fr-FR" dirty="0">
                <a:latin typeface="+mj-lt"/>
              </a:rPr>
              <a:t>, </a:t>
            </a:r>
            <a:r>
              <a:rPr lang="fr-FR" dirty="0" err="1">
                <a:latin typeface="+mj-lt"/>
              </a:rPr>
              <a:t>sarilumab</a:t>
            </a:r>
            <a:r>
              <a:rPr lang="fr-FR" dirty="0">
                <a:latin typeface="+mj-lt"/>
              </a:rPr>
              <a:t>, </a:t>
            </a:r>
            <a:r>
              <a:rPr lang="fr-FR" dirty="0" err="1">
                <a:latin typeface="+mj-lt"/>
              </a:rPr>
              <a:t>adalimumab</a:t>
            </a:r>
            <a:r>
              <a:rPr lang="fr-FR" dirty="0">
                <a:latin typeface="+mj-lt"/>
              </a:rPr>
              <a:t>, </a:t>
            </a:r>
            <a:r>
              <a:rPr lang="fr-FR" dirty="0" err="1">
                <a:latin typeface="+mj-lt"/>
              </a:rPr>
              <a:t>corticosteroides</a:t>
            </a:r>
            <a:r>
              <a:rPr lang="fr-FR" dirty="0">
                <a:latin typeface="+mj-lt"/>
              </a:rPr>
              <a:t>, </a:t>
            </a:r>
            <a:r>
              <a:rPr lang="fr-FR" dirty="0" err="1">
                <a:latin typeface="+mj-lt"/>
              </a:rPr>
              <a:t>eculizumab</a:t>
            </a:r>
            <a:r>
              <a:rPr lang="fr-FR" dirty="0">
                <a:latin typeface="+mj-lt"/>
              </a:rPr>
              <a:t>, JAK inhibiteurs, </a:t>
            </a:r>
            <a:r>
              <a:rPr lang="fr-FR" dirty="0" err="1">
                <a:latin typeface="+mj-lt"/>
              </a:rPr>
              <a:t>azithromycine</a:t>
            </a:r>
            <a:r>
              <a:rPr lang="fr-FR" dirty="0">
                <a:latin typeface="+mj-lt"/>
              </a:rPr>
              <a:t>, chloroquine, colchicine   </a:t>
            </a:r>
          </a:p>
        </p:txBody>
      </p:sp>
      <p:sp>
        <p:nvSpPr>
          <p:cNvPr id="10" name="ZoneTexte 9">
            <a:extLst>
              <a:ext uri="{FF2B5EF4-FFF2-40B4-BE49-F238E27FC236}">
                <a16:creationId xmlns:a16="http://schemas.microsoft.com/office/drawing/2014/main" id="{71F8FB29-D557-E64C-AB3D-67C87BB7E017}"/>
              </a:ext>
            </a:extLst>
          </p:cNvPr>
          <p:cNvSpPr txBox="1"/>
          <p:nvPr/>
        </p:nvSpPr>
        <p:spPr>
          <a:xfrm>
            <a:off x="1014545" y="5620364"/>
            <a:ext cx="1212768" cy="646331"/>
          </a:xfrm>
          <a:prstGeom prst="rect">
            <a:avLst/>
          </a:prstGeom>
          <a:noFill/>
        </p:spPr>
        <p:txBody>
          <a:bodyPr wrap="none" rtlCol="0">
            <a:spAutoFit/>
          </a:bodyPr>
          <a:lstStyle/>
          <a:p>
            <a:r>
              <a:rPr lang="fr-FR" dirty="0" err="1">
                <a:latin typeface="+mj-lt"/>
              </a:rPr>
              <a:t>Baracitinib</a:t>
            </a:r>
            <a:endParaRPr lang="fr-FR" dirty="0">
              <a:latin typeface="+mj-lt"/>
            </a:endParaRPr>
          </a:p>
          <a:p>
            <a:r>
              <a:rPr lang="fr-FR" dirty="0" err="1">
                <a:latin typeface="+mj-lt"/>
              </a:rPr>
              <a:t>Uminefovir</a:t>
            </a:r>
            <a:endParaRPr lang="fr-FR" dirty="0">
              <a:latin typeface="+mj-lt"/>
            </a:endParaRPr>
          </a:p>
        </p:txBody>
      </p:sp>
      <p:sp>
        <p:nvSpPr>
          <p:cNvPr id="11" name="Titre 4">
            <a:extLst>
              <a:ext uri="{FF2B5EF4-FFF2-40B4-BE49-F238E27FC236}">
                <a16:creationId xmlns:a16="http://schemas.microsoft.com/office/drawing/2014/main" id="{927DCF75-D1C1-CD4D-AFCD-B1E49C5B597B}"/>
              </a:ext>
            </a:extLst>
          </p:cNvPr>
          <p:cNvSpPr txBox="1">
            <a:spLocks/>
          </p:cNvSpPr>
          <p:nvPr/>
        </p:nvSpPr>
        <p:spPr>
          <a:xfrm>
            <a:off x="2496243" y="5038278"/>
            <a:ext cx="824464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346075"/>
                </a:solidFill>
              </a:rPr>
              <a:t>Range of treatments according to their mode of action</a:t>
            </a:r>
            <a:endParaRPr lang="fr-FR" sz="2800" dirty="0">
              <a:solidFill>
                <a:srgbClr val="346075"/>
              </a:solidFill>
            </a:endParaRPr>
          </a:p>
        </p:txBody>
      </p:sp>
      <p:sp>
        <p:nvSpPr>
          <p:cNvPr id="14" name="ZoneTexte 13">
            <a:extLst>
              <a:ext uri="{FF2B5EF4-FFF2-40B4-BE49-F238E27FC236}">
                <a16:creationId xmlns:a16="http://schemas.microsoft.com/office/drawing/2014/main" id="{60FC7C4C-39DC-2549-B543-1A1D85610EF9}"/>
              </a:ext>
            </a:extLst>
          </p:cNvPr>
          <p:cNvSpPr txBox="1"/>
          <p:nvPr/>
        </p:nvSpPr>
        <p:spPr>
          <a:xfrm>
            <a:off x="4524369" y="771158"/>
            <a:ext cx="2613472" cy="369332"/>
          </a:xfrm>
          <a:prstGeom prst="rect">
            <a:avLst/>
          </a:prstGeom>
          <a:noFill/>
        </p:spPr>
        <p:txBody>
          <a:bodyPr wrap="none" rtlCol="0">
            <a:spAutoFit/>
          </a:bodyPr>
          <a:lstStyle/>
          <a:p>
            <a:r>
              <a:rPr lang="fr-FR" dirty="0" err="1">
                <a:latin typeface="+mj-lt"/>
              </a:rPr>
              <a:t>mAbs</a:t>
            </a:r>
            <a:r>
              <a:rPr lang="fr-FR" dirty="0">
                <a:latin typeface="+mj-lt"/>
              </a:rPr>
              <a:t>, </a:t>
            </a:r>
            <a:r>
              <a:rPr lang="fr-FR" dirty="0" err="1">
                <a:latin typeface="+mj-lt"/>
              </a:rPr>
              <a:t>DARPin</a:t>
            </a:r>
            <a:r>
              <a:rPr lang="fr-FR" dirty="0">
                <a:latin typeface="+mj-lt"/>
              </a:rPr>
              <a:t>® </a:t>
            </a:r>
            <a:r>
              <a:rPr lang="fr-FR" dirty="0" err="1">
                <a:latin typeface="+mj-lt"/>
              </a:rPr>
              <a:t>ensovibep</a:t>
            </a:r>
            <a:endParaRPr lang="fr-FR" dirty="0">
              <a:latin typeface="+mj-lt"/>
            </a:endParaRPr>
          </a:p>
        </p:txBody>
      </p:sp>
      <p:cxnSp>
        <p:nvCxnSpPr>
          <p:cNvPr id="4" name="Connecteur droit avec flèche 3">
            <a:extLst>
              <a:ext uri="{FF2B5EF4-FFF2-40B4-BE49-F238E27FC236}">
                <a16:creationId xmlns:a16="http://schemas.microsoft.com/office/drawing/2014/main" id="{405D63C6-8595-F749-A840-BC15C6CCC36B}"/>
              </a:ext>
            </a:extLst>
          </p:cNvPr>
          <p:cNvCxnSpPr>
            <a:cxnSpLocks/>
            <a:stCxn id="6" idx="2"/>
          </p:cNvCxnSpPr>
          <p:nvPr/>
        </p:nvCxnSpPr>
        <p:spPr>
          <a:xfrm flipH="1">
            <a:off x="7007629" y="3213513"/>
            <a:ext cx="850260" cy="59648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104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ADE810-D849-4344-85F3-054BFA3E1309}"/>
              </a:ext>
            </a:extLst>
          </p:cNvPr>
          <p:cNvSpPr txBox="1"/>
          <p:nvPr/>
        </p:nvSpPr>
        <p:spPr>
          <a:xfrm>
            <a:off x="2301339" y="1859340"/>
            <a:ext cx="758932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srgbClr val="0070C0"/>
                </a:solidFill>
                <a:latin typeface="Broadway" panose="04040905080B02020502" pitchFamily="82" charset="0"/>
              </a:rPr>
              <a:t>Points clefs</a:t>
            </a:r>
            <a:endParaRPr kumimoji="0" lang="en-GB" sz="96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endParaRPr>
          </a:p>
        </p:txBody>
      </p:sp>
      <p:sp>
        <p:nvSpPr>
          <p:cNvPr id="3" name="Espace réservé du contenu 2">
            <a:extLst>
              <a:ext uri="{FF2B5EF4-FFF2-40B4-BE49-F238E27FC236}">
                <a16:creationId xmlns:a16="http://schemas.microsoft.com/office/drawing/2014/main" id="{031A0EF2-A848-1A41-B117-3933A6F7CE1A}"/>
              </a:ext>
            </a:extLst>
          </p:cNvPr>
          <p:cNvSpPr>
            <a:spLocks noGrp="1"/>
          </p:cNvSpPr>
          <p:nvPr>
            <p:ph sz="half" idx="2"/>
          </p:nvPr>
        </p:nvSpPr>
        <p:spPr>
          <a:xfrm>
            <a:off x="224164" y="3895660"/>
            <a:ext cx="11967836" cy="2595351"/>
          </a:xfrm>
        </p:spPr>
        <p:txBody>
          <a:bodyPr>
            <a:normAutofit fontScale="92500" lnSpcReduction="20000"/>
          </a:bodyPr>
          <a:lstStyle/>
          <a:p>
            <a:pPr lvl="0" defTabSz="844550" fontAlgn="base">
              <a:lnSpc>
                <a:spcPct val="120000"/>
              </a:lnSpc>
              <a:spcBef>
                <a:spcPct val="0"/>
              </a:spcBef>
              <a:buFont typeface="Wingdings" pitchFamily="2" charset="2"/>
              <a:buChar char="ü"/>
              <a:defRPr/>
            </a:pPr>
            <a:r>
              <a:rPr lang="en-US" dirty="0" err="1">
                <a:latin typeface="+mj-lt"/>
              </a:rPr>
              <a:t>Aujourd’hui</a:t>
            </a:r>
            <a:r>
              <a:rPr lang="en-US" dirty="0">
                <a:latin typeface="+mj-lt"/>
              </a:rPr>
              <a:t>, </a:t>
            </a:r>
            <a:r>
              <a:rPr lang="en-US" dirty="0" err="1">
                <a:latin typeface="+mj-lt"/>
              </a:rPr>
              <a:t>en</a:t>
            </a:r>
            <a:r>
              <a:rPr lang="en-US" dirty="0">
                <a:latin typeface="+mj-lt"/>
              </a:rPr>
              <a:t> Suisse, </a:t>
            </a:r>
            <a:r>
              <a:rPr lang="en-US" dirty="0" err="1">
                <a:latin typeface="+mj-lt"/>
              </a:rPr>
              <a:t>seuls</a:t>
            </a:r>
            <a:r>
              <a:rPr lang="en-US" dirty="0">
                <a:latin typeface="+mj-lt"/>
              </a:rPr>
              <a:t> les </a:t>
            </a:r>
            <a:r>
              <a:rPr lang="en-US" dirty="0" err="1">
                <a:latin typeface="+mj-lt"/>
              </a:rPr>
              <a:t>anticorps</a:t>
            </a:r>
            <a:r>
              <a:rPr lang="en-US" dirty="0">
                <a:latin typeface="+mj-lt"/>
              </a:rPr>
              <a:t> </a:t>
            </a:r>
            <a:r>
              <a:rPr lang="en-US" dirty="0" err="1">
                <a:latin typeface="+mj-lt"/>
              </a:rPr>
              <a:t>monoclonaux</a:t>
            </a:r>
            <a:r>
              <a:rPr lang="en-US" dirty="0">
                <a:latin typeface="+mj-lt"/>
              </a:rPr>
              <a:t> </a:t>
            </a:r>
            <a:r>
              <a:rPr lang="en-US" dirty="0" err="1">
                <a:latin typeface="+mj-lt"/>
              </a:rPr>
              <a:t>ont</a:t>
            </a:r>
            <a:r>
              <a:rPr lang="en-US" dirty="0">
                <a:latin typeface="+mj-lt"/>
              </a:rPr>
              <a:t> un </a:t>
            </a:r>
            <a:r>
              <a:rPr lang="en-US" dirty="0" err="1">
                <a:latin typeface="+mj-lt"/>
              </a:rPr>
              <a:t>effet</a:t>
            </a:r>
            <a:r>
              <a:rPr lang="en-US" dirty="0">
                <a:latin typeface="+mj-lt"/>
              </a:rPr>
              <a:t> </a:t>
            </a:r>
            <a:r>
              <a:rPr lang="en-US" dirty="0" err="1">
                <a:latin typeface="+mj-lt"/>
              </a:rPr>
              <a:t>prouvé</a:t>
            </a:r>
            <a:r>
              <a:rPr lang="en-US" dirty="0">
                <a:latin typeface="+mj-lt"/>
              </a:rPr>
              <a:t>, </a:t>
            </a:r>
            <a:r>
              <a:rPr lang="en-US" dirty="0" err="1">
                <a:latin typeface="+mj-lt"/>
              </a:rPr>
              <a:t>publié</a:t>
            </a:r>
            <a:r>
              <a:rPr lang="en-US" dirty="0">
                <a:latin typeface="+mj-lt"/>
              </a:rPr>
              <a:t>, et </a:t>
            </a:r>
            <a:r>
              <a:rPr lang="en-US" dirty="0" err="1">
                <a:latin typeface="+mj-lt"/>
              </a:rPr>
              <a:t>reconnu</a:t>
            </a:r>
            <a:r>
              <a:rPr lang="en-US" dirty="0">
                <a:latin typeface="+mj-lt"/>
              </a:rPr>
              <a:t> pour le </a:t>
            </a:r>
            <a:r>
              <a:rPr lang="en-US" dirty="0" err="1">
                <a:latin typeface="+mj-lt"/>
              </a:rPr>
              <a:t>traitement</a:t>
            </a:r>
            <a:r>
              <a:rPr lang="en-US" dirty="0">
                <a:latin typeface="+mj-lt"/>
              </a:rPr>
              <a:t> </a:t>
            </a:r>
            <a:r>
              <a:rPr lang="en-US" dirty="0" err="1">
                <a:latin typeface="+mj-lt"/>
              </a:rPr>
              <a:t>précoce</a:t>
            </a:r>
            <a:r>
              <a:rPr lang="en-US" dirty="0">
                <a:latin typeface="+mj-lt"/>
              </a:rPr>
              <a:t> des </a:t>
            </a:r>
            <a:r>
              <a:rPr lang="en-US" dirty="0" err="1">
                <a:latin typeface="+mj-lt"/>
              </a:rPr>
              <a:t>formes</a:t>
            </a:r>
            <a:r>
              <a:rPr lang="en-US" dirty="0">
                <a:latin typeface="+mj-lt"/>
              </a:rPr>
              <a:t> </a:t>
            </a:r>
            <a:r>
              <a:rPr lang="en-US" dirty="0" err="1">
                <a:latin typeface="+mj-lt"/>
              </a:rPr>
              <a:t>modérées</a:t>
            </a:r>
            <a:r>
              <a:rPr lang="en-US" dirty="0">
                <a:latin typeface="+mj-lt"/>
              </a:rPr>
              <a:t> de COVID.</a:t>
            </a:r>
          </a:p>
          <a:p>
            <a:pPr lvl="0" defTabSz="844550" fontAlgn="base">
              <a:lnSpc>
                <a:spcPct val="120000"/>
              </a:lnSpc>
              <a:spcBef>
                <a:spcPct val="0"/>
              </a:spcBef>
              <a:buFont typeface="Wingdings" pitchFamily="2" charset="2"/>
              <a:buChar char="ü"/>
              <a:defRPr/>
            </a:pPr>
            <a:r>
              <a:rPr lang="en-US" dirty="0">
                <a:latin typeface="+mj-lt"/>
              </a:rPr>
              <a:t>Les </a:t>
            </a:r>
            <a:r>
              <a:rPr lang="en-US" dirty="0" err="1">
                <a:latin typeface="+mj-lt"/>
              </a:rPr>
              <a:t>antiviraux</a:t>
            </a:r>
            <a:r>
              <a:rPr lang="en-US" dirty="0">
                <a:latin typeface="+mj-lt"/>
              </a:rPr>
              <a:t> </a:t>
            </a:r>
            <a:r>
              <a:rPr lang="en-US" dirty="0" err="1">
                <a:latin typeface="+mj-lt"/>
              </a:rPr>
              <a:t>à</a:t>
            </a:r>
            <a:r>
              <a:rPr lang="en-US" dirty="0">
                <a:latin typeface="+mj-lt"/>
              </a:rPr>
              <a:t> action </a:t>
            </a:r>
            <a:r>
              <a:rPr lang="en-US" dirty="0" err="1">
                <a:latin typeface="+mj-lt"/>
              </a:rPr>
              <a:t>directe</a:t>
            </a:r>
            <a:r>
              <a:rPr lang="en-US" dirty="0">
                <a:latin typeface="+mj-lt"/>
              </a:rPr>
              <a:t> </a:t>
            </a:r>
            <a:r>
              <a:rPr lang="en-US" dirty="0" err="1">
                <a:latin typeface="+mj-lt"/>
              </a:rPr>
              <a:t>ont</a:t>
            </a:r>
            <a:r>
              <a:rPr lang="en-US" dirty="0">
                <a:latin typeface="+mj-lt"/>
              </a:rPr>
              <a:t> le potential d’être au </a:t>
            </a:r>
            <a:r>
              <a:rPr lang="en-US" dirty="0" err="1">
                <a:latin typeface="+mj-lt"/>
              </a:rPr>
              <a:t>moins</a:t>
            </a:r>
            <a:r>
              <a:rPr lang="en-US" dirty="0">
                <a:latin typeface="+mj-lt"/>
              </a:rPr>
              <a:t> </a:t>
            </a:r>
            <a:r>
              <a:rPr lang="en-US" dirty="0" err="1">
                <a:latin typeface="+mj-lt"/>
              </a:rPr>
              <a:t>aussi</a:t>
            </a:r>
            <a:r>
              <a:rPr lang="en-US" dirty="0">
                <a:latin typeface="+mj-lt"/>
              </a:rPr>
              <a:t> </a:t>
            </a:r>
            <a:r>
              <a:rPr lang="en-US" dirty="0" err="1">
                <a:latin typeface="+mj-lt"/>
              </a:rPr>
              <a:t>efficace</a:t>
            </a:r>
            <a:r>
              <a:rPr lang="en-US" dirty="0">
                <a:latin typeface="+mj-lt"/>
              </a:rPr>
              <a:t> que les </a:t>
            </a:r>
            <a:r>
              <a:rPr lang="en-US" dirty="0" err="1">
                <a:latin typeface="+mj-lt"/>
              </a:rPr>
              <a:t>mAb</a:t>
            </a:r>
            <a:r>
              <a:rPr lang="en-US" dirty="0">
                <a:latin typeface="+mj-lt"/>
              </a:rPr>
              <a:t>, et </a:t>
            </a:r>
            <a:r>
              <a:rPr lang="en-US" dirty="0" err="1">
                <a:latin typeface="+mj-lt"/>
              </a:rPr>
              <a:t>seront</a:t>
            </a:r>
            <a:r>
              <a:rPr lang="en-US" dirty="0">
                <a:latin typeface="+mj-lt"/>
              </a:rPr>
              <a:t> </a:t>
            </a:r>
            <a:r>
              <a:rPr lang="en-US" dirty="0" err="1">
                <a:latin typeface="+mj-lt"/>
              </a:rPr>
              <a:t>moins</a:t>
            </a:r>
            <a:r>
              <a:rPr lang="en-US" dirty="0">
                <a:latin typeface="+mj-lt"/>
              </a:rPr>
              <a:t> </a:t>
            </a:r>
            <a:r>
              <a:rPr lang="en-US" dirty="0" err="1">
                <a:latin typeface="+mj-lt"/>
              </a:rPr>
              <a:t>impactés</a:t>
            </a:r>
            <a:r>
              <a:rPr lang="en-US" dirty="0">
                <a:latin typeface="+mj-lt"/>
              </a:rPr>
              <a:t> par les mutations de SARS CoV-2. </a:t>
            </a:r>
          </a:p>
          <a:p>
            <a:pPr lvl="0" defTabSz="844550" fontAlgn="base">
              <a:lnSpc>
                <a:spcPct val="120000"/>
              </a:lnSpc>
              <a:spcBef>
                <a:spcPct val="0"/>
              </a:spcBef>
              <a:buFont typeface="Wingdings" pitchFamily="2" charset="2"/>
              <a:buChar char="ü"/>
              <a:defRPr/>
            </a:pPr>
            <a:r>
              <a:rPr lang="en-US" dirty="0">
                <a:latin typeface="+mj-lt"/>
              </a:rPr>
              <a:t>Les </a:t>
            </a:r>
            <a:r>
              <a:rPr lang="en-US" dirty="0" err="1">
                <a:latin typeface="+mj-lt"/>
              </a:rPr>
              <a:t>négotiations</a:t>
            </a:r>
            <a:r>
              <a:rPr lang="en-US" dirty="0">
                <a:latin typeface="+mj-lt"/>
              </a:rPr>
              <a:t> </a:t>
            </a:r>
            <a:r>
              <a:rPr lang="en-US" dirty="0" err="1">
                <a:latin typeface="+mj-lt"/>
              </a:rPr>
              <a:t>en</a:t>
            </a:r>
            <a:r>
              <a:rPr lang="en-US" dirty="0">
                <a:latin typeface="+mj-lt"/>
              </a:rPr>
              <a:t> CH </a:t>
            </a:r>
            <a:r>
              <a:rPr lang="en-US" dirty="0" err="1">
                <a:latin typeface="+mj-lt"/>
              </a:rPr>
              <a:t>sont</a:t>
            </a:r>
            <a:r>
              <a:rPr lang="en-US" dirty="0">
                <a:latin typeface="+mj-lt"/>
              </a:rPr>
              <a:t> </a:t>
            </a:r>
            <a:r>
              <a:rPr lang="en-US" dirty="0" err="1">
                <a:latin typeface="+mj-lt"/>
              </a:rPr>
              <a:t>en</a:t>
            </a:r>
            <a:r>
              <a:rPr lang="en-US" dirty="0">
                <a:latin typeface="+mj-lt"/>
              </a:rPr>
              <a:t> </a:t>
            </a:r>
            <a:r>
              <a:rPr lang="en-US" dirty="0" err="1">
                <a:latin typeface="+mj-lt"/>
              </a:rPr>
              <a:t>cours</a:t>
            </a:r>
            <a:r>
              <a:rPr lang="en-US" dirty="0">
                <a:latin typeface="+mj-lt"/>
              </a:rPr>
              <a:t> pour </a:t>
            </a:r>
            <a:r>
              <a:rPr lang="en-US" dirty="0" err="1">
                <a:latin typeface="+mj-lt"/>
              </a:rPr>
              <a:t>accéder</a:t>
            </a:r>
            <a:r>
              <a:rPr lang="en-US" dirty="0">
                <a:latin typeface="+mj-lt"/>
              </a:rPr>
              <a:t> </a:t>
            </a:r>
            <a:r>
              <a:rPr lang="en-US" dirty="0" err="1">
                <a:latin typeface="+mj-lt"/>
              </a:rPr>
              <a:t>à</a:t>
            </a:r>
            <a:r>
              <a:rPr lang="en-US" dirty="0">
                <a:latin typeface="+mj-lt"/>
              </a:rPr>
              <a:t> des DAA </a:t>
            </a:r>
            <a:r>
              <a:rPr lang="en-US" dirty="0" err="1">
                <a:latin typeface="+mj-lt"/>
              </a:rPr>
              <a:t>efficaces</a:t>
            </a:r>
            <a:endParaRPr lang="en-US" dirty="0">
              <a:latin typeface="+mj-lt"/>
            </a:endParaRPr>
          </a:p>
          <a:p>
            <a:pPr lvl="0" defTabSz="844550" fontAlgn="base">
              <a:lnSpc>
                <a:spcPct val="120000"/>
              </a:lnSpc>
              <a:spcBef>
                <a:spcPct val="0"/>
              </a:spcBef>
              <a:buFont typeface="Wingdings" pitchFamily="2" charset="2"/>
              <a:buChar char="ü"/>
              <a:defRPr/>
            </a:pPr>
            <a:r>
              <a:rPr lang="en-US" dirty="0">
                <a:latin typeface="+mj-lt"/>
              </a:rPr>
              <a:t>La saga du </a:t>
            </a:r>
            <a:r>
              <a:rPr lang="en-US" dirty="0" err="1">
                <a:latin typeface="+mj-lt"/>
              </a:rPr>
              <a:t>molnupiravir</a:t>
            </a:r>
            <a:r>
              <a:rPr lang="en-US" dirty="0">
                <a:latin typeface="+mj-lt"/>
              </a:rPr>
              <a:t> nous a </a:t>
            </a:r>
            <a:r>
              <a:rPr lang="en-US" dirty="0" err="1">
                <a:latin typeface="+mj-lt"/>
              </a:rPr>
              <a:t>rendu</a:t>
            </a:r>
            <a:r>
              <a:rPr lang="en-US" dirty="0">
                <a:latin typeface="+mj-lt"/>
              </a:rPr>
              <a:t> </a:t>
            </a:r>
            <a:r>
              <a:rPr lang="en-US" dirty="0" err="1">
                <a:latin typeface="+mj-lt"/>
              </a:rPr>
              <a:t>prudents</a:t>
            </a:r>
            <a:r>
              <a:rPr lang="en-US" dirty="0">
                <a:latin typeface="+mj-lt"/>
              </a:rPr>
              <a:t>.</a:t>
            </a:r>
          </a:p>
          <a:p>
            <a:pPr lvl="0" defTabSz="844550" fontAlgn="base">
              <a:spcBef>
                <a:spcPct val="0"/>
              </a:spcBef>
              <a:buFont typeface="Wingdings" pitchFamily="2" charset="2"/>
              <a:buChar char="ü"/>
              <a:defRPr/>
            </a:pPr>
            <a:endParaRPr lang="en-US" dirty="0"/>
          </a:p>
          <a:p>
            <a:pPr lvl="0" defTabSz="844550" fontAlgn="base">
              <a:spcBef>
                <a:spcPct val="0"/>
              </a:spcBef>
              <a:buFont typeface="Wingdings" pitchFamily="2" charset="2"/>
              <a:buChar char="ü"/>
              <a:defRPr/>
            </a:pPr>
            <a:endParaRPr lang="en-US" dirty="0"/>
          </a:p>
          <a:p>
            <a:endParaRPr lang="fr-FR" b="1" dirty="0"/>
          </a:p>
        </p:txBody>
      </p:sp>
      <p:sp>
        <p:nvSpPr>
          <p:cNvPr id="5" name="Title 6">
            <a:extLst>
              <a:ext uri="{FF2B5EF4-FFF2-40B4-BE49-F238E27FC236}">
                <a16:creationId xmlns:a16="http://schemas.microsoft.com/office/drawing/2014/main" id="{5E6DE9D8-390F-6849-A26B-D865407EE8DF}"/>
              </a:ext>
            </a:extLst>
          </p:cNvPr>
          <p:cNvSpPr txBox="1">
            <a:spLocks/>
          </p:cNvSpPr>
          <p:nvPr/>
        </p:nvSpPr>
        <p:spPr>
          <a:xfrm>
            <a:off x="362709" y="366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ANTICORPS MONOCLONAUX (Switzerland)</a:t>
            </a:r>
          </a:p>
          <a:p>
            <a:r>
              <a:rPr lang="en-US" sz="4000" dirty="0">
                <a:solidFill>
                  <a:srgbClr val="002060"/>
                </a:solidFill>
              </a:rPr>
              <a:t>MONOCLONAL ANTIBODIES (</a:t>
            </a:r>
            <a:r>
              <a:rPr lang="en-US" sz="4000" dirty="0" err="1">
                <a:solidFill>
                  <a:srgbClr val="002060"/>
                </a:solidFill>
              </a:rPr>
              <a:t>mAbs</a:t>
            </a:r>
            <a:r>
              <a:rPr lang="en-US" sz="4000" dirty="0">
                <a:solidFill>
                  <a:srgbClr val="002060"/>
                </a:solidFill>
              </a:rPr>
              <a:t>)</a:t>
            </a:r>
          </a:p>
        </p:txBody>
      </p:sp>
    </p:spTree>
    <p:extLst>
      <p:ext uri="{BB962C8B-B14F-4D97-AF65-F5344CB8AC3E}">
        <p14:creationId xmlns:p14="http://schemas.microsoft.com/office/powerpoint/2010/main" val="1667313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Colloque du 8 </a:t>
            </a:r>
            <a:r>
              <a:rPr lang="en-US" dirty="0" err="1"/>
              <a:t>décembre</a:t>
            </a:r>
            <a:r>
              <a:rPr lang="en-US" dirty="0"/>
              <a:t> 2021 </a:t>
            </a:r>
            <a:r>
              <a:rPr lang="en-US" sz="3200" dirty="0"/>
              <a:t>(Alexandra Calmy)</a:t>
            </a:r>
            <a:endParaRPr lang="en-US" b="0" dirty="0"/>
          </a:p>
        </p:txBody>
      </p:sp>
      <p:grpSp>
        <p:nvGrpSpPr>
          <p:cNvPr id="3" name="Group 2">
            <a:extLst>
              <a:ext uri="{FF2B5EF4-FFF2-40B4-BE49-F238E27FC236}">
                <a16:creationId xmlns:a16="http://schemas.microsoft.com/office/drawing/2014/main" id="{756E9D08-F808-445E-972B-A8AA783BDB8B}"/>
              </a:ext>
            </a:extLst>
          </p:cNvPr>
          <p:cNvGrpSpPr/>
          <p:nvPr/>
        </p:nvGrpSpPr>
        <p:grpSpPr>
          <a:xfrm>
            <a:off x="414528" y="2760764"/>
            <a:ext cx="11362944" cy="2522094"/>
            <a:chOff x="453773" y="1643968"/>
            <a:chExt cx="11362944" cy="2522094"/>
          </a:xfrm>
        </p:grpSpPr>
        <p:sp>
          <p:nvSpPr>
            <p:cNvPr id="4" name="Freeform: Shape 3">
              <a:extLst>
                <a:ext uri="{FF2B5EF4-FFF2-40B4-BE49-F238E27FC236}">
                  <a16:creationId xmlns:a16="http://schemas.microsoft.com/office/drawing/2014/main" id="{1C8DB707-B24D-48A2-8520-ECE8957E1A46}"/>
                </a:ext>
              </a:extLst>
            </p:cNvPr>
            <p:cNvSpPr/>
            <p:nvPr/>
          </p:nvSpPr>
          <p:spPr>
            <a:xfrm>
              <a:off x="453773" y="1643968"/>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Les </a:t>
              </a:r>
              <a:r>
                <a:rPr lang="en-US" sz="2400" b="1" dirty="0" err="1">
                  <a:solidFill>
                    <a:srgbClr val="FFFFFF"/>
                  </a:solidFill>
                </a:rPr>
                <a:t>antiviraux</a:t>
              </a:r>
              <a:r>
                <a:rPr lang="en-US" sz="2400" b="1" dirty="0">
                  <a:solidFill>
                    <a:srgbClr val="FFFFFF"/>
                  </a:solidFill>
                </a:rPr>
                <a:t> </a:t>
              </a:r>
              <a:r>
                <a:rPr lang="en-US" sz="2400" b="1" dirty="0" err="1">
                  <a:solidFill>
                    <a:srgbClr val="FFFFFF"/>
                  </a:solidFill>
                </a:rPr>
                <a:t>à</a:t>
              </a:r>
              <a:r>
                <a:rPr lang="en-US" sz="2400" b="1" dirty="0">
                  <a:solidFill>
                    <a:srgbClr val="FFFFFF"/>
                  </a:solidFill>
                </a:rPr>
                <a:t> action </a:t>
              </a:r>
              <a:r>
                <a:rPr lang="en-US" sz="2400" b="1" dirty="0" err="1">
                  <a:solidFill>
                    <a:srgbClr val="FFFFFF"/>
                  </a:solidFill>
                </a:rPr>
                <a:t>directe</a:t>
              </a:r>
              <a:r>
                <a:rPr lang="en-US" sz="2400" b="1" dirty="0">
                  <a:solidFill>
                    <a:srgbClr val="FFFFFF"/>
                  </a:solidFill>
                </a:rPr>
                <a:t> (administration </a:t>
              </a:r>
              <a:r>
                <a:rPr lang="en-US" sz="2400" b="1" dirty="0" err="1">
                  <a:solidFill>
                    <a:srgbClr val="FFFFFF"/>
                  </a:solidFill>
                </a:rPr>
                <a:t>orale</a:t>
              </a:r>
              <a:r>
                <a:rPr lang="en-US" sz="2400" b="1" dirty="0">
                  <a:solidFill>
                    <a:srgbClr val="FFFFFF"/>
                  </a:solidFill>
                </a:rPr>
                <a:t>)</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493B318-4861-4B7F-AB45-3A633CC4ACA4}"/>
                </a:ext>
              </a:extLst>
            </p:cNvPr>
            <p:cNvSpPr/>
            <p:nvPr/>
          </p:nvSpPr>
          <p:spPr>
            <a:xfrm>
              <a:off x="453773" y="2539255"/>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rgbClr val="8B050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dirty="0">
                  <a:solidFill>
                    <a:srgbClr val="FFFFFF"/>
                  </a:solidFill>
                </a:rPr>
                <a:t>Les </a:t>
              </a:r>
              <a:r>
                <a:rPr lang="en-US" sz="2400" dirty="0" err="1">
                  <a:solidFill>
                    <a:srgbClr val="FFFFFF"/>
                  </a:solidFill>
                </a:rPr>
                <a:t>anticorps</a:t>
              </a:r>
              <a:r>
                <a:rPr lang="en-US" sz="2400" dirty="0">
                  <a:solidFill>
                    <a:srgbClr val="FFFFFF"/>
                  </a:solidFill>
                </a:rPr>
                <a:t> </a:t>
              </a:r>
              <a:r>
                <a:rPr lang="en-US" sz="2400" dirty="0" err="1">
                  <a:solidFill>
                    <a:srgbClr val="FFFFFF"/>
                  </a:solidFill>
                </a:rPr>
                <a:t>monoclonaux</a:t>
              </a:r>
              <a:r>
                <a:rPr lang="en-US" sz="2400"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DDF357E-2FF5-41FF-8185-9628AE761006}"/>
                </a:ext>
              </a:extLst>
            </p:cNvPr>
            <p:cNvSpPr/>
            <p:nvPr/>
          </p:nvSpPr>
          <p:spPr>
            <a:xfrm>
              <a:off x="453773" y="3434542"/>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Comment </a:t>
              </a:r>
              <a:r>
                <a:rPr kumimoji="0" lang="en-US" sz="2400" b="0" i="0" u="none" strike="noStrike" kern="1200" cap="none" spc="0" normalizeH="0" baseline="0" noProof="0" dirty="0" err="1">
                  <a:ln>
                    <a:noFill/>
                  </a:ln>
                  <a:solidFill>
                    <a:srgbClr val="FFFFFF"/>
                  </a:solidFill>
                  <a:effectLst/>
                  <a:uLnTx/>
                  <a:uFillTx/>
                  <a:latin typeface="Calibri" panose="020F0502020204030204"/>
                  <a:ea typeface="+mn-ea"/>
                  <a:cs typeface="+mn-cs"/>
                </a:rPr>
                <a:t>positionner</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les molecules </a:t>
              </a:r>
              <a:r>
                <a:rPr kumimoji="0" lang="en-US" sz="2400" b="0" i="0" u="none" strike="noStrike" kern="1200" cap="none" spc="0" normalizeH="0" baseline="0" noProof="0" dirty="0" err="1">
                  <a:ln>
                    <a:noFill/>
                  </a:ln>
                  <a:solidFill>
                    <a:srgbClr val="FFFFFF"/>
                  </a:solidFill>
                  <a:effectLst/>
                  <a:uLnTx/>
                  <a:uFillTx/>
                  <a:latin typeface="Calibri" panose="020F0502020204030204"/>
                  <a:ea typeface="+mn-ea"/>
                  <a:cs typeface="+mn-cs"/>
                </a:rPr>
                <a:t>disponibles</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8" name="Freeform: Shape 3">
            <a:extLst>
              <a:ext uri="{FF2B5EF4-FFF2-40B4-BE49-F238E27FC236}">
                <a16:creationId xmlns:a16="http://schemas.microsoft.com/office/drawing/2014/main" id="{BABCCCAC-20AB-554A-AB52-B33B575ADFC1}"/>
              </a:ext>
            </a:extLst>
          </p:cNvPr>
          <p:cNvSpPr/>
          <p:nvPr/>
        </p:nvSpPr>
        <p:spPr>
          <a:xfrm>
            <a:off x="414528" y="1851431"/>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bg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Introduction</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lèche droite à entaille 1">
            <a:extLst>
              <a:ext uri="{FF2B5EF4-FFF2-40B4-BE49-F238E27FC236}">
                <a16:creationId xmlns:a16="http://schemas.microsoft.com/office/drawing/2014/main" id="{3929853E-1FA1-244A-81E6-161DEAC9865F}"/>
              </a:ext>
            </a:extLst>
          </p:cNvPr>
          <p:cNvSpPr/>
          <p:nvPr/>
        </p:nvSpPr>
        <p:spPr>
          <a:xfrm>
            <a:off x="91335" y="4810254"/>
            <a:ext cx="277091" cy="2015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6385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3"/>
          <p:cNvSpPr/>
          <p:nvPr/>
        </p:nvSpPr>
        <p:spPr>
          <a:xfrm>
            <a:off x="1652880" y="1520733"/>
            <a:ext cx="9575100" cy="1011272"/>
          </a:xfrm>
          <a:prstGeom prst="rightArrow">
            <a:avLst/>
          </a:prstGeom>
          <a:gradFill flip="none" rotWithShape="1">
            <a:gsLst>
              <a:gs pos="33000">
                <a:srgbClr val="FF5050"/>
              </a:gs>
              <a:gs pos="0">
                <a:schemeClr val="accent1">
                  <a:lumMod val="5000"/>
                  <a:lumOff val="95000"/>
                </a:schemeClr>
              </a:gs>
              <a:gs pos="61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p:cNvSpPr txBox="1"/>
          <p:nvPr/>
        </p:nvSpPr>
        <p:spPr>
          <a:xfrm>
            <a:off x="5017465" y="1843842"/>
            <a:ext cx="5879135" cy="400110"/>
          </a:xfrm>
          <a:prstGeom prst="rect">
            <a:avLst/>
          </a:prstGeom>
          <a:noFill/>
          <a:ln>
            <a:noFill/>
          </a:ln>
        </p:spPr>
        <p:txBody>
          <a:bodyPr wrap="square" rtlCol="0">
            <a:spAutoFit/>
          </a:bodyPr>
          <a:lstStyle/>
          <a:p>
            <a:pPr lvl="0">
              <a:defRPr/>
            </a:pPr>
            <a:r>
              <a:rPr lang="fr-CH" dirty="0">
                <a:solidFill>
                  <a:prstClr val="black"/>
                </a:solidFill>
              </a:rPr>
              <a:t>     </a:t>
            </a:r>
            <a:r>
              <a:rPr lang="fr-CH" sz="2000" dirty="0" err="1">
                <a:solidFill>
                  <a:prstClr val="black"/>
                </a:solidFill>
              </a:rPr>
              <a:t>Severe</a:t>
            </a:r>
            <a:r>
              <a:rPr lang="fr-CH" sz="2000" dirty="0">
                <a:solidFill>
                  <a:prstClr val="black"/>
                </a:solidFill>
              </a:rPr>
              <a:t>/</a:t>
            </a:r>
            <a:r>
              <a:rPr lang="fr-CH" sz="2000" dirty="0" err="1">
                <a:solidFill>
                  <a:prstClr val="black"/>
                </a:solidFill>
              </a:rPr>
              <a:t>critical</a:t>
            </a:r>
            <a:r>
              <a:rPr lang="fr-CH" sz="2000" dirty="0">
                <a:solidFill>
                  <a:prstClr val="black"/>
                </a:solidFill>
              </a:rPr>
              <a:t> </a:t>
            </a:r>
            <a:r>
              <a:rPr lang="fr-CH" sz="2000" dirty="0" err="1">
                <a:solidFill>
                  <a:prstClr val="black"/>
                </a:solidFill>
              </a:rPr>
              <a:t>pneumonia</a:t>
            </a:r>
            <a:r>
              <a:rPr lang="fr-CH" sz="2000" dirty="0">
                <a:solidFill>
                  <a:prstClr val="black"/>
                </a:solidFill>
              </a:rPr>
              <a:t> (</a:t>
            </a:r>
            <a:r>
              <a:rPr lang="fr-CH" sz="2000" dirty="0" err="1">
                <a:solidFill>
                  <a:prstClr val="black"/>
                </a:solidFill>
              </a:rPr>
              <a:t>oxygen</a:t>
            </a:r>
            <a:r>
              <a:rPr lang="fr-CH" sz="2000" dirty="0">
                <a:solidFill>
                  <a:prstClr val="black"/>
                </a:solidFill>
              </a:rPr>
              <a:t> </a:t>
            </a:r>
            <a:r>
              <a:rPr lang="fr-CH" sz="2000" dirty="0" err="1">
                <a:solidFill>
                  <a:prstClr val="black"/>
                </a:solidFill>
              </a:rPr>
              <a:t>dependence</a:t>
            </a:r>
            <a:r>
              <a:rPr lang="fr-CH" sz="2000" dirty="0">
                <a:solidFill>
                  <a:prstClr val="black"/>
                </a:solidFill>
              </a:rPr>
              <a:t>)</a:t>
            </a:r>
            <a:endParaRPr kumimoji="0" lang="fr-CH"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p:cNvSpPr txBox="1"/>
          <p:nvPr/>
        </p:nvSpPr>
        <p:spPr>
          <a:xfrm>
            <a:off x="1652880" y="2504886"/>
            <a:ext cx="3113084" cy="1815882"/>
          </a:xfrm>
          <a:prstGeom prst="rect">
            <a:avLst/>
          </a:prstGeom>
          <a:noFill/>
          <a:ln>
            <a:solidFill>
              <a:schemeClr val="accent1">
                <a:lumMod val="75000"/>
              </a:schemeClr>
            </a:solidFill>
          </a:ln>
        </p:spPr>
        <p:txBody>
          <a:bodyPr wrap="square" rtlCol="0">
            <a:spAutoFit/>
          </a:bodyPr>
          <a:lstStyle/>
          <a:p>
            <a:pPr lvl="0">
              <a:defRPr/>
            </a:pPr>
            <a:r>
              <a:rPr lang="en-US" b="1" dirty="0">
                <a:solidFill>
                  <a:prstClr val="black"/>
                </a:solidFill>
              </a:rPr>
              <a:t>Patients at risk</a:t>
            </a:r>
            <a:r>
              <a:rPr lang="en-US" sz="1600" dirty="0">
                <a:solidFill>
                  <a:prstClr val="black"/>
                </a:solidFill>
              </a:rPr>
              <a:t> (see practical recommendations):</a:t>
            </a:r>
            <a:endParaRPr lang="en-US" dirty="0">
              <a:solidFill>
                <a:prstClr val="black"/>
              </a:solidFill>
            </a:endParaRPr>
          </a:p>
          <a:p>
            <a:pPr lvl="0">
              <a:defRPr/>
            </a:pPr>
            <a:r>
              <a:rPr lang="fr-CH" b="1" dirty="0" err="1">
                <a:solidFill>
                  <a:prstClr val="black"/>
                </a:solidFill>
              </a:rPr>
              <a:t>Consider</a:t>
            </a:r>
            <a:r>
              <a:rPr lang="fr-CH" b="1" dirty="0">
                <a:solidFill>
                  <a:prstClr val="black"/>
                </a:solidFill>
              </a:rPr>
              <a:t> </a:t>
            </a:r>
            <a:r>
              <a:rPr lang="fr-CH" b="1" dirty="0" err="1">
                <a:solidFill>
                  <a:prstClr val="black"/>
                </a:solidFill>
              </a:rPr>
              <a:t>early</a:t>
            </a:r>
            <a:r>
              <a:rPr lang="fr-CH" b="1" dirty="0">
                <a:solidFill>
                  <a:prstClr val="black"/>
                </a:solidFill>
              </a:rPr>
              <a:t> </a:t>
            </a:r>
            <a:r>
              <a:rPr lang="fr-CH" b="1" dirty="0" err="1">
                <a:solidFill>
                  <a:prstClr val="black"/>
                </a:solidFill>
              </a:rPr>
              <a:t>treatment</a:t>
            </a:r>
            <a:r>
              <a:rPr lang="fr-CH" b="1" dirty="0">
                <a:solidFill>
                  <a:prstClr val="black"/>
                </a:solidFill>
              </a:rPr>
              <a:t>  </a:t>
            </a:r>
            <a:endParaRPr kumimoji="0" lang="fr-CH"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en-US" sz="1600" dirty="0">
                <a:solidFill>
                  <a:prstClr val="black"/>
                </a:solidFill>
              </a:rPr>
              <a:t>(within 5 days of diagnosis)</a:t>
            </a:r>
            <a:endParaRPr kumimoji="0" lang="fr-CH"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7188" lvl="0" indent="-190500">
              <a:buFontTx/>
              <a:buChar char="-"/>
              <a:defRPr/>
            </a:pPr>
            <a:r>
              <a:rPr lang="fr-CH" sz="1600" dirty="0">
                <a:solidFill>
                  <a:srgbClr val="C00000"/>
                </a:solidFill>
              </a:rPr>
              <a:t>Monoclonal </a:t>
            </a:r>
            <a:r>
              <a:rPr lang="fr-CH" sz="1600" dirty="0" err="1">
                <a:solidFill>
                  <a:srgbClr val="C00000"/>
                </a:solidFill>
              </a:rPr>
              <a:t>antibodies</a:t>
            </a:r>
            <a:r>
              <a:rPr lang="fr-CH" sz="1600" dirty="0">
                <a:solidFill>
                  <a:srgbClr val="C00000"/>
                </a:solidFill>
              </a:rPr>
              <a:t> </a:t>
            </a:r>
            <a:r>
              <a:rPr lang="fr-CH" sz="1000" dirty="0">
                <a:solidFill>
                  <a:srgbClr val="C00000"/>
                </a:solidFill>
              </a:rPr>
              <a:t>single dose</a:t>
            </a:r>
          </a:p>
          <a:p>
            <a:pPr marL="357188" lvl="0" indent="-190500">
              <a:buFontTx/>
              <a:buChar char="-"/>
              <a:defRPr/>
            </a:pPr>
            <a:r>
              <a:rPr lang="fr-CH" sz="1600" b="1" i="1" dirty="0">
                <a:solidFill>
                  <a:schemeClr val="bg1">
                    <a:lumMod val="50000"/>
                  </a:schemeClr>
                </a:solidFill>
              </a:rPr>
              <a:t>(and?) Direct acting </a:t>
            </a:r>
            <a:r>
              <a:rPr lang="fr-CH" sz="1600" b="1" i="1" dirty="0" err="1">
                <a:solidFill>
                  <a:schemeClr val="bg1">
                    <a:lumMod val="50000"/>
                  </a:schemeClr>
                </a:solidFill>
              </a:rPr>
              <a:t>antivirals</a:t>
            </a:r>
            <a:r>
              <a:rPr lang="fr-CH" sz="1600" b="1" i="1" dirty="0">
                <a:solidFill>
                  <a:schemeClr val="bg1">
                    <a:lumMod val="50000"/>
                  </a:schemeClr>
                </a:solidFill>
              </a:rPr>
              <a:t> </a:t>
            </a:r>
            <a:r>
              <a:rPr lang="fr-CH" sz="1200" b="1" i="1" dirty="0">
                <a:solidFill>
                  <a:schemeClr val="bg1">
                    <a:lumMod val="50000"/>
                  </a:schemeClr>
                </a:solidFill>
              </a:rPr>
              <a:t>(5 </a:t>
            </a:r>
            <a:r>
              <a:rPr lang="fr-CH" sz="1200" b="1" i="1" dirty="0" err="1">
                <a:solidFill>
                  <a:schemeClr val="bg1">
                    <a:lumMod val="50000"/>
                  </a:schemeClr>
                </a:solidFill>
              </a:rPr>
              <a:t>days</a:t>
            </a:r>
            <a:r>
              <a:rPr lang="fr-CH" sz="1200" b="1" i="1" dirty="0">
                <a:solidFill>
                  <a:schemeClr val="bg1">
                    <a:lumMod val="50000"/>
                  </a:schemeClr>
                </a:solidFill>
              </a:rPr>
              <a:t>, </a:t>
            </a:r>
            <a:r>
              <a:rPr lang="fr-CH" sz="1200" b="1" i="1" dirty="0" err="1">
                <a:solidFill>
                  <a:schemeClr val="bg1">
                    <a:lumMod val="50000"/>
                  </a:schemeClr>
                </a:solidFill>
              </a:rPr>
              <a:t>twice</a:t>
            </a:r>
            <a:r>
              <a:rPr lang="fr-CH" sz="1200" b="1" i="1" dirty="0">
                <a:solidFill>
                  <a:schemeClr val="bg1">
                    <a:lumMod val="50000"/>
                  </a:schemeClr>
                </a:solidFill>
              </a:rPr>
              <a:t> </a:t>
            </a:r>
            <a:r>
              <a:rPr lang="fr-CH" sz="1200" b="1" i="1" dirty="0" err="1">
                <a:solidFill>
                  <a:schemeClr val="bg1">
                    <a:lumMod val="50000"/>
                  </a:schemeClr>
                </a:solidFill>
              </a:rPr>
              <a:t>daily</a:t>
            </a:r>
            <a:r>
              <a:rPr lang="fr-CH" sz="1200" b="1" i="1" dirty="0">
                <a:solidFill>
                  <a:schemeClr val="bg1">
                    <a:lumMod val="50000"/>
                  </a:schemeClr>
                </a:solidFill>
              </a:rPr>
              <a:t>, oral </a:t>
            </a:r>
            <a:r>
              <a:rPr lang="fr-CH" sz="1200" b="1" i="1" dirty="0" err="1">
                <a:solidFill>
                  <a:schemeClr val="bg1">
                    <a:lumMod val="50000"/>
                  </a:schemeClr>
                </a:solidFill>
              </a:rPr>
              <a:t>drug</a:t>
            </a:r>
            <a:r>
              <a:rPr lang="fr-CH" sz="1200" b="1" i="1" dirty="0">
                <a:solidFill>
                  <a:schemeClr val="bg1">
                    <a:lumMod val="50000"/>
                  </a:schemeClr>
                </a:solidFill>
              </a:rPr>
              <a:t>)</a:t>
            </a:r>
            <a:endParaRPr lang="fr-CH" sz="1200" b="1" i="1" u="sng" dirty="0">
              <a:solidFill>
                <a:schemeClr val="bg1">
                  <a:lumMod val="50000"/>
                </a:schemeClr>
              </a:solidFill>
            </a:endParaRPr>
          </a:p>
        </p:txBody>
      </p:sp>
      <p:sp>
        <p:nvSpPr>
          <p:cNvPr id="17" name="ZoneTexte 16"/>
          <p:cNvSpPr txBox="1"/>
          <p:nvPr/>
        </p:nvSpPr>
        <p:spPr>
          <a:xfrm>
            <a:off x="5191586" y="2533844"/>
            <a:ext cx="5014381" cy="1377300"/>
          </a:xfrm>
          <a:prstGeom prst="rect">
            <a:avLst/>
          </a:prstGeom>
          <a:solidFill>
            <a:srgbClr val="FF0000">
              <a:alpha val="52941"/>
            </a:srgbClr>
          </a:solidFill>
          <a:ln>
            <a:solidFill>
              <a:srgbClr val="FF0000"/>
            </a:solidFill>
          </a:ln>
        </p:spPr>
        <p:txBody>
          <a:bodyPr wrap="square" rtlCol="0">
            <a:spAutoFit/>
          </a:bodyPr>
          <a:lstStyle/>
          <a:p>
            <a:pPr lvl="0">
              <a:defRPr/>
            </a:pPr>
            <a:r>
              <a:rPr lang="fr-CH" sz="1600" b="1" dirty="0">
                <a:solidFill>
                  <a:prstClr val="black"/>
                </a:solidFill>
              </a:rPr>
              <a:t>To </a:t>
            </a:r>
            <a:r>
              <a:rPr lang="fr-CH" sz="1600" b="1" dirty="0" err="1">
                <a:solidFill>
                  <a:prstClr val="black"/>
                </a:solidFill>
              </a:rPr>
              <a:t>be</a:t>
            </a:r>
            <a:r>
              <a:rPr lang="fr-CH" sz="1600" b="1" dirty="0">
                <a:solidFill>
                  <a:prstClr val="black"/>
                </a:solidFill>
              </a:rPr>
              <a:t> </a:t>
            </a:r>
            <a:r>
              <a:rPr lang="fr-CH" sz="1600" b="1" dirty="0" err="1">
                <a:solidFill>
                  <a:prstClr val="black"/>
                </a:solidFill>
              </a:rPr>
              <a:t>prescribed</a:t>
            </a:r>
            <a:r>
              <a:rPr lang="fr-CH" sz="1600" b="1" dirty="0">
                <a:solidFill>
                  <a:prstClr val="black"/>
                </a:solidFill>
              </a:rPr>
              <a:t> </a:t>
            </a:r>
            <a:r>
              <a:rPr lang="fr-CH" sz="1600" b="1" dirty="0" err="1">
                <a:solidFill>
                  <a:prstClr val="black"/>
                </a:solidFill>
              </a:rPr>
              <a:t>systematically</a:t>
            </a:r>
            <a:r>
              <a:rPr lang="fr-CH" sz="1600" b="1" dirty="0">
                <a:solidFill>
                  <a:prstClr val="black"/>
                </a:solidFill>
              </a:rPr>
              <a:t>:</a:t>
            </a:r>
            <a:endParaRPr kumimoji="0" lang="fr-CH"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fr-CH" sz="1600" b="1" dirty="0" err="1">
                <a:solidFill>
                  <a:prstClr val="black"/>
                </a:solidFill>
              </a:rPr>
              <a:t>Oxygen</a:t>
            </a:r>
            <a:r>
              <a:rPr lang="fr-CH" sz="1600" b="1" dirty="0">
                <a:solidFill>
                  <a:prstClr val="black"/>
                </a:solidFill>
              </a:rPr>
              <a:t> </a:t>
            </a:r>
            <a:r>
              <a:rPr lang="fr-CH" sz="1600" b="1" dirty="0" err="1">
                <a:solidFill>
                  <a:prstClr val="black"/>
                </a:solidFill>
              </a:rPr>
              <a:t>therapy</a:t>
            </a:r>
            <a:endParaRPr kumimoji="0" lang="fr-CH"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fr-CH" b="1" dirty="0">
                <a:solidFill>
                  <a:prstClr val="black"/>
                </a:solidFill>
              </a:rPr>
              <a:t>Corticosteroids </a:t>
            </a:r>
            <a:r>
              <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rPr>
              <a:t>7-10 </a:t>
            </a:r>
            <a:r>
              <a:rPr lang="fr-CH" sz="1200" dirty="0" err="1">
                <a:solidFill>
                  <a:prstClr val="black"/>
                </a:solidFill>
                <a:latin typeface="Calibri" panose="020F0502020204030204"/>
              </a:rPr>
              <a:t>days</a:t>
            </a:r>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H" sz="1200" b="0" i="0" u="none" strike="noStrike" kern="1200" cap="none" spc="0" normalizeH="0" baseline="0" noProof="0" dirty="0" err="1">
                <a:ln>
                  <a:noFill/>
                </a:ln>
                <a:solidFill>
                  <a:prstClr val="black"/>
                </a:solidFill>
                <a:effectLst/>
                <a:uLnTx/>
                <a:uFillTx/>
                <a:latin typeface="Calibri" panose="020F0502020204030204"/>
                <a:ea typeface="+mn-ea"/>
                <a:cs typeface="+mn-cs"/>
              </a:rPr>
              <a:t>Dexaméthasone</a:t>
            </a:r>
            <a:r>
              <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rPr>
              <a:t> 6mg 1x/</a:t>
            </a:r>
            <a:r>
              <a:rPr kumimoji="0" lang="fr-CH" sz="1200" b="0" i="0" u="none" strike="noStrike" kern="1200" cap="none" spc="0" normalizeH="0" baseline="0" noProof="0" dirty="0" err="1">
                <a:ln>
                  <a:noFill/>
                </a:ln>
                <a:solidFill>
                  <a:prstClr val="black"/>
                </a:solidFill>
                <a:effectLst/>
                <a:uLnTx/>
                <a:uFillTx/>
                <a:latin typeface="Calibri" panose="020F0502020204030204"/>
                <a:ea typeface="+mn-ea"/>
                <a:cs typeface="+mn-cs"/>
              </a:rPr>
              <a:t>day</a:t>
            </a:r>
            <a:r>
              <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rPr>
              <a:t> IV ou PO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H" sz="1100" b="0" i="0" u="none" strike="noStrike" kern="1200" cap="none" spc="0" normalizeH="0" baseline="0" noProof="0" dirty="0">
                <a:ln>
                  <a:noFill/>
                </a:ln>
                <a:solidFill>
                  <a:prstClr val="black"/>
                </a:solidFill>
                <a:effectLst/>
                <a:uLnTx/>
                <a:uFillTx/>
                <a:latin typeface="Calibri" panose="020F0502020204030204"/>
                <a:ea typeface="+mn-ea"/>
                <a:cs typeface="+mn-cs"/>
              </a:rPr>
              <a:t>Alternatives: prednisone, hydrocortisone, </a:t>
            </a:r>
            <a:r>
              <a:rPr kumimoji="0" lang="fr-CH" sz="1100" b="0" i="0" u="none" strike="noStrike" kern="1200" cap="none" spc="0" normalizeH="0" baseline="0" noProof="0" dirty="0" err="1">
                <a:ln>
                  <a:noFill/>
                </a:ln>
                <a:solidFill>
                  <a:prstClr val="black"/>
                </a:solidFill>
                <a:effectLst/>
                <a:uLnTx/>
                <a:uFillTx/>
                <a:latin typeface="Calibri" panose="020F0502020204030204"/>
                <a:ea typeface="+mn-ea"/>
                <a:cs typeface="+mn-cs"/>
              </a:rPr>
              <a:t>methylprednisolone</a:t>
            </a:r>
            <a:r>
              <a:rPr kumimoji="0" lang="fr-CH"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H" sz="105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Corticosteroids and COVID-19</a:t>
            </a:r>
            <a:endParaRPr kumimoji="0" lang="fr-CH"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ZoneTexte 17"/>
          <p:cNvSpPr txBox="1"/>
          <p:nvPr/>
        </p:nvSpPr>
        <p:spPr>
          <a:xfrm>
            <a:off x="1652880" y="1843498"/>
            <a:ext cx="3364585" cy="400110"/>
          </a:xfrm>
          <a:prstGeom prst="rect">
            <a:avLst/>
          </a:prstGeom>
          <a:noFill/>
          <a:ln>
            <a:noFill/>
          </a:ln>
        </p:spPr>
        <p:txBody>
          <a:bodyPr wrap="square" rtlCol="0">
            <a:spAutoFit/>
          </a:bodyPr>
          <a:lstStyle/>
          <a:p>
            <a:pPr lvl="0">
              <a:defRPr/>
            </a:pPr>
            <a:r>
              <a:rPr lang="en-US" sz="2000" dirty="0">
                <a:solidFill>
                  <a:prstClr val="black"/>
                </a:solidFill>
              </a:rPr>
              <a:t>   mild/moderate symptoms</a:t>
            </a:r>
            <a:endParaRPr kumimoji="0" lang="fr-CH"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p:cNvSpPr txBox="1"/>
          <p:nvPr/>
        </p:nvSpPr>
        <p:spPr>
          <a:xfrm>
            <a:off x="5191585" y="4120223"/>
            <a:ext cx="5014381" cy="830997"/>
          </a:xfrm>
          <a:prstGeom prst="rect">
            <a:avLst/>
          </a:prstGeom>
          <a:solidFill>
            <a:srgbClr val="FF0000">
              <a:alpha val="18039"/>
            </a:srgbClr>
          </a:solidFill>
          <a:ln>
            <a:solidFill>
              <a:srgbClr val="FF0000"/>
            </a:solidFill>
          </a:ln>
        </p:spPr>
        <p:txBody>
          <a:bodyPr wrap="square" rtlCol="0">
            <a:spAutoFit/>
          </a:bodyPr>
          <a:lstStyle>
            <a:defPPr>
              <a:defRPr lang="fr-FR"/>
            </a:defPPr>
            <a:lvl1pPr>
              <a:defRPr sz="1200" b="1"/>
            </a:lvl1pPr>
          </a:lstStyle>
          <a:p>
            <a:pPr lvl="0">
              <a:defRPr/>
            </a:pPr>
            <a:r>
              <a:rPr lang="en-US" sz="1600" dirty="0">
                <a:solidFill>
                  <a:prstClr val="black"/>
                </a:solidFill>
              </a:rPr>
              <a:t>If deterioration or no improvement in 12-24 hours, prescribe</a:t>
            </a:r>
            <a:r>
              <a:rPr kumimoji="0" lang="fr-CH" sz="1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73050" marR="0" lvl="0" indent="-27305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H" sz="1600" b="1" i="0" u="none" strike="noStrike" kern="1200" cap="none" spc="0" normalizeH="0" baseline="0" noProof="0" dirty="0" err="1">
                <a:ln>
                  <a:noFill/>
                </a:ln>
                <a:solidFill>
                  <a:prstClr val="black"/>
                </a:solidFill>
                <a:effectLst/>
                <a:uLnTx/>
                <a:uFillTx/>
                <a:latin typeface="Calibri" panose="020F0502020204030204"/>
                <a:ea typeface="+mn-ea"/>
                <a:cs typeface="+mn-cs"/>
              </a:rPr>
              <a:t>Tocilizumab</a:t>
            </a:r>
            <a:r>
              <a:rPr kumimoji="0" lang="fr-CH" sz="1600" b="1" i="0" u="none" strike="noStrike" kern="1200" cap="none" spc="0" normalizeH="0" baseline="0" noProof="0" dirty="0">
                <a:ln>
                  <a:noFill/>
                </a:ln>
                <a:solidFill>
                  <a:prstClr val="black"/>
                </a:solidFill>
                <a:effectLst/>
                <a:uLnTx/>
                <a:uFillTx/>
                <a:latin typeface="Calibri" panose="020F0502020204030204"/>
                <a:ea typeface="+mn-ea"/>
                <a:cs typeface="+mn-cs"/>
              </a:rPr>
              <a:t> 1 ou 2 doses; </a:t>
            </a:r>
            <a:r>
              <a:rPr kumimoji="0" lang="fr-CH" sz="1600" b="1" i="0" u="none" strike="noStrike" kern="1200" cap="none" spc="0" normalizeH="0" baseline="0" noProof="0" dirty="0" err="1">
                <a:ln>
                  <a:noFill/>
                </a:ln>
                <a:solidFill>
                  <a:prstClr val="black"/>
                </a:solidFill>
                <a:effectLst/>
                <a:uLnTx/>
                <a:uFillTx/>
                <a:latin typeface="Calibri" panose="020F0502020204030204"/>
                <a:ea typeface="+mn-ea"/>
                <a:cs typeface="+mn-cs"/>
              </a:rPr>
              <a:t>baracitinib</a:t>
            </a:r>
            <a:r>
              <a:rPr kumimoji="0" lang="fr-CH" sz="1600" b="1" i="0" u="none" strike="noStrike" kern="1200" cap="none" spc="0" normalizeH="0" baseline="0" noProof="0" dirty="0">
                <a:ln>
                  <a:noFill/>
                </a:ln>
                <a:solidFill>
                  <a:prstClr val="black"/>
                </a:solidFill>
                <a:effectLst/>
                <a:uLnTx/>
                <a:uFillTx/>
                <a:latin typeface="Calibri" panose="020F0502020204030204"/>
                <a:ea typeface="+mn-ea"/>
                <a:cs typeface="+mn-cs"/>
              </a:rPr>
              <a:t> 4 mg 14 </a:t>
            </a:r>
            <a:r>
              <a:rPr kumimoji="0" lang="fr-CH" sz="1600" b="1" i="0" u="none" strike="noStrike" kern="1200" cap="none" spc="0" normalizeH="0" baseline="0" noProof="0" dirty="0" err="1">
                <a:ln>
                  <a:noFill/>
                </a:ln>
                <a:solidFill>
                  <a:prstClr val="black"/>
                </a:solidFill>
                <a:effectLst/>
                <a:uLnTx/>
                <a:uFillTx/>
                <a:latin typeface="Calibri" panose="020F0502020204030204"/>
                <a:ea typeface="+mn-ea"/>
                <a:cs typeface="+mn-cs"/>
              </a:rPr>
              <a:t>days</a:t>
            </a:r>
            <a:endParaRPr kumimoji="0" lang="fr-CH"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19"/>
          <p:cNvSpPr>
            <a:spLocks noGrp="1"/>
          </p:cNvSpPr>
          <p:nvPr>
            <p:ph type="title"/>
          </p:nvPr>
        </p:nvSpPr>
        <p:spPr>
          <a:xfrm>
            <a:off x="311869" y="249369"/>
            <a:ext cx="11412655" cy="1325563"/>
          </a:xfrm>
        </p:spPr>
        <p:txBody>
          <a:bodyPr>
            <a:normAutofit/>
          </a:bodyPr>
          <a:lstStyle/>
          <a:p>
            <a:r>
              <a:rPr lang="en-US" sz="3600" dirty="0">
                <a:solidFill>
                  <a:srgbClr val="002060"/>
                </a:solidFill>
              </a:rPr>
              <a:t>A POSSIBLE STRATEGY OF COVID-19 DRUG ADMINISTRATION in SARS-CoV-2 EXPOSITION (PEP) OR INFECTION</a:t>
            </a:r>
            <a:endParaRPr lang="fr-CH" sz="3600" dirty="0">
              <a:solidFill>
                <a:srgbClr val="002060"/>
              </a:solidFill>
            </a:endParaRPr>
          </a:p>
        </p:txBody>
      </p:sp>
      <p:sp>
        <p:nvSpPr>
          <p:cNvPr id="3" name="Accolade fermante 2"/>
          <p:cNvSpPr/>
          <p:nvPr/>
        </p:nvSpPr>
        <p:spPr>
          <a:xfrm>
            <a:off x="10344355" y="2353727"/>
            <a:ext cx="319460" cy="384219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ZoneTexte 4"/>
          <p:cNvSpPr txBox="1"/>
          <p:nvPr/>
        </p:nvSpPr>
        <p:spPr>
          <a:xfrm rot="5400000">
            <a:off x="9321538" y="3834648"/>
            <a:ext cx="3608173" cy="646331"/>
          </a:xfrm>
          <a:prstGeom prst="rect">
            <a:avLst/>
          </a:prstGeom>
          <a:noFill/>
          <a:ln>
            <a:noFill/>
          </a:ln>
        </p:spPr>
        <p:txBody>
          <a:bodyPr wrap="square" rtlCol="0">
            <a:spAutoFit/>
          </a:bodyPr>
          <a:lstStyle/>
          <a:p>
            <a:pPr lvl="0" algn="ctr">
              <a:defRPr/>
            </a:pPr>
            <a:r>
              <a:rPr lang="en-US" dirty="0">
                <a:solidFill>
                  <a:prstClr val="black"/>
                </a:solidFill>
              </a:rPr>
              <a:t>These treatments can be administered concomitantly</a:t>
            </a:r>
            <a:endParaRPr kumimoji="0" lang="fr-CH"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5203115" y="5161781"/>
            <a:ext cx="5014380" cy="1292662"/>
          </a:xfrm>
          <a:prstGeom prst="rect">
            <a:avLst/>
          </a:prstGeom>
          <a:solidFill>
            <a:srgbClr val="FF6600">
              <a:alpha val="18039"/>
            </a:srgbClr>
          </a:solidFill>
          <a:ln>
            <a:solidFill>
              <a:srgbClr val="FF0000"/>
            </a:solidFill>
          </a:ln>
        </p:spPr>
        <p:txBody>
          <a:bodyPr wrap="square" rtlCol="0">
            <a:spAutoFit/>
          </a:bodyPr>
          <a:lstStyle/>
          <a:p>
            <a:pPr lvl="0">
              <a:defRPr/>
            </a:pPr>
            <a:r>
              <a:rPr lang="en-US" sz="1400" b="1" dirty="0">
                <a:solidFill>
                  <a:prstClr val="black"/>
                </a:solidFill>
              </a:rPr>
              <a:t>To be evaluated on a case-by-case basis</a:t>
            </a:r>
            <a:endParaRPr kumimoji="0" lang="fr-CH"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en-US" sz="1400" b="1" dirty="0">
                <a:solidFill>
                  <a:prstClr val="black"/>
                </a:solidFill>
              </a:rPr>
              <a:t>Only if serology is negative and after multidisciplinary discussion</a:t>
            </a:r>
            <a:r>
              <a:rPr kumimoji="0" lang="fr-CH"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lvl="0" indent="-285750">
              <a:buFontTx/>
              <a:buChar char="-"/>
              <a:defRPr/>
            </a:pPr>
            <a:r>
              <a:rPr lang="fr-CH" sz="1400" b="1" dirty="0">
                <a:solidFill>
                  <a:srgbClr val="C00000"/>
                </a:solidFill>
              </a:rPr>
              <a:t>Monoclonal </a:t>
            </a:r>
            <a:r>
              <a:rPr lang="fr-CH" sz="1400" b="1" dirty="0" err="1">
                <a:solidFill>
                  <a:srgbClr val="C00000"/>
                </a:solidFill>
              </a:rPr>
              <a:t>antibodies</a:t>
            </a:r>
            <a:r>
              <a:rPr lang="fr-CH" sz="1400" b="1" dirty="0">
                <a:solidFill>
                  <a:srgbClr val="C00000"/>
                </a:solidFill>
              </a:rPr>
              <a:t> </a:t>
            </a:r>
            <a:r>
              <a:rPr lang="fr-CH" sz="1100" dirty="0">
                <a:solidFill>
                  <a:srgbClr val="C00000"/>
                </a:solidFill>
              </a:rPr>
              <a:t>single dose</a:t>
            </a:r>
            <a:r>
              <a:rPr kumimoji="0" lang="fr-CH" sz="1100" b="0" i="0" u="none" strike="noStrike" kern="1200" cap="none" spc="0" normalizeH="0" baseline="0" noProof="0" dirty="0">
                <a:ln>
                  <a:noFill/>
                </a:ln>
                <a:solidFill>
                  <a:srgbClr val="C00000"/>
                </a:solidFill>
                <a:effectLst/>
                <a:uLnTx/>
                <a:uFillTx/>
                <a:latin typeface="Calibri" panose="020F0502020204030204"/>
                <a:ea typeface="+mn-ea"/>
                <a:cs typeface="+mn-cs"/>
              </a:rPr>
              <a:t>*</a:t>
            </a:r>
            <a:br>
              <a:rPr kumimoji="0" lang="fr-CH" sz="1050" b="0" i="0" u="none" strike="noStrike" kern="1200" cap="none" spc="0" normalizeH="0" baseline="0" noProof="0" dirty="0">
                <a:ln>
                  <a:noFill/>
                </a:ln>
                <a:solidFill>
                  <a:srgbClr val="C00000"/>
                </a:solidFill>
                <a:effectLst/>
                <a:uLnTx/>
                <a:uFillTx/>
                <a:latin typeface="Calibri" panose="020F0502020204030204"/>
                <a:ea typeface="+mn-ea"/>
                <a:cs typeface="+mn-cs"/>
              </a:rPr>
            </a:br>
            <a:endParaRPr kumimoji="0" lang="fr-CH" sz="8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lvl="0">
              <a:defRPr/>
            </a:pPr>
            <a:r>
              <a:rPr lang="fr-CH" sz="1400" b="1" dirty="0" err="1">
                <a:solidFill>
                  <a:prstClr val="black"/>
                </a:solidFill>
              </a:rPr>
              <a:t>Immunosuppressed</a:t>
            </a:r>
            <a:r>
              <a:rPr lang="fr-CH" sz="1400" b="1" dirty="0">
                <a:solidFill>
                  <a:prstClr val="black"/>
                </a:solidFill>
              </a:rPr>
              <a:t> or </a:t>
            </a:r>
            <a:r>
              <a:rPr lang="fr-CH" sz="1400" b="1" dirty="0" err="1">
                <a:solidFill>
                  <a:prstClr val="black"/>
                </a:solidFill>
              </a:rPr>
              <a:t>vulnerability</a:t>
            </a:r>
            <a:r>
              <a:rPr lang="fr-CH" sz="1400" b="1" dirty="0">
                <a:solidFill>
                  <a:prstClr val="black"/>
                </a:solidFill>
              </a:rPr>
              <a:t> </a:t>
            </a:r>
            <a:r>
              <a:rPr lang="fr-CH" sz="1400" b="1" dirty="0" err="1">
                <a:solidFill>
                  <a:prstClr val="black"/>
                </a:solidFill>
              </a:rPr>
              <a:t>criteria</a:t>
            </a:r>
            <a:r>
              <a:rPr lang="fr-CH" sz="1400" b="1" dirty="0">
                <a:solidFill>
                  <a:prstClr val="black"/>
                </a:solidFill>
              </a:rPr>
              <a:t>:</a:t>
            </a:r>
            <a:endParaRPr kumimoji="0" lang="fr-CH"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Tx/>
              <a:buChar char="-"/>
              <a:defRPr/>
            </a:pPr>
            <a:r>
              <a:rPr lang="fr-CH" sz="1400" b="1" dirty="0" err="1">
                <a:solidFill>
                  <a:prstClr val="black"/>
                </a:solidFill>
              </a:rPr>
              <a:t>Consider</a:t>
            </a:r>
            <a:r>
              <a:rPr lang="fr-CH" sz="1400" b="1" dirty="0">
                <a:solidFill>
                  <a:prstClr val="black"/>
                </a:solidFill>
              </a:rPr>
              <a:t> remdesivir</a:t>
            </a:r>
            <a:r>
              <a:rPr kumimoji="0" lang="fr-CH"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100" dirty="0">
                <a:solidFill>
                  <a:prstClr val="black"/>
                </a:solidFill>
              </a:rPr>
              <a:t>if &lt; 7 days after symptom onset </a:t>
            </a:r>
            <a:r>
              <a:rPr lang="en-US" sz="1100" dirty="0" err="1">
                <a:solidFill>
                  <a:prstClr val="black"/>
                </a:solidFill>
              </a:rPr>
              <a:t>Remdesivir</a:t>
            </a:r>
            <a:endParaRPr kumimoji="0" lang="fr-CH"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lèche vers le bas 6">
            <a:extLst>
              <a:ext uri="{FF2B5EF4-FFF2-40B4-BE49-F238E27FC236}">
                <a16:creationId xmlns:a16="http://schemas.microsoft.com/office/drawing/2014/main" id="{D0B569A8-C5FB-A544-BD65-FA7A063F9EEA}"/>
              </a:ext>
            </a:extLst>
          </p:cNvPr>
          <p:cNvSpPr/>
          <p:nvPr/>
        </p:nvSpPr>
        <p:spPr>
          <a:xfrm>
            <a:off x="616668" y="2495505"/>
            <a:ext cx="489651" cy="1884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6584261-D180-6E48-B793-665772F3C305}"/>
              </a:ext>
            </a:extLst>
          </p:cNvPr>
          <p:cNvSpPr txBox="1"/>
          <p:nvPr/>
        </p:nvSpPr>
        <p:spPr>
          <a:xfrm>
            <a:off x="311869" y="4823127"/>
            <a:ext cx="4612433" cy="1200329"/>
          </a:xfrm>
          <a:prstGeom prst="rect">
            <a:avLst/>
          </a:prstGeom>
          <a:noFill/>
          <a:ln>
            <a:solidFill>
              <a:schemeClr val="accent1">
                <a:lumMod val="75000"/>
              </a:schemeClr>
            </a:solidFill>
          </a:ln>
        </p:spPr>
        <p:txBody>
          <a:bodyPr wrap="square" rtlCol="0">
            <a:spAutoFit/>
          </a:bodyPr>
          <a:lstStyle/>
          <a:p>
            <a:pPr lvl="0">
              <a:defRPr/>
            </a:pPr>
            <a:r>
              <a:rPr lang="en-US" b="1" dirty="0">
                <a:solidFill>
                  <a:prstClr val="black"/>
                </a:solidFill>
              </a:rPr>
              <a:t>Patients at risk</a:t>
            </a:r>
            <a:endParaRPr lang="en-US" dirty="0">
              <a:solidFill>
                <a:prstClr val="black"/>
              </a:solidFill>
            </a:endParaRPr>
          </a:p>
          <a:p>
            <a:pPr lvl="0">
              <a:defRPr/>
            </a:pPr>
            <a:r>
              <a:rPr lang="fr-CH" b="1" dirty="0" err="1">
                <a:solidFill>
                  <a:prstClr val="black"/>
                </a:solidFill>
              </a:rPr>
              <a:t>Consider</a:t>
            </a:r>
            <a:r>
              <a:rPr lang="fr-CH" b="1" dirty="0">
                <a:solidFill>
                  <a:prstClr val="black"/>
                </a:solidFill>
              </a:rPr>
              <a:t> PEP</a:t>
            </a:r>
            <a:r>
              <a:rPr lang="fr-CH" b="1" dirty="0">
                <a:solidFill>
                  <a:prstClr val="black"/>
                </a:solidFill>
                <a:latin typeface="Calibri" panose="020F0502020204030204"/>
              </a:rPr>
              <a:t> </a:t>
            </a:r>
            <a:r>
              <a:rPr lang="en-US" sz="1600" dirty="0">
                <a:solidFill>
                  <a:prstClr val="black"/>
                </a:solidFill>
              </a:rPr>
              <a:t>(within 7 days of exposition)</a:t>
            </a:r>
            <a:endParaRPr kumimoji="0" lang="fr-CH"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7188" lvl="0" indent="-190500">
              <a:buFontTx/>
              <a:buChar char="-"/>
              <a:defRPr/>
            </a:pPr>
            <a:r>
              <a:rPr lang="fr-CH" sz="1600" dirty="0">
                <a:solidFill>
                  <a:srgbClr val="C00000"/>
                </a:solidFill>
              </a:rPr>
              <a:t>Monoclonal </a:t>
            </a:r>
            <a:r>
              <a:rPr lang="fr-CH" sz="1600" dirty="0" err="1">
                <a:solidFill>
                  <a:srgbClr val="C00000"/>
                </a:solidFill>
              </a:rPr>
              <a:t>antibodies</a:t>
            </a:r>
            <a:r>
              <a:rPr lang="fr-CH" sz="1600" dirty="0">
                <a:solidFill>
                  <a:srgbClr val="C00000"/>
                </a:solidFill>
              </a:rPr>
              <a:t> </a:t>
            </a:r>
            <a:r>
              <a:rPr lang="fr-CH" sz="1000" dirty="0">
                <a:solidFill>
                  <a:srgbClr val="C00000"/>
                </a:solidFill>
              </a:rPr>
              <a:t>single dose </a:t>
            </a:r>
            <a:r>
              <a:rPr lang="fr-CH" dirty="0">
                <a:solidFill>
                  <a:srgbClr val="C00000"/>
                </a:solidFill>
              </a:rPr>
              <a:t>or</a:t>
            </a:r>
          </a:p>
          <a:p>
            <a:pPr marL="357188" lvl="0" indent="-190500">
              <a:buFontTx/>
              <a:buChar char="-"/>
              <a:defRPr/>
            </a:pPr>
            <a:r>
              <a:rPr lang="fr-CH" sz="1600" b="1" i="1" dirty="0">
                <a:solidFill>
                  <a:schemeClr val="bg1">
                    <a:lumMod val="50000"/>
                  </a:schemeClr>
                </a:solidFill>
              </a:rPr>
              <a:t>Direct acting </a:t>
            </a:r>
            <a:r>
              <a:rPr lang="fr-CH" sz="1600" b="1" i="1" dirty="0" err="1">
                <a:solidFill>
                  <a:schemeClr val="bg1">
                    <a:lumMod val="50000"/>
                  </a:schemeClr>
                </a:solidFill>
              </a:rPr>
              <a:t>antivirals</a:t>
            </a:r>
            <a:r>
              <a:rPr lang="fr-CH" sz="1600" b="1" i="1" dirty="0">
                <a:solidFill>
                  <a:schemeClr val="bg1">
                    <a:lumMod val="50000"/>
                  </a:schemeClr>
                </a:solidFill>
              </a:rPr>
              <a:t> </a:t>
            </a:r>
            <a:r>
              <a:rPr lang="fr-CH" sz="1200" b="1" i="1" dirty="0">
                <a:solidFill>
                  <a:schemeClr val="bg1">
                    <a:lumMod val="50000"/>
                  </a:schemeClr>
                </a:solidFill>
              </a:rPr>
              <a:t>(5 </a:t>
            </a:r>
            <a:r>
              <a:rPr lang="fr-CH" sz="1200" b="1" i="1" dirty="0" err="1">
                <a:solidFill>
                  <a:schemeClr val="bg1">
                    <a:lumMod val="50000"/>
                  </a:schemeClr>
                </a:solidFill>
              </a:rPr>
              <a:t>days</a:t>
            </a:r>
            <a:r>
              <a:rPr lang="fr-CH" sz="1200" b="1" i="1" dirty="0">
                <a:solidFill>
                  <a:schemeClr val="bg1">
                    <a:lumMod val="50000"/>
                  </a:schemeClr>
                </a:solidFill>
              </a:rPr>
              <a:t>, </a:t>
            </a:r>
            <a:r>
              <a:rPr lang="fr-CH" sz="1200" b="1" i="1" dirty="0" err="1">
                <a:solidFill>
                  <a:schemeClr val="bg1">
                    <a:lumMod val="50000"/>
                  </a:schemeClr>
                </a:solidFill>
              </a:rPr>
              <a:t>twice</a:t>
            </a:r>
            <a:r>
              <a:rPr lang="fr-CH" sz="1200" b="1" i="1" dirty="0">
                <a:solidFill>
                  <a:schemeClr val="bg1">
                    <a:lumMod val="50000"/>
                  </a:schemeClr>
                </a:solidFill>
              </a:rPr>
              <a:t> </a:t>
            </a:r>
            <a:r>
              <a:rPr lang="fr-CH" sz="1200" b="1" i="1" dirty="0" err="1">
                <a:solidFill>
                  <a:schemeClr val="bg1">
                    <a:lumMod val="50000"/>
                  </a:schemeClr>
                </a:solidFill>
              </a:rPr>
              <a:t>daily</a:t>
            </a:r>
            <a:r>
              <a:rPr lang="fr-CH" sz="1200" b="1" i="1" dirty="0">
                <a:solidFill>
                  <a:schemeClr val="bg1">
                    <a:lumMod val="50000"/>
                  </a:schemeClr>
                </a:solidFill>
              </a:rPr>
              <a:t>, oral </a:t>
            </a:r>
            <a:r>
              <a:rPr lang="fr-CH" sz="1200" b="1" i="1" dirty="0" err="1">
                <a:solidFill>
                  <a:schemeClr val="bg1">
                    <a:lumMod val="50000"/>
                  </a:schemeClr>
                </a:solidFill>
              </a:rPr>
              <a:t>drug</a:t>
            </a:r>
            <a:r>
              <a:rPr lang="fr-CH" sz="1200" b="1" i="1" dirty="0">
                <a:solidFill>
                  <a:schemeClr val="bg1">
                    <a:lumMod val="50000"/>
                  </a:schemeClr>
                </a:solidFill>
              </a:rPr>
              <a:t>)</a:t>
            </a:r>
            <a:endParaRPr lang="fr-CH" sz="1200" b="1" i="1" u="sng" dirty="0">
              <a:solidFill>
                <a:schemeClr val="bg1">
                  <a:lumMod val="50000"/>
                </a:schemeClr>
              </a:solidFill>
            </a:endParaRPr>
          </a:p>
        </p:txBody>
      </p:sp>
    </p:spTree>
    <p:extLst>
      <p:ext uri="{BB962C8B-B14F-4D97-AF65-F5344CB8AC3E}">
        <p14:creationId xmlns:p14="http://schemas.microsoft.com/office/powerpoint/2010/main" val="409041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ADE810-D849-4344-85F3-054BFA3E1309}"/>
              </a:ext>
            </a:extLst>
          </p:cNvPr>
          <p:cNvSpPr txBox="1"/>
          <p:nvPr/>
        </p:nvSpPr>
        <p:spPr>
          <a:xfrm>
            <a:off x="432953" y="1976776"/>
            <a:ext cx="11321561" cy="30469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srgbClr val="0070C0"/>
                </a:solidFill>
                <a:latin typeface="Broadway" panose="04040905080B02020502" pitchFamily="82" charset="0"/>
              </a:rPr>
              <a:t>Merci pour </a:t>
            </a:r>
            <a:r>
              <a:rPr lang="en-GB" sz="9600" dirty="0" err="1">
                <a:solidFill>
                  <a:srgbClr val="0070C0"/>
                </a:solidFill>
                <a:latin typeface="Broadway" panose="04040905080B02020502" pitchFamily="82" charset="0"/>
              </a:rPr>
              <a:t>votre</a:t>
            </a:r>
            <a:r>
              <a:rPr lang="en-GB" sz="9600" dirty="0">
                <a:solidFill>
                  <a:srgbClr val="0070C0"/>
                </a:solidFill>
                <a:latin typeface="Broadway" panose="04040905080B02020502" pitchFamily="8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srgbClr val="0070C0"/>
                </a:solidFill>
                <a:latin typeface="Broadway" panose="04040905080B02020502" pitchFamily="82" charset="0"/>
              </a:rPr>
              <a:t>attention</a:t>
            </a:r>
            <a:endParaRPr kumimoji="0" lang="en-GB" sz="96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endParaRPr>
          </a:p>
        </p:txBody>
      </p:sp>
      <p:sp>
        <p:nvSpPr>
          <p:cNvPr id="5" name="Title 6">
            <a:extLst>
              <a:ext uri="{FF2B5EF4-FFF2-40B4-BE49-F238E27FC236}">
                <a16:creationId xmlns:a16="http://schemas.microsoft.com/office/drawing/2014/main" id="{5E6DE9D8-390F-6849-A26B-D865407EE8DF}"/>
              </a:ext>
            </a:extLst>
          </p:cNvPr>
          <p:cNvSpPr txBox="1">
            <a:spLocks/>
          </p:cNvSpPr>
          <p:nvPr/>
        </p:nvSpPr>
        <p:spPr>
          <a:xfrm>
            <a:off x="362709" y="366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solidFill>
                <a:srgbClr val="002060"/>
              </a:solidFill>
            </a:endParaRPr>
          </a:p>
        </p:txBody>
      </p:sp>
    </p:spTree>
    <p:extLst>
      <p:ext uri="{BB962C8B-B14F-4D97-AF65-F5344CB8AC3E}">
        <p14:creationId xmlns:p14="http://schemas.microsoft.com/office/powerpoint/2010/main" val="397635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Colloque du 8 </a:t>
            </a:r>
            <a:r>
              <a:rPr lang="en-US" dirty="0" err="1"/>
              <a:t>décembre</a:t>
            </a:r>
            <a:r>
              <a:rPr lang="en-US" dirty="0"/>
              <a:t> 2021 </a:t>
            </a:r>
            <a:r>
              <a:rPr lang="en-US" sz="3200" dirty="0"/>
              <a:t>(Alexandra Calmy)</a:t>
            </a:r>
            <a:endParaRPr lang="en-US" b="0" dirty="0"/>
          </a:p>
        </p:txBody>
      </p:sp>
      <p:grpSp>
        <p:nvGrpSpPr>
          <p:cNvPr id="3" name="Group 2">
            <a:extLst>
              <a:ext uri="{FF2B5EF4-FFF2-40B4-BE49-F238E27FC236}">
                <a16:creationId xmlns:a16="http://schemas.microsoft.com/office/drawing/2014/main" id="{756E9D08-F808-445E-972B-A8AA783BDB8B}"/>
              </a:ext>
            </a:extLst>
          </p:cNvPr>
          <p:cNvGrpSpPr/>
          <p:nvPr/>
        </p:nvGrpSpPr>
        <p:grpSpPr>
          <a:xfrm>
            <a:off x="414528" y="2760764"/>
            <a:ext cx="11362944" cy="2522094"/>
            <a:chOff x="453773" y="1643968"/>
            <a:chExt cx="11362944" cy="2522094"/>
          </a:xfrm>
        </p:grpSpPr>
        <p:sp>
          <p:nvSpPr>
            <p:cNvPr id="4" name="Freeform: Shape 3">
              <a:extLst>
                <a:ext uri="{FF2B5EF4-FFF2-40B4-BE49-F238E27FC236}">
                  <a16:creationId xmlns:a16="http://schemas.microsoft.com/office/drawing/2014/main" id="{1C8DB707-B24D-48A2-8520-ECE8957E1A46}"/>
                </a:ext>
              </a:extLst>
            </p:cNvPr>
            <p:cNvSpPr/>
            <p:nvPr/>
          </p:nvSpPr>
          <p:spPr>
            <a:xfrm>
              <a:off x="453773" y="1643968"/>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5">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Les </a:t>
              </a:r>
              <a:r>
                <a:rPr lang="en-US" sz="2400" b="1" dirty="0" err="1">
                  <a:solidFill>
                    <a:srgbClr val="FFFFFF"/>
                  </a:solidFill>
                </a:rPr>
                <a:t>antiviraux</a:t>
              </a:r>
              <a:r>
                <a:rPr lang="en-US" sz="2400" b="1" dirty="0">
                  <a:solidFill>
                    <a:srgbClr val="FFFFFF"/>
                  </a:solidFill>
                </a:rPr>
                <a:t> </a:t>
              </a:r>
              <a:r>
                <a:rPr lang="en-US" sz="2400" b="1" dirty="0" err="1">
                  <a:solidFill>
                    <a:srgbClr val="FFFFFF"/>
                  </a:solidFill>
                </a:rPr>
                <a:t>à</a:t>
              </a:r>
              <a:r>
                <a:rPr lang="en-US" sz="2400" b="1" dirty="0">
                  <a:solidFill>
                    <a:srgbClr val="FFFFFF"/>
                  </a:solidFill>
                </a:rPr>
                <a:t> action </a:t>
              </a:r>
              <a:r>
                <a:rPr lang="en-US" sz="2400" b="1" dirty="0" err="1">
                  <a:solidFill>
                    <a:srgbClr val="FFFFFF"/>
                  </a:solidFill>
                </a:rPr>
                <a:t>directe</a:t>
              </a:r>
              <a:r>
                <a:rPr lang="en-US" sz="2400" b="1" dirty="0">
                  <a:solidFill>
                    <a:srgbClr val="FFFFFF"/>
                  </a:solidFill>
                </a:rPr>
                <a:t> (administration </a:t>
              </a:r>
              <a:r>
                <a:rPr lang="en-US" sz="2400" b="1" dirty="0" err="1">
                  <a:solidFill>
                    <a:srgbClr val="FFFFFF"/>
                  </a:solidFill>
                </a:rPr>
                <a:t>orale</a:t>
              </a:r>
              <a:r>
                <a:rPr lang="en-US" sz="2400" b="1" dirty="0">
                  <a:solidFill>
                    <a:srgbClr val="FFFFFF"/>
                  </a:solidFill>
                </a:rPr>
                <a:t>)</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F493B318-4861-4B7F-AB45-3A633CC4ACA4}"/>
                </a:ext>
              </a:extLst>
            </p:cNvPr>
            <p:cNvSpPr/>
            <p:nvPr/>
          </p:nvSpPr>
          <p:spPr>
            <a:xfrm>
              <a:off x="453773" y="2539255"/>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rgbClr val="8B050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dirty="0">
                  <a:solidFill>
                    <a:srgbClr val="FFFFFF"/>
                  </a:solidFill>
                </a:rPr>
                <a:t>Les </a:t>
              </a:r>
              <a:r>
                <a:rPr lang="en-US" sz="2400" dirty="0" err="1">
                  <a:solidFill>
                    <a:srgbClr val="FFFFFF"/>
                  </a:solidFill>
                </a:rPr>
                <a:t>anticorps</a:t>
              </a:r>
              <a:r>
                <a:rPr lang="en-US" sz="2400" dirty="0">
                  <a:solidFill>
                    <a:srgbClr val="FFFFFF"/>
                  </a:solidFill>
                </a:rPr>
                <a:t> </a:t>
              </a:r>
              <a:r>
                <a:rPr lang="en-US" sz="2400" dirty="0" err="1">
                  <a:solidFill>
                    <a:srgbClr val="FFFFFF"/>
                  </a:solidFill>
                </a:rPr>
                <a:t>monoclonaux</a:t>
              </a:r>
              <a:r>
                <a:rPr lang="en-US" sz="2400" dirty="0">
                  <a:solidFill>
                    <a:srgbClr val="FFFFFF"/>
                  </a:solidFill>
                </a:rPr>
                <a:t> </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DDF357E-2FF5-41FF-8185-9628AE761006}"/>
                </a:ext>
              </a:extLst>
            </p:cNvPr>
            <p:cNvSpPr/>
            <p:nvPr/>
          </p:nvSpPr>
          <p:spPr>
            <a:xfrm>
              <a:off x="453773" y="3434542"/>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accent6">
                <a:lumMod val="5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marL="0" marR="0" lvl="0" indent="0" algn="l" defTabSz="1066800" rtl="0" eaLnBrk="1" fontAlgn="base"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Perspectives</a:t>
              </a:r>
            </a:p>
          </p:txBody>
        </p:sp>
      </p:grpSp>
      <p:sp>
        <p:nvSpPr>
          <p:cNvPr id="8" name="Freeform: Shape 3">
            <a:extLst>
              <a:ext uri="{FF2B5EF4-FFF2-40B4-BE49-F238E27FC236}">
                <a16:creationId xmlns:a16="http://schemas.microsoft.com/office/drawing/2014/main" id="{BABCCCAC-20AB-554A-AB52-B33B575ADFC1}"/>
              </a:ext>
            </a:extLst>
          </p:cNvPr>
          <p:cNvSpPr/>
          <p:nvPr/>
        </p:nvSpPr>
        <p:spPr>
          <a:xfrm>
            <a:off x="414528" y="1851431"/>
            <a:ext cx="11362944" cy="731520"/>
          </a:xfrm>
          <a:custGeom>
            <a:avLst/>
            <a:gdLst>
              <a:gd name="connsiteX0" fmla="*/ 0 w 11362944"/>
              <a:gd name="connsiteY0" fmla="*/ 146991 h 881927"/>
              <a:gd name="connsiteX1" fmla="*/ 146991 w 11362944"/>
              <a:gd name="connsiteY1" fmla="*/ 0 h 881927"/>
              <a:gd name="connsiteX2" fmla="*/ 11215953 w 11362944"/>
              <a:gd name="connsiteY2" fmla="*/ 0 h 881927"/>
              <a:gd name="connsiteX3" fmla="*/ 11362944 w 11362944"/>
              <a:gd name="connsiteY3" fmla="*/ 146991 h 881927"/>
              <a:gd name="connsiteX4" fmla="*/ 11362944 w 11362944"/>
              <a:gd name="connsiteY4" fmla="*/ 734936 h 881927"/>
              <a:gd name="connsiteX5" fmla="*/ 11215953 w 11362944"/>
              <a:gd name="connsiteY5" fmla="*/ 881927 h 881927"/>
              <a:gd name="connsiteX6" fmla="*/ 146991 w 11362944"/>
              <a:gd name="connsiteY6" fmla="*/ 881927 h 881927"/>
              <a:gd name="connsiteX7" fmla="*/ 0 w 11362944"/>
              <a:gd name="connsiteY7" fmla="*/ 734936 h 881927"/>
              <a:gd name="connsiteX8" fmla="*/ 0 w 11362944"/>
              <a:gd name="connsiteY8" fmla="*/ 146991 h 8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944" h="881927">
                <a:moveTo>
                  <a:pt x="0" y="146991"/>
                </a:moveTo>
                <a:cubicBezTo>
                  <a:pt x="0" y="65810"/>
                  <a:pt x="65810" y="0"/>
                  <a:pt x="146991" y="0"/>
                </a:cubicBezTo>
                <a:lnTo>
                  <a:pt x="11215953" y="0"/>
                </a:lnTo>
                <a:cubicBezTo>
                  <a:pt x="11297134" y="0"/>
                  <a:pt x="11362944" y="65810"/>
                  <a:pt x="11362944" y="146991"/>
                </a:cubicBezTo>
                <a:lnTo>
                  <a:pt x="11362944" y="734936"/>
                </a:lnTo>
                <a:cubicBezTo>
                  <a:pt x="11362944" y="816117"/>
                  <a:pt x="11297134" y="881927"/>
                  <a:pt x="11215953" y="881927"/>
                </a:cubicBezTo>
                <a:lnTo>
                  <a:pt x="146991" y="881927"/>
                </a:lnTo>
                <a:cubicBezTo>
                  <a:pt x="65810" y="881927"/>
                  <a:pt x="0" y="816117"/>
                  <a:pt x="0" y="734936"/>
                </a:cubicBezTo>
                <a:lnTo>
                  <a:pt x="0" y="146991"/>
                </a:lnTo>
                <a:close/>
              </a:path>
            </a:pathLst>
          </a:custGeom>
          <a:solidFill>
            <a:schemeClr val="bg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4492" tIns="134492" rIns="134492" bIns="134492" numCol="1" spcCol="1270" anchor="ctr" anchorCtr="0">
            <a:noAutofit/>
          </a:bodyPr>
          <a:lstStyle/>
          <a:p>
            <a:pPr lvl="0" defTabSz="1066800" fontAlgn="base">
              <a:lnSpc>
                <a:spcPct val="90000"/>
              </a:lnSpc>
              <a:spcBef>
                <a:spcPct val="0"/>
              </a:spcBef>
              <a:spcAft>
                <a:spcPct val="35000"/>
              </a:spcAft>
              <a:defRPr/>
            </a:pPr>
            <a:r>
              <a:rPr lang="en-US" sz="2400" b="1" dirty="0">
                <a:solidFill>
                  <a:srgbClr val="FFFFFF"/>
                </a:solidFill>
              </a:rPr>
              <a:t>Introduction</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Flèche droite à entaille 1">
            <a:extLst>
              <a:ext uri="{FF2B5EF4-FFF2-40B4-BE49-F238E27FC236}">
                <a16:creationId xmlns:a16="http://schemas.microsoft.com/office/drawing/2014/main" id="{3929853E-1FA1-244A-81E6-161DEAC9865F}"/>
              </a:ext>
            </a:extLst>
          </p:cNvPr>
          <p:cNvSpPr/>
          <p:nvPr/>
        </p:nvSpPr>
        <p:spPr>
          <a:xfrm>
            <a:off x="80908" y="3057249"/>
            <a:ext cx="277091" cy="20153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5421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EA460DD3-8D59-5643-B519-E76D89546EBA}"/>
              </a:ext>
            </a:extLst>
          </p:cNvPr>
          <p:cNvSpPr>
            <a:spLocks noGrp="1"/>
          </p:cNvSpPr>
          <p:nvPr>
            <p:ph type="body" idx="1"/>
          </p:nvPr>
        </p:nvSpPr>
        <p:spPr>
          <a:xfrm>
            <a:off x="6468106" y="1681163"/>
            <a:ext cx="5157787" cy="823912"/>
          </a:xfrm>
        </p:spPr>
        <p:txBody>
          <a:bodyPr>
            <a:normAutofit fontScale="92500"/>
          </a:bodyPr>
          <a:lstStyle/>
          <a:p>
            <a:r>
              <a:rPr lang="fr-FR" dirty="0"/>
              <a:t>MOLNUPIRAVIR</a:t>
            </a:r>
          </a:p>
        </p:txBody>
      </p:sp>
      <p:sp>
        <p:nvSpPr>
          <p:cNvPr id="13" name="Espace réservé du texte 12">
            <a:extLst>
              <a:ext uri="{FF2B5EF4-FFF2-40B4-BE49-F238E27FC236}">
                <a16:creationId xmlns:a16="http://schemas.microsoft.com/office/drawing/2014/main" id="{43C0C6D3-C8A3-4B4C-8103-9C212194410D}"/>
              </a:ext>
            </a:extLst>
          </p:cNvPr>
          <p:cNvSpPr>
            <a:spLocks noGrp="1"/>
          </p:cNvSpPr>
          <p:nvPr>
            <p:ph type="body" sz="quarter" idx="3"/>
          </p:nvPr>
        </p:nvSpPr>
        <p:spPr>
          <a:xfrm>
            <a:off x="566107" y="1784362"/>
            <a:ext cx="5183188" cy="823912"/>
          </a:xfrm>
        </p:spPr>
        <p:txBody>
          <a:bodyPr>
            <a:normAutofit fontScale="92500"/>
          </a:bodyPr>
          <a:lstStyle/>
          <a:p>
            <a:r>
              <a:rPr lang="fr-FR" dirty="0" err="1"/>
              <a:t>Mjöllnir</a:t>
            </a:r>
            <a:r>
              <a:rPr lang="fr-FR" dirty="0"/>
              <a:t> – marteau à manche court de Thor, le dieu de la foudre et du tonnerre</a:t>
            </a:r>
          </a:p>
        </p:txBody>
      </p:sp>
      <p:sp>
        <p:nvSpPr>
          <p:cNvPr id="23" name="Espace réservé du contenu 10">
            <a:extLst>
              <a:ext uri="{FF2B5EF4-FFF2-40B4-BE49-F238E27FC236}">
                <a16:creationId xmlns:a16="http://schemas.microsoft.com/office/drawing/2014/main" id="{7C2B9535-BDA9-1541-B8D8-DA5109974C19}"/>
              </a:ext>
            </a:extLst>
          </p:cNvPr>
          <p:cNvSpPr txBox="1">
            <a:spLocks/>
          </p:cNvSpPr>
          <p:nvPr/>
        </p:nvSpPr>
        <p:spPr>
          <a:xfrm>
            <a:off x="6468106" y="2674951"/>
            <a:ext cx="5157787"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j-lt"/>
              </a:rPr>
              <a:t>Université </a:t>
            </a:r>
            <a:r>
              <a:rPr lang="fr-FR" dirty="0" err="1">
                <a:latin typeface="+mj-lt"/>
              </a:rPr>
              <a:t>Emory</a:t>
            </a:r>
            <a:r>
              <a:rPr lang="fr-FR" dirty="0">
                <a:latin typeface="+mj-lt"/>
              </a:rPr>
              <a:t> d’Atlanta: lutter contre le </a:t>
            </a:r>
            <a:r>
              <a:rPr lang="fr-FR" i="1" dirty="0">
                <a:solidFill>
                  <a:srgbClr val="C00000"/>
                </a:solidFill>
                <a:latin typeface="+mj-lt"/>
              </a:rPr>
              <a:t>virus de l’encéphalomyélite équine </a:t>
            </a:r>
            <a:r>
              <a:rPr lang="fr-FR" dirty="0">
                <a:latin typeface="+mj-lt"/>
              </a:rPr>
              <a:t>(</a:t>
            </a:r>
            <a:r>
              <a:rPr lang="fr-FR" dirty="0" err="1">
                <a:latin typeface="+mj-lt"/>
              </a:rPr>
              <a:t>epizootie</a:t>
            </a:r>
            <a:r>
              <a:rPr lang="fr-FR" dirty="0">
                <a:latin typeface="+mj-lt"/>
              </a:rPr>
              <a:t> sur le continent américain)</a:t>
            </a:r>
          </a:p>
          <a:p>
            <a:r>
              <a:rPr lang="fr-FR" dirty="0">
                <a:latin typeface="+mj-lt"/>
              </a:rPr>
              <a:t>2015: MERS-</a:t>
            </a:r>
            <a:r>
              <a:rPr lang="fr-FR" dirty="0" err="1">
                <a:latin typeface="+mj-lt"/>
              </a:rPr>
              <a:t>CoV</a:t>
            </a:r>
            <a:r>
              <a:rPr lang="fr-FR" dirty="0">
                <a:latin typeface="+mj-lt"/>
              </a:rPr>
              <a:t> (résultats prometteurs)</a:t>
            </a:r>
          </a:p>
          <a:p>
            <a:r>
              <a:rPr lang="fr-FR" dirty="0">
                <a:latin typeface="+mj-lt"/>
              </a:rPr>
              <a:t>2020: </a:t>
            </a:r>
            <a:r>
              <a:rPr lang="fr-FR" dirty="0" err="1">
                <a:latin typeface="+mj-lt"/>
              </a:rPr>
              <a:t>Ridgback</a:t>
            </a:r>
            <a:r>
              <a:rPr lang="fr-FR" dirty="0">
                <a:latin typeface="+mj-lt"/>
              </a:rPr>
              <a:t> </a:t>
            </a:r>
            <a:r>
              <a:rPr lang="fr-FR" dirty="0" err="1">
                <a:latin typeface="+mj-lt"/>
              </a:rPr>
              <a:t>Therapeutics</a:t>
            </a:r>
            <a:r>
              <a:rPr lang="fr-FR" dirty="0">
                <a:latin typeface="+mj-lt"/>
              </a:rPr>
              <a:t>: SARS-COV2</a:t>
            </a:r>
          </a:p>
        </p:txBody>
      </p:sp>
      <p:sp>
        <p:nvSpPr>
          <p:cNvPr id="10" name="Title 6">
            <a:extLst>
              <a:ext uri="{FF2B5EF4-FFF2-40B4-BE49-F238E27FC236}">
                <a16:creationId xmlns:a16="http://schemas.microsoft.com/office/drawing/2014/main" id="{1026107B-BD11-064B-B385-1BD7845F12CB}"/>
              </a:ext>
            </a:extLst>
          </p:cNvPr>
          <p:cNvSpPr txBox="1">
            <a:spLocks/>
          </p:cNvSpPr>
          <p:nvPr/>
        </p:nvSpPr>
        <p:spPr>
          <a:xfrm>
            <a:off x="362709" y="366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ANTIVIRAUX A ACTION DIRECTE</a:t>
            </a:r>
            <a:br>
              <a:rPr lang="en-US" sz="4000" dirty="0">
                <a:solidFill>
                  <a:srgbClr val="002060"/>
                </a:solidFill>
              </a:rPr>
            </a:br>
            <a:r>
              <a:rPr lang="en-US" sz="4000" dirty="0">
                <a:solidFill>
                  <a:srgbClr val="002060"/>
                </a:solidFill>
              </a:rPr>
              <a:t>DIRECT ACTING ANTIVIRALS (DAA) </a:t>
            </a:r>
            <a:r>
              <a:rPr lang="en-US" sz="4000" i="1" dirty="0" err="1">
                <a:solidFill>
                  <a:srgbClr val="002060"/>
                </a:solidFill>
              </a:rPr>
              <a:t>Molnupiravir</a:t>
            </a:r>
            <a:endParaRPr lang="en-US" sz="4000" i="1" dirty="0">
              <a:solidFill>
                <a:srgbClr val="002060"/>
              </a:solidFill>
            </a:endParaRPr>
          </a:p>
        </p:txBody>
      </p:sp>
      <p:pic>
        <p:nvPicPr>
          <p:cNvPr id="5" name="Image 4">
            <a:extLst>
              <a:ext uri="{FF2B5EF4-FFF2-40B4-BE49-F238E27FC236}">
                <a16:creationId xmlns:a16="http://schemas.microsoft.com/office/drawing/2014/main" id="{3D7D6A01-450B-6240-9C61-81C4D8901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485847">
            <a:off x="1415664" y="2919048"/>
            <a:ext cx="3837710" cy="2995181"/>
          </a:xfrm>
          <a:prstGeom prst="rect">
            <a:avLst/>
          </a:prstGeom>
          <a:ln>
            <a:solidFill>
              <a:schemeClr val="bg1"/>
            </a:solidFill>
          </a:ln>
        </p:spPr>
      </p:pic>
      <p:sp>
        <p:nvSpPr>
          <p:cNvPr id="6" name="Rectangle 5">
            <a:extLst>
              <a:ext uri="{FF2B5EF4-FFF2-40B4-BE49-F238E27FC236}">
                <a16:creationId xmlns:a16="http://schemas.microsoft.com/office/drawing/2014/main" id="{E7881462-06CE-874F-8BB3-C295B8F16946}"/>
              </a:ext>
            </a:extLst>
          </p:cNvPr>
          <p:cNvSpPr/>
          <p:nvPr/>
        </p:nvSpPr>
        <p:spPr>
          <a:xfrm>
            <a:off x="3532908" y="5273822"/>
            <a:ext cx="1468582" cy="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650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2709" y="366989"/>
            <a:ext cx="11538346" cy="1325563"/>
          </a:xfrm>
        </p:spPr>
        <p:txBody>
          <a:bodyPr>
            <a:normAutofit fontScale="90000"/>
          </a:bodyPr>
          <a:lstStyle/>
          <a:p>
            <a:r>
              <a:rPr lang="en-US" sz="4000" b="0" dirty="0">
                <a:solidFill>
                  <a:srgbClr val="002060"/>
                </a:solidFill>
              </a:rPr>
              <a:t>LES ANTIVIRAUX A ACTION DIRECTE</a:t>
            </a:r>
            <a:br>
              <a:rPr lang="en-US" sz="4000" b="0" dirty="0">
                <a:solidFill>
                  <a:srgbClr val="002060"/>
                </a:solidFill>
              </a:rPr>
            </a:br>
            <a:r>
              <a:rPr lang="en-US" sz="4000" b="0" dirty="0">
                <a:solidFill>
                  <a:srgbClr val="002060"/>
                </a:solidFill>
              </a:rPr>
              <a:t>DIRECT ACTING ANTIVIRALS (DAA) </a:t>
            </a:r>
            <a:r>
              <a:rPr lang="en-US" sz="4000" b="0" i="1" dirty="0" err="1">
                <a:solidFill>
                  <a:srgbClr val="002060"/>
                </a:solidFill>
              </a:rPr>
              <a:t>Molnupiravir</a:t>
            </a:r>
            <a:r>
              <a:rPr lang="en-US" sz="4000" b="0" i="1" dirty="0">
                <a:solidFill>
                  <a:srgbClr val="002060"/>
                </a:solidFill>
              </a:rPr>
              <a:t> et</a:t>
            </a:r>
            <a:r>
              <a:rPr lang="en-US" sz="4000" b="0" dirty="0">
                <a:solidFill>
                  <a:srgbClr val="002060"/>
                </a:solidFill>
              </a:rPr>
              <a:t> </a:t>
            </a:r>
            <a:r>
              <a:rPr lang="en-US" sz="4000" b="0" i="1" dirty="0">
                <a:solidFill>
                  <a:srgbClr val="002060"/>
                </a:solidFill>
              </a:rPr>
              <a:t>PF-332</a:t>
            </a:r>
          </a:p>
        </p:txBody>
      </p:sp>
      <p:sp>
        <p:nvSpPr>
          <p:cNvPr id="9" name="Espace réservé du texte 8">
            <a:extLst>
              <a:ext uri="{FF2B5EF4-FFF2-40B4-BE49-F238E27FC236}">
                <a16:creationId xmlns:a16="http://schemas.microsoft.com/office/drawing/2014/main" id="{EA460DD3-8D59-5643-B519-E76D89546EBA}"/>
              </a:ext>
            </a:extLst>
          </p:cNvPr>
          <p:cNvSpPr>
            <a:spLocks noGrp="1"/>
          </p:cNvSpPr>
          <p:nvPr>
            <p:ph type="body" idx="1"/>
          </p:nvPr>
        </p:nvSpPr>
        <p:spPr/>
        <p:txBody>
          <a:bodyPr/>
          <a:lstStyle/>
          <a:p>
            <a:r>
              <a:rPr lang="fr-FR" dirty="0"/>
              <a:t>MOLNUPIRAVIR (</a:t>
            </a:r>
            <a:r>
              <a:rPr lang="fr-FR" dirty="0" err="1"/>
              <a:t>nucleotide</a:t>
            </a:r>
            <a:r>
              <a:rPr lang="fr-FR" dirty="0"/>
              <a:t> </a:t>
            </a:r>
            <a:r>
              <a:rPr lang="fr-FR" dirty="0" err="1"/>
              <a:t>analog</a:t>
            </a:r>
            <a:r>
              <a:rPr lang="fr-FR" dirty="0"/>
              <a:t>)</a:t>
            </a:r>
          </a:p>
        </p:txBody>
      </p:sp>
      <p:sp>
        <p:nvSpPr>
          <p:cNvPr id="11" name="Espace réservé du contenu 10">
            <a:extLst>
              <a:ext uri="{FF2B5EF4-FFF2-40B4-BE49-F238E27FC236}">
                <a16:creationId xmlns:a16="http://schemas.microsoft.com/office/drawing/2014/main" id="{E0E8B17A-0213-F047-97B6-A57B5FCE14CC}"/>
              </a:ext>
            </a:extLst>
          </p:cNvPr>
          <p:cNvSpPr>
            <a:spLocks noGrp="1"/>
          </p:cNvSpPr>
          <p:nvPr>
            <p:ph sz="half" idx="2"/>
          </p:nvPr>
        </p:nvSpPr>
        <p:spPr/>
        <p:txBody>
          <a:bodyPr>
            <a:normAutofit lnSpcReduction="10000"/>
          </a:bodyPr>
          <a:lstStyle/>
          <a:p>
            <a:r>
              <a:rPr lang="fr-FR" dirty="0">
                <a:latin typeface="+mj-lt"/>
              </a:rPr>
              <a:t>Université </a:t>
            </a:r>
            <a:r>
              <a:rPr lang="fr-FR" dirty="0" err="1">
                <a:latin typeface="+mj-lt"/>
              </a:rPr>
              <a:t>Emory</a:t>
            </a:r>
            <a:r>
              <a:rPr lang="fr-FR" dirty="0">
                <a:latin typeface="+mj-lt"/>
              </a:rPr>
              <a:t> d’Atlanta: lutter contre </a:t>
            </a:r>
            <a:r>
              <a:rPr lang="fr-FR" i="1" dirty="0">
                <a:solidFill>
                  <a:srgbClr val="C00000"/>
                </a:solidFill>
                <a:latin typeface="+mj-lt"/>
              </a:rPr>
              <a:t>le virus de l’encéphalomyélite équine </a:t>
            </a:r>
            <a:r>
              <a:rPr lang="fr-FR" dirty="0">
                <a:latin typeface="+mj-lt"/>
              </a:rPr>
              <a:t>(</a:t>
            </a:r>
            <a:r>
              <a:rPr lang="fr-FR" sz="2200" i="1" dirty="0" err="1">
                <a:latin typeface="+mj-lt"/>
              </a:rPr>
              <a:t>Estearn</a:t>
            </a:r>
            <a:r>
              <a:rPr lang="fr-FR" sz="2200" i="1" dirty="0">
                <a:latin typeface="+mj-lt"/>
              </a:rPr>
              <a:t> Equine </a:t>
            </a:r>
            <a:r>
              <a:rPr lang="fr-FR" sz="2200" i="1" dirty="0" err="1">
                <a:latin typeface="+mj-lt"/>
              </a:rPr>
              <a:t>Encephalitis</a:t>
            </a:r>
            <a:r>
              <a:rPr lang="fr-FR" dirty="0">
                <a:latin typeface="+mj-lt"/>
              </a:rPr>
              <a:t> - </a:t>
            </a:r>
            <a:r>
              <a:rPr lang="fr-FR" sz="2400" i="1" dirty="0" err="1">
                <a:latin typeface="+mj-lt"/>
              </a:rPr>
              <a:t>epizootie</a:t>
            </a:r>
            <a:r>
              <a:rPr lang="fr-FR" sz="2400" i="1" dirty="0">
                <a:latin typeface="+mj-lt"/>
              </a:rPr>
              <a:t> sur le continent américain</a:t>
            </a:r>
            <a:r>
              <a:rPr lang="fr-FR" dirty="0">
                <a:latin typeface="+mj-lt"/>
              </a:rPr>
              <a:t>)</a:t>
            </a:r>
          </a:p>
          <a:p>
            <a:r>
              <a:rPr lang="fr-FR" dirty="0">
                <a:latin typeface="+mj-lt"/>
              </a:rPr>
              <a:t>2015: MERS-Co (résultats prometteurs)</a:t>
            </a:r>
          </a:p>
          <a:p>
            <a:r>
              <a:rPr lang="fr-FR" dirty="0">
                <a:latin typeface="+mj-lt"/>
              </a:rPr>
              <a:t>2020: </a:t>
            </a:r>
            <a:r>
              <a:rPr lang="fr-FR" dirty="0" err="1">
                <a:latin typeface="+mj-lt"/>
              </a:rPr>
              <a:t>Ridgback</a:t>
            </a:r>
            <a:r>
              <a:rPr lang="fr-FR" dirty="0">
                <a:latin typeface="+mj-lt"/>
              </a:rPr>
              <a:t> </a:t>
            </a:r>
            <a:r>
              <a:rPr lang="fr-FR" dirty="0" err="1">
                <a:latin typeface="+mj-lt"/>
              </a:rPr>
              <a:t>Biotherapeutics</a:t>
            </a:r>
            <a:r>
              <a:rPr lang="fr-FR" dirty="0">
                <a:latin typeface="+mj-lt"/>
              </a:rPr>
              <a:t>: SARS-COV2</a:t>
            </a:r>
          </a:p>
        </p:txBody>
      </p:sp>
      <p:sp>
        <p:nvSpPr>
          <p:cNvPr id="13" name="Espace réservé du texte 12">
            <a:extLst>
              <a:ext uri="{FF2B5EF4-FFF2-40B4-BE49-F238E27FC236}">
                <a16:creationId xmlns:a16="http://schemas.microsoft.com/office/drawing/2014/main" id="{43C0C6D3-C8A3-4B4C-8103-9C212194410D}"/>
              </a:ext>
            </a:extLst>
          </p:cNvPr>
          <p:cNvSpPr>
            <a:spLocks noGrp="1"/>
          </p:cNvSpPr>
          <p:nvPr>
            <p:ph type="body" sz="quarter" idx="3"/>
          </p:nvPr>
        </p:nvSpPr>
        <p:spPr/>
        <p:txBody>
          <a:bodyPr/>
          <a:lstStyle/>
          <a:p>
            <a:r>
              <a:rPr lang="fr-FR" dirty="0"/>
              <a:t>PFIZER ‘332+ritonavir (</a:t>
            </a:r>
            <a:r>
              <a:rPr lang="fr-FR" dirty="0" err="1"/>
              <a:t>antiprotease</a:t>
            </a:r>
            <a:r>
              <a:rPr lang="fr-FR" dirty="0"/>
              <a:t>)</a:t>
            </a:r>
          </a:p>
        </p:txBody>
      </p:sp>
      <p:sp>
        <p:nvSpPr>
          <p:cNvPr id="16" name="Espace réservé du contenu 15">
            <a:extLst>
              <a:ext uri="{FF2B5EF4-FFF2-40B4-BE49-F238E27FC236}">
                <a16:creationId xmlns:a16="http://schemas.microsoft.com/office/drawing/2014/main" id="{3C0A5F10-924E-E946-8145-241B39614735}"/>
              </a:ext>
            </a:extLst>
          </p:cNvPr>
          <p:cNvSpPr>
            <a:spLocks noGrp="1"/>
          </p:cNvSpPr>
          <p:nvPr>
            <p:ph sz="quarter" idx="4"/>
          </p:nvPr>
        </p:nvSpPr>
        <p:spPr/>
        <p:txBody>
          <a:bodyPr>
            <a:normAutofit lnSpcReduction="10000"/>
          </a:bodyPr>
          <a:lstStyle/>
          <a:p>
            <a:r>
              <a:rPr lang="fr-FR" dirty="0">
                <a:latin typeface="+mj-lt"/>
              </a:rPr>
              <a:t>Rolf </a:t>
            </a:r>
            <a:r>
              <a:rPr lang="fr-FR" dirty="0" err="1">
                <a:latin typeface="+mj-lt"/>
              </a:rPr>
              <a:t>Hilgenfeld</a:t>
            </a:r>
            <a:r>
              <a:rPr lang="fr-FR" dirty="0">
                <a:latin typeface="+mj-lt"/>
              </a:rPr>
              <a:t>, Lubeck (2000): </a:t>
            </a:r>
            <a:r>
              <a:rPr lang="fr-FR" dirty="0">
                <a:solidFill>
                  <a:srgbClr val="C00000"/>
                </a:solidFill>
                <a:latin typeface="+mj-lt"/>
              </a:rPr>
              <a:t>coronavirus de la diarrhée épidémique porcine (PEDV)</a:t>
            </a:r>
          </a:p>
          <a:p>
            <a:r>
              <a:rPr lang="fr-FR" dirty="0">
                <a:latin typeface="+mj-lt"/>
              </a:rPr>
              <a:t>2003: SARS COV-1 protéase virale identique à celle de PEDV (structure-</a:t>
            </a:r>
            <a:r>
              <a:rPr lang="fr-FR" dirty="0" err="1">
                <a:latin typeface="+mj-lt"/>
              </a:rPr>
              <a:t>based</a:t>
            </a:r>
            <a:r>
              <a:rPr lang="fr-FR" dirty="0">
                <a:latin typeface="+mj-lt"/>
              </a:rPr>
              <a:t> </a:t>
            </a:r>
            <a:r>
              <a:rPr lang="fr-FR" dirty="0" err="1">
                <a:latin typeface="+mj-lt"/>
              </a:rPr>
              <a:t>drug</a:t>
            </a:r>
            <a:r>
              <a:rPr lang="fr-FR" dirty="0">
                <a:latin typeface="+mj-lt"/>
              </a:rPr>
              <a:t> design)</a:t>
            </a:r>
          </a:p>
          <a:p>
            <a:r>
              <a:rPr lang="fr-FR" dirty="0">
                <a:latin typeface="+mj-lt"/>
              </a:rPr>
              <a:t>Printemps 2020: SARS COV-2</a:t>
            </a:r>
          </a:p>
        </p:txBody>
      </p:sp>
      <p:sp>
        <p:nvSpPr>
          <p:cNvPr id="2" name="ZoneTexte 1">
            <a:extLst>
              <a:ext uri="{FF2B5EF4-FFF2-40B4-BE49-F238E27FC236}">
                <a16:creationId xmlns:a16="http://schemas.microsoft.com/office/drawing/2014/main" id="{88599637-4147-EE4F-8E72-AFFD8DF6AB52}"/>
              </a:ext>
            </a:extLst>
          </p:cNvPr>
          <p:cNvSpPr txBox="1"/>
          <p:nvPr/>
        </p:nvSpPr>
        <p:spPr>
          <a:xfrm>
            <a:off x="6485369" y="5356946"/>
            <a:ext cx="5183188" cy="1354217"/>
          </a:xfrm>
          <a:prstGeom prst="rect">
            <a:avLst/>
          </a:prstGeom>
          <a:noFill/>
        </p:spPr>
        <p:txBody>
          <a:bodyPr wrap="square" rtlCol="0">
            <a:spAutoFit/>
          </a:bodyPr>
          <a:lstStyle/>
          <a:p>
            <a:r>
              <a:rPr lang="fr-CH" sz="1600" i="1" dirty="0">
                <a:solidFill>
                  <a:srgbClr val="0070C0"/>
                </a:solidFill>
                <a:latin typeface="+mj-lt"/>
              </a:rPr>
              <a:t>Zhang et al (</a:t>
            </a:r>
            <a:r>
              <a:rPr lang="fr-CH" sz="1600" i="1" dirty="0" err="1">
                <a:solidFill>
                  <a:srgbClr val="0070C0"/>
                </a:solidFill>
                <a:latin typeface="+mj-lt"/>
              </a:rPr>
              <a:t>Holgenfeld</a:t>
            </a:r>
            <a:r>
              <a:rPr lang="fr-CH" sz="1600" i="1" dirty="0">
                <a:solidFill>
                  <a:srgbClr val="0070C0"/>
                </a:solidFill>
                <a:latin typeface="+mj-lt"/>
              </a:rPr>
              <a:t>), Science, March 2020</a:t>
            </a:r>
          </a:p>
          <a:p>
            <a:r>
              <a:rPr lang="fr-CH" sz="1600" i="1" dirty="0">
                <a:solidFill>
                  <a:srgbClr val="0070C0"/>
                </a:solidFill>
                <a:latin typeface="+mj-lt"/>
              </a:rPr>
              <a:t>Boras B et al, Nat Commun</a:t>
            </a:r>
            <a:r>
              <a:rPr lang="fr-CH" sz="1600" i="1" cap="small" dirty="0">
                <a:solidFill>
                  <a:srgbClr val="0070C0"/>
                </a:solidFill>
                <a:latin typeface="+mj-lt"/>
              </a:rPr>
              <a:t> </a:t>
            </a:r>
            <a:r>
              <a:rPr lang="fr-CH" sz="1600" i="1" dirty="0">
                <a:solidFill>
                  <a:srgbClr val="0070C0"/>
                </a:solidFill>
                <a:latin typeface="+mj-lt"/>
              </a:rPr>
              <a:t>2021 </a:t>
            </a:r>
            <a:r>
              <a:rPr lang="fr-CH" sz="1600" i="1" dirty="0" err="1">
                <a:solidFill>
                  <a:srgbClr val="0070C0"/>
                </a:solidFill>
                <a:latin typeface="+mj-lt"/>
              </a:rPr>
              <a:t>Oct</a:t>
            </a:r>
            <a:r>
              <a:rPr lang="fr-CH" sz="1600" i="1" dirty="0">
                <a:solidFill>
                  <a:srgbClr val="0070C0"/>
                </a:solidFill>
                <a:latin typeface="+mj-lt"/>
              </a:rPr>
              <a:t> 18;12(1):6055</a:t>
            </a:r>
          </a:p>
          <a:p>
            <a:r>
              <a:rPr lang="fr-FR" sz="1600" i="1" dirty="0">
                <a:solidFill>
                  <a:srgbClr val="0070C0"/>
                </a:solidFill>
                <a:latin typeface="+mj-lt"/>
                <a:hlinkClick r:id="rId3"/>
              </a:rPr>
              <a:t>https://www.nature.com/articles/d41586-021-03074-5</a:t>
            </a:r>
            <a:endParaRPr lang="fr-FR" sz="1600" i="1" dirty="0">
              <a:solidFill>
                <a:srgbClr val="0070C0"/>
              </a:solidFill>
              <a:latin typeface="+mj-lt"/>
            </a:endParaRPr>
          </a:p>
          <a:p>
            <a:r>
              <a:rPr lang="fr-CH" sz="1600" dirty="0">
                <a:solidFill>
                  <a:srgbClr val="0070C0"/>
                </a:solidFill>
                <a:latin typeface="+mj-lt"/>
              </a:rPr>
              <a:t>Zhou, S. </a:t>
            </a:r>
            <a:r>
              <a:rPr lang="fr-CH" sz="1600" i="1" dirty="0">
                <a:solidFill>
                  <a:srgbClr val="0070C0"/>
                </a:solidFill>
                <a:latin typeface="+mj-lt"/>
              </a:rPr>
              <a:t>et al.</a:t>
            </a:r>
            <a:r>
              <a:rPr lang="fr-CH" sz="1600" dirty="0">
                <a:solidFill>
                  <a:srgbClr val="0070C0"/>
                </a:solidFill>
                <a:latin typeface="+mj-lt"/>
              </a:rPr>
              <a:t> </a:t>
            </a:r>
            <a:r>
              <a:rPr lang="fr-CH" sz="1600" i="1" dirty="0">
                <a:solidFill>
                  <a:srgbClr val="0070C0"/>
                </a:solidFill>
                <a:latin typeface="+mj-lt"/>
              </a:rPr>
              <a:t>J. Infect. Dis.</a:t>
            </a:r>
            <a:r>
              <a:rPr lang="fr-CH" sz="1600" dirty="0">
                <a:solidFill>
                  <a:srgbClr val="0070C0"/>
                </a:solidFill>
                <a:latin typeface="+mj-lt"/>
              </a:rPr>
              <a:t> </a:t>
            </a:r>
            <a:r>
              <a:rPr lang="fr-CH" sz="1600" b="1" dirty="0">
                <a:solidFill>
                  <a:srgbClr val="0070C0"/>
                </a:solidFill>
                <a:latin typeface="+mj-lt"/>
              </a:rPr>
              <a:t>224</a:t>
            </a:r>
            <a:r>
              <a:rPr lang="fr-CH" sz="1600" dirty="0">
                <a:solidFill>
                  <a:srgbClr val="0070C0"/>
                </a:solidFill>
                <a:latin typeface="+mj-lt"/>
              </a:rPr>
              <a:t>, 415–419 (2021)</a:t>
            </a:r>
            <a:endParaRPr lang="fr-FR" sz="1400" i="1" dirty="0">
              <a:solidFill>
                <a:srgbClr val="0070C0"/>
              </a:solidFill>
              <a:latin typeface="+mj-lt"/>
            </a:endParaRPr>
          </a:p>
          <a:p>
            <a:endParaRPr lang="fr-FR" sz="1600" i="1" dirty="0">
              <a:solidFill>
                <a:srgbClr val="0070C0"/>
              </a:solidFill>
            </a:endParaRPr>
          </a:p>
        </p:txBody>
      </p:sp>
    </p:spTree>
    <p:extLst>
      <p:ext uri="{BB962C8B-B14F-4D97-AF65-F5344CB8AC3E}">
        <p14:creationId xmlns:p14="http://schemas.microsoft.com/office/powerpoint/2010/main" val="414198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7715E2-CD3E-42BA-A55D-CD112C9EDEAF}"/>
              </a:ext>
            </a:extLst>
          </p:cNvPr>
          <p:cNvSpPr txBox="1"/>
          <p:nvPr/>
        </p:nvSpPr>
        <p:spPr>
          <a:xfrm>
            <a:off x="5049384" y="5335056"/>
            <a:ext cx="313425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rPr>
              <a:t>ROCHE ATEA AT</a:t>
            </a:r>
            <a:r>
              <a:rPr kumimoji="0" lang="en-GB" sz="2800" i="0" u="none" strike="noStrike" kern="1200" cap="none" spc="0" normalizeH="0" noProof="0" dirty="0">
                <a:ln>
                  <a:noFill/>
                </a:ln>
                <a:solidFill>
                  <a:schemeClr val="bg1">
                    <a:lumMod val="85000"/>
                  </a:schemeClr>
                </a:solidFill>
                <a:effectLst/>
                <a:uLnTx/>
                <a:uFillTx/>
                <a:latin typeface="Calibri" panose="020F0502020204030204"/>
                <a:ea typeface="+mn-ea"/>
                <a:cs typeface="+mn-cs"/>
              </a:rPr>
              <a:t> 527</a:t>
            </a:r>
            <a:endParaRPr kumimoji="0" lang="en-GB" sz="2800" i="0" u="none" strike="noStrike" kern="1200" cap="none" spc="0" normalizeH="0" baseline="0" noProof="0" dirty="0">
              <a:ln>
                <a:noFill/>
              </a:ln>
              <a:solidFill>
                <a:schemeClr val="bg1">
                  <a:lumMod val="8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ADE810-D849-4344-85F3-054BFA3E1309}"/>
              </a:ext>
            </a:extLst>
          </p:cNvPr>
          <p:cNvSpPr txBox="1"/>
          <p:nvPr/>
        </p:nvSpPr>
        <p:spPr>
          <a:xfrm>
            <a:off x="301220" y="1267934"/>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srgbClr val="0070C0"/>
                </a:solidFill>
                <a:effectLst/>
                <a:uLnTx/>
                <a:uFillTx/>
                <a:latin typeface="Broadway" panose="04040905080B02020502" pitchFamily="82" charset="0"/>
                <a:ea typeface="+mn-ea"/>
                <a:cs typeface="+mn-cs"/>
              </a:rPr>
              <a:t>1</a:t>
            </a:r>
          </a:p>
        </p:txBody>
      </p:sp>
      <p:sp>
        <p:nvSpPr>
          <p:cNvPr id="7" name="TextBox 6">
            <a:extLst>
              <a:ext uri="{FF2B5EF4-FFF2-40B4-BE49-F238E27FC236}">
                <a16:creationId xmlns:a16="http://schemas.microsoft.com/office/drawing/2014/main" id="{A0DDF8A4-68C0-4018-BD4D-D48E42CE2D55}"/>
              </a:ext>
            </a:extLst>
          </p:cNvPr>
          <p:cNvSpPr txBox="1"/>
          <p:nvPr/>
        </p:nvSpPr>
        <p:spPr>
          <a:xfrm>
            <a:off x="5769153" y="1680772"/>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b="0" i="0" u="none" strike="noStrike" kern="1200" cap="none" spc="0" normalizeH="0" baseline="0" noProof="0" dirty="0">
                <a:ln>
                  <a:noFill/>
                </a:ln>
                <a:solidFill>
                  <a:schemeClr val="bg1">
                    <a:lumMod val="85000"/>
                  </a:schemeClr>
                </a:solidFill>
                <a:effectLst/>
                <a:uLnTx/>
                <a:uFillTx/>
                <a:latin typeface="Broadway" panose="04040905080B02020502" pitchFamily="82" charset="0"/>
                <a:ea typeface="+mn-ea"/>
                <a:cs typeface="+mn-cs"/>
              </a:rPr>
              <a:t>2</a:t>
            </a:r>
          </a:p>
        </p:txBody>
      </p:sp>
      <p:sp>
        <p:nvSpPr>
          <p:cNvPr id="8" name="TextBox 7">
            <a:extLst>
              <a:ext uri="{FF2B5EF4-FFF2-40B4-BE49-F238E27FC236}">
                <a16:creationId xmlns:a16="http://schemas.microsoft.com/office/drawing/2014/main" id="{60783BF9-626C-4EEA-8F53-137E2C309A8A}"/>
              </a:ext>
            </a:extLst>
          </p:cNvPr>
          <p:cNvSpPr txBox="1"/>
          <p:nvPr/>
        </p:nvSpPr>
        <p:spPr>
          <a:xfrm>
            <a:off x="3215228" y="3552522"/>
            <a:ext cx="1834156"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900" i="0" u="none" strike="noStrike" kern="1200" normalizeH="0" baseline="0" noProof="0" dirty="0">
                <a:ln w="0"/>
                <a:solidFill>
                  <a:schemeClr val="bg1">
                    <a:lumMod val="85000"/>
                  </a:schemeClr>
                </a:solidFill>
                <a:effectLst>
                  <a:outerShdw blurRad="38100" dist="25400" dir="5400000" algn="ctr" rotWithShape="0">
                    <a:srgbClr val="6E747A">
                      <a:alpha val="43000"/>
                    </a:srgbClr>
                  </a:outerShdw>
                </a:effectLst>
                <a:uLnTx/>
                <a:uFillTx/>
                <a:latin typeface="Broadway" panose="04040905080B02020502" pitchFamily="82" charset="0"/>
                <a:ea typeface="+mn-ea"/>
                <a:cs typeface="+mn-cs"/>
              </a:rPr>
              <a:t>3</a:t>
            </a:r>
            <a:endParaRPr kumimoji="0" lang="en-GB" sz="19900" b="0" i="0" u="none" strike="noStrike" kern="1200" cap="none" spc="0" normalizeH="0" baseline="0" noProof="0" dirty="0">
              <a:ln>
                <a:noFill/>
              </a:ln>
              <a:solidFill>
                <a:schemeClr val="bg1">
                  <a:lumMod val="85000"/>
                </a:schemeClr>
              </a:solidFill>
              <a:effectLst/>
              <a:uLnTx/>
              <a:uFillTx/>
              <a:latin typeface="Broadway" panose="04040905080B02020502" pitchFamily="82" charset="0"/>
              <a:ea typeface="+mn-ea"/>
              <a:cs typeface="+mn-cs"/>
            </a:endParaRPr>
          </a:p>
        </p:txBody>
      </p:sp>
      <p:sp>
        <p:nvSpPr>
          <p:cNvPr id="13" name="TextBox 4">
            <a:extLst>
              <a:ext uri="{FF2B5EF4-FFF2-40B4-BE49-F238E27FC236}">
                <a16:creationId xmlns:a16="http://schemas.microsoft.com/office/drawing/2014/main" id="{5DA28068-7DD9-DA4E-8C23-4E221E982602}"/>
              </a:ext>
            </a:extLst>
          </p:cNvPr>
          <p:cNvSpPr txBox="1"/>
          <p:nvPr/>
        </p:nvSpPr>
        <p:spPr>
          <a:xfrm>
            <a:off x="1703132" y="2636364"/>
            <a:ext cx="297214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Calibri" panose="020F0502020204030204"/>
              </a:rPr>
              <a:t>MSD </a:t>
            </a:r>
            <a:r>
              <a:rPr lang="en-GB" sz="3200" b="1" dirty="0" err="1">
                <a:solidFill>
                  <a:prstClr val="black"/>
                </a:solidFill>
                <a:latin typeface="Calibri" panose="020F0502020204030204"/>
              </a:rPr>
              <a:t>Molnupiravir</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6">
            <a:extLst>
              <a:ext uri="{FF2B5EF4-FFF2-40B4-BE49-F238E27FC236}">
                <a16:creationId xmlns:a16="http://schemas.microsoft.com/office/drawing/2014/main" id="{051406D9-5D4E-7244-B8A7-21DFBEC846A4}"/>
              </a:ext>
            </a:extLst>
          </p:cNvPr>
          <p:cNvSpPr txBox="1">
            <a:spLocks/>
          </p:cNvSpPr>
          <p:nvPr/>
        </p:nvSpPr>
        <p:spPr>
          <a:xfrm>
            <a:off x="362709" y="366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rPr>
              <a:t>LES ANTIVIRAUX A ACTION DIRECTE</a:t>
            </a:r>
            <a:br>
              <a:rPr lang="en-US" sz="4000" dirty="0">
                <a:solidFill>
                  <a:srgbClr val="002060"/>
                </a:solidFill>
              </a:rPr>
            </a:br>
            <a:r>
              <a:rPr lang="en-US" sz="4000" dirty="0">
                <a:solidFill>
                  <a:srgbClr val="002060"/>
                </a:solidFill>
              </a:rPr>
              <a:t>ACTE 1 – </a:t>
            </a:r>
            <a:r>
              <a:rPr lang="en-US" sz="4000" i="1" dirty="0">
                <a:solidFill>
                  <a:srgbClr val="002060"/>
                </a:solidFill>
              </a:rPr>
              <a:t>les </a:t>
            </a:r>
            <a:r>
              <a:rPr lang="en-US" sz="4000" i="1" dirty="0" err="1">
                <a:solidFill>
                  <a:srgbClr val="002060"/>
                </a:solidFill>
              </a:rPr>
              <a:t>données</a:t>
            </a:r>
            <a:endParaRPr lang="en-US" sz="4000" i="1" dirty="0">
              <a:solidFill>
                <a:srgbClr val="002060"/>
              </a:solidFill>
            </a:endParaRPr>
          </a:p>
        </p:txBody>
      </p:sp>
      <p:sp>
        <p:nvSpPr>
          <p:cNvPr id="14" name="Content Placeholder 3">
            <a:extLst>
              <a:ext uri="{FF2B5EF4-FFF2-40B4-BE49-F238E27FC236}">
                <a16:creationId xmlns:a16="http://schemas.microsoft.com/office/drawing/2014/main" id="{3032D20D-12C8-484C-93AB-2EB48D313C9A}"/>
              </a:ext>
            </a:extLst>
          </p:cNvPr>
          <p:cNvSpPr>
            <a:spLocks noGrp="1"/>
          </p:cNvSpPr>
          <p:nvPr>
            <p:ph sz="half" idx="2"/>
          </p:nvPr>
        </p:nvSpPr>
        <p:spPr>
          <a:xfrm>
            <a:off x="6817130" y="3414219"/>
            <a:ext cx="5073650" cy="730250"/>
          </a:xfrm>
        </p:spPr>
        <p:txBody>
          <a:bodyPr>
            <a:normAutofit/>
          </a:bodyPr>
          <a:lstStyle/>
          <a:p>
            <a:pPr marL="0" indent="0" algn="ctr">
              <a:buNone/>
            </a:pPr>
            <a:r>
              <a:rPr lang="en-GB" sz="3200" dirty="0">
                <a:solidFill>
                  <a:schemeClr val="bg1">
                    <a:lumMod val="85000"/>
                  </a:schemeClr>
                </a:solidFill>
              </a:rPr>
              <a:t>PF-07321332 (‘332) </a:t>
            </a:r>
          </a:p>
          <a:p>
            <a:pPr marL="0" indent="0">
              <a:buNone/>
            </a:pPr>
            <a:endParaRPr lang="en-GB" dirty="0"/>
          </a:p>
        </p:txBody>
      </p:sp>
    </p:spTree>
    <p:extLst>
      <p:ext uri="{BB962C8B-B14F-4D97-AF65-F5344CB8AC3E}">
        <p14:creationId xmlns:p14="http://schemas.microsoft.com/office/powerpoint/2010/main" val="223926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D4358E-D488-5E40-9AB0-73C6FD2ABB88}"/>
              </a:ext>
            </a:extLst>
          </p:cNvPr>
          <p:cNvSpPr>
            <a:spLocks noGrp="1"/>
          </p:cNvSpPr>
          <p:nvPr>
            <p:ph type="title"/>
          </p:nvPr>
        </p:nvSpPr>
        <p:spPr/>
        <p:txBody>
          <a:bodyPr/>
          <a:lstStyle/>
          <a:p>
            <a:r>
              <a:rPr lang="fr-FR" dirty="0" err="1">
                <a:solidFill>
                  <a:srgbClr val="002060"/>
                </a:solidFill>
              </a:rPr>
              <a:t>Molnupiravir</a:t>
            </a:r>
            <a:br>
              <a:rPr lang="fr-FR" dirty="0">
                <a:solidFill>
                  <a:srgbClr val="002060"/>
                </a:solidFill>
              </a:rPr>
            </a:br>
            <a:r>
              <a:rPr lang="fr-FR" dirty="0">
                <a:solidFill>
                  <a:srgbClr val="002060"/>
                </a:solidFill>
              </a:rPr>
              <a:t>Essai de phase 3</a:t>
            </a:r>
          </a:p>
        </p:txBody>
      </p:sp>
      <p:sp>
        <p:nvSpPr>
          <p:cNvPr id="3" name="Espace réservé du texte 2">
            <a:extLst>
              <a:ext uri="{FF2B5EF4-FFF2-40B4-BE49-F238E27FC236}">
                <a16:creationId xmlns:a16="http://schemas.microsoft.com/office/drawing/2014/main" id="{65FBD718-EE4B-DB47-BD5B-9CB16CBC3EA0}"/>
              </a:ext>
            </a:extLst>
          </p:cNvPr>
          <p:cNvSpPr>
            <a:spLocks noGrp="1"/>
          </p:cNvSpPr>
          <p:nvPr>
            <p:ph type="body" idx="1"/>
          </p:nvPr>
        </p:nvSpPr>
        <p:spPr/>
        <p:txBody>
          <a:bodyPr>
            <a:normAutofit/>
          </a:bodyPr>
          <a:lstStyle/>
          <a:p>
            <a:r>
              <a:rPr lang="fr-FR" sz="3600" dirty="0" err="1">
                <a:latin typeface="+mj-lt"/>
              </a:rPr>
              <a:t>Outpatient</a:t>
            </a:r>
            <a:r>
              <a:rPr lang="fr-FR" sz="3600" dirty="0">
                <a:latin typeface="+mj-lt"/>
              </a:rPr>
              <a:t> – </a:t>
            </a:r>
            <a:r>
              <a:rPr lang="fr-FR" sz="3600" dirty="0" err="1">
                <a:latin typeface="+mj-lt"/>
              </a:rPr>
              <a:t>MOVe</a:t>
            </a:r>
            <a:r>
              <a:rPr lang="fr-FR" sz="3600" dirty="0">
                <a:latin typeface="+mj-lt"/>
              </a:rPr>
              <a:t>-OUT</a:t>
            </a:r>
          </a:p>
          <a:p>
            <a:r>
              <a:rPr lang="fr-CH" sz="3600" dirty="0">
                <a:latin typeface="+mj-lt"/>
                <a:hlinkClick r:id="rId3"/>
              </a:rPr>
              <a:t>NCT04575597</a:t>
            </a:r>
            <a:endParaRPr lang="fr-FR" sz="3600" dirty="0">
              <a:latin typeface="+mj-lt"/>
            </a:endParaRPr>
          </a:p>
        </p:txBody>
      </p:sp>
      <p:sp>
        <p:nvSpPr>
          <p:cNvPr id="7" name="Rectangle 6">
            <a:extLst>
              <a:ext uri="{FF2B5EF4-FFF2-40B4-BE49-F238E27FC236}">
                <a16:creationId xmlns:a16="http://schemas.microsoft.com/office/drawing/2014/main" id="{59913968-1D01-BD4C-AC1D-62B74D34FA16}"/>
              </a:ext>
            </a:extLst>
          </p:cNvPr>
          <p:cNvSpPr/>
          <p:nvPr/>
        </p:nvSpPr>
        <p:spPr>
          <a:xfrm>
            <a:off x="6367343" y="768350"/>
            <a:ext cx="5506002" cy="5539978"/>
          </a:xfrm>
          <a:prstGeom prst="rect">
            <a:avLst/>
          </a:prstGeom>
        </p:spPr>
        <p:txBody>
          <a:bodyPr wrap="square">
            <a:spAutoFit/>
          </a:bodyPr>
          <a:lstStyle/>
          <a:p>
            <a:pPr>
              <a:lnSpc>
                <a:spcPct val="200000"/>
              </a:lnSpc>
            </a:pPr>
            <a:r>
              <a:rPr lang="fr-CH" sz="2400" i="1" dirty="0">
                <a:solidFill>
                  <a:srgbClr val="002060"/>
                </a:solidFill>
                <a:latin typeface="+mj-lt"/>
              </a:rPr>
              <a:t>«Phase 3, </a:t>
            </a:r>
            <a:r>
              <a:rPr lang="fr-CH" sz="2400" i="1" dirty="0" err="1">
                <a:solidFill>
                  <a:srgbClr val="002060"/>
                </a:solidFill>
                <a:latin typeface="+mj-lt"/>
              </a:rPr>
              <a:t>randomized</a:t>
            </a:r>
            <a:r>
              <a:rPr lang="fr-CH" sz="2400" i="1" dirty="0">
                <a:solidFill>
                  <a:srgbClr val="002060"/>
                </a:solidFill>
                <a:latin typeface="+mj-lt"/>
              </a:rPr>
              <a:t>, placebo-</a:t>
            </a:r>
            <a:r>
              <a:rPr lang="fr-CH" sz="2400" i="1" dirty="0" err="1">
                <a:solidFill>
                  <a:srgbClr val="002060"/>
                </a:solidFill>
                <a:latin typeface="+mj-lt"/>
              </a:rPr>
              <a:t>controlled</a:t>
            </a:r>
            <a:r>
              <a:rPr lang="fr-CH" sz="2400" i="1" dirty="0">
                <a:solidFill>
                  <a:srgbClr val="002060"/>
                </a:solidFill>
                <a:latin typeface="+mj-lt"/>
              </a:rPr>
              <a:t>, double-</a:t>
            </a:r>
            <a:r>
              <a:rPr lang="fr-CH" sz="2400" i="1" dirty="0" err="1">
                <a:solidFill>
                  <a:srgbClr val="002060"/>
                </a:solidFill>
                <a:latin typeface="+mj-lt"/>
              </a:rPr>
              <a:t>blind</a:t>
            </a:r>
            <a:r>
              <a:rPr lang="fr-CH" sz="2400" i="1" dirty="0">
                <a:solidFill>
                  <a:srgbClr val="002060"/>
                </a:solidFill>
                <a:latin typeface="+mj-lt"/>
              </a:rPr>
              <a:t>, multi-site </a:t>
            </a:r>
            <a:r>
              <a:rPr lang="fr-CH" sz="2400" i="1" dirty="0" err="1">
                <a:solidFill>
                  <a:srgbClr val="002060"/>
                </a:solidFill>
                <a:latin typeface="+mj-lt"/>
              </a:rPr>
              <a:t>study</a:t>
            </a:r>
            <a:r>
              <a:rPr lang="fr-CH" sz="2400" i="1" dirty="0">
                <a:solidFill>
                  <a:srgbClr val="002060"/>
                </a:solidFill>
                <a:latin typeface="+mj-lt"/>
              </a:rPr>
              <a:t> of non-</a:t>
            </a:r>
            <a:r>
              <a:rPr lang="fr-CH" sz="2400" i="1" dirty="0" err="1">
                <a:solidFill>
                  <a:srgbClr val="002060"/>
                </a:solidFill>
                <a:latin typeface="+mj-lt"/>
              </a:rPr>
              <a:t>hospitalized</a:t>
            </a:r>
            <a:r>
              <a:rPr lang="fr-CH" sz="2400" i="1" dirty="0">
                <a:solidFill>
                  <a:srgbClr val="002060"/>
                </a:solidFill>
                <a:latin typeface="+mj-lt"/>
              </a:rPr>
              <a:t> </a:t>
            </a:r>
            <a:r>
              <a:rPr lang="fr-CH" sz="2400" i="1" dirty="0" err="1">
                <a:solidFill>
                  <a:srgbClr val="002060"/>
                </a:solidFill>
                <a:latin typeface="+mj-lt"/>
              </a:rPr>
              <a:t>adult</a:t>
            </a:r>
            <a:r>
              <a:rPr lang="fr-CH" sz="2400" i="1" dirty="0">
                <a:solidFill>
                  <a:srgbClr val="002060"/>
                </a:solidFill>
                <a:latin typeface="+mj-lt"/>
              </a:rPr>
              <a:t> patients </a:t>
            </a:r>
            <a:r>
              <a:rPr lang="fr-CH" sz="2400" i="1" dirty="0" err="1">
                <a:solidFill>
                  <a:srgbClr val="002060"/>
                </a:solidFill>
                <a:latin typeface="+mj-lt"/>
              </a:rPr>
              <a:t>with</a:t>
            </a:r>
            <a:r>
              <a:rPr lang="fr-CH" sz="2400" i="1" dirty="0">
                <a:solidFill>
                  <a:srgbClr val="002060"/>
                </a:solidFill>
                <a:latin typeface="+mj-lt"/>
              </a:rPr>
              <a:t> </a:t>
            </a:r>
            <a:r>
              <a:rPr lang="fr-CH" sz="2400" i="1" dirty="0" err="1">
                <a:solidFill>
                  <a:srgbClr val="002060"/>
                </a:solidFill>
                <a:latin typeface="+mj-lt"/>
              </a:rPr>
              <a:t>laboratory-confirmed</a:t>
            </a:r>
            <a:r>
              <a:rPr lang="fr-CH" sz="2400" i="1" dirty="0">
                <a:solidFill>
                  <a:srgbClr val="002060"/>
                </a:solidFill>
                <a:latin typeface="+mj-lt"/>
              </a:rPr>
              <a:t> </a:t>
            </a:r>
            <a:r>
              <a:rPr lang="fr-CH" sz="2400" i="1" dirty="0" err="1">
                <a:solidFill>
                  <a:srgbClr val="002060"/>
                </a:solidFill>
                <a:latin typeface="+mj-lt"/>
              </a:rPr>
              <a:t>mild</a:t>
            </a:r>
            <a:r>
              <a:rPr lang="fr-CH" sz="2400" i="1" dirty="0">
                <a:solidFill>
                  <a:srgbClr val="002060"/>
                </a:solidFill>
                <a:latin typeface="+mj-lt"/>
              </a:rPr>
              <a:t> to </a:t>
            </a:r>
            <a:r>
              <a:rPr lang="fr-CH" sz="2400" i="1" dirty="0" err="1">
                <a:solidFill>
                  <a:srgbClr val="002060"/>
                </a:solidFill>
                <a:latin typeface="+mj-lt"/>
              </a:rPr>
              <a:t>moderate</a:t>
            </a:r>
            <a:r>
              <a:rPr lang="fr-CH" sz="2400" i="1" dirty="0">
                <a:solidFill>
                  <a:srgbClr val="002060"/>
                </a:solidFill>
                <a:latin typeface="+mj-lt"/>
              </a:rPr>
              <a:t> COVID-19, at least one </a:t>
            </a:r>
            <a:r>
              <a:rPr lang="fr-CH" sz="2400" i="1" dirty="0" err="1">
                <a:solidFill>
                  <a:srgbClr val="002060"/>
                </a:solidFill>
                <a:latin typeface="+mj-lt"/>
              </a:rPr>
              <a:t>risk</a:t>
            </a:r>
            <a:r>
              <a:rPr lang="fr-CH" sz="2400" i="1" dirty="0">
                <a:solidFill>
                  <a:srgbClr val="002060"/>
                </a:solidFill>
                <a:latin typeface="+mj-lt"/>
              </a:rPr>
              <a:t> factor </a:t>
            </a:r>
            <a:r>
              <a:rPr lang="fr-CH" sz="2400" i="1" dirty="0" err="1">
                <a:solidFill>
                  <a:srgbClr val="002060"/>
                </a:solidFill>
                <a:latin typeface="+mj-lt"/>
              </a:rPr>
              <a:t>associated</a:t>
            </a:r>
            <a:r>
              <a:rPr lang="fr-CH" sz="2400" i="1" dirty="0">
                <a:solidFill>
                  <a:srgbClr val="002060"/>
                </a:solidFill>
                <a:latin typeface="+mj-lt"/>
              </a:rPr>
              <a:t> </a:t>
            </a:r>
            <a:r>
              <a:rPr lang="fr-CH" sz="2400" i="1" dirty="0" err="1">
                <a:solidFill>
                  <a:srgbClr val="002060"/>
                </a:solidFill>
                <a:latin typeface="+mj-lt"/>
              </a:rPr>
              <a:t>with</a:t>
            </a:r>
            <a:r>
              <a:rPr lang="fr-CH" sz="2400" i="1" dirty="0">
                <a:solidFill>
                  <a:srgbClr val="002060"/>
                </a:solidFill>
                <a:latin typeface="+mj-lt"/>
              </a:rPr>
              <a:t> </a:t>
            </a:r>
            <a:r>
              <a:rPr lang="fr-CH" sz="2400" i="1" dirty="0" err="1">
                <a:solidFill>
                  <a:srgbClr val="002060"/>
                </a:solidFill>
                <a:latin typeface="+mj-lt"/>
              </a:rPr>
              <a:t>poor</a:t>
            </a:r>
            <a:r>
              <a:rPr lang="fr-CH" sz="2400" i="1" dirty="0">
                <a:solidFill>
                  <a:srgbClr val="002060"/>
                </a:solidFill>
                <a:latin typeface="+mj-lt"/>
              </a:rPr>
              <a:t> </a:t>
            </a:r>
            <a:r>
              <a:rPr lang="fr-CH" sz="2400" i="1" dirty="0" err="1">
                <a:solidFill>
                  <a:srgbClr val="002060"/>
                </a:solidFill>
                <a:latin typeface="+mj-lt"/>
              </a:rPr>
              <a:t>disease</a:t>
            </a:r>
            <a:r>
              <a:rPr lang="fr-CH" sz="2400" i="1" dirty="0">
                <a:solidFill>
                  <a:srgbClr val="002060"/>
                </a:solidFill>
                <a:latin typeface="+mj-lt"/>
              </a:rPr>
              <a:t> </a:t>
            </a:r>
            <a:r>
              <a:rPr lang="fr-CH" sz="2400" i="1" dirty="0" err="1">
                <a:solidFill>
                  <a:srgbClr val="002060"/>
                </a:solidFill>
                <a:latin typeface="+mj-lt"/>
              </a:rPr>
              <a:t>outcomes</a:t>
            </a:r>
            <a:r>
              <a:rPr lang="fr-CH" sz="2400" i="1" dirty="0">
                <a:solidFill>
                  <a:srgbClr val="002060"/>
                </a:solidFill>
                <a:latin typeface="+mj-lt"/>
              </a:rPr>
              <a:t>, and </a:t>
            </a:r>
            <a:r>
              <a:rPr lang="fr-CH" sz="2400" i="1" dirty="0" err="1">
                <a:solidFill>
                  <a:srgbClr val="002060"/>
                </a:solidFill>
                <a:latin typeface="+mj-lt"/>
              </a:rPr>
              <a:t>symptom</a:t>
            </a:r>
            <a:r>
              <a:rPr lang="fr-CH" sz="2400" i="1" dirty="0">
                <a:solidFill>
                  <a:srgbClr val="002060"/>
                </a:solidFill>
                <a:latin typeface="+mj-lt"/>
              </a:rPr>
              <a:t> </a:t>
            </a:r>
            <a:r>
              <a:rPr lang="fr-CH" sz="2400" i="1" dirty="0" err="1">
                <a:solidFill>
                  <a:srgbClr val="002060"/>
                </a:solidFill>
                <a:latin typeface="+mj-lt"/>
              </a:rPr>
              <a:t>onset</a:t>
            </a:r>
            <a:r>
              <a:rPr lang="fr-CH" sz="2400" i="1" dirty="0">
                <a:solidFill>
                  <a:srgbClr val="002060"/>
                </a:solidFill>
                <a:latin typeface="+mj-lt"/>
              </a:rPr>
              <a:t> </a:t>
            </a:r>
            <a:r>
              <a:rPr lang="fr-CH" sz="2400" i="1" dirty="0" err="1">
                <a:solidFill>
                  <a:srgbClr val="C00000"/>
                </a:solidFill>
                <a:latin typeface="+mj-lt"/>
              </a:rPr>
              <a:t>within</a:t>
            </a:r>
            <a:r>
              <a:rPr lang="fr-CH" sz="2400" i="1" dirty="0">
                <a:solidFill>
                  <a:srgbClr val="C00000"/>
                </a:solidFill>
                <a:latin typeface="+mj-lt"/>
              </a:rPr>
              <a:t> five </a:t>
            </a:r>
            <a:r>
              <a:rPr lang="fr-CH" sz="2400" i="1" dirty="0" err="1">
                <a:solidFill>
                  <a:srgbClr val="C00000"/>
                </a:solidFill>
                <a:latin typeface="+mj-lt"/>
              </a:rPr>
              <a:t>days</a:t>
            </a:r>
            <a:r>
              <a:rPr lang="fr-CH" sz="2400" i="1" dirty="0">
                <a:solidFill>
                  <a:srgbClr val="C00000"/>
                </a:solidFill>
                <a:latin typeface="+mj-lt"/>
              </a:rPr>
              <a:t> </a:t>
            </a:r>
            <a:r>
              <a:rPr lang="fr-CH" sz="2400" i="1" dirty="0" err="1">
                <a:solidFill>
                  <a:srgbClr val="002060"/>
                </a:solidFill>
                <a:latin typeface="+mj-lt"/>
              </a:rPr>
              <a:t>prior</a:t>
            </a:r>
            <a:r>
              <a:rPr lang="fr-CH" sz="2400" i="1" dirty="0">
                <a:solidFill>
                  <a:srgbClr val="002060"/>
                </a:solidFill>
                <a:latin typeface="+mj-lt"/>
              </a:rPr>
              <a:t> to </a:t>
            </a:r>
            <a:r>
              <a:rPr lang="fr-CH" sz="2400" i="1" dirty="0" err="1">
                <a:solidFill>
                  <a:srgbClr val="002060"/>
                </a:solidFill>
                <a:latin typeface="+mj-lt"/>
              </a:rPr>
              <a:t>randomization</a:t>
            </a:r>
            <a:r>
              <a:rPr lang="fr-CH" sz="2400" i="1" dirty="0">
                <a:solidFill>
                  <a:srgbClr val="002060"/>
                </a:solidFill>
                <a:latin typeface="+mj-lt"/>
              </a:rPr>
              <a:t>». </a:t>
            </a:r>
          </a:p>
          <a:p>
            <a:endParaRPr lang="fr-CH" dirty="0">
              <a:solidFill>
                <a:srgbClr val="000000"/>
              </a:solidFill>
              <a:latin typeface="+mj-lt"/>
            </a:endParaRPr>
          </a:p>
        </p:txBody>
      </p:sp>
    </p:spTree>
    <p:extLst>
      <p:ext uri="{BB962C8B-B14F-4D97-AF65-F5344CB8AC3E}">
        <p14:creationId xmlns:p14="http://schemas.microsoft.com/office/powerpoint/2010/main" val="254165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80942-E78F-534D-A8B5-0BFB6F7B5A74}"/>
              </a:ext>
            </a:extLst>
          </p:cNvPr>
          <p:cNvSpPr>
            <a:spLocks noGrp="1"/>
          </p:cNvSpPr>
          <p:nvPr>
            <p:ph type="title"/>
          </p:nvPr>
        </p:nvSpPr>
        <p:spPr>
          <a:xfrm>
            <a:off x="329820" y="365125"/>
            <a:ext cx="10515600" cy="1325563"/>
          </a:xfrm>
        </p:spPr>
        <p:txBody>
          <a:bodyPr/>
          <a:lstStyle/>
          <a:p>
            <a:r>
              <a:rPr lang="fr-FR" dirty="0" err="1">
                <a:solidFill>
                  <a:srgbClr val="002060"/>
                </a:solidFill>
              </a:rPr>
              <a:t>Press</a:t>
            </a:r>
            <a:r>
              <a:rPr lang="fr-FR" dirty="0">
                <a:solidFill>
                  <a:srgbClr val="002060"/>
                </a:solidFill>
              </a:rPr>
              <a:t> release – </a:t>
            </a:r>
            <a:r>
              <a:rPr lang="fr-FR" dirty="0" err="1">
                <a:solidFill>
                  <a:srgbClr val="002060"/>
                </a:solidFill>
              </a:rPr>
              <a:t>Decision</a:t>
            </a:r>
            <a:r>
              <a:rPr lang="fr-FR" dirty="0">
                <a:solidFill>
                  <a:srgbClr val="002060"/>
                </a:solidFill>
              </a:rPr>
              <a:t> </a:t>
            </a:r>
            <a:r>
              <a:rPr lang="fr-FR" dirty="0">
                <a:solidFill>
                  <a:srgbClr val="C00000"/>
                </a:solidFill>
              </a:rPr>
              <a:t>to stop </a:t>
            </a:r>
            <a:r>
              <a:rPr lang="fr-FR" dirty="0">
                <a:solidFill>
                  <a:srgbClr val="002060"/>
                </a:solidFill>
              </a:rPr>
              <a:t>the phase 3 </a:t>
            </a:r>
            <a:r>
              <a:rPr lang="fr-FR" dirty="0" err="1">
                <a:solidFill>
                  <a:srgbClr val="002060"/>
                </a:solidFill>
              </a:rPr>
              <a:t>registrational</a:t>
            </a:r>
            <a:r>
              <a:rPr lang="fr-FR" dirty="0">
                <a:solidFill>
                  <a:srgbClr val="002060"/>
                </a:solidFill>
              </a:rPr>
              <a:t> trial (MOVE OUT) (</a:t>
            </a:r>
            <a:r>
              <a:rPr lang="fr-FR" dirty="0" err="1">
                <a:solidFill>
                  <a:srgbClr val="002060"/>
                </a:solidFill>
              </a:rPr>
              <a:t>Oct</a:t>
            </a:r>
            <a:r>
              <a:rPr lang="fr-FR" dirty="0">
                <a:solidFill>
                  <a:srgbClr val="002060"/>
                </a:solidFill>
              </a:rPr>
              <a:t> 1</a:t>
            </a:r>
            <a:r>
              <a:rPr lang="fr-FR" baseline="30000" dirty="0">
                <a:solidFill>
                  <a:srgbClr val="002060"/>
                </a:solidFill>
              </a:rPr>
              <a:t>st</a:t>
            </a:r>
            <a:r>
              <a:rPr lang="fr-FR" dirty="0">
                <a:solidFill>
                  <a:srgbClr val="002060"/>
                </a:solidFill>
              </a:rPr>
              <a:t>)</a:t>
            </a:r>
          </a:p>
        </p:txBody>
      </p:sp>
      <p:sp>
        <p:nvSpPr>
          <p:cNvPr id="3" name="Espace réservé du contenu 2">
            <a:extLst>
              <a:ext uri="{FF2B5EF4-FFF2-40B4-BE49-F238E27FC236}">
                <a16:creationId xmlns:a16="http://schemas.microsoft.com/office/drawing/2014/main" id="{DB4CF3E6-59BC-7E44-8E0A-7D3D51AED96B}"/>
              </a:ext>
            </a:extLst>
          </p:cNvPr>
          <p:cNvSpPr>
            <a:spLocks noGrp="1"/>
          </p:cNvSpPr>
          <p:nvPr>
            <p:ph idx="1"/>
          </p:nvPr>
        </p:nvSpPr>
        <p:spPr>
          <a:xfrm>
            <a:off x="329820" y="2440037"/>
            <a:ext cx="11532359" cy="3434290"/>
          </a:xfrm>
        </p:spPr>
        <p:txBody>
          <a:bodyPr>
            <a:normAutofit/>
          </a:bodyPr>
          <a:lstStyle/>
          <a:p>
            <a:pPr marL="285750" indent="-285750">
              <a:lnSpc>
                <a:spcPct val="95000"/>
              </a:lnSpc>
              <a:defRPr/>
            </a:pPr>
            <a:r>
              <a:rPr lang="fr-CH" dirty="0">
                <a:solidFill>
                  <a:srgbClr val="002060"/>
                </a:solidFill>
                <a:latin typeface="+mj-lt"/>
              </a:rPr>
              <a:t>The </a:t>
            </a:r>
            <a:r>
              <a:rPr lang="fr-CH" dirty="0" err="1">
                <a:solidFill>
                  <a:srgbClr val="002060"/>
                </a:solidFill>
                <a:latin typeface="+mj-lt"/>
              </a:rPr>
              <a:t>planned</a:t>
            </a:r>
            <a:r>
              <a:rPr lang="fr-CH" dirty="0">
                <a:solidFill>
                  <a:srgbClr val="002060"/>
                </a:solidFill>
                <a:latin typeface="+mj-lt"/>
              </a:rPr>
              <a:t> </a:t>
            </a:r>
            <a:r>
              <a:rPr lang="fr-CH" dirty="0" err="1">
                <a:solidFill>
                  <a:srgbClr val="002060"/>
                </a:solidFill>
                <a:latin typeface="+mj-lt"/>
              </a:rPr>
              <a:t>interim</a:t>
            </a:r>
            <a:r>
              <a:rPr lang="fr-CH" dirty="0">
                <a:solidFill>
                  <a:srgbClr val="002060"/>
                </a:solidFill>
                <a:latin typeface="+mj-lt"/>
              </a:rPr>
              <a:t> </a:t>
            </a:r>
            <a:r>
              <a:rPr lang="fr-CH" dirty="0" err="1">
                <a:solidFill>
                  <a:srgbClr val="002060"/>
                </a:solidFill>
                <a:latin typeface="+mj-lt"/>
              </a:rPr>
              <a:t>analysis</a:t>
            </a:r>
            <a:r>
              <a:rPr lang="fr-CH" dirty="0">
                <a:solidFill>
                  <a:srgbClr val="002060"/>
                </a:solidFill>
                <a:latin typeface="+mj-lt"/>
              </a:rPr>
              <a:t> </a:t>
            </a:r>
            <a:r>
              <a:rPr lang="fr-CH" dirty="0" err="1">
                <a:solidFill>
                  <a:srgbClr val="002060"/>
                </a:solidFill>
                <a:latin typeface="+mj-lt"/>
              </a:rPr>
              <a:t>evaluated</a:t>
            </a:r>
            <a:r>
              <a:rPr lang="fr-CH" dirty="0">
                <a:solidFill>
                  <a:srgbClr val="002060"/>
                </a:solidFill>
                <a:latin typeface="+mj-lt"/>
              </a:rPr>
              <a:t> data </a:t>
            </a:r>
            <a:r>
              <a:rPr lang="fr-CH" dirty="0" err="1">
                <a:solidFill>
                  <a:srgbClr val="002060"/>
                </a:solidFill>
                <a:latin typeface="+mj-lt"/>
              </a:rPr>
              <a:t>from</a:t>
            </a:r>
            <a:r>
              <a:rPr lang="fr-CH" dirty="0">
                <a:solidFill>
                  <a:srgbClr val="002060"/>
                </a:solidFill>
                <a:latin typeface="+mj-lt"/>
              </a:rPr>
              <a:t> </a:t>
            </a:r>
            <a:r>
              <a:rPr lang="fr-CH" dirty="0">
                <a:solidFill>
                  <a:srgbClr val="C00000"/>
                </a:solidFill>
                <a:latin typeface="+mj-lt"/>
              </a:rPr>
              <a:t>775 patients </a:t>
            </a:r>
            <a:r>
              <a:rPr lang="fr-CH" dirty="0" err="1">
                <a:solidFill>
                  <a:srgbClr val="002060"/>
                </a:solidFill>
                <a:latin typeface="+mj-lt"/>
              </a:rPr>
              <a:t>who</a:t>
            </a:r>
            <a:r>
              <a:rPr lang="fr-CH" dirty="0">
                <a:solidFill>
                  <a:srgbClr val="002060"/>
                </a:solidFill>
                <a:latin typeface="+mj-lt"/>
              </a:rPr>
              <a:t> </a:t>
            </a:r>
            <a:r>
              <a:rPr lang="fr-CH" dirty="0" err="1">
                <a:solidFill>
                  <a:srgbClr val="002060"/>
                </a:solidFill>
                <a:latin typeface="+mj-lt"/>
              </a:rPr>
              <a:t>were</a:t>
            </a:r>
            <a:r>
              <a:rPr lang="fr-CH" dirty="0">
                <a:solidFill>
                  <a:srgbClr val="002060"/>
                </a:solidFill>
                <a:latin typeface="+mj-lt"/>
              </a:rPr>
              <a:t> </a:t>
            </a:r>
            <a:r>
              <a:rPr lang="fr-CH" dirty="0" err="1">
                <a:solidFill>
                  <a:srgbClr val="002060"/>
                </a:solidFill>
                <a:latin typeface="+mj-lt"/>
              </a:rPr>
              <a:t>initially</a:t>
            </a:r>
            <a:r>
              <a:rPr lang="fr-CH" dirty="0">
                <a:solidFill>
                  <a:srgbClr val="002060"/>
                </a:solidFill>
                <a:latin typeface="+mj-lt"/>
              </a:rPr>
              <a:t> </a:t>
            </a:r>
            <a:r>
              <a:rPr lang="fr-CH" dirty="0" err="1">
                <a:solidFill>
                  <a:srgbClr val="002060"/>
                </a:solidFill>
                <a:latin typeface="+mj-lt"/>
              </a:rPr>
              <a:t>enrolled</a:t>
            </a:r>
            <a:r>
              <a:rPr lang="fr-CH" dirty="0">
                <a:solidFill>
                  <a:srgbClr val="002060"/>
                </a:solidFill>
                <a:latin typeface="+mj-lt"/>
              </a:rPr>
              <a:t> in the Phase 3 </a:t>
            </a:r>
            <a:r>
              <a:rPr lang="fr-CH" dirty="0" err="1">
                <a:solidFill>
                  <a:srgbClr val="002060"/>
                </a:solidFill>
                <a:latin typeface="+mj-lt"/>
              </a:rPr>
              <a:t>MOVe</a:t>
            </a:r>
            <a:r>
              <a:rPr lang="fr-CH" dirty="0">
                <a:solidFill>
                  <a:srgbClr val="002060"/>
                </a:solidFill>
                <a:latin typeface="+mj-lt"/>
              </a:rPr>
              <a:t>-OUT trial on or </a:t>
            </a:r>
            <a:r>
              <a:rPr lang="fr-CH" dirty="0" err="1">
                <a:solidFill>
                  <a:srgbClr val="002060"/>
                </a:solidFill>
                <a:latin typeface="+mj-lt"/>
              </a:rPr>
              <a:t>prior</a:t>
            </a:r>
            <a:r>
              <a:rPr lang="fr-CH" dirty="0">
                <a:solidFill>
                  <a:srgbClr val="002060"/>
                </a:solidFill>
                <a:latin typeface="+mj-lt"/>
              </a:rPr>
              <a:t> to </a:t>
            </a:r>
            <a:r>
              <a:rPr lang="fr-CH" dirty="0" err="1">
                <a:solidFill>
                  <a:srgbClr val="002060"/>
                </a:solidFill>
                <a:latin typeface="+mj-lt"/>
              </a:rPr>
              <a:t>Aug</a:t>
            </a:r>
            <a:r>
              <a:rPr lang="fr-CH" dirty="0">
                <a:solidFill>
                  <a:srgbClr val="002060"/>
                </a:solidFill>
                <a:latin typeface="+mj-lt"/>
              </a:rPr>
              <a:t>. 5, 2021.</a:t>
            </a:r>
          </a:p>
          <a:p>
            <a:pPr marL="285750" indent="-285750">
              <a:lnSpc>
                <a:spcPct val="95000"/>
              </a:lnSpc>
              <a:defRPr/>
            </a:pPr>
            <a:endParaRPr lang="fr-CH" dirty="0">
              <a:solidFill>
                <a:srgbClr val="002060"/>
              </a:solidFill>
              <a:latin typeface="+mj-lt"/>
            </a:endParaRPr>
          </a:p>
          <a:p>
            <a:pPr marL="0" indent="0">
              <a:lnSpc>
                <a:spcPct val="95000"/>
              </a:lnSpc>
              <a:buNone/>
              <a:defRPr/>
            </a:pPr>
            <a:endParaRPr lang="fr-CH" dirty="0">
              <a:solidFill>
                <a:srgbClr val="002060"/>
              </a:solidFill>
              <a:latin typeface="+mj-lt"/>
            </a:endParaRPr>
          </a:p>
          <a:p>
            <a:pPr marL="285750" indent="-285750">
              <a:lnSpc>
                <a:spcPct val="95000"/>
              </a:lnSpc>
              <a:defRPr/>
            </a:pPr>
            <a:r>
              <a:rPr lang="en-US" dirty="0">
                <a:solidFill>
                  <a:srgbClr val="002060"/>
                </a:solidFill>
                <a:latin typeface="+mj-lt"/>
                <a:ea typeface="+mn-lt"/>
                <a:cs typeface="+mn-lt"/>
              </a:rPr>
              <a:t>At the recommendation of </a:t>
            </a:r>
            <a:r>
              <a:rPr lang="en-US" dirty="0">
                <a:solidFill>
                  <a:srgbClr val="002060"/>
                </a:solidFill>
                <a:latin typeface="+mj-lt"/>
              </a:rPr>
              <a:t>an independent Data Monitoring Committee and in consultation with the U.S. Food and Drug Administration (FDA), recruitment into the </a:t>
            </a:r>
            <a:r>
              <a:rPr lang="en-US" b="1" dirty="0">
                <a:solidFill>
                  <a:srgbClr val="002060"/>
                </a:solidFill>
                <a:latin typeface="+mj-lt"/>
              </a:rPr>
              <a:t>study is being stopped </a:t>
            </a:r>
            <a:r>
              <a:rPr lang="en-US" dirty="0">
                <a:solidFill>
                  <a:srgbClr val="002060"/>
                </a:solidFill>
                <a:latin typeface="+mj-lt"/>
              </a:rPr>
              <a:t>early due to these positive results</a:t>
            </a:r>
          </a:p>
          <a:p>
            <a:pPr marL="285750" indent="-285750">
              <a:lnSpc>
                <a:spcPct val="95000"/>
              </a:lnSpc>
              <a:defRPr/>
            </a:pPr>
            <a:endParaRPr lang="en-US" dirty="0">
              <a:solidFill>
                <a:srgbClr val="002060"/>
              </a:solidFill>
              <a:latin typeface="+mj-lt"/>
            </a:endParaRPr>
          </a:p>
          <a:p>
            <a:endParaRPr lang="fr-FR" dirty="0"/>
          </a:p>
        </p:txBody>
      </p:sp>
      <p:sp>
        <p:nvSpPr>
          <p:cNvPr id="5" name="Rectangle 4">
            <a:extLst>
              <a:ext uri="{FF2B5EF4-FFF2-40B4-BE49-F238E27FC236}">
                <a16:creationId xmlns:a16="http://schemas.microsoft.com/office/drawing/2014/main" id="{A07410A7-E6E7-4341-A8B0-300728F04770}"/>
              </a:ext>
            </a:extLst>
          </p:cNvPr>
          <p:cNvSpPr/>
          <p:nvPr/>
        </p:nvSpPr>
        <p:spPr>
          <a:xfrm>
            <a:off x="10187607" y="6488668"/>
            <a:ext cx="1506695" cy="369332"/>
          </a:xfrm>
          <a:prstGeom prst="rect">
            <a:avLst/>
          </a:prstGeom>
        </p:spPr>
        <p:txBody>
          <a:bodyPr wrap="none">
            <a:spAutoFit/>
          </a:bodyPr>
          <a:lstStyle/>
          <a:p>
            <a:r>
              <a:rPr lang="fr-CH" dirty="0">
                <a:latin typeface="Invention"/>
                <a:hlinkClick r:id="rId3"/>
              </a:rPr>
              <a:t>NCT04575597</a:t>
            </a:r>
            <a:endParaRPr lang="fr-FR" dirty="0"/>
          </a:p>
        </p:txBody>
      </p:sp>
    </p:spTree>
    <p:extLst>
      <p:ext uri="{BB962C8B-B14F-4D97-AF65-F5344CB8AC3E}">
        <p14:creationId xmlns:p14="http://schemas.microsoft.com/office/powerpoint/2010/main" val="38942468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3846</TotalTime>
  <Words>5670</Words>
  <Application>Microsoft Office PowerPoint</Application>
  <PresentationFormat>Grand écran</PresentationFormat>
  <Paragraphs>556</Paragraphs>
  <Slides>33</Slides>
  <Notes>30</Notes>
  <HiddenSlides>2</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Arial</vt:lpstr>
      <vt:lpstr>Broadway</vt:lpstr>
      <vt:lpstr>Calibri</vt:lpstr>
      <vt:lpstr>Calibri Light</vt:lpstr>
      <vt:lpstr>Courier New</vt:lpstr>
      <vt:lpstr>Invention</vt:lpstr>
      <vt:lpstr>Tahoma</vt:lpstr>
      <vt:lpstr>Times</vt:lpstr>
      <vt:lpstr>Times New Roman</vt:lpstr>
      <vt:lpstr>Wingdings</vt:lpstr>
      <vt:lpstr>Thème Office</vt:lpstr>
      <vt:lpstr>Colloque du 8 décembre 2021 (Alexandra Calmy)</vt:lpstr>
      <vt:lpstr>From repositioned drugs to a specific human monoclonal antibodies in just a year…</vt:lpstr>
      <vt:lpstr>Présentation PowerPoint</vt:lpstr>
      <vt:lpstr>Colloque du 8 décembre 2021 (Alexandra Calmy)</vt:lpstr>
      <vt:lpstr>Présentation PowerPoint</vt:lpstr>
      <vt:lpstr>LES ANTIVIRAUX A ACTION DIRECTE DIRECT ACTING ANTIVIRALS (DAA) Molnupiravir et PF-332</vt:lpstr>
      <vt:lpstr>Présentation PowerPoint</vt:lpstr>
      <vt:lpstr>Molnupiravir Essai de phase 3</vt:lpstr>
      <vt:lpstr>Press release – Decision to stop the phase 3 registrational trial (MOVE OUT) (Oct 1st)</vt:lpstr>
      <vt:lpstr>Dessin de l’étude MOVE OUT: chez les patients avec une infection SARS-COV-2 &lt;5d</vt:lpstr>
      <vt:lpstr>MOVe-OUT Analyse intermédiaire (Phase 3):  Résultats d’efficacité </vt:lpstr>
      <vt:lpstr>Présentation PowerPoint</vt:lpstr>
      <vt:lpstr>MOLNUPIRAVIR Efficacy results: interim vs final results</vt:lpstr>
      <vt:lpstr>MOVe-OUT Phase 3: Trial Locations</vt:lpstr>
      <vt:lpstr>Présentation PowerPoint</vt:lpstr>
      <vt:lpstr>PF-332-ritonavir Essai phase 3</vt:lpstr>
      <vt:lpstr>Communiqué de presse– décision d’interrompre l’essai de phase 2/3(EPIC) (1er novembre 2021)</vt:lpstr>
      <vt:lpstr>Présentation PowerPoint</vt:lpstr>
      <vt:lpstr>Direct acting antivirals in phase 3</vt:lpstr>
      <vt:lpstr>Other early drugs</vt:lpstr>
      <vt:lpstr>Présentation PowerPoint</vt:lpstr>
      <vt:lpstr>Colloque du 8 décembre 2021 (Alexandra Calmy)</vt:lpstr>
      <vt:lpstr>Présentation PowerPoint</vt:lpstr>
      <vt:lpstr>CASIRIVIMAB/IMDEVIMAB (REGN-COV) Weinreich (phase 3, ambulatory)</vt:lpstr>
      <vt:lpstr>Présentation PowerPoint</vt:lpstr>
      <vt:lpstr>Efficacy data (slides: GSK) – ITT population</vt:lpstr>
      <vt:lpstr>Présentation PowerPoint</vt:lpstr>
      <vt:lpstr>Viral Escape to known mAb?</vt:lpstr>
      <vt:lpstr>Monoclonal antibodies (phase 3 completed)</vt:lpstr>
      <vt:lpstr>Présentation PowerPoint</vt:lpstr>
      <vt:lpstr>Colloque du 8 décembre 2021 (Alexandra Calmy)</vt:lpstr>
      <vt:lpstr>A POSSIBLE STRATEGY OF COVID-19 DRUG ADMINISTRATION in SARS-CoV-2 EXPOSITION (PEP) OR INFECTION</vt:lpstr>
      <vt:lpstr>Présentation PowerPoint</vt:lpstr>
    </vt:vector>
  </TitlesOfParts>
  <Company>Hôpitaux Universitaires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 Leticia</dc:title>
  <dc:creator>CALMY Alexandra</dc:creator>
  <cp:lastModifiedBy>Johanna Maria Sommer</cp:lastModifiedBy>
  <cp:revision>149</cp:revision>
  <cp:lastPrinted>2021-11-14T21:02:46Z</cp:lastPrinted>
  <dcterms:created xsi:type="dcterms:W3CDTF">2021-08-09T07:41:40Z</dcterms:created>
  <dcterms:modified xsi:type="dcterms:W3CDTF">2021-12-08T16:16:21Z</dcterms:modified>
</cp:coreProperties>
</file>