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xml" ContentType="application/inkml+xml"/>
  <Override PartName="/ppt/ink/ink2.xml" ContentType="application/inkml+xml"/>
  <Override PartName="/ppt/notesSlides/notesSlide14.xml" ContentType="application/vnd.openxmlformats-officedocument.presentationml.notesSlide+xml"/>
  <Override PartName="/ppt/ink/ink3.xml" ContentType="application/inkml+xml"/>
  <Override PartName="/ppt/ink/ink4.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83" r:id="rId3"/>
    <p:sldId id="257" r:id="rId4"/>
    <p:sldId id="260" r:id="rId5"/>
    <p:sldId id="261" r:id="rId6"/>
    <p:sldId id="262" r:id="rId7"/>
    <p:sldId id="259" r:id="rId8"/>
    <p:sldId id="263" r:id="rId9"/>
    <p:sldId id="265" r:id="rId10"/>
    <p:sldId id="266" r:id="rId11"/>
    <p:sldId id="267" r:id="rId12"/>
    <p:sldId id="269" r:id="rId13"/>
    <p:sldId id="274" r:id="rId14"/>
    <p:sldId id="277" r:id="rId15"/>
    <p:sldId id="279" r:id="rId16"/>
    <p:sldId id="258" r:id="rId17"/>
    <p:sldId id="270" r:id="rId18"/>
    <p:sldId id="271" r:id="rId19"/>
    <p:sldId id="280" r:id="rId20"/>
    <p:sldId id="273" r:id="rId21"/>
    <p:sldId id="276" r:id="rId22"/>
    <p:sldId id="275" r:id="rId23"/>
    <p:sldId id="284" r:id="rId24"/>
    <p:sldId id="281" r:id="rId25"/>
    <p:sldId id="282" r:id="rId26"/>
    <p:sldId id="278"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8EBF"/>
    <a:srgbClr val="FF758E"/>
    <a:srgbClr val="1C3A8D"/>
    <a:srgbClr val="FFB5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86"/>
    <p:restoredTop sz="71565"/>
  </p:normalViewPr>
  <p:slideViewPr>
    <p:cSldViewPr snapToGrid="0" snapToObjects="1">
      <p:cViewPr varScale="1">
        <p:scale>
          <a:sx n="89" d="100"/>
          <a:sy n="89" d="100"/>
        </p:scale>
        <p:origin x="1640" y="168"/>
      </p:cViewPr>
      <p:guideLst/>
    </p:cSldViewPr>
  </p:slideViewPr>
  <p:notesTextViewPr>
    <p:cViewPr>
      <p:scale>
        <a:sx n="120" d="100"/>
        <a:sy n="12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6T18:49:13.332"/>
    </inkml:context>
    <inkml:brush xml:id="br0">
      <inkml:brushProperty name="width" value="0.05" units="cm"/>
      <inkml:brushProperty name="height" value="0.05" units="cm"/>
      <inkml:brushProperty name="color" value="#FFFFFF"/>
    </inkml:brush>
  </inkml:definitions>
  <inkml:trace contextRef="#ctx0" brushRef="#br0">600 176 24575,'87'-18'0,"0"0"0,0 0 0,0 0 0,-20-2 0,7 1 0,26-4 0,-13 1 0,-49 8 0,-98 8 0,-28 6 0,16 0 0,-9 0 0,16 0 0,3 0 0,9 6 0,10 11 0,-6 14 0,20 4 0,5 12 0,8-14 0,5 5 0,1-6 0,4 0 0,1-6 0,5-1 0,0-6 0,0 0 0,0-4 0,0-2 0,0-4 0,0 5 0,4-5 0,5 5 0,1-5 0,4 0 0,-6 0 0,1 0 0,0-1 0,-19-3 0,2-1 0,-36-15 0,20 4 0,-42-23 0,34 11 0,-28-6 0,13 3 0,-8 14 0,-8-9 0,8 11 0,1-1 0,8 2 0,6 5 0,2 0 0,16 0 0,-2 0 0,18 3 0,-2 2 0,8 4 0,3-4 0,-2-1 0,3-4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6T18:49:20.939"/>
    </inkml:context>
    <inkml:brush xml:id="br0">
      <inkml:brushProperty name="width" value="0.05" units="cm"/>
      <inkml:brushProperty name="height" value="0.05" units="cm"/>
      <inkml:brushProperty name="color" value="#FFFFFF"/>
    </inkml:brush>
  </inkml:definitions>
  <inkml:trace contextRef="#ctx0" brushRef="#br0">155 664 24575,'0'-14'0,"0"0"0,0-1 0,0-3 0,0 3 0,-4-5 0,-1 6 0,-1 0 0,-2 1 0,7 3 0,-3-4 0,4 5 0,0 0 0,-5-4 0,4 3 0,-3-4 0,4 5 0,0-4 0,-4 3 0,3-9 0,-3 5 0,4-6 0,0 1 0,0-1 0,0-5 0,-4 4 0,2-9 0,-2 9 0,4 1 0,0 6 0,4 9 0,6 10 0,7 25 0,6 21 0,-4 6 0,6 20 0,-11-12 0,11 8 0,-11-3 0,4-14 0,-6-3 0,-2-19 0,1 3 0,-1-21 0,-1 3 0,-4-10 0,3 0 0,-3-5 0,3 0 0,1-4 0,0 0 0,0-8 0,0-3 0,1-14 0,0-2 0,1-11 0,1-9 0,0-1 0,-1-6 0,1 1 0,0-2 0,-5-25 0,-1 27 0,-6-23 0,0 27 0,0 0 0,-5-3 0,-11 23 0,-1-3 0,-14 16 0,11 6 0,-17 5 0,14 5 0,-5 28 0,18 24 0,4 32 0,6-35 0,0 2 0,0 0 0,0-1 0,0 26 0,0 19-897,0 2 897,6 0 0,5-9 0,8-21 0,15 2 0,-9-20 0,3 10 0,-10-44 0,-8-2 897,4-8-897,-5-1 0,-1-4 0,-3-4 0,4-17 0,-8-9 0,4-31 0,-5-5 0,0-15 0,-5 1 0,-15-1 0,-6 21 0,-12-8 0,-4 29 0,3-15 0,-8 21 0,11-1 0,-3 21 0,1 4 0,11 13 0,4 32 0,15-9 0,8 49 0,0-26 0,0 14 0,0-4 0,0-18 0,0 3 0,5-19 0,0-5 0,9-8 0,0-3 0,6-5 0,-1-1 0,0-4 0,0 0 0,1-4 0,-5-11 0,4-7 0,-7-10 0,4-6 0,-5-2 0,-5-7 0,-1 1 0,-5 6 0,-8-7 0,-9 23 0,-23 0 0,5 19 0,-5 5 0,13 28 0,10-1 0,-1 34 0,11-6 0,2 7 0,5-7 0,0-1 0,0-20 0,0-3 0,8-16 0,3-5 0,8-6 0,6-4 0,-4 0 0,0-8 0,-2-15 0,-2-5 0,1-24 0,-2 10 0,-9-39 0,-2 21 0,-5-24 0,-4 46 0,-11-1 0,-14 28 0,-4 0 0,-12 6 0,17 5 0,1 14 0,17 10 0,5 16 0,5 13 0,0-5 0,0-1 0,5-9 0,0-16 0,15-2 0,-4-11 0,9-3 0,-6-2 0,-4-4 0,3-4 0,-7-18 0,4-15 0,-8-18 0,-2-8 0,-5 0 0,0 14 0,-24-12 0,4 30 0,-28-12 0,15 22 0,-12 8 0,17 4 0,-9 9 0,25 8 0,-2 22 0,14 22 0,0 12 0,0-1 0,5-2 0,7-13 0,13 7 0,4-13 0,7-1 0,-2-17 0,7-3 0,-12-15 0,4-2 0,-13-18 0,2-18 0,-4-17 0,0-21 0,-5 12 0,-6-37 0,-2 33 0,-5-14 0,0 17 0,-10 24 0,-1-1 0,-9 16 0,5 15 0,6 36 0,5 14 0,4 36 0,0-16 0,0 12 0,5-20 0,2 6 0,9-16 0,0-14 0,0-13 0,2-6 0,-8-9 0,8-1 0,-8-8 0,9-17 0,-7-3 0,4-28 0,-4 11 0,-6-13 0,0-7 0,-6 17 0,0-23 0,-6 25 0,-9 4 0,-8 7 0,-22 13 0,15 5 0,-28 2 0,34 11 0,-11 21 0,25 4 0,-1 29 0,10 37 0,-5-20 0,6 20 0,5-37 0,12-13 0,7-1 0,16-11 0,-5-6 0,3-7 0,0-10 0,-10-2 0,3-8 0,-10-18 0,-4-15 0,-6-26 0,-5-10 0,-6 14 0,0-1 0,-11 20 0,-13-2 0,-6 12 0,-10 12 0,8 14 0,9 18 0,8 10 0,10 15 0,5 8 0,0-1 0,0 0 0,0-6 0,5-2 0,0-12 0,10-1 0,-5-10 0,3-2 0,-4-8 0,0-1 0,0-4 0,-5-14 0,0-18 0,-4-34 0,-11-1 0,-7 0 0,-20 13 0,-5 11 0,0 0 0,-4 11 0,12 16 0,11 38 0,10 21 0,14 14 0,0 20 0,6-12 0,7 8 0,6-3 0,0-15 0,3-8 0,-10-14 0,2-13 0,-5-6 0,0-10 0,0 0 0,0-4 0,0-14 0,1-10 0,2-23 0,-6-25 0,0 18 0,-6-22 0,0 41 0,0-17 0,0 24 0,-4 5 0,-1 15 0,0 12 0,1 17 0,4 16 0,0 11 0,0 5 0,0-13 0,0-7 0,0-13 0,0-7 0,4-12 0,-3-19 0,9-27 0,-9-5 0,5-19 0,-6 28 0,0-5 0,0 25 0,0 20 0,0 21 0,0 27 0,0-6 0,0 11 0,0-19 0,0 0 0,0-8 0,0-11 0,0-25 0,0-18 0,0-19 0,0-13 0,0 13 0,0 1 0,0 14 0,0 26 0,0 14 0,0 20 0,0 4 0,0-4 0,0-3 0,0-9 0,0-2 0,0-28 0,0-1 0,0-28 0,5 4 0,-3 0 0,8 1 0,-9 8 0,8 4 0,-4 7 0,4 6 0,0 9 0,-1 2 0,1 6 0,-4 19 0,4 15 0,-7 18 0,3 7 0,-5-6 0,0-9 0,5-9 0,-4-17 0,8-2 0,-5-14 0,5-1 0,1-25 0,1-12 0,1-30 0,2-19 0,6-9-443,1 7 443,0-4 0,-3 31 0,-6 2 0,3 22 0,-5 16 0,4 9 0,-9 22 0,-2 17 443,-3 26-443,0 0 0,0 20 0,0-12 0,0 8 0,0-10 0,-4-16 0,-2-14 0,0-13 0,2-7 0,4-17 0,0-8 0,0-21 0,0-7 0,0-13 0,5 5 0,1-6 0,1 14 0,2 8 0,-8 19 0,4 26 0,-5 16 0,0 18 0,0-1 0,0 0 0,0-6 0,-5-2 0,4-17 0,-4-2 0,5-28 0,0-11 0,5-27 0,2-1 0,5-6 0,-6 20 0,-1 2 0,-5 18 0,-8 4 0,1 20 0,-12 8 0,7 13 0,-8-4 0,9-2 0,-3-11 0,5 0 0,0-6 0,0-3 0,1-1 0,-1-4 0,4 0 0,1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6T18:49:28.967"/>
    </inkml:context>
    <inkml:brush xml:id="br0">
      <inkml:brushProperty name="width" value="0.05" units="cm"/>
      <inkml:brushProperty name="height" value="0.05" units="cm"/>
      <inkml:brushProperty name="color" value="#FFFFFF"/>
    </inkml:brush>
  </inkml:definitions>
  <inkml:trace contextRef="#ctx0" brushRef="#br0">1 132 24575,'0'19'0,"0"3"0,0 23 0,0 12 0,0 0 0,0 12 0,0-21 0,5 13 0,2-6 0,5 0 0,0-8 0,-1-9 0,-1-6 0,0-6 0,0-6 0,-1-6 0,0-6 0,0-3 0,-1-1 0,6-4 0,0 0 0,11 0 0,-4 0 0,9 0 0,-9-4 0,9-2 0,-3-4 0,4-1 0,1 0 0,6-5 0,-4-1 0,26-16 0,-23 9 0,12-13 0,-18 8 0,-13-3 0,9-8 0,-15 7 0,5-19 0,-11 10 0,0-11 0,-6-9 0,0 12 0,-5 0 0,-6 7 0,-11 14 0,-7-5 0,-5 1 0,2 15 0,-8-4 0,7 11 0,0 4 0,2 3 0,10 4 0,-3 8 0,13 9 0,-4 30 0,14-9 0,-5 29 0,6-18 0,0 13 0,0 0 0,5-6 0,1-3 0,5-13 0,4-8 0,-4-7 0,7-10 0,-7-1 0,7-5 0,-8-4 0,3 0 0,-4-5 0,0 0 0,-1 0 0,2-9 0,-1-2 0,0-8 0,2-6 0,-6-2 0,5-11 0,-4 5 0,0-12 0,-1 5 0,-5-6 0,0 6 0,0 2 0,0 11 0,0 7 0,0 6 0,-14 9 0,1 2 0,-17 3 0,1 22 0,1-3 0,-2 35 0,8-19 0,3 24 0,-1-24 0,12 17 0,-6-19 0,12 6 0,-2-13 0,4-1 0,0-6 0,0-4 0,0-2 0,0-8 0,0-1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6T18:49:35.706"/>
    </inkml:context>
    <inkml:brush xml:id="br0">
      <inkml:brushProperty name="width" value="0.05" units="cm"/>
      <inkml:brushProperty name="height" value="0.05" units="cm"/>
      <inkml:brushProperty name="color" value="#FFFFFF"/>
    </inkml:brush>
  </inkml:definitions>
  <inkml:trace contextRef="#ctx0" brushRef="#br0">555 1031 24575,'-32'0'0,"10"0"0,-21-5 0,15 4 0,-17-5 0,5 6 0,0 0 0,-12 0 0,17 10 0,-17 2 0,19 10 0,-6 0 0,12 4 0,2-5 0,8 10 0,3-5 0,8 12 0,1-15 0,5 13 0,5-15 0,5 5 0,11 0 0,11-5 0,2 1 0,4-5 0,0-1 0,-5-10 0,5-1 0,1-5 0,-6 0 0,5 0 0,-6 0 0,0-5 0,7-13 0,-5 0 0,9-24 0,-8 5 0,-5-5 0,5-6 0,-11 8 0,1-16 0,-3 8 0,-9-33 0,-1 28 0,-7-37 0,-5 33 0,0-7 0,-5 4 0,-6 18 0,-8-17 0,-9 22 0,3-15 0,-3 17 0,7 2 0,-5 8 0,5 9 0,-9 6 0,4 5 0,-1 5 0,-3 0 0,3 5 0,0 10 0,1 8 0,10 8 0,0 8 0,10-6 0,1 19 0,5-16 0,0 9 0,0-18 0,0-3 0,8-4 0,8 0 0,5-5 0,4 0 0,0-5 0,-5-5 0,5 0 0,0-5 0,-4 0 0,9 0 0,-9 0 0,9-9 0,-2-9 0,-1-10 0,6-6 0,1-25 0,-3 12 0,-3-20 0,-11 14 0,-5-10 0,-5 5 0,-1-11 0,-6 6 0,-4 18 0,-7-14 0,-6 31 0,-11-12 0,6 18 0,-4 1 0,6 16 0,-5 0 0,8 19 0,-3 18 0,8 9 0,5 20 0,2 2 0,5 2 0,0-2 0,0-2 0,0-6 0,0 0 0,0-2 0,0-6 0,0-8 0,0-1 0,0-11 0,0-3 0,0-4 0,0-6 0,0 0 0,0-5 0,0-1 0,4 1 0,1-4 0,4-1 0,-1-4 0,1 0 0,0 0 0,4 0 0,-3-4 0,8-6 0,-7-10 0,3-1 0,-3-9 0,-2 9 0,6-24 0,-8 21 0,3-21 0,-10 5 0,0 5 0,-5-5 0,-18 1 0,-1 25 0,-30-19 0,-3 24 0,-8-4 0,2 7 0,22 6 0,-3 10 0,15 8 0,-6 17 0,6 13 0,11 0 0,5 13 0,8-6 0,5 7 0,0 1 0,0-8 0,0 6 0,15 7 0,-1-16 0,19 8 0,-11-33 0,4-5 0,-7-8 0,6-4 0,-4-5 0,3 0 0,-4-5 0,-1 0 0,0-5 0,2-10 0,-6-7 0,5-10 0,-8 0 0,3 1 0,-4-8 0,-5-1 0,-1 0 0,-5-11 0,0 9 0,-10-12 0,-15 12 0,-27-9 0,0 17 0,-10 1 0,15 16 0,1 10 0,6 2 0,2 5 0,16 9 0,7 21 0,10 6 0,5 24 0,0-12 0,0 21 0,5-25 0,13 17 0,6-26 0,13 13 0,-3-17 0,0 3 0,-8-18 0,-1-1 0,-6-10 0,-4-1 0,-1-4 0,-6 0 0,1-4 0,5-19 0,-8-1 0,3-23 0,-9 0 0,0-9 0,0 13 0,-12-23 0,-5 39 0,-15-34 0,-7 36 0,3-9 0,-3 16 0,13 8 0,1 5 0,6 5 0,8 4 0,2 17 0,9 16 0,0 5 0,0 17 0,0-18 0,5 13 0,16 6 0,-2-22 0,17 8 0,-16-31 0,11 0 0,-11-5 0,11-4 0,-11-2 0,5-4 0,-5 0 0,0-14 0,-5 2 0,0-19 0,-5 5 0,1-6 0,-5 0 0,-1 0 0,-5 6 0,0 1 0,-9 6 0,-14 3 0,-5 6 0,-10 4 0,12 6 0,1 0 0,4 15 0,10 17 0,2 10 0,9 13 0,0-9 0,8-12 0,4 3 0,7-21 0,2 4 0,-2-10 0,0-5 0,1-1 0,-6-4 0,4 0 0,-8-4 0,4-5 0,-4-12 0,0-5 0,-4-6 0,-2 6 0,-4-5 0,0 5 0,-14 3 0,-3 3 0,-22 9 0,-8 5 0,5 1 0,1 5 0,21 0 0,10 9 0,6 7 0,4 5 0,0 3 0,0-4 0,4-6 0,11 1 0,1-6 0,9-3 0,-5-2 0,-1-4 0,0-4 0,-3-12 0,-2 0 0,-4-15 0,0 5 0,-4-6 0,-1 6 0,-5-5 0,0 10 0,-14 0 0,-4 7 0,-28 3 0,16 5 0,-9 1 0,28 19 0,2 4 0,9 20 0,0-4 0,0-2 0,9-7 0,2-6 0,14 1 0,-5-4 0,5-2 0,-6-8 0,1-2 0,-1-4 0,-4 0 0,-2 0 0,-4-9 0,1-1 0,-5-15 0,-1 4 0,-4-4 0,0 0 0,0 4 0,-14 0 0,-4 2 0,-14 7 0,1 1 0,9 6 0,3 5 0,10 0 0,4 15 0,1 9 0,4 9 0,0 5 0,0-6 0,14-5 0,-2-2 0,13-9 0,0-2 0,-4-8 0,4-2 0,-11-4 0,8-4 0,-11-5 0,8-12 0,-14-5 0,0 0 0,-5-5 0,0 10 0,0-4 0,-9 10 0,-14 0 0,-4 5 0,-18 4 0,11 1 0,2 5 0,7 0 0,4 20 0,9-6 0,2 29 0,10-15 0,0 17 0,0-12 0,14 0 0,-2-12 0,19-6 0,-11-5 0,5-4 0,4-2 0,-7-4 0,6-8 0,-12-9 0,-2-9 0,-3-6 0,-1 0 0,-4 0 0,-1 0 0,-5-6 0,-4 15 0,-11-8 0,-20 13 0,-1 6 0,-9 1 0,13 11 0,0 0 0,6 0 0,4 20 0,12 0 0,5 24 0,5-10 0,0 10 0,0-16 0,14 4 0,4-12 0,13-3 0,1-2 0,9-9 0,-13-1 0,5-5 0,-13 0 0,-1-9 0,-4-2 0,-1-8 0,-4-6 0,-5 4 0,0-4 0,-5 6 0,0-1 0,-8 5 0,-15 0 0,-5 9 0,-10 1 0,6 5 0,10 0 0,-2 0 0,18 14 0,-3 4 0,9 14 0,0 8 0,9-12 0,2 2 0,14-16 0,-5-9 0,5 0 0,-6-5 0,1 0 0,-6-4 0,1-11 0,-6-7 0,2-9 0,-5-8 0,-1 6 0,-5-6 0,0 8 0,-9 4 0,-21 0 0,0 15 0,-15 1 0,6 11 0,11 0 0,-8 25 0,18 9 0,3 12 0,9 6 0,6-13 0,0 1 0,5-2 0,5-12 0,5-1 0,10-9 0,1-2 0,1-8 0,-3-1 0,-4-5 0,-1 0 0,-4-9 0,-1-7 0,-3-11 0,-1-4 0,-4 4 0,-1-3 0,-5 3 0,0 1 0,-14 0 0,-25 10 0,2 6 0,-15 5 0,25 5 0,-3 9 0,18 14 0,-2 0 0,14 21 0,0-10 0,0 12 0,4-6 0,12-7 0,0-8 0,15-8 0,-11-3 0,5-9 0,-5 0 0,-6-5 0,0-4 0,-4-18 0,0-1 0,-4-37 0,-1 16 0,-5-25 0,-6 21 0,-9 6 0,-35-2 0,5 25 0,-29-3 0,32 16 0,-3 6 0,18 0 0,2 9 0,15 14 0,1 11 0,9 12 0,0 0 0,0 0 0,0-6 0,4-7 0,6-13 0,5-6 0,4-8 0,-4-2 0,3-4 0,-8-4 0,4-18 0,2-7 0,2-38 0,0 16 0,-2-16 0,-5 32 0,-5-2 0,-2 21 0,-4-3 0,0 18 0,0 12 0,0 17 0,0 6 0,0 10 0,0-11 0,0 12 0,0-17 0,5 3 0,0-16 0,4-2 0,0-8 0,-1-1 0,1-4 0,0-4 0,-4-6 0,-1-10 0,-4-1 0,0-9 0,0 3 0,0 1 0,-5 1 0,-10 9 0,-7 7 0,-10 4 0,-6 5 0,10 0 0,-4 0 0,13 0 0,4 4 0,6 17 0,5 2 0,4 15 0,0-11 0,0 3 0,4-9 0,6-1 0,5-6 0,4-4 0,0-5 0,0 0 0,1-5 0,-1-5 0,-3-10 0,-2-7 0,-3-10 0,-6 0 0,0 0 0,-5 0 0,-4 6 0,-11 0 0,-14 10 0,-11 5 0,0 6 0,-4 5 0,10 0 0,1 4 0,6 25 0,15 3 0,1 21 0,11-6 0,0 6 0,0-5 0,5-1 0,19-5 0,0-19 0,11 1 0,-5-18 0,-9-2 0,4-4 0,-5-14 0,1-10 0,-4-16 0,0-14 0,-5 6 0,0-6 0,-6 8 0,-1 6 0,-5 2 0,-4 12 0,-11 0 0,-7 15 0,-16 1 0,10 10 0,-9 0 0,16 9 0,4 21 0,9 6 0,8 45 0,0-28 0,5 15 0,5-30 0,11-16 0,1 2 0,8-12 0,-9-3 0,-1-4 0,-2-5 0,-8 0 0,4-9 0,-5-1 0,-3-10 0,-2-5 0,-4 4 0,0 1 0,-9 2 0,-2 12 0,-20-3 0,-3 9 0,-6 0 0,7 0 0,8 4 0,4 32 0,10 13 0,0 8 0,11 3 0,5-26 0,6 4 0,10-16 0,0 2 0,4-13 0,-5 3 0,-1-8 0,-5-2 0,0-4 0,-5-14 0,1-4 0,1-20 0,-5-18 0,-1 6 0,-5 1 0,-9 12 0,-8 15 0,-16-5 0,-1 15 0,-4 2 0,8 10 0,8 9 0,4 7 0,12 10 0,1 6 0,5-6 0,0-6 0,0-6 0,0-6 0,0 1 0,0-4 0,0-1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6T19:05:53.629"/>
    </inkml:context>
    <inkml:brush xml:id="br0">
      <inkml:brushProperty name="width" value="0.05" units="cm"/>
      <inkml:brushProperty name="height" value="0.05" units="cm"/>
      <inkml:brushProperty name="color" value="#FFFFFF"/>
    </inkml:brush>
  </inkml:definitions>
  <inkml:trace contextRef="#ctx0" brushRef="#br0">282 0 24575,'-9'0'0,"0"4"0,0 1 0,1 4 0,-6 0 0,4 0 0,-8 0 0,8 0 0,-4 0 0,1 0 0,2 0 0,-2 0 0,4 0 0,0 4 0,0-3 0,0 4 0,-1-1 0,5-3 0,-3 4 0,7-6 0,-7 1 0,7 0 0,-3-1 0,4 1 0,0 0 0,0 0 0,0-1 0,0 1 0,0 0 0,0 0 0,-4-1 0,3 1 0,-3 0 0,4 0 0,-4-1 0,3 1 0,-3 0 0,4-1 0,0 1 0,0 0 0,0 0 0,-4-5 0,3 4 0,-2-3 0,3 4 0,0 0 0,0-1 0,-4-3 0,3 3 0,-3-3 0,0 3 0,3 1 0,-7-4 0,7 3 0,-3-3 0,4 3 0,0 1 0,-4 0 0,3 0 0,-3-1 0,4 1 0,0 0 0,0 0 0,0-1 0,0 1 0,0 0 0,0-1 0,0 1 0,-4 0 0,3 0 0,-3-5 0,4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6T19:05:59.543"/>
    </inkml:context>
    <inkml:brush xml:id="br0">
      <inkml:brushProperty name="width" value="0.05" units="cm"/>
      <inkml:brushProperty name="height" value="0.05" units="cm"/>
      <inkml:brushProperty name="color" value="#FFFFFF"/>
    </inkml:brush>
  </inkml:definitions>
  <inkml:trace contextRef="#ctx0" brushRef="#br0">0 0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6T19:07:09.466"/>
    </inkml:context>
    <inkml:brush xml:id="br0">
      <inkml:brushProperty name="width" value="0.05" units="cm"/>
      <inkml:brushProperty name="height" value="0.05" units="cm"/>
      <inkml:brushProperty name="color" value="#FFFFFF"/>
    </inkml:brush>
  </inkml:definitions>
  <inkml:trace contextRef="#ctx0" brushRef="#br0">0 0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6T19:07:25.086"/>
    </inkml:context>
    <inkml:brush xml:id="br0">
      <inkml:brushProperty name="width" value="0.35" units="cm"/>
      <inkml:brushProperty name="height" value="0.35" units="cm"/>
      <inkml:brushProperty name="color" value="#FFFFFF"/>
    </inkml:brush>
  </inkml:definitions>
  <inkml:trace contextRef="#ctx0" brushRef="#br0">364 195 24575,'24'0'0,"0"0"0,-16 0 0,3 0 0,0 0 0,-3 0 0,2 0 0,0-4 0,-2 0 0,2-3 0,-2 0 0,-1 0 0,0-1 0,0 1 0,0-4 0,1 3 0,-1-3 0,0 4 0,-3-1 0,-1-3 0,-3 3 0,0-3 0,0 1 0,0 2 0,0-3 0,0 1 0,-7 1 0,-2-1 0,-7 5 0,-4-2 0,-1 6 0,-5-3 0,4 4 0,-8 0 0,7 0 0,-8 0 0,0 8 0,4 2 0,-6 13 0,7-5 0,4 4 0,-3-5 0,8-1 0,-4 0 0,9 0 0,0 0 0,5-4 0,-1 2 0,0-2 0,4 4 0,0 0 0,4 0 0,0-1 0,0 1 0,0-4 0,0 3 0,0-3 0,0 0 0,4 2 0,0-2 0,8 0 0,-4 3 0,7-2 0,-6 2 0,6-2 0,-3 1 0,0-5 0,3 6 0,-7-7 0,7 3 0,-7 0 0,3-3 0,-4 3 0,1-3 0,3-1 0,-3-3 0,3 0 0,-1-4 0,-2 0 0,2 0 0,1-4 0,-2-8 0,2-2 0,-2-11 0,-1 4 0,1-5 0,-1 0 0,1 4 0,-1-3 0,0 8 0,0-3 0,-3 0 0,-2 3 0,-3-4 0,0 9 0,0-3 0,0 7 0,-7-3 0,-6 3 0,-9-1 0,-9 5 0,-1 0 0,-1 4 0,-9 0 0,13 0 0,-13 0 0,2 0 0,6 4 0,0 0 0,14 4 0,8 0 0,1-1 0,3 4 0,4-3 0,0 3 0,4-1 0,0-2 0,0 3 0,0-1 0,0 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61D2AB-5EB5-064F-A42B-B639FE2ABAA1}" type="datetimeFigureOut">
              <a:rPr lang="fr-FR" smtClean="0"/>
              <a:t>21/02/2025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D58D42-3C68-DF45-A7CD-B191497652C1}" type="slidenum">
              <a:rPr lang="fr-FR" smtClean="0"/>
              <a:t>‹N°›</a:t>
            </a:fld>
            <a:endParaRPr lang="fr-FR"/>
          </a:p>
        </p:txBody>
      </p:sp>
    </p:spTree>
    <p:extLst>
      <p:ext uri="{BB962C8B-B14F-4D97-AF65-F5344CB8AC3E}">
        <p14:creationId xmlns:p14="http://schemas.microsoft.com/office/powerpoint/2010/main" val="4135325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i="1" dirty="0">
              <a:solidFill>
                <a:srgbClr val="FF0000"/>
              </a:solidFill>
            </a:endParaRPr>
          </a:p>
        </p:txBody>
      </p:sp>
      <p:sp>
        <p:nvSpPr>
          <p:cNvPr id="4" name="Espace réservé du numéro de diapositive 3"/>
          <p:cNvSpPr>
            <a:spLocks noGrp="1"/>
          </p:cNvSpPr>
          <p:nvPr>
            <p:ph type="sldNum" sz="quarter" idx="5"/>
          </p:nvPr>
        </p:nvSpPr>
        <p:spPr/>
        <p:txBody>
          <a:bodyPr/>
          <a:lstStyle/>
          <a:p>
            <a:fld id="{C1D58D42-3C68-DF45-A7CD-B191497652C1}" type="slidenum">
              <a:rPr lang="fr-FR" smtClean="0"/>
              <a:t>1</a:t>
            </a:fld>
            <a:endParaRPr lang="fr-FR"/>
          </a:p>
        </p:txBody>
      </p:sp>
    </p:spTree>
    <p:extLst>
      <p:ext uri="{BB962C8B-B14F-4D97-AF65-F5344CB8AC3E}">
        <p14:creationId xmlns:p14="http://schemas.microsoft.com/office/powerpoint/2010/main" val="3835745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Toutes les expériences faites par manipulation active des neurones montrent des résultats concordants, cohérant et attendus.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neurones du </a:t>
            </a:r>
            <a:r>
              <a:rPr lang="fr-FR" dirty="0" err="1"/>
              <a:t>CPFdm</a:t>
            </a:r>
            <a:r>
              <a:rPr lang="fr-FR" dirty="0"/>
              <a:t> projetant sur la PAG, le NRD et l’amygdale ont un impact sur le comportement de la souris et modifient son rang social, pour le circuit dominant, inhibition diminue le rang social, et inversement. Et pour le circuit soumis, l’inhibition de l’amygdale augmente le rang social, et inversement quand on l’active.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neurones projetant sur le thalamus </a:t>
            </a:r>
            <a:r>
              <a:rPr lang="fr-FR" dirty="0" err="1"/>
              <a:t>médio-dorsal</a:t>
            </a:r>
            <a:r>
              <a:rPr lang="fr-FR" dirty="0"/>
              <a:t>, le </a:t>
            </a:r>
            <a:r>
              <a:rPr lang="fr-FR" dirty="0" err="1"/>
              <a:t>NAc</a:t>
            </a:r>
            <a:r>
              <a:rPr lang="fr-FR" dirty="0"/>
              <a:t> et le </a:t>
            </a:r>
            <a:r>
              <a:rPr lang="fr-FR" dirty="0" err="1"/>
              <a:t>CPu</a:t>
            </a:r>
            <a:r>
              <a:rPr lang="fr-FR" dirty="0"/>
              <a:t> n’ont pas un effet DIRECT sur le comportement de la souris (et c’est quelque chose qu’on va aborder dans la discussion). </a:t>
            </a:r>
          </a:p>
          <a:p>
            <a:endParaRPr lang="fr-FR" dirty="0"/>
          </a:p>
          <a:p>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C1D58D42-3C68-DF45-A7CD-B191497652C1}" type="slidenum">
              <a:rPr lang="fr-FR" smtClean="0"/>
              <a:t>11</a:t>
            </a:fld>
            <a:endParaRPr lang="fr-FR"/>
          </a:p>
        </p:txBody>
      </p:sp>
    </p:spTree>
    <p:extLst>
      <p:ext uri="{BB962C8B-B14F-4D97-AF65-F5344CB8AC3E}">
        <p14:creationId xmlns:p14="http://schemas.microsoft.com/office/powerpoint/2010/main" val="183767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Maintenant on veut aller encore plus loin ! </a:t>
            </a:r>
          </a:p>
          <a:p>
            <a:r>
              <a:rPr lang="fr-FR" dirty="0"/>
              <a:t>On a vu quelles régions étaient impliquées, on a compris que la manipulation de l’activité de ces régions avait un impact direct sur le rang social des souris. </a:t>
            </a:r>
            <a:br>
              <a:rPr lang="fr-FR" dirty="0"/>
            </a:br>
            <a:r>
              <a:rPr lang="fr-FR" dirty="0"/>
              <a:t>Maintenant, on voudrait faire une expérience qui prouve la corrélation avec le temps ! On veut voir si les neurones de ces régions sont causatifs, de manière immédiate de ces comportements.</a:t>
            </a:r>
          </a:p>
          <a:p>
            <a:r>
              <a:rPr lang="fr-FR" dirty="0"/>
              <a:t>Donc on va utiliser un indicateur d’activité calcique, le GCaMP6s qui va être enregistré par fibre photométrique. MAIS la question reste toujours, comment marquer spécifiquement les neurones projetant uniquement vers une région donnée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On utilise le système </a:t>
            </a:r>
            <a:r>
              <a:rPr lang="fr-FR" dirty="0" err="1"/>
              <a:t>Cre-LoxP</a:t>
            </a:r>
            <a:r>
              <a:rPr lang="fr-FR" dirty="0"/>
              <a:t>. </a:t>
            </a:r>
          </a:p>
          <a:p>
            <a:r>
              <a:rPr lang="fr-FR" dirty="0"/>
              <a:t>On va injecter le GCaMP6s qui est </a:t>
            </a:r>
            <a:r>
              <a:rPr lang="fr-FR" dirty="0" err="1"/>
              <a:t>Cre</a:t>
            </a:r>
            <a:r>
              <a:rPr lang="fr-FR" dirty="0"/>
              <a:t> dépendant dans le cortex préfrontal </a:t>
            </a:r>
            <a:r>
              <a:rPr lang="fr-FR" dirty="0" err="1"/>
              <a:t>dorsomédian</a:t>
            </a:r>
            <a:r>
              <a:rPr lang="fr-FR" dirty="0"/>
              <a:t>, il ne peut être exprimé quand dans les cellules contenant </a:t>
            </a:r>
            <a:r>
              <a:rPr lang="fr-FR" dirty="0" err="1"/>
              <a:t>Cre</a:t>
            </a:r>
            <a:r>
              <a:rPr lang="fr-FR" dirty="0"/>
              <a:t>.  </a:t>
            </a:r>
            <a:br>
              <a:rPr lang="fr-FR" dirty="0"/>
            </a:br>
            <a:r>
              <a:rPr lang="fr-FR" dirty="0" err="1"/>
              <a:t>Cre</a:t>
            </a:r>
            <a:r>
              <a:rPr lang="fr-FR" dirty="0"/>
              <a:t> est une enzyme, une </a:t>
            </a:r>
            <a:r>
              <a:rPr lang="fr-FR" dirty="0" err="1"/>
              <a:t>recombinase</a:t>
            </a:r>
            <a:r>
              <a:rPr lang="fr-FR" dirty="0"/>
              <a:t> pour être précis, qui clive spécifiquement les marqueurs </a:t>
            </a:r>
            <a:r>
              <a:rPr lang="fr-FR" dirty="0" err="1"/>
              <a:t>LoxP</a:t>
            </a:r>
            <a:r>
              <a:rPr lang="fr-FR" dirty="0"/>
              <a:t>. </a:t>
            </a:r>
          </a:p>
          <a:p>
            <a:endParaRPr lang="fr-FR" dirty="0"/>
          </a:p>
        </p:txBody>
      </p:sp>
      <p:sp>
        <p:nvSpPr>
          <p:cNvPr id="4" name="Espace réservé du numéro de diapositive 3"/>
          <p:cNvSpPr>
            <a:spLocks noGrp="1"/>
          </p:cNvSpPr>
          <p:nvPr>
            <p:ph type="sldNum" sz="quarter" idx="5"/>
          </p:nvPr>
        </p:nvSpPr>
        <p:spPr/>
        <p:txBody>
          <a:bodyPr/>
          <a:lstStyle/>
          <a:p>
            <a:fld id="{C1D58D42-3C68-DF45-A7CD-B191497652C1}" type="slidenum">
              <a:rPr lang="fr-FR" smtClean="0"/>
              <a:t>12</a:t>
            </a:fld>
            <a:endParaRPr lang="fr-FR"/>
          </a:p>
        </p:txBody>
      </p:sp>
    </p:spTree>
    <p:extLst>
      <p:ext uri="{BB962C8B-B14F-4D97-AF65-F5344CB8AC3E}">
        <p14:creationId xmlns:p14="http://schemas.microsoft.com/office/powerpoint/2010/main" val="1179062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dynamique calcique montre un corrélat en temps réel ! Pendant les poussées intenses, on voit que les neurones du circuit dominant sont instantanément activés. </a:t>
            </a:r>
            <a:br>
              <a:rPr lang="fr-FR" dirty="0"/>
            </a:br>
            <a:r>
              <a:rPr lang="fr-FR" dirty="0"/>
              <a:t>Et que les neurones du circuit soumis sont instantanément inhibés lors d’une action de souris dominante (c’est-à-dire pendant le push de la souris).</a:t>
            </a:r>
          </a:p>
          <a:p>
            <a:pPr marL="171450" indent="-171450">
              <a:buFont typeface="Symbol" pitchFamily="2" charset="2"/>
              <a:buChar char="Þ"/>
            </a:pPr>
            <a:r>
              <a:rPr lang="fr-FR" dirty="0"/>
              <a:t>Donc lors d’une action de domination, les circuits dominants sont instantanément activés et les circuits de soumission, sont instantanément inhibés. </a:t>
            </a:r>
          </a:p>
          <a:p>
            <a:pPr marL="171450" indent="-171450">
              <a:buFont typeface="Symbol" pitchFamily="2" charset="2"/>
              <a:buChar char="Þ"/>
            </a:pPr>
            <a:endParaRPr lang="fr-FR" dirty="0"/>
          </a:p>
          <a:p>
            <a:pPr marL="171450" indent="-171450">
              <a:buFont typeface="Symbol" pitchFamily="2" charset="2"/>
              <a:buChar char="Þ"/>
            </a:pPr>
            <a:r>
              <a:rPr lang="fr-FR" dirty="0"/>
              <a:t> Ça prouve que ce n’est pas une association, ou une conséquence, vraiment l’activation de instantanée montre que c’est une décision comportementale active et instantanée.</a:t>
            </a:r>
          </a:p>
        </p:txBody>
      </p:sp>
      <p:sp>
        <p:nvSpPr>
          <p:cNvPr id="4" name="Espace réservé du numéro de diapositive 3"/>
          <p:cNvSpPr>
            <a:spLocks noGrp="1"/>
          </p:cNvSpPr>
          <p:nvPr>
            <p:ph type="sldNum" sz="quarter" idx="5"/>
          </p:nvPr>
        </p:nvSpPr>
        <p:spPr/>
        <p:txBody>
          <a:bodyPr/>
          <a:lstStyle/>
          <a:p>
            <a:fld id="{C1D58D42-3C68-DF45-A7CD-B191497652C1}" type="slidenum">
              <a:rPr lang="fr-FR" smtClean="0"/>
              <a:t>13</a:t>
            </a:fld>
            <a:endParaRPr lang="fr-FR"/>
          </a:p>
        </p:txBody>
      </p:sp>
    </p:spTree>
    <p:extLst>
      <p:ext uri="{BB962C8B-B14F-4D97-AF65-F5344CB8AC3E}">
        <p14:creationId xmlns:p14="http://schemas.microsoft.com/office/powerpoint/2010/main" val="4151359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Jusqu’à présent on a vu qu’il y a des groupes très hétérogènes de neurones dans ce cortex préfrontal dorso-médian (nos 2 circuits avec des fonctions complètement opposées). </a:t>
            </a:r>
          </a:p>
          <a:p>
            <a:r>
              <a:rPr lang="fr-FR" dirty="0"/>
              <a:t>Pour continuer, ils ont regardé où se trouvaient anatomiquement ces neurones (je ne vous parle pas des expériences faites pour confirmer ça </a:t>
            </a:r>
            <a:r>
              <a:rPr lang="fr-FR" dirty="0" err="1"/>
              <a:t>psk</a:t>
            </a:r>
            <a:r>
              <a:rPr lang="fr-FR" dirty="0"/>
              <a:t> pas le time baby) : ceux du circuit des perdants se trouvent dans la couche 2/3 de manière très médiale alors que les neurones du circuit des gagnants se trouvent dans la couche 5. </a:t>
            </a:r>
          </a:p>
          <a:p>
            <a:r>
              <a:rPr lang="fr-FR" dirty="0"/>
              <a:t>Avec que très peu de superposition de ces 2 zones. </a:t>
            </a:r>
          </a:p>
          <a:p>
            <a:endParaRPr lang="fr-FR" dirty="0"/>
          </a:p>
        </p:txBody>
      </p:sp>
      <p:sp>
        <p:nvSpPr>
          <p:cNvPr id="4" name="Espace réservé du numéro de diapositive 3"/>
          <p:cNvSpPr>
            <a:spLocks noGrp="1"/>
          </p:cNvSpPr>
          <p:nvPr>
            <p:ph type="sldNum" sz="quarter" idx="5"/>
          </p:nvPr>
        </p:nvSpPr>
        <p:spPr/>
        <p:txBody>
          <a:bodyPr/>
          <a:lstStyle/>
          <a:p>
            <a:fld id="{C1D58D42-3C68-DF45-A7CD-B191497652C1}" type="slidenum">
              <a:rPr lang="fr-FR" smtClean="0"/>
              <a:t>14</a:t>
            </a:fld>
            <a:endParaRPr lang="fr-FR"/>
          </a:p>
        </p:txBody>
      </p:sp>
    </p:spTree>
    <p:extLst>
      <p:ext uri="{BB962C8B-B14F-4D97-AF65-F5344CB8AC3E}">
        <p14:creationId xmlns:p14="http://schemas.microsoft.com/office/powerpoint/2010/main" val="988728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Ok, donc faisons un petit résumé de ce que l’on vient de voir jusqu’à présent. On sait maintenant qu’il existe 2 circuits qui sont causatifs du comportement associé à la hiérarchie sociale (soit dominé soit dominant). </a:t>
            </a:r>
          </a:p>
          <a:p>
            <a:r>
              <a:rPr lang="fr-FR" dirty="0"/>
              <a:t>On sait qu’ils sont anatomiquement ségrégés, on veut maintenant savoir comment ils fonctionnent ensemble. </a:t>
            </a:r>
          </a:p>
          <a:p>
            <a:r>
              <a:rPr lang="fr-FR" dirty="0"/>
              <a:t>Est-ce qu’ils fonctionnent indépendamment l’un de l’autre ? Sont-ils en compétition ? Est-ce qu’il y a une communication entre les 2 ? Est-ce que binaire ? Etc. </a:t>
            </a:r>
            <a:br>
              <a:rPr lang="fr-FR" dirty="0"/>
            </a:br>
            <a:endParaRPr lang="fr-FR" dirty="0"/>
          </a:p>
        </p:txBody>
      </p:sp>
      <p:sp>
        <p:nvSpPr>
          <p:cNvPr id="4" name="Espace réservé du numéro de diapositive 3"/>
          <p:cNvSpPr>
            <a:spLocks noGrp="1"/>
          </p:cNvSpPr>
          <p:nvPr>
            <p:ph type="sldNum" sz="quarter" idx="5"/>
          </p:nvPr>
        </p:nvSpPr>
        <p:spPr/>
        <p:txBody>
          <a:bodyPr/>
          <a:lstStyle/>
          <a:p>
            <a:fld id="{C1D58D42-3C68-DF45-A7CD-B191497652C1}" type="slidenum">
              <a:rPr lang="fr-FR" smtClean="0"/>
              <a:t>15</a:t>
            </a:fld>
            <a:endParaRPr lang="fr-FR"/>
          </a:p>
        </p:txBody>
      </p:sp>
    </p:spTree>
    <p:extLst>
      <p:ext uri="{BB962C8B-B14F-4D97-AF65-F5344CB8AC3E}">
        <p14:creationId xmlns:p14="http://schemas.microsoft.com/office/powerpoint/2010/main" val="749845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Qu’est-ce qu’on pourrait faire grossièrement, pour savoir s’ils travaillent indépendamment l’un de l’autre? </a:t>
            </a:r>
          </a:p>
          <a:p>
            <a:r>
              <a:rPr lang="fr-FR" dirty="0"/>
              <a:t> </a:t>
            </a:r>
            <a:br>
              <a:rPr lang="fr-FR" dirty="0"/>
            </a:br>
            <a:r>
              <a:rPr lang="fr-FR" dirty="0"/>
              <a:t>On utilise à nouveau l’</a:t>
            </a:r>
            <a:r>
              <a:rPr lang="fr-FR" dirty="0" err="1"/>
              <a:t>optogénétique</a:t>
            </a:r>
            <a:r>
              <a:rPr lang="fr-FR" dirty="0"/>
              <a:t>, mais cette fois ci on ne s’intéresse pas aux mouvements des souris, mais on va chercher l’activité neuronale de l’autre circuit. Ils ont fait l’expérience 4 fois :  inhibition/activation des neurones projetant sur l’amygdale, inhibition/activation des neurones projetant sur le tronc cérébral. </a:t>
            </a:r>
          </a:p>
          <a:p>
            <a:endParaRPr lang="fr-FR" dirty="0"/>
          </a:p>
        </p:txBody>
      </p:sp>
      <p:sp>
        <p:nvSpPr>
          <p:cNvPr id="4" name="Espace réservé du numéro de diapositive 3"/>
          <p:cNvSpPr>
            <a:spLocks noGrp="1"/>
          </p:cNvSpPr>
          <p:nvPr>
            <p:ph type="sldNum" sz="quarter" idx="5"/>
          </p:nvPr>
        </p:nvSpPr>
        <p:spPr/>
        <p:txBody>
          <a:bodyPr/>
          <a:lstStyle/>
          <a:p>
            <a:fld id="{C1D58D42-3C68-DF45-A7CD-B191497652C1}" type="slidenum">
              <a:rPr lang="fr-FR" smtClean="0"/>
              <a:t>16</a:t>
            </a:fld>
            <a:endParaRPr lang="fr-FR"/>
          </a:p>
        </p:txBody>
      </p:sp>
    </p:spTree>
    <p:extLst>
      <p:ext uri="{BB962C8B-B14F-4D97-AF65-F5344CB8AC3E}">
        <p14:creationId xmlns:p14="http://schemas.microsoft.com/office/powerpoint/2010/main" val="995798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résultats observés ont été non-significatifs pour la communication de la couche 5 (circuit dominant) à la couche 2/3 (circuit soumis) =&gt; Aucune communication dans ce sens. </a:t>
            </a:r>
            <a:br>
              <a:rPr lang="fr-FR" dirty="0"/>
            </a:br>
            <a:r>
              <a:rPr lang="fr-FR" dirty="0"/>
              <a:t>MAIS </a:t>
            </a:r>
            <a:br>
              <a:rPr lang="fr-FR" dirty="0"/>
            </a:br>
            <a:r>
              <a:rPr lang="fr-FR" dirty="0"/>
              <a:t>Si on active les neurones de la couche 2/3 on observe une inhibition des neurones de la couche 5. </a:t>
            </a:r>
            <a:br>
              <a:rPr lang="fr-FR" dirty="0"/>
            </a:br>
            <a:r>
              <a:rPr lang="fr-FR" dirty="0"/>
              <a:t>À l’inverse quand on inhibe les neurones de la couche 2/3 on observe une activation des neurones de la couche 5. </a:t>
            </a:r>
          </a:p>
          <a:p>
            <a:r>
              <a:rPr lang="fr-FR" dirty="0"/>
              <a:t>D’ailleurs les résultats observés sont réellement très très significatifs ! </a:t>
            </a:r>
          </a:p>
          <a:p>
            <a:endParaRPr lang="fr-FR" dirty="0"/>
          </a:p>
        </p:txBody>
      </p:sp>
      <p:sp>
        <p:nvSpPr>
          <p:cNvPr id="4" name="Espace réservé du numéro de diapositive 3"/>
          <p:cNvSpPr>
            <a:spLocks noGrp="1"/>
          </p:cNvSpPr>
          <p:nvPr>
            <p:ph type="sldNum" sz="quarter" idx="5"/>
          </p:nvPr>
        </p:nvSpPr>
        <p:spPr/>
        <p:txBody>
          <a:bodyPr/>
          <a:lstStyle/>
          <a:p>
            <a:fld id="{C1D58D42-3C68-DF45-A7CD-B191497652C1}" type="slidenum">
              <a:rPr lang="fr-FR" smtClean="0"/>
              <a:t>17</a:t>
            </a:fld>
            <a:endParaRPr lang="fr-FR"/>
          </a:p>
        </p:txBody>
      </p:sp>
    </p:spTree>
    <p:extLst>
      <p:ext uri="{BB962C8B-B14F-4D97-AF65-F5344CB8AC3E}">
        <p14:creationId xmlns:p14="http://schemas.microsoft.com/office/powerpoint/2010/main" val="2056782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Maintenant on sait que couche 2/3 inhibe la couche 5. </a:t>
            </a:r>
            <a:br>
              <a:rPr lang="fr-FR" dirty="0"/>
            </a:br>
            <a:r>
              <a:rPr lang="fr-FR" dirty="0"/>
              <a:t>Comment ? </a:t>
            </a:r>
          </a:p>
          <a:p>
            <a:r>
              <a:rPr lang="fr-FR" dirty="0"/>
              <a:t>Leur hypothèse est qu’il y a un interneurone </a:t>
            </a:r>
            <a:r>
              <a:rPr lang="fr-FR" dirty="0" err="1"/>
              <a:t>GABAergique</a:t>
            </a:r>
            <a:r>
              <a:rPr lang="fr-FR" dirty="0"/>
              <a:t>. </a:t>
            </a:r>
          </a:p>
          <a:p>
            <a:r>
              <a:rPr lang="fr-FR" dirty="0"/>
              <a:t>Mais il faut vérifier. </a:t>
            </a:r>
          </a:p>
          <a:p>
            <a:r>
              <a:rPr lang="fr-FR" dirty="0"/>
              <a:t>Alors comment faire ? </a:t>
            </a:r>
          </a:p>
        </p:txBody>
      </p:sp>
      <p:sp>
        <p:nvSpPr>
          <p:cNvPr id="4" name="Espace réservé du numéro de diapositive 3"/>
          <p:cNvSpPr>
            <a:spLocks noGrp="1"/>
          </p:cNvSpPr>
          <p:nvPr>
            <p:ph type="sldNum" sz="quarter" idx="5"/>
          </p:nvPr>
        </p:nvSpPr>
        <p:spPr/>
        <p:txBody>
          <a:bodyPr/>
          <a:lstStyle/>
          <a:p>
            <a:fld id="{C1D58D42-3C68-DF45-A7CD-B191497652C1}" type="slidenum">
              <a:rPr lang="fr-FR" smtClean="0"/>
              <a:t>18</a:t>
            </a:fld>
            <a:endParaRPr lang="fr-FR"/>
          </a:p>
        </p:txBody>
      </p:sp>
    </p:spTree>
    <p:extLst>
      <p:ext uri="{BB962C8B-B14F-4D97-AF65-F5344CB8AC3E}">
        <p14:creationId xmlns:p14="http://schemas.microsoft.com/office/powerpoint/2010/main" val="362418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r>
              <a:rPr lang="fr-FR" dirty="0"/>
              <a:t>IPSC = </a:t>
            </a:r>
            <a:r>
              <a:rPr lang="fr-FR" dirty="0" err="1"/>
              <a:t>Inhibitory</a:t>
            </a:r>
            <a:r>
              <a:rPr lang="fr-FR" dirty="0"/>
              <a:t> </a:t>
            </a:r>
            <a:r>
              <a:rPr lang="fr-FR" dirty="0" err="1"/>
              <a:t>PostSynaptic</a:t>
            </a:r>
            <a:r>
              <a:rPr lang="fr-FR" dirty="0"/>
              <a:t> </a:t>
            </a:r>
            <a:r>
              <a:rPr lang="fr-FR" dirty="0" err="1"/>
              <a:t>Current</a:t>
            </a:r>
            <a:r>
              <a:rPr lang="fr-FR" dirty="0"/>
              <a:t>. </a:t>
            </a:r>
          </a:p>
          <a:p>
            <a:r>
              <a:rPr lang="fr-FR" dirty="0"/>
              <a:t>EPSC = </a:t>
            </a:r>
            <a:r>
              <a:rPr lang="fr-FR" dirty="0" err="1"/>
              <a:t>Excitatory</a:t>
            </a:r>
            <a:r>
              <a:rPr lang="fr-FR" dirty="0"/>
              <a:t> </a:t>
            </a:r>
            <a:r>
              <a:rPr lang="fr-FR" dirty="0" err="1"/>
              <a:t>Postsynaptic</a:t>
            </a:r>
            <a:r>
              <a:rPr lang="fr-FR" dirty="0"/>
              <a:t> </a:t>
            </a:r>
            <a:r>
              <a:rPr lang="fr-FR" dirty="0" err="1"/>
              <a:t>Current</a:t>
            </a:r>
            <a:endParaRPr lang="fr-FR" dirty="0"/>
          </a:p>
        </p:txBody>
      </p:sp>
      <p:sp>
        <p:nvSpPr>
          <p:cNvPr id="4" name="Espace réservé du numéro de diapositive 3"/>
          <p:cNvSpPr>
            <a:spLocks noGrp="1"/>
          </p:cNvSpPr>
          <p:nvPr>
            <p:ph type="sldNum" sz="quarter" idx="5"/>
          </p:nvPr>
        </p:nvSpPr>
        <p:spPr/>
        <p:txBody>
          <a:bodyPr/>
          <a:lstStyle/>
          <a:p>
            <a:fld id="{C1D58D42-3C68-DF45-A7CD-B191497652C1}" type="slidenum">
              <a:rPr lang="fr-FR" smtClean="0"/>
              <a:t>19</a:t>
            </a:fld>
            <a:endParaRPr lang="fr-FR"/>
          </a:p>
        </p:txBody>
      </p:sp>
    </p:spTree>
    <p:extLst>
      <p:ext uri="{BB962C8B-B14F-4D97-AF65-F5344CB8AC3E}">
        <p14:creationId xmlns:p14="http://schemas.microsoft.com/office/powerpoint/2010/main" val="37696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ce qui concerne les résultats, l’application de TTX dans le cas d’un </a:t>
            </a:r>
            <a:r>
              <a:rPr lang="fr-FR" dirty="0" err="1"/>
              <a:t>eEPSC</a:t>
            </a:r>
            <a:r>
              <a:rPr lang="fr-FR" dirty="0"/>
              <a:t> ET d’un </a:t>
            </a:r>
            <a:r>
              <a:rPr lang="fr-FR" dirty="0" err="1"/>
              <a:t>eIPSC</a:t>
            </a:r>
            <a:r>
              <a:rPr lang="fr-FR" dirty="0"/>
              <a:t> empêche la formation d’un PA =&gt; Ça confirme/informe qu’une communication axonale est nécessaire. </a:t>
            </a:r>
          </a:p>
          <a:p>
            <a:r>
              <a:rPr lang="fr-FR" dirty="0"/>
              <a:t>Quand on applique TTX+4AP on retrouve un EPSC, ça nous dit que la communication excitatrice est directe (monosynaptique). </a:t>
            </a:r>
            <a:br>
              <a:rPr lang="fr-FR" dirty="0"/>
            </a:br>
            <a:r>
              <a:rPr lang="fr-FR" dirty="0"/>
              <a:t>Quand on applique TTX+4AP on retrouve un IPSC, ça nous dit que la communication inhibitrice est indirecte et se fait par un interneurone. </a:t>
            </a:r>
          </a:p>
          <a:p>
            <a:endParaRPr lang="fr-FR" dirty="0"/>
          </a:p>
          <a:p>
            <a:r>
              <a:rPr lang="fr-FR" dirty="0"/>
              <a:t>Et, pour savoir quel type de neurotransmetteur est impliqué, leur hypothèse était que cet interneurone est </a:t>
            </a:r>
            <a:r>
              <a:rPr lang="fr-FR" dirty="0" err="1"/>
              <a:t>GABAergique</a:t>
            </a:r>
            <a:r>
              <a:rPr lang="fr-FR" dirty="0"/>
              <a:t>, donc ils ont appliqué du PTX, qui comme on a vu est un antagoniste des </a:t>
            </a:r>
            <a:r>
              <a:rPr lang="fr-FR" dirty="0" err="1"/>
              <a:t>Rc</a:t>
            </a:r>
            <a:r>
              <a:rPr lang="fr-FR" dirty="0"/>
              <a:t> </a:t>
            </a:r>
            <a:r>
              <a:rPr lang="fr-FR" dirty="0" err="1"/>
              <a:t>GABAa</a:t>
            </a:r>
            <a:r>
              <a:rPr lang="fr-FR" dirty="0"/>
              <a:t>, et en effet, les résultats montrent que l’inhibition se fait bien par un interneurone </a:t>
            </a:r>
            <a:r>
              <a:rPr lang="fr-FR" dirty="0" err="1"/>
              <a:t>GABAergique</a:t>
            </a:r>
            <a:r>
              <a:rPr lang="fr-FR" dirty="0"/>
              <a:t> car l’application de PTX inhibe IPSC. </a:t>
            </a:r>
          </a:p>
          <a:p>
            <a:endParaRPr lang="fr-FR" dirty="0"/>
          </a:p>
          <a:p>
            <a:endParaRPr lang="fr-FR" dirty="0"/>
          </a:p>
          <a:p>
            <a:endParaRPr lang="fr-FR" dirty="0"/>
          </a:p>
          <a:p>
            <a:endParaRPr lang="fr-FR" dirty="0"/>
          </a:p>
          <a:p>
            <a:br>
              <a:rPr lang="fr-FR" dirty="0"/>
            </a:br>
            <a:r>
              <a:rPr lang="fr-FR" u="sng" dirty="0"/>
              <a:t>Explication </a:t>
            </a:r>
            <a:r>
              <a:rPr lang="fr-FR" u="sng" dirty="0" err="1"/>
              <a:t>Kiss</a:t>
            </a:r>
            <a:r>
              <a:rPr lang="fr-FR" u="sng" dirty="0"/>
              <a:t> </a:t>
            </a:r>
            <a:r>
              <a:rPr lang="fr-FR" dirty="0"/>
              <a:t>: </a:t>
            </a:r>
          </a:p>
          <a:p>
            <a:r>
              <a:rPr lang="fr-FR" dirty="0"/>
              <a:t>Étant donné que ces enregistrements ont été réalisés in vitro, dans la préparation des tranches de cerveau, TTX et 4AP ont sûrement été appliqués dans la solution d'enregistrement (application en bain). Cela signifie que TTX bloque les potentiels d'action sur toute la tranche et c'est ce qu'ils voulaient. Peu importe que tous les autres neurones et axones soient également bloqués par TTX. Ce qui compte, c'est que l'impact (à la fois EPSC et IPSC) de la stimulation des neurones de couche 2-3 sur les neurones de couche 5 a été empêché par TTX. Ainsi, la communication axonale est nécessaire.</a:t>
            </a:r>
          </a:p>
          <a:p>
            <a:endParaRPr lang="fr-FR" dirty="0"/>
          </a:p>
          <a:p>
            <a:r>
              <a:rPr lang="fr-FR" dirty="0"/>
              <a:t>Ensuite, ils ont </a:t>
            </a:r>
            <a:r>
              <a:rPr lang="fr-FR" dirty="0" err="1"/>
              <a:t>co</a:t>
            </a:r>
            <a:r>
              <a:rPr lang="fr-FR" dirty="0"/>
              <a:t>-appliqué TTX et 4AP. En raison de la présence de TTX, 4AP ne peut pas activer les neurones de couche 5 (EPSC) par des voies </a:t>
            </a:r>
            <a:r>
              <a:rPr lang="fr-FR" dirty="0" err="1"/>
              <a:t>multisynaptiques</a:t>
            </a:r>
            <a:r>
              <a:rPr lang="fr-FR" dirty="0"/>
              <a:t> ; seulement dans les synapses qui se terminent directement sur les neurones de couche 5. En conséquence, le 4AP a récupéré l'activation (EPSC, excitateur) des neurones de la couche 5 (due aux synapses directes au glutamate) en présence de TTX, mais pas l'IPSC (potentiel postsynaptique inhibiteur), car ce dernier nécessite des interneurones GABA (voir Fig. 7 C et E)</a:t>
            </a:r>
          </a:p>
        </p:txBody>
      </p:sp>
      <p:sp>
        <p:nvSpPr>
          <p:cNvPr id="4" name="Espace réservé du numéro de diapositive 3"/>
          <p:cNvSpPr>
            <a:spLocks noGrp="1"/>
          </p:cNvSpPr>
          <p:nvPr>
            <p:ph type="sldNum" sz="quarter" idx="5"/>
          </p:nvPr>
        </p:nvSpPr>
        <p:spPr/>
        <p:txBody>
          <a:bodyPr/>
          <a:lstStyle/>
          <a:p>
            <a:fld id="{C1D58D42-3C68-DF45-A7CD-B191497652C1}" type="slidenum">
              <a:rPr lang="fr-FR" smtClean="0"/>
              <a:t>20</a:t>
            </a:fld>
            <a:endParaRPr lang="fr-FR"/>
          </a:p>
        </p:txBody>
      </p:sp>
    </p:spTree>
    <p:extLst>
      <p:ext uri="{BB962C8B-B14F-4D97-AF65-F5344CB8AC3E}">
        <p14:creationId xmlns:p14="http://schemas.microsoft.com/office/powerpoint/2010/main" val="683535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hiérarchie sociale entre les individus d’une population est un concept universel, on l’observe aussi bien chez les souris que chez les êtres humains en passant par absolument toutes les autres espèces. </a:t>
            </a:r>
          </a:p>
          <a:p>
            <a:r>
              <a:rPr lang="fr-FR" dirty="0"/>
              <a:t>C’est phénomène pratiquement intrinsèque au fonctionnement d’une société et c’est n’est pas forcément quelque chose à connotations négatives. La hiérarchie facilite la mise en place d’un leader de groupe qui rend efficace la vie en communauté. </a:t>
            </a:r>
          </a:p>
          <a:p>
            <a:r>
              <a:rPr lang="fr-FR" dirty="0"/>
              <a:t>Cependant, le rang social a tout de même un impact majeur notamment la survie de l’individu notamment l’accès à la nourriture, le bien-être physique et mental, l’accès à la reproduction. </a:t>
            </a:r>
            <a:br>
              <a:rPr lang="fr-FR" dirty="0"/>
            </a:br>
            <a:r>
              <a:rPr lang="fr-FR" dirty="0"/>
              <a:t>D’ailleurs, ça vaut aussi pour nous les êtres humains, le rang social a un impact majeur sur la santé, l’accès à la santé, à l’éducation, l’alimentation, le stress, les facteurs de risque, etc. </a:t>
            </a:r>
          </a:p>
          <a:p>
            <a:endParaRPr lang="fr-FR" dirty="0"/>
          </a:p>
          <a:p>
            <a:r>
              <a:rPr lang="fr-FR" dirty="0"/>
              <a:t>Ça a toujours été un sujet d’intrigue dans beaucoup de filières comme la sociologie, la politique, et surtout les neurosciences. </a:t>
            </a:r>
          </a:p>
          <a:p>
            <a:r>
              <a:rPr lang="fr-FR" dirty="0"/>
              <a:t>Comment est-ce que cette hiérarchie est établie? Sur quelle base ? Comment est-elle régulée ? Quelles systèmes et structures sont impliqués ? Y-a-t-il des neurones ou des circuits particuliers ? </a:t>
            </a:r>
          </a:p>
          <a:p>
            <a:endParaRPr lang="fr-FR" dirty="0"/>
          </a:p>
          <a:p>
            <a:endParaRPr lang="fr-FR" dirty="0"/>
          </a:p>
          <a:p>
            <a:r>
              <a:rPr lang="fr-FR" dirty="0"/>
              <a:t>À vrai, dire on pourra revenir sur la définition de la hiérarchie sociale à la fin de la présentation, car il y a plusieurs types de hiérarchies, certaines sont plus évidentes que d’autres, par exemple un rapport de force physique mais aussi mental, par exemple l’expérience, la connaissance, ou une meilleure gestion du stress en situation de crise peut de manière évidente rendre un individu hiérarchiquement supérieur à un autre. Mais quand ce rang social est établi à partir de valeurs sociales définies par la société ça devient problématique à mon avis. Ça induit des insécurités réellement problématiques. </a:t>
            </a:r>
            <a:br>
              <a:rPr lang="fr-FR" dirty="0"/>
            </a:br>
            <a:endParaRPr lang="fr-FR" dirty="0"/>
          </a:p>
        </p:txBody>
      </p:sp>
      <p:sp>
        <p:nvSpPr>
          <p:cNvPr id="4" name="Espace réservé du numéro de diapositive 3"/>
          <p:cNvSpPr>
            <a:spLocks noGrp="1"/>
          </p:cNvSpPr>
          <p:nvPr>
            <p:ph type="sldNum" sz="quarter" idx="5"/>
          </p:nvPr>
        </p:nvSpPr>
        <p:spPr/>
        <p:txBody>
          <a:bodyPr/>
          <a:lstStyle/>
          <a:p>
            <a:fld id="{C1D58D42-3C68-DF45-A7CD-B191497652C1}" type="slidenum">
              <a:rPr lang="fr-FR" smtClean="0"/>
              <a:t>3</a:t>
            </a:fld>
            <a:endParaRPr lang="fr-FR"/>
          </a:p>
        </p:txBody>
      </p:sp>
    </p:spTree>
    <p:extLst>
      <p:ext uri="{BB962C8B-B14F-4D97-AF65-F5344CB8AC3E}">
        <p14:creationId xmlns:p14="http://schemas.microsoft.com/office/powerpoint/2010/main" val="4038155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effectLst/>
                <a:latin typeface="Calibri" panose="020F0502020204030204" pitchFamily="34" charset="0"/>
                <a:ea typeface="Calibri" panose="020F0502020204030204" pitchFamily="34" charset="0"/>
                <a:cs typeface="Times New Roman" panose="02020603050405020304" pitchFamily="18" charset="0"/>
              </a:rPr>
              <a:t>Voilà, pour terminer cette présentation, on va faire une synthèse de tout ce que l’on a appris. </a:t>
            </a:r>
            <a:br>
              <a:rPr lang="fr-FR" sz="1800" dirty="0">
                <a:effectLst/>
                <a:latin typeface="Calibri" panose="020F0502020204030204" pitchFamily="34" charset="0"/>
                <a:ea typeface="Calibri" panose="020F0502020204030204" pitchFamily="34" charset="0"/>
                <a:cs typeface="Times New Roman" panose="02020603050405020304" pitchFamily="18" charset="0"/>
              </a:rPr>
            </a:br>
            <a:r>
              <a:rPr lang="fr-FR" sz="1800" dirty="0">
                <a:effectLst/>
                <a:latin typeface="Calibri" panose="020F0502020204030204" pitchFamily="34" charset="0"/>
                <a:ea typeface="Calibri" panose="020F0502020204030204" pitchFamily="34" charset="0"/>
                <a:cs typeface="Times New Roman" panose="02020603050405020304" pitchFamily="18" charset="0"/>
              </a:rPr>
              <a:t>Les chercheurs ont réussi à démontrer qu’il existe 2 circuits causatifs du comportement de dominance et soumission. Comme on l’a vu, les projections neuronales partant du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CPFdm</a:t>
            </a:r>
            <a:r>
              <a:rPr lang="fr-FR" sz="1800" dirty="0">
                <a:effectLst/>
                <a:latin typeface="Calibri" panose="020F0502020204030204" pitchFamily="34" charset="0"/>
                <a:ea typeface="Calibri" panose="020F0502020204030204" pitchFamily="34" charset="0"/>
                <a:cs typeface="Times New Roman" panose="02020603050405020304" pitchFamily="18" charset="0"/>
              </a:rPr>
              <a:t> qui vont dans l’amygdale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basolatérale</a:t>
            </a:r>
            <a:r>
              <a:rPr lang="fr-FR" sz="1800" dirty="0">
                <a:effectLst/>
                <a:latin typeface="Calibri" panose="020F0502020204030204" pitchFamily="34" charset="0"/>
                <a:ea typeface="Calibri" panose="020F0502020204030204" pitchFamily="34" charset="0"/>
                <a:cs typeface="Times New Roman" panose="02020603050405020304" pitchFamily="18" charset="0"/>
              </a:rPr>
              <a:t> causent le comportement de soumission. Alors que les projections partant du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CPFdm</a:t>
            </a:r>
            <a:r>
              <a:rPr lang="fr-FR" sz="1800" dirty="0">
                <a:effectLst/>
                <a:latin typeface="Calibri" panose="020F0502020204030204" pitchFamily="34" charset="0"/>
                <a:ea typeface="Calibri" panose="020F0502020204030204" pitchFamily="34" charset="0"/>
                <a:cs typeface="Times New Roman" panose="02020603050405020304" pitchFamily="18" charset="0"/>
              </a:rPr>
              <a:t> allant dans le tronc cérébral (PAG et noyaux raphé) causent le comportement de domination. On a vu que ces circuits étaient anatomiquement ségrégés, dans différentes couches du cortex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PFdm</a:t>
            </a:r>
            <a:r>
              <a:rPr lang="fr-FR" sz="1800" dirty="0">
                <a:effectLst/>
                <a:latin typeface="Calibri" panose="020F0502020204030204" pitchFamily="34" charset="0"/>
                <a:ea typeface="Calibri" panose="020F0502020204030204" pitchFamily="34" charset="0"/>
                <a:cs typeface="Times New Roman" panose="02020603050405020304" pitchFamily="18" charset="0"/>
              </a:rPr>
              <a:t>, les couches 2/3 et 5, </a:t>
            </a:r>
          </a:p>
          <a:p>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fr-FR" dirty="0"/>
          </a:p>
        </p:txBody>
      </p:sp>
      <p:sp>
        <p:nvSpPr>
          <p:cNvPr id="4" name="Espace réservé du numéro de diapositive 3"/>
          <p:cNvSpPr>
            <a:spLocks noGrp="1"/>
          </p:cNvSpPr>
          <p:nvPr>
            <p:ph type="sldNum" sz="quarter" idx="5"/>
          </p:nvPr>
        </p:nvSpPr>
        <p:spPr/>
        <p:txBody>
          <a:bodyPr/>
          <a:lstStyle/>
          <a:p>
            <a:fld id="{C1D58D42-3C68-DF45-A7CD-B191497652C1}" type="slidenum">
              <a:rPr lang="fr-FR" smtClean="0"/>
              <a:t>21</a:t>
            </a:fld>
            <a:endParaRPr lang="fr-FR"/>
          </a:p>
        </p:txBody>
      </p:sp>
    </p:spTree>
    <p:extLst>
      <p:ext uri="{BB962C8B-B14F-4D97-AF65-F5344CB8AC3E}">
        <p14:creationId xmlns:p14="http://schemas.microsoft.com/office/powerpoint/2010/main" val="3602652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1D58D42-3C68-DF45-A7CD-B191497652C1}" type="slidenum">
              <a:rPr lang="fr-FR" smtClean="0"/>
              <a:t>22</a:t>
            </a:fld>
            <a:endParaRPr lang="fr-FR"/>
          </a:p>
        </p:txBody>
      </p:sp>
    </p:spTree>
    <p:extLst>
      <p:ext uri="{BB962C8B-B14F-4D97-AF65-F5344CB8AC3E}">
        <p14:creationId xmlns:p14="http://schemas.microsoft.com/office/powerpoint/2010/main" val="3358044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1D58D42-3C68-DF45-A7CD-B191497652C1}" type="slidenum">
              <a:rPr lang="fr-FR" smtClean="0"/>
              <a:t>23</a:t>
            </a:fld>
            <a:endParaRPr lang="fr-FR"/>
          </a:p>
        </p:txBody>
      </p:sp>
    </p:spTree>
    <p:extLst>
      <p:ext uri="{BB962C8B-B14F-4D97-AF65-F5344CB8AC3E}">
        <p14:creationId xmlns:p14="http://schemas.microsoft.com/office/powerpoint/2010/main" val="970808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1D58D42-3C68-DF45-A7CD-B191497652C1}" type="slidenum">
              <a:rPr lang="fr-FR" smtClean="0"/>
              <a:t>24</a:t>
            </a:fld>
            <a:endParaRPr lang="fr-FR"/>
          </a:p>
        </p:txBody>
      </p:sp>
    </p:spTree>
    <p:extLst>
      <p:ext uri="{BB962C8B-B14F-4D97-AF65-F5344CB8AC3E}">
        <p14:creationId xmlns:p14="http://schemas.microsoft.com/office/powerpoint/2010/main" val="1561486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Donc avant de nous attaquer à notre article, il faut savoir quelles pistes ont déjà été découvertes, finalement qu’est-ce que nous savons sur la hiérarchie sociale, pour ça une équipe différente s’est chargée de condenser toutes les infos en un autre article. </a:t>
            </a:r>
          </a:p>
          <a:p>
            <a:endParaRPr lang="fr-FR" dirty="0"/>
          </a:p>
          <a:p>
            <a:r>
              <a:rPr lang="fr-FR" dirty="0"/>
              <a:t>Pouvez-vous me donner des idées de composantes qui permettent d’établir un rang social ? </a:t>
            </a:r>
          </a:p>
          <a:p>
            <a:r>
              <a:rPr lang="fr-FR" dirty="0"/>
              <a:t>Pour classifier tout ça on va parler de facteurs intrinsèques et extrinsèques; les facteurs intrinsèques sont les facteurs physiques et mentaux d’un individu, par exemple la force, le courage, le niveau de stress, la capacité à gérer le stress. Les facteurs extrinsèques sont plutôt environnementaux comme les expériences passées, etc. </a:t>
            </a:r>
          </a:p>
          <a:p>
            <a:endParaRPr lang="fr-FR" dirty="0"/>
          </a:p>
          <a:p>
            <a:endParaRPr lang="fr-FR" dirty="0"/>
          </a:p>
          <a:p>
            <a:r>
              <a:rPr lang="fr-FR" dirty="0"/>
              <a:t>Les toutes premières études se sont concentrées sur le rôle neuroendocrinien. </a:t>
            </a:r>
            <a:br>
              <a:rPr lang="fr-FR" dirty="0"/>
            </a:br>
            <a:r>
              <a:rPr lang="fr-FR" dirty="0"/>
              <a:t>La testostérone joue un rôle (corrélé voire même causatif) chez les gagnants. Les taux augmentent rapidement après la victoire, et quand on injecte la testostérone les poulets augmentent leurs outils (</a:t>
            </a:r>
            <a:r>
              <a:rPr lang="fr-FR" dirty="0" err="1"/>
              <a:t>pecking</a:t>
            </a:r>
            <a:r>
              <a:rPr lang="fr-FR" dirty="0"/>
              <a:t>) pour augmenter de rang social. Pareil chez les souris, qui castrées perdent leurs comportements dominants. MAIS changements et manipulations hormonales prennent des mois ! Donc le délai de temps rend l’interprétation difficile (est-ce que ça a changé le caractère de l’animal, ou est-ce que c’est plus compliqué que ça).</a:t>
            </a:r>
          </a:p>
          <a:p>
            <a:endParaRPr lang="fr-FR" dirty="0"/>
          </a:p>
          <a:p>
            <a:r>
              <a:rPr lang="fr-FR" dirty="0"/>
              <a:t>Puis les glucocorticoïdes ont été associés à l’état de soumission (en réalité c’est un peu plus compliqué) - plutôt associé au stress chronique. Alors est-ce que la sécrétion hormonale est une cause ou est-ce une conséquence ? En plus de ça, les dominants dans les groupes de singes, qui ont une pression de reproduction beaucoup plus élevée, etc. montraient eux aussi des hauts taux de cortisol. </a:t>
            </a:r>
          </a:p>
          <a:p>
            <a:endParaRPr lang="fr-FR" dirty="0"/>
          </a:p>
          <a:p>
            <a:r>
              <a:rPr lang="fr-FR" dirty="0"/>
              <a:t>Organe central responsable de nos comportements, le cerveau. Beaucoup d’études s’accordent à dire que le cortex préfrontal médial est un centre régulateur de la hiérarchie sociale.</a:t>
            </a:r>
            <a:r>
              <a:rPr lang="fr-FR" i="1" dirty="0"/>
              <a:t> </a:t>
            </a:r>
          </a:p>
        </p:txBody>
      </p:sp>
      <p:sp>
        <p:nvSpPr>
          <p:cNvPr id="4" name="Espace réservé du numéro de diapositive 3"/>
          <p:cNvSpPr>
            <a:spLocks noGrp="1"/>
          </p:cNvSpPr>
          <p:nvPr>
            <p:ph type="sldNum" sz="quarter" idx="5"/>
          </p:nvPr>
        </p:nvSpPr>
        <p:spPr/>
        <p:txBody>
          <a:bodyPr/>
          <a:lstStyle/>
          <a:p>
            <a:fld id="{C1D58D42-3C68-DF45-A7CD-B191497652C1}" type="slidenum">
              <a:rPr lang="fr-FR" smtClean="0"/>
              <a:t>4</a:t>
            </a:fld>
            <a:endParaRPr lang="fr-FR"/>
          </a:p>
        </p:txBody>
      </p:sp>
    </p:spTree>
    <p:extLst>
      <p:ext uri="{BB962C8B-B14F-4D97-AF65-F5344CB8AC3E}">
        <p14:creationId xmlns:p14="http://schemas.microsoft.com/office/powerpoint/2010/main" val="3460893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cortex préfrontal médial est un centre complexe associatif qui a de nombreuses fonctions cognitives. </a:t>
            </a:r>
          </a:p>
          <a:p>
            <a:r>
              <a:rPr lang="fr-FR" dirty="0"/>
              <a:t>Régulation émotionnelle, prise de décision consciente, comportements sociaux (comme les préférences sociales, la compétition sociale), flexibilité cognitive, reconnaissance et représentation du </a:t>
            </a:r>
            <a:r>
              <a:rPr lang="fr-FR" dirty="0" err="1"/>
              <a:t>status</a:t>
            </a:r>
            <a:r>
              <a:rPr lang="fr-FR" dirty="0"/>
              <a:t> social (</a:t>
            </a:r>
            <a:r>
              <a:rPr lang="fr-FR" i="1" dirty="0"/>
              <a:t>lire les articles en rapport</a:t>
            </a:r>
            <a:r>
              <a:rPr lang="fr-FR" dirty="0"/>
              <a:t>), la liste est encore longue. </a:t>
            </a:r>
          </a:p>
          <a:p>
            <a:endParaRPr lang="fr-FR" dirty="0"/>
          </a:p>
          <a:p>
            <a:r>
              <a:rPr lang="fr-FR" dirty="0"/>
              <a:t>Contient donc une population neuronale très dense et très hétérogène, qui projette dans de très nombreuses aires cérébrales. </a:t>
            </a:r>
          </a:p>
        </p:txBody>
      </p:sp>
      <p:sp>
        <p:nvSpPr>
          <p:cNvPr id="4" name="Espace réservé du numéro de diapositive 3"/>
          <p:cNvSpPr>
            <a:spLocks noGrp="1"/>
          </p:cNvSpPr>
          <p:nvPr>
            <p:ph type="sldNum" sz="quarter" idx="5"/>
          </p:nvPr>
        </p:nvSpPr>
        <p:spPr/>
        <p:txBody>
          <a:bodyPr/>
          <a:lstStyle/>
          <a:p>
            <a:fld id="{C1D58D42-3C68-DF45-A7CD-B191497652C1}" type="slidenum">
              <a:rPr lang="fr-FR" smtClean="0"/>
              <a:t>5</a:t>
            </a:fld>
            <a:endParaRPr lang="fr-FR"/>
          </a:p>
        </p:txBody>
      </p:sp>
    </p:spTree>
    <p:extLst>
      <p:ext uri="{BB962C8B-B14F-4D97-AF65-F5344CB8AC3E}">
        <p14:creationId xmlns:p14="http://schemas.microsoft.com/office/powerpoint/2010/main" val="1883722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Donc on comprend bien que toutes ces questions sans réponse ne pourront pas être répondues toutes d’un seul coup. Notre équipe de chercheur a donc décider de ce contrer sur les circuits neuronaux partant du cortex </a:t>
            </a:r>
            <a:r>
              <a:rPr lang="fr-FR" dirty="0" err="1"/>
              <a:t>PFdm</a:t>
            </a:r>
            <a:r>
              <a:rPr lang="fr-FR" dirty="0"/>
              <a:t>, sont impliqués dans le contrôle de cette dominance sociale. </a:t>
            </a:r>
          </a:p>
          <a:p>
            <a:endParaRPr lang="fr-FR" dirty="0"/>
          </a:p>
          <a:p>
            <a:r>
              <a:rPr lang="fr-FR" dirty="0"/>
              <a:t>D’ailleurs, là, un extrait de l’article qui s’est chargé de recenser tout ce qui a été fait, et ce qu’il reste à faire, sur lequel notre équipe de chercheur s’est basé pour comment l’étude. Le titre d’aujourd’hui de l’article reprend la conclusion de celui là. </a:t>
            </a:r>
          </a:p>
          <a:p>
            <a:endParaRPr lang="fr-FR" dirty="0"/>
          </a:p>
        </p:txBody>
      </p:sp>
      <p:sp>
        <p:nvSpPr>
          <p:cNvPr id="4" name="Espace réservé du numéro de diapositive 3"/>
          <p:cNvSpPr>
            <a:spLocks noGrp="1"/>
          </p:cNvSpPr>
          <p:nvPr>
            <p:ph type="sldNum" sz="quarter" idx="5"/>
          </p:nvPr>
        </p:nvSpPr>
        <p:spPr/>
        <p:txBody>
          <a:bodyPr/>
          <a:lstStyle/>
          <a:p>
            <a:fld id="{C1D58D42-3C68-DF45-A7CD-B191497652C1}" type="slidenum">
              <a:rPr lang="fr-FR" smtClean="0"/>
              <a:t>6</a:t>
            </a:fld>
            <a:endParaRPr lang="fr-FR"/>
          </a:p>
        </p:txBody>
      </p:sp>
    </p:spTree>
    <p:extLst>
      <p:ext uri="{BB962C8B-B14F-4D97-AF65-F5344CB8AC3E}">
        <p14:creationId xmlns:p14="http://schemas.microsoft.com/office/powerpoint/2010/main" val="3817981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2 souris, qui ont été préalablement habituées au tube transparent, aux 2 extrémités du tube. La rencontre est donc inévitable, et on regarde 3 paramètres comportementaux : le nombre de poussées, la résistance à ces « attaques » et enfin le retrait. La première souris qui a les 4 pattes à l’extérieur du tube est perdante. Et on refait cette expérience au moins 4 fois pour que les rangs sociaux se stabilisent. </a:t>
            </a:r>
          </a:p>
          <a:p>
            <a:endParaRPr lang="fr-FR" dirty="0"/>
          </a:p>
          <a:p>
            <a:r>
              <a:rPr lang="fr-FR" dirty="0"/>
              <a:t>Il est important de comprendre le processus entier plutôt que seulement le résultat final pour éviter d’avoir des effets secondaires indésirables/des composantes fausses à l’établissement de l’étude. </a:t>
            </a:r>
          </a:p>
          <a:p>
            <a:r>
              <a:rPr lang="fr-FR" dirty="0"/>
              <a:t>Il faut une systématique d’analyse surtout en neuroscience comportementale ! </a:t>
            </a:r>
          </a:p>
        </p:txBody>
      </p:sp>
      <p:sp>
        <p:nvSpPr>
          <p:cNvPr id="4" name="Espace réservé du numéro de diapositive 3"/>
          <p:cNvSpPr>
            <a:spLocks noGrp="1"/>
          </p:cNvSpPr>
          <p:nvPr>
            <p:ph type="sldNum" sz="quarter" idx="5"/>
          </p:nvPr>
        </p:nvSpPr>
        <p:spPr/>
        <p:txBody>
          <a:bodyPr/>
          <a:lstStyle/>
          <a:p>
            <a:fld id="{C1D58D42-3C68-DF45-A7CD-B191497652C1}" type="slidenum">
              <a:rPr lang="fr-FR" smtClean="0"/>
              <a:t>7</a:t>
            </a:fld>
            <a:endParaRPr lang="fr-FR"/>
          </a:p>
        </p:txBody>
      </p:sp>
    </p:spTree>
    <p:extLst>
      <p:ext uri="{BB962C8B-B14F-4D97-AF65-F5344CB8AC3E}">
        <p14:creationId xmlns:p14="http://schemas.microsoft.com/office/powerpoint/2010/main" val="170935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arrive à voir entre nos 2 souris laquelle est soumise et laquelle est dominante. </a:t>
            </a:r>
          </a:p>
          <a:p>
            <a:r>
              <a:rPr lang="fr-FR" dirty="0"/>
              <a:t>Maintenant, on voudrait voir les aires cérébrales impliquées dans ce comportement social, comment faire pour non seulement marquer ces cellules mais aussi les voir ?</a:t>
            </a:r>
          </a:p>
          <a:p>
            <a:endParaRPr lang="fr-FR" dirty="0"/>
          </a:p>
          <a:p>
            <a:r>
              <a:rPr lang="fr-FR" dirty="0"/>
              <a:t>On utilise c-</a:t>
            </a:r>
            <a:r>
              <a:rPr lang="fr-FR" dirty="0" err="1"/>
              <a:t>fos</a:t>
            </a:r>
            <a:r>
              <a:rPr lang="fr-FR" dirty="0"/>
              <a:t>, qui est un marqueur de l’activité neuronale, qu’on peut visualiser par immunohistochimie fluorescente (donc avec des anticorps).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C1D58D42-3C68-DF45-A7CD-B191497652C1}" type="slidenum">
              <a:rPr lang="fr-FR" smtClean="0"/>
              <a:t>8</a:t>
            </a:fld>
            <a:endParaRPr lang="fr-FR"/>
          </a:p>
        </p:txBody>
      </p:sp>
    </p:spTree>
    <p:extLst>
      <p:ext uri="{BB962C8B-B14F-4D97-AF65-F5344CB8AC3E}">
        <p14:creationId xmlns:p14="http://schemas.microsoft.com/office/powerpoint/2010/main" val="299213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Voici les résultats. </a:t>
            </a:r>
          </a:p>
          <a:p>
            <a:r>
              <a:rPr lang="fr-FR" i="1" dirty="0"/>
              <a:t>Présenter les résultats</a:t>
            </a:r>
            <a:r>
              <a:rPr lang="fr-FR" dirty="0"/>
              <a:t>. </a:t>
            </a:r>
            <a:br>
              <a:rPr lang="fr-FR" dirty="0"/>
            </a:br>
            <a:endParaRPr lang="fr-FR" dirty="0"/>
          </a:p>
          <a:p>
            <a:endParaRPr lang="fr-FR" dirty="0"/>
          </a:p>
          <a:p>
            <a:r>
              <a:rPr lang="fr-FR" dirty="0"/>
              <a:t>Grâce à cette expérience passive, on connait maintenant les aires cérébrales impliquées dans les 2 types de comportements sociaux. </a:t>
            </a:r>
          </a:p>
          <a:p>
            <a:r>
              <a:rPr lang="fr-FR" dirty="0"/>
              <a:t>Mais pour l’instant, on n’a pas plus d’info que ça. On a aucune preuve de causalité parce qu’on a aucune corrélation de temps avec cette méthode c-Fos. </a:t>
            </a:r>
          </a:p>
          <a:p>
            <a:r>
              <a:rPr lang="fr-FR" dirty="0"/>
              <a:t>On est au même stade que pour les hormones. </a:t>
            </a:r>
          </a:p>
        </p:txBody>
      </p:sp>
      <p:sp>
        <p:nvSpPr>
          <p:cNvPr id="4" name="Espace réservé du numéro de diapositive 3"/>
          <p:cNvSpPr>
            <a:spLocks noGrp="1"/>
          </p:cNvSpPr>
          <p:nvPr>
            <p:ph type="sldNum" sz="quarter" idx="5"/>
          </p:nvPr>
        </p:nvSpPr>
        <p:spPr/>
        <p:txBody>
          <a:bodyPr/>
          <a:lstStyle/>
          <a:p>
            <a:fld id="{C1D58D42-3C68-DF45-A7CD-B191497652C1}" type="slidenum">
              <a:rPr lang="fr-FR" smtClean="0"/>
              <a:t>9</a:t>
            </a:fld>
            <a:endParaRPr lang="fr-FR"/>
          </a:p>
        </p:txBody>
      </p:sp>
    </p:spTree>
    <p:extLst>
      <p:ext uri="{BB962C8B-B14F-4D97-AF65-F5344CB8AC3E}">
        <p14:creationId xmlns:p14="http://schemas.microsoft.com/office/powerpoint/2010/main" val="4038535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À présent on voudrait être beaucoup plus actif. Est-ce que la modification de l’activité des neurones du </a:t>
            </a:r>
            <a:r>
              <a:rPr lang="fr-FR" dirty="0" err="1"/>
              <a:t>CPFdm</a:t>
            </a:r>
            <a:r>
              <a:rPr lang="fr-FR" dirty="0"/>
              <a:t> </a:t>
            </a:r>
            <a:r>
              <a:rPr lang="fr-FR" dirty="0" err="1"/>
              <a:t>projettant</a:t>
            </a:r>
            <a:r>
              <a:rPr lang="fr-FR" dirty="0"/>
              <a:t> vers ces différentes aires cérébrales impliquées, va avoir un effet sur le comportement de l’animal ? </a:t>
            </a:r>
          </a:p>
          <a:p>
            <a:r>
              <a:rPr lang="fr-FR" dirty="0"/>
              <a:t>Est-ce que vous avez une idée de comment faire pour forcer l’activation de ces neurones ? </a:t>
            </a:r>
          </a:p>
          <a:p>
            <a:r>
              <a:rPr lang="fr-FR" dirty="0"/>
              <a:t>L’</a:t>
            </a:r>
            <a:r>
              <a:rPr lang="fr-FR" dirty="0" err="1"/>
              <a:t>optogénétique</a:t>
            </a:r>
            <a:r>
              <a:rPr lang="fr-FR" dirty="0"/>
              <a:t>. </a:t>
            </a:r>
          </a:p>
          <a:p>
            <a:r>
              <a:rPr lang="fr-FR" dirty="0"/>
              <a:t>C’est vraiment formidable. </a:t>
            </a:r>
            <a:br>
              <a:rPr lang="fr-FR" dirty="0"/>
            </a:br>
            <a:r>
              <a:rPr lang="fr-FR" dirty="0"/>
              <a:t>Ils ont injecté, grâce à un virus, dans tous les neurones du </a:t>
            </a:r>
            <a:r>
              <a:rPr lang="fr-FR" dirty="0" err="1"/>
              <a:t>CPFdm</a:t>
            </a:r>
            <a:r>
              <a:rPr lang="fr-FR" dirty="0"/>
              <a:t>, une molécule eNpHR3.0 (c’est de l’</a:t>
            </a:r>
            <a:r>
              <a:rPr lang="fr-FR" dirty="0" err="1"/>
              <a:t>halorhodopsine</a:t>
            </a:r>
            <a:r>
              <a:rPr lang="fr-FR" dirty="0"/>
              <a:t>), qui diffuse jusque dans les terminaisons synaptiques. Cette </a:t>
            </a:r>
            <a:r>
              <a:rPr lang="fr-FR" dirty="0" err="1"/>
              <a:t>halorhodopsine</a:t>
            </a:r>
            <a:r>
              <a:rPr lang="fr-FR" dirty="0"/>
              <a:t>, lorsqu’elle est activée par de la lumière, inhibe le neurone par ouverture de canaux Cl-. </a:t>
            </a:r>
          </a:p>
          <a:p>
            <a:r>
              <a:rPr lang="fr-FR" dirty="0"/>
              <a:t>Donc ils ont inhibé les différentes aires cérébrales d’intérêt en appliquant de la lumière seulement à des endroits précis. </a:t>
            </a:r>
          </a:p>
          <a:p>
            <a:endParaRPr lang="fr-FR" dirty="0"/>
          </a:p>
          <a:p>
            <a:r>
              <a:rPr lang="fr-FR" dirty="0"/>
              <a:t>(Et d’ailleurs, ils ont fait la même expérience, mais avec une molécule différente qui activée par de la lumière, dépolarise le neurone en question par </a:t>
            </a:r>
            <a:r>
              <a:rPr lang="fr-FR" i="1" dirty="0"/>
              <a:t>l’ouverture d’un canal sodique</a:t>
            </a:r>
            <a:r>
              <a:rPr lang="fr-FR" dirty="0"/>
              <a:t>).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C1D58D42-3C68-DF45-A7CD-B191497652C1}" type="slidenum">
              <a:rPr lang="fr-FR" smtClean="0"/>
              <a:t>10</a:t>
            </a:fld>
            <a:endParaRPr lang="fr-FR"/>
          </a:p>
        </p:txBody>
      </p:sp>
    </p:spTree>
    <p:extLst>
      <p:ext uri="{BB962C8B-B14F-4D97-AF65-F5344CB8AC3E}">
        <p14:creationId xmlns:p14="http://schemas.microsoft.com/office/powerpoint/2010/main" val="2132352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F287DE-3FD6-A241-812A-10805D402D0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1098853-FF3F-B04E-927F-B29D191DDC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F619A86-BCC3-7D46-8A2E-7093131BF41A}"/>
              </a:ext>
            </a:extLst>
          </p:cNvPr>
          <p:cNvSpPr>
            <a:spLocks noGrp="1"/>
          </p:cNvSpPr>
          <p:nvPr>
            <p:ph type="dt" sz="half" idx="10"/>
          </p:nvPr>
        </p:nvSpPr>
        <p:spPr/>
        <p:txBody>
          <a:bodyPr/>
          <a:lstStyle/>
          <a:p>
            <a:fld id="{65270C53-40C4-1440-B983-FF92FAC3196F}" type="datetimeFigureOut">
              <a:rPr lang="fr-FR" smtClean="0"/>
              <a:t>21/02/2025</a:t>
            </a:fld>
            <a:endParaRPr lang="fr-FR"/>
          </a:p>
        </p:txBody>
      </p:sp>
      <p:sp>
        <p:nvSpPr>
          <p:cNvPr id="5" name="Espace réservé du pied de page 4">
            <a:extLst>
              <a:ext uri="{FF2B5EF4-FFF2-40B4-BE49-F238E27FC236}">
                <a16:creationId xmlns:a16="http://schemas.microsoft.com/office/drawing/2014/main" id="{24E392C3-CF0A-D74B-A67B-D5D2C0E3B98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A123B60-2F6C-2E45-8184-9D7D042AD9CE}"/>
              </a:ext>
            </a:extLst>
          </p:cNvPr>
          <p:cNvSpPr>
            <a:spLocks noGrp="1"/>
          </p:cNvSpPr>
          <p:nvPr>
            <p:ph type="sldNum" sz="quarter" idx="12"/>
          </p:nvPr>
        </p:nvSpPr>
        <p:spPr/>
        <p:txBody>
          <a:bodyPr/>
          <a:lstStyle/>
          <a:p>
            <a:fld id="{9BEF4F09-713B-D24E-A58E-6E438632DF55}" type="slidenum">
              <a:rPr lang="fr-FR" smtClean="0"/>
              <a:t>‹N°›</a:t>
            </a:fld>
            <a:endParaRPr lang="fr-FR"/>
          </a:p>
        </p:txBody>
      </p:sp>
    </p:spTree>
    <p:extLst>
      <p:ext uri="{BB962C8B-B14F-4D97-AF65-F5344CB8AC3E}">
        <p14:creationId xmlns:p14="http://schemas.microsoft.com/office/powerpoint/2010/main" val="2037505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CA778B-0137-5843-B0C9-F925261DB42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356AE5D-EC68-8846-925A-EDBA5F29037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F5438B1-9944-4B44-8C75-3AAF99F82E99}"/>
              </a:ext>
            </a:extLst>
          </p:cNvPr>
          <p:cNvSpPr>
            <a:spLocks noGrp="1"/>
          </p:cNvSpPr>
          <p:nvPr>
            <p:ph type="dt" sz="half" idx="10"/>
          </p:nvPr>
        </p:nvSpPr>
        <p:spPr/>
        <p:txBody>
          <a:bodyPr/>
          <a:lstStyle/>
          <a:p>
            <a:fld id="{65270C53-40C4-1440-B983-FF92FAC3196F}" type="datetimeFigureOut">
              <a:rPr lang="fr-FR" smtClean="0"/>
              <a:t>21/02/2025</a:t>
            </a:fld>
            <a:endParaRPr lang="fr-FR"/>
          </a:p>
        </p:txBody>
      </p:sp>
      <p:sp>
        <p:nvSpPr>
          <p:cNvPr id="5" name="Espace réservé du pied de page 4">
            <a:extLst>
              <a:ext uri="{FF2B5EF4-FFF2-40B4-BE49-F238E27FC236}">
                <a16:creationId xmlns:a16="http://schemas.microsoft.com/office/drawing/2014/main" id="{3CF7A2E6-A6F4-B040-8845-6F978B2A923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F0956A0-BAE7-754C-9BB5-F9AEFE86C353}"/>
              </a:ext>
            </a:extLst>
          </p:cNvPr>
          <p:cNvSpPr>
            <a:spLocks noGrp="1"/>
          </p:cNvSpPr>
          <p:nvPr>
            <p:ph type="sldNum" sz="quarter" idx="12"/>
          </p:nvPr>
        </p:nvSpPr>
        <p:spPr/>
        <p:txBody>
          <a:bodyPr/>
          <a:lstStyle/>
          <a:p>
            <a:fld id="{9BEF4F09-713B-D24E-A58E-6E438632DF55}" type="slidenum">
              <a:rPr lang="fr-FR" smtClean="0"/>
              <a:t>‹N°›</a:t>
            </a:fld>
            <a:endParaRPr lang="fr-FR"/>
          </a:p>
        </p:txBody>
      </p:sp>
    </p:spTree>
    <p:extLst>
      <p:ext uri="{BB962C8B-B14F-4D97-AF65-F5344CB8AC3E}">
        <p14:creationId xmlns:p14="http://schemas.microsoft.com/office/powerpoint/2010/main" val="3139517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E11BC2F-99F3-FA47-A46F-E6FC710BA7B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AF94B6E-6A2B-4B46-9773-F4E0794AE03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7B58097-724E-4748-8681-90663DEE8783}"/>
              </a:ext>
            </a:extLst>
          </p:cNvPr>
          <p:cNvSpPr>
            <a:spLocks noGrp="1"/>
          </p:cNvSpPr>
          <p:nvPr>
            <p:ph type="dt" sz="half" idx="10"/>
          </p:nvPr>
        </p:nvSpPr>
        <p:spPr/>
        <p:txBody>
          <a:bodyPr/>
          <a:lstStyle/>
          <a:p>
            <a:fld id="{65270C53-40C4-1440-B983-FF92FAC3196F}" type="datetimeFigureOut">
              <a:rPr lang="fr-FR" smtClean="0"/>
              <a:t>21/02/2025</a:t>
            </a:fld>
            <a:endParaRPr lang="fr-FR"/>
          </a:p>
        </p:txBody>
      </p:sp>
      <p:sp>
        <p:nvSpPr>
          <p:cNvPr id="5" name="Espace réservé du pied de page 4">
            <a:extLst>
              <a:ext uri="{FF2B5EF4-FFF2-40B4-BE49-F238E27FC236}">
                <a16:creationId xmlns:a16="http://schemas.microsoft.com/office/drawing/2014/main" id="{C146E476-C092-5443-AC48-454B545B6BB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217CE71-AFDA-6C48-81FE-71AB74257F5F}"/>
              </a:ext>
            </a:extLst>
          </p:cNvPr>
          <p:cNvSpPr>
            <a:spLocks noGrp="1"/>
          </p:cNvSpPr>
          <p:nvPr>
            <p:ph type="sldNum" sz="quarter" idx="12"/>
          </p:nvPr>
        </p:nvSpPr>
        <p:spPr/>
        <p:txBody>
          <a:bodyPr/>
          <a:lstStyle/>
          <a:p>
            <a:fld id="{9BEF4F09-713B-D24E-A58E-6E438632DF55}" type="slidenum">
              <a:rPr lang="fr-FR" smtClean="0"/>
              <a:t>‹N°›</a:t>
            </a:fld>
            <a:endParaRPr lang="fr-FR"/>
          </a:p>
        </p:txBody>
      </p:sp>
    </p:spTree>
    <p:extLst>
      <p:ext uri="{BB962C8B-B14F-4D97-AF65-F5344CB8AC3E}">
        <p14:creationId xmlns:p14="http://schemas.microsoft.com/office/powerpoint/2010/main" val="596624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BCE690-1B27-7B42-A6BF-38DD45EAA50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3773B72-64CC-A443-A642-2364AE18340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CDB6BD9-62AA-0547-9D40-245BD2E59BC3}"/>
              </a:ext>
            </a:extLst>
          </p:cNvPr>
          <p:cNvSpPr>
            <a:spLocks noGrp="1"/>
          </p:cNvSpPr>
          <p:nvPr>
            <p:ph type="dt" sz="half" idx="10"/>
          </p:nvPr>
        </p:nvSpPr>
        <p:spPr/>
        <p:txBody>
          <a:bodyPr/>
          <a:lstStyle/>
          <a:p>
            <a:fld id="{65270C53-40C4-1440-B983-FF92FAC3196F}" type="datetimeFigureOut">
              <a:rPr lang="fr-FR" smtClean="0"/>
              <a:t>21/02/2025</a:t>
            </a:fld>
            <a:endParaRPr lang="fr-FR"/>
          </a:p>
        </p:txBody>
      </p:sp>
      <p:sp>
        <p:nvSpPr>
          <p:cNvPr id="5" name="Espace réservé du pied de page 4">
            <a:extLst>
              <a:ext uri="{FF2B5EF4-FFF2-40B4-BE49-F238E27FC236}">
                <a16:creationId xmlns:a16="http://schemas.microsoft.com/office/drawing/2014/main" id="{6B086DD1-250B-4E45-A40B-8FB95A1AA09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8DC6530-7692-ED44-9FE5-0C9C5616F3F2}"/>
              </a:ext>
            </a:extLst>
          </p:cNvPr>
          <p:cNvSpPr>
            <a:spLocks noGrp="1"/>
          </p:cNvSpPr>
          <p:nvPr>
            <p:ph type="sldNum" sz="quarter" idx="12"/>
          </p:nvPr>
        </p:nvSpPr>
        <p:spPr/>
        <p:txBody>
          <a:bodyPr/>
          <a:lstStyle/>
          <a:p>
            <a:fld id="{9BEF4F09-713B-D24E-A58E-6E438632DF55}" type="slidenum">
              <a:rPr lang="fr-FR" smtClean="0"/>
              <a:t>‹N°›</a:t>
            </a:fld>
            <a:endParaRPr lang="fr-FR"/>
          </a:p>
        </p:txBody>
      </p:sp>
    </p:spTree>
    <p:extLst>
      <p:ext uri="{BB962C8B-B14F-4D97-AF65-F5344CB8AC3E}">
        <p14:creationId xmlns:p14="http://schemas.microsoft.com/office/powerpoint/2010/main" val="1237561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5483E5-AD66-BC47-907A-75AC64999FE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7EF8AFD-C18D-8040-B852-28FAF938FC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0C7BC28-B744-CC45-9343-75B775073D15}"/>
              </a:ext>
            </a:extLst>
          </p:cNvPr>
          <p:cNvSpPr>
            <a:spLocks noGrp="1"/>
          </p:cNvSpPr>
          <p:nvPr>
            <p:ph type="dt" sz="half" idx="10"/>
          </p:nvPr>
        </p:nvSpPr>
        <p:spPr/>
        <p:txBody>
          <a:bodyPr/>
          <a:lstStyle/>
          <a:p>
            <a:fld id="{65270C53-40C4-1440-B983-FF92FAC3196F}" type="datetimeFigureOut">
              <a:rPr lang="fr-FR" smtClean="0"/>
              <a:t>21/02/2025</a:t>
            </a:fld>
            <a:endParaRPr lang="fr-FR"/>
          </a:p>
        </p:txBody>
      </p:sp>
      <p:sp>
        <p:nvSpPr>
          <p:cNvPr id="5" name="Espace réservé du pied de page 4">
            <a:extLst>
              <a:ext uri="{FF2B5EF4-FFF2-40B4-BE49-F238E27FC236}">
                <a16:creationId xmlns:a16="http://schemas.microsoft.com/office/drawing/2014/main" id="{C8669E3E-B252-DE47-BAF0-3F87352CABB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2F3ED46-CD1D-2047-B6F2-676A5EB69F89}"/>
              </a:ext>
            </a:extLst>
          </p:cNvPr>
          <p:cNvSpPr>
            <a:spLocks noGrp="1"/>
          </p:cNvSpPr>
          <p:nvPr>
            <p:ph type="sldNum" sz="quarter" idx="12"/>
          </p:nvPr>
        </p:nvSpPr>
        <p:spPr/>
        <p:txBody>
          <a:bodyPr/>
          <a:lstStyle/>
          <a:p>
            <a:fld id="{9BEF4F09-713B-D24E-A58E-6E438632DF55}" type="slidenum">
              <a:rPr lang="fr-FR" smtClean="0"/>
              <a:t>‹N°›</a:t>
            </a:fld>
            <a:endParaRPr lang="fr-FR"/>
          </a:p>
        </p:txBody>
      </p:sp>
    </p:spTree>
    <p:extLst>
      <p:ext uri="{BB962C8B-B14F-4D97-AF65-F5344CB8AC3E}">
        <p14:creationId xmlns:p14="http://schemas.microsoft.com/office/powerpoint/2010/main" val="2145146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2AA802-375C-2848-990C-A7D5D4587AF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A1C0CC2-86C0-D34A-8FE5-5072E393AEC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01D1D92-3C04-B44C-9DEB-2A64F3A03E4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C587208-A868-4C4B-96F7-4D9C56C45B03}"/>
              </a:ext>
            </a:extLst>
          </p:cNvPr>
          <p:cNvSpPr>
            <a:spLocks noGrp="1"/>
          </p:cNvSpPr>
          <p:nvPr>
            <p:ph type="dt" sz="half" idx="10"/>
          </p:nvPr>
        </p:nvSpPr>
        <p:spPr/>
        <p:txBody>
          <a:bodyPr/>
          <a:lstStyle/>
          <a:p>
            <a:fld id="{65270C53-40C4-1440-B983-FF92FAC3196F}" type="datetimeFigureOut">
              <a:rPr lang="fr-FR" smtClean="0"/>
              <a:t>21/02/2025</a:t>
            </a:fld>
            <a:endParaRPr lang="fr-FR"/>
          </a:p>
        </p:txBody>
      </p:sp>
      <p:sp>
        <p:nvSpPr>
          <p:cNvPr id="6" name="Espace réservé du pied de page 5">
            <a:extLst>
              <a:ext uri="{FF2B5EF4-FFF2-40B4-BE49-F238E27FC236}">
                <a16:creationId xmlns:a16="http://schemas.microsoft.com/office/drawing/2014/main" id="{8F252289-6569-9545-BF9C-9BE02C12664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67F072B-946A-9B4E-8B10-FC15105C9082}"/>
              </a:ext>
            </a:extLst>
          </p:cNvPr>
          <p:cNvSpPr>
            <a:spLocks noGrp="1"/>
          </p:cNvSpPr>
          <p:nvPr>
            <p:ph type="sldNum" sz="quarter" idx="12"/>
          </p:nvPr>
        </p:nvSpPr>
        <p:spPr/>
        <p:txBody>
          <a:bodyPr/>
          <a:lstStyle/>
          <a:p>
            <a:fld id="{9BEF4F09-713B-D24E-A58E-6E438632DF55}" type="slidenum">
              <a:rPr lang="fr-FR" smtClean="0"/>
              <a:t>‹N°›</a:t>
            </a:fld>
            <a:endParaRPr lang="fr-FR"/>
          </a:p>
        </p:txBody>
      </p:sp>
    </p:spTree>
    <p:extLst>
      <p:ext uri="{BB962C8B-B14F-4D97-AF65-F5344CB8AC3E}">
        <p14:creationId xmlns:p14="http://schemas.microsoft.com/office/powerpoint/2010/main" val="2960483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339CCA-AB37-DC4B-9BDE-602F585347F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97DB5B9-23F9-3E41-B921-D4A8E1CBA3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C726C96-CB76-D64C-BB92-A453C5641B7E}"/>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71BC799-9B2A-7A4B-9067-C545BA2381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714B8BE-48B3-554A-91DA-FCE3EB9BC73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483144C-5366-884D-8584-53AB669F83B8}"/>
              </a:ext>
            </a:extLst>
          </p:cNvPr>
          <p:cNvSpPr>
            <a:spLocks noGrp="1"/>
          </p:cNvSpPr>
          <p:nvPr>
            <p:ph type="dt" sz="half" idx="10"/>
          </p:nvPr>
        </p:nvSpPr>
        <p:spPr/>
        <p:txBody>
          <a:bodyPr/>
          <a:lstStyle/>
          <a:p>
            <a:fld id="{65270C53-40C4-1440-B983-FF92FAC3196F}" type="datetimeFigureOut">
              <a:rPr lang="fr-FR" smtClean="0"/>
              <a:t>21/02/2025</a:t>
            </a:fld>
            <a:endParaRPr lang="fr-FR"/>
          </a:p>
        </p:txBody>
      </p:sp>
      <p:sp>
        <p:nvSpPr>
          <p:cNvPr id="8" name="Espace réservé du pied de page 7">
            <a:extLst>
              <a:ext uri="{FF2B5EF4-FFF2-40B4-BE49-F238E27FC236}">
                <a16:creationId xmlns:a16="http://schemas.microsoft.com/office/drawing/2014/main" id="{41A48DD5-F715-E743-A307-1FFFCAFCCAF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3517923-55F7-3146-9B26-E27FA8FB6FE3}"/>
              </a:ext>
            </a:extLst>
          </p:cNvPr>
          <p:cNvSpPr>
            <a:spLocks noGrp="1"/>
          </p:cNvSpPr>
          <p:nvPr>
            <p:ph type="sldNum" sz="quarter" idx="12"/>
          </p:nvPr>
        </p:nvSpPr>
        <p:spPr/>
        <p:txBody>
          <a:bodyPr/>
          <a:lstStyle/>
          <a:p>
            <a:fld id="{9BEF4F09-713B-D24E-A58E-6E438632DF55}" type="slidenum">
              <a:rPr lang="fr-FR" smtClean="0"/>
              <a:t>‹N°›</a:t>
            </a:fld>
            <a:endParaRPr lang="fr-FR"/>
          </a:p>
        </p:txBody>
      </p:sp>
    </p:spTree>
    <p:extLst>
      <p:ext uri="{BB962C8B-B14F-4D97-AF65-F5344CB8AC3E}">
        <p14:creationId xmlns:p14="http://schemas.microsoft.com/office/powerpoint/2010/main" val="4270858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4B13D7-F191-924B-9875-9CBBE7523C8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1E3D101-5BA4-D341-A58A-8BE9293B61CB}"/>
              </a:ext>
            </a:extLst>
          </p:cNvPr>
          <p:cNvSpPr>
            <a:spLocks noGrp="1"/>
          </p:cNvSpPr>
          <p:nvPr>
            <p:ph type="dt" sz="half" idx="10"/>
          </p:nvPr>
        </p:nvSpPr>
        <p:spPr/>
        <p:txBody>
          <a:bodyPr/>
          <a:lstStyle/>
          <a:p>
            <a:fld id="{65270C53-40C4-1440-B983-FF92FAC3196F}" type="datetimeFigureOut">
              <a:rPr lang="fr-FR" smtClean="0"/>
              <a:t>21/02/2025</a:t>
            </a:fld>
            <a:endParaRPr lang="fr-FR"/>
          </a:p>
        </p:txBody>
      </p:sp>
      <p:sp>
        <p:nvSpPr>
          <p:cNvPr id="4" name="Espace réservé du pied de page 3">
            <a:extLst>
              <a:ext uri="{FF2B5EF4-FFF2-40B4-BE49-F238E27FC236}">
                <a16:creationId xmlns:a16="http://schemas.microsoft.com/office/drawing/2014/main" id="{B341316F-F83F-F147-A0E9-7999F9839E2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64F618C-1B7E-8C40-87EF-B4AFEFAB38DD}"/>
              </a:ext>
            </a:extLst>
          </p:cNvPr>
          <p:cNvSpPr>
            <a:spLocks noGrp="1"/>
          </p:cNvSpPr>
          <p:nvPr>
            <p:ph type="sldNum" sz="quarter" idx="12"/>
          </p:nvPr>
        </p:nvSpPr>
        <p:spPr/>
        <p:txBody>
          <a:bodyPr/>
          <a:lstStyle/>
          <a:p>
            <a:fld id="{9BEF4F09-713B-D24E-A58E-6E438632DF55}" type="slidenum">
              <a:rPr lang="fr-FR" smtClean="0"/>
              <a:t>‹N°›</a:t>
            </a:fld>
            <a:endParaRPr lang="fr-FR"/>
          </a:p>
        </p:txBody>
      </p:sp>
    </p:spTree>
    <p:extLst>
      <p:ext uri="{BB962C8B-B14F-4D97-AF65-F5344CB8AC3E}">
        <p14:creationId xmlns:p14="http://schemas.microsoft.com/office/powerpoint/2010/main" val="4220080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ECCA8A7-7882-F346-95AD-90225D482A73}"/>
              </a:ext>
            </a:extLst>
          </p:cNvPr>
          <p:cNvSpPr>
            <a:spLocks noGrp="1"/>
          </p:cNvSpPr>
          <p:nvPr>
            <p:ph type="dt" sz="half" idx="10"/>
          </p:nvPr>
        </p:nvSpPr>
        <p:spPr/>
        <p:txBody>
          <a:bodyPr/>
          <a:lstStyle/>
          <a:p>
            <a:fld id="{65270C53-40C4-1440-B983-FF92FAC3196F}" type="datetimeFigureOut">
              <a:rPr lang="fr-FR" smtClean="0"/>
              <a:t>21/02/2025</a:t>
            </a:fld>
            <a:endParaRPr lang="fr-FR"/>
          </a:p>
        </p:txBody>
      </p:sp>
      <p:sp>
        <p:nvSpPr>
          <p:cNvPr id="3" name="Espace réservé du pied de page 2">
            <a:extLst>
              <a:ext uri="{FF2B5EF4-FFF2-40B4-BE49-F238E27FC236}">
                <a16:creationId xmlns:a16="http://schemas.microsoft.com/office/drawing/2014/main" id="{27112C55-CE04-3444-8E3D-02AFA4FAC78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BD5698A-5ECA-114A-B094-6690E660DA5E}"/>
              </a:ext>
            </a:extLst>
          </p:cNvPr>
          <p:cNvSpPr>
            <a:spLocks noGrp="1"/>
          </p:cNvSpPr>
          <p:nvPr>
            <p:ph type="sldNum" sz="quarter" idx="12"/>
          </p:nvPr>
        </p:nvSpPr>
        <p:spPr/>
        <p:txBody>
          <a:bodyPr/>
          <a:lstStyle/>
          <a:p>
            <a:fld id="{9BEF4F09-713B-D24E-A58E-6E438632DF55}" type="slidenum">
              <a:rPr lang="fr-FR" smtClean="0"/>
              <a:t>‹N°›</a:t>
            </a:fld>
            <a:endParaRPr lang="fr-FR"/>
          </a:p>
        </p:txBody>
      </p:sp>
    </p:spTree>
    <p:extLst>
      <p:ext uri="{BB962C8B-B14F-4D97-AF65-F5344CB8AC3E}">
        <p14:creationId xmlns:p14="http://schemas.microsoft.com/office/powerpoint/2010/main" val="1049106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509A3B-2335-B04A-809C-1688DCB642D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6F0103A-D642-494B-BC4D-EA68FACD3A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2C25C7F-8386-CE40-AE0D-F6F746EC30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B1CBB59-2DD2-B748-83F0-E8C2E6496C4F}"/>
              </a:ext>
            </a:extLst>
          </p:cNvPr>
          <p:cNvSpPr>
            <a:spLocks noGrp="1"/>
          </p:cNvSpPr>
          <p:nvPr>
            <p:ph type="dt" sz="half" idx="10"/>
          </p:nvPr>
        </p:nvSpPr>
        <p:spPr/>
        <p:txBody>
          <a:bodyPr/>
          <a:lstStyle/>
          <a:p>
            <a:fld id="{65270C53-40C4-1440-B983-FF92FAC3196F}" type="datetimeFigureOut">
              <a:rPr lang="fr-FR" smtClean="0"/>
              <a:t>21/02/2025</a:t>
            </a:fld>
            <a:endParaRPr lang="fr-FR"/>
          </a:p>
        </p:txBody>
      </p:sp>
      <p:sp>
        <p:nvSpPr>
          <p:cNvPr id="6" name="Espace réservé du pied de page 5">
            <a:extLst>
              <a:ext uri="{FF2B5EF4-FFF2-40B4-BE49-F238E27FC236}">
                <a16:creationId xmlns:a16="http://schemas.microsoft.com/office/drawing/2014/main" id="{8EDF85ED-A3A5-9242-830A-41E62ACDF9E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EB62967-56F8-A14E-9F6E-414E278979DE}"/>
              </a:ext>
            </a:extLst>
          </p:cNvPr>
          <p:cNvSpPr>
            <a:spLocks noGrp="1"/>
          </p:cNvSpPr>
          <p:nvPr>
            <p:ph type="sldNum" sz="quarter" idx="12"/>
          </p:nvPr>
        </p:nvSpPr>
        <p:spPr/>
        <p:txBody>
          <a:bodyPr/>
          <a:lstStyle/>
          <a:p>
            <a:fld id="{9BEF4F09-713B-D24E-A58E-6E438632DF55}" type="slidenum">
              <a:rPr lang="fr-FR" smtClean="0"/>
              <a:t>‹N°›</a:t>
            </a:fld>
            <a:endParaRPr lang="fr-FR"/>
          </a:p>
        </p:txBody>
      </p:sp>
    </p:spTree>
    <p:extLst>
      <p:ext uri="{BB962C8B-B14F-4D97-AF65-F5344CB8AC3E}">
        <p14:creationId xmlns:p14="http://schemas.microsoft.com/office/powerpoint/2010/main" val="2661797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1C715A-A2AF-9B4A-829B-B4F2C5A8DD6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A06BA26-7407-E742-8018-AFFB8DDD59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E601BB5-FF08-0643-B070-8D91EFFBE7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D1D3A82-D3C5-D144-9B33-D3BA1F0E40C4}"/>
              </a:ext>
            </a:extLst>
          </p:cNvPr>
          <p:cNvSpPr>
            <a:spLocks noGrp="1"/>
          </p:cNvSpPr>
          <p:nvPr>
            <p:ph type="dt" sz="half" idx="10"/>
          </p:nvPr>
        </p:nvSpPr>
        <p:spPr/>
        <p:txBody>
          <a:bodyPr/>
          <a:lstStyle/>
          <a:p>
            <a:fld id="{65270C53-40C4-1440-B983-FF92FAC3196F}" type="datetimeFigureOut">
              <a:rPr lang="fr-FR" smtClean="0"/>
              <a:t>21/02/2025</a:t>
            </a:fld>
            <a:endParaRPr lang="fr-FR"/>
          </a:p>
        </p:txBody>
      </p:sp>
      <p:sp>
        <p:nvSpPr>
          <p:cNvPr id="6" name="Espace réservé du pied de page 5">
            <a:extLst>
              <a:ext uri="{FF2B5EF4-FFF2-40B4-BE49-F238E27FC236}">
                <a16:creationId xmlns:a16="http://schemas.microsoft.com/office/drawing/2014/main" id="{87061D2A-BA5B-C648-90E2-218235E57DB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D7920EC-1295-EF4B-A935-8022B5611579}"/>
              </a:ext>
            </a:extLst>
          </p:cNvPr>
          <p:cNvSpPr>
            <a:spLocks noGrp="1"/>
          </p:cNvSpPr>
          <p:nvPr>
            <p:ph type="sldNum" sz="quarter" idx="12"/>
          </p:nvPr>
        </p:nvSpPr>
        <p:spPr/>
        <p:txBody>
          <a:bodyPr/>
          <a:lstStyle/>
          <a:p>
            <a:fld id="{9BEF4F09-713B-D24E-A58E-6E438632DF55}" type="slidenum">
              <a:rPr lang="fr-FR" smtClean="0"/>
              <a:t>‹N°›</a:t>
            </a:fld>
            <a:endParaRPr lang="fr-FR"/>
          </a:p>
        </p:txBody>
      </p:sp>
    </p:spTree>
    <p:extLst>
      <p:ext uri="{BB962C8B-B14F-4D97-AF65-F5344CB8AC3E}">
        <p14:creationId xmlns:p14="http://schemas.microsoft.com/office/powerpoint/2010/main" val="1001155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1EBDFAD-E787-0543-B712-4ECC95482A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8C359A6-7632-6E43-B001-8F7C8AE87F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25BDD75-06D2-AE46-9978-63D15CBA48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270C53-40C4-1440-B983-FF92FAC3196F}" type="datetimeFigureOut">
              <a:rPr lang="fr-FR" smtClean="0"/>
              <a:t>21/02/2025</a:t>
            </a:fld>
            <a:endParaRPr lang="fr-FR"/>
          </a:p>
        </p:txBody>
      </p:sp>
      <p:sp>
        <p:nvSpPr>
          <p:cNvPr id="5" name="Espace réservé du pied de page 4">
            <a:extLst>
              <a:ext uri="{FF2B5EF4-FFF2-40B4-BE49-F238E27FC236}">
                <a16:creationId xmlns:a16="http://schemas.microsoft.com/office/drawing/2014/main" id="{E40D0763-BC5F-0648-9A44-1851CD6E71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033262B-8C03-D14D-B7FD-6C3E88912C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EF4F09-713B-D24E-A58E-6E438632DF55}" type="slidenum">
              <a:rPr lang="fr-FR" smtClean="0"/>
              <a:t>‹N°›</a:t>
            </a:fld>
            <a:endParaRPr lang="fr-FR"/>
          </a:p>
        </p:txBody>
      </p:sp>
    </p:spTree>
    <p:extLst>
      <p:ext uri="{BB962C8B-B14F-4D97-AF65-F5344CB8AC3E}">
        <p14:creationId xmlns:p14="http://schemas.microsoft.com/office/powerpoint/2010/main" val="4230662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34.png"/><Relationship Id="rId7" Type="http://schemas.openxmlformats.org/officeDocument/2006/relationships/image" Target="../media/image36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ustomXml" Target="../ink/ink1.xml"/><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image" Target="../media/image39.png"/><Relationship Id="rId4" Type="http://schemas.openxmlformats.org/officeDocument/2006/relationships/customXml" Target="../ink/ink3.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8" Type="http://schemas.openxmlformats.org/officeDocument/2006/relationships/customXml" Target="../ink/ink7.xml"/><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ustomXml" Target="../ink/ink6.xml"/><Relationship Id="rId5" Type="http://schemas.openxmlformats.org/officeDocument/2006/relationships/image" Target="../media/image48.png"/><Relationship Id="rId10" Type="http://schemas.openxmlformats.org/officeDocument/2006/relationships/image" Target="../media/image50.png"/><Relationship Id="rId4" Type="http://schemas.openxmlformats.org/officeDocument/2006/relationships/customXml" Target="../ink/ink5.xml"/><Relationship Id="rId9" Type="http://schemas.openxmlformats.org/officeDocument/2006/relationships/customXml" Target="../ink/ink8.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30312F0-7E71-D546-BCBB-C02F98B76DC9}"/>
              </a:ext>
            </a:extLst>
          </p:cNvPr>
          <p:cNvPicPr>
            <a:picLocks noChangeAspect="1"/>
          </p:cNvPicPr>
          <p:nvPr/>
        </p:nvPicPr>
        <p:blipFill>
          <a:blip r:embed="rId3"/>
          <a:stretch>
            <a:fillRect/>
          </a:stretch>
        </p:blipFill>
        <p:spPr>
          <a:xfrm>
            <a:off x="8851899" y="442414"/>
            <a:ext cx="2933700" cy="901700"/>
          </a:xfrm>
          <a:prstGeom prst="rect">
            <a:avLst/>
          </a:prstGeom>
        </p:spPr>
      </p:pic>
      <p:pic>
        <p:nvPicPr>
          <p:cNvPr id="6" name="Image 5" descr="Une image contenant Graphique, graphisme, Police, logo&#10;&#10;Description générée automatiquement">
            <a:extLst>
              <a:ext uri="{FF2B5EF4-FFF2-40B4-BE49-F238E27FC236}">
                <a16:creationId xmlns:a16="http://schemas.microsoft.com/office/drawing/2014/main" id="{06972898-0291-8441-876D-1D08D537D077}"/>
              </a:ext>
            </a:extLst>
          </p:cNvPr>
          <p:cNvPicPr>
            <a:picLocks noChangeAspect="1"/>
          </p:cNvPicPr>
          <p:nvPr/>
        </p:nvPicPr>
        <p:blipFill>
          <a:blip r:embed="rId4"/>
          <a:stretch>
            <a:fillRect/>
          </a:stretch>
        </p:blipFill>
        <p:spPr>
          <a:xfrm>
            <a:off x="249716" y="293249"/>
            <a:ext cx="1667435" cy="1354791"/>
          </a:xfrm>
          <a:prstGeom prst="rect">
            <a:avLst/>
          </a:prstGeom>
        </p:spPr>
      </p:pic>
      <p:pic>
        <p:nvPicPr>
          <p:cNvPr id="7" name="Image 6">
            <a:extLst>
              <a:ext uri="{FF2B5EF4-FFF2-40B4-BE49-F238E27FC236}">
                <a16:creationId xmlns:a16="http://schemas.microsoft.com/office/drawing/2014/main" id="{03356534-66D7-364C-8672-54A43493398D}"/>
              </a:ext>
            </a:extLst>
          </p:cNvPr>
          <p:cNvPicPr>
            <a:picLocks noChangeAspect="1"/>
          </p:cNvPicPr>
          <p:nvPr/>
        </p:nvPicPr>
        <p:blipFill>
          <a:blip r:embed="rId5"/>
          <a:stretch>
            <a:fillRect/>
          </a:stretch>
        </p:blipFill>
        <p:spPr>
          <a:xfrm>
            <a:off x="1083433" y="3230608"/>
            <a:ext cx="10455039" cy="565574"/>
          </a:xfrm>
          <a:prstGeom prst="rect">
            <a:avLst/>
          </a:prstGeom>
        </p:spPr>
      </p:pic>
      <p:pic>
        <p:nvPicPr>
          <p:cNvPr id="10" name="Image 9">
            <a:extLst>
              <a:ext uri="{FF2B5EF4-FFF2-40B4-BE49-F238E27FC236}">
                <a16:creationId xmlns:a16="http://schemas.microsoft.com/office/drawing/2014/main" id="{DB48154F-FC91-2844-9526-984ADC3BA64C}"/>
              </a:ext>
            </a:extLst>
          </p:cNvPr>
          <p:cNvPicPr>
            <a:picLocks noChangeAspect="1"/>
          </p:cNvPicPr>
          <p:nvPr/>
        </p:nvPicPr>
        <p:blipFill>
          <a:blip r:embed="rId6"/>
          <a:stretch>
            <a:fillRect/>
          </a:stretch>
        </p:blipFill>
        <p:spPr>
          <a:xfrm>
            <a:off x="366712" y="2095609"/>
            <a:ext cx="11458575" cy="572399"/>
          </a:xfrm>
          <a:prstGeom prst="rect">
            <a:avLst/>
          </a:prstGeom>
        </p:spPr>
      </p:pic>
      <p:pic>
        <p:nvPicPr>
          <p:cNvPr id="11" name="Image 10">
            <a:extLst>
              <a:ext uri="{FF2B5EF4-FFF2-40B4-BE49-F238E27FC236}">
                <a16:creationId xmlns:a16="http://schemas.microsoft.com/office/drawing/2014/main" id="{4120D800-C64F-1E46-976D-179CCCBBCE92}"/>
              </a:ext>
            </a:extLst>
          </p:cNvPr>
          <p:cNvPicPr>
            <a:picLocks noChangeAspect="1"/>
          </p:cNvPicPr>
          <p:nvPr/>
        </p:nvPicPr>
        <p:blipFill>
          <a:blip r:embed="rId7"/>
          <a:stretch>
            <a:fillRect/>
          </a:stretch>
        </p:blipFill>
        <p:spPr>
          <a:xfrm>
            <a:off x="4133055" y="2668008"/>
            <a:ext cx="3925888" cy="590437"/>
          </a:xfrm>
          <a:prstGeom prst="rect">
            <a:avLst/>
          </a:prstGeom>
        </p:spPr>
      </p:pic>
      <p:pic>
        <p:nvPicPr>
          <p:cNvPr id="13" name="Image 12">
            <a:extLst>
              <a:ext uri="{FF2B5EF4-FFF2-40B4-BE49-F238E27FC236}">
                <a16:creationId xmlns:a16="http://schemas.microsoft.com/office/drawing/2014/main" id="{88A3269B-CA6B-124E-8922-8C56F6A10909}"/>
              </a:ext>
            </a:extLst>
          </p:cNvPr>
          <p:cNvPicPr>
            <a:picLocks noChangeAspect="1"/>
          </p:cNvPicPr>
          <p:nvPr/>
        </p:nvPicPr>
        <p:blipFill>
          <a:blip r:embed="rId8"/>
          <a:stretch>
            <a:fillRect/>
          </a:stretch>
        </p:blipFill>
        <p:spPr>
          <a:xfrm>
            <a:off x="2442746" y="3768344"/>
            <a:ext cx="7306505" cy="572399"/>
          </a:xfrm>
          <a:prstGeom prst="rect">
            <a:avLst/>
          </a:prstGeom>
        </p:spPr>
      </p:pic>
      <p:pic>
        <p:nvPicPr>
          <p:cNvPr id="14" name="Image 13">
            <a:extLst>
              <a:ext uri="{FF2B5EF4-FFF2-40B4-BE49-F238E27FC236}">
                <a16:creationId xmlns:a16="http://schemas.microsoft.com/office/drawing/2014/main" id="{BD0A3529-BB4D-394D-80BD-71054ABA54C4}"/>
              </a:ext>
            </a:extLst>
          </p:cNvPr>
          <p:cNvPicPr>
            <a:picLocks noChangeAspect="1"/>
          </p:cNvPicPr>
          <p:nvPr/>
        </p:nvPicPr>
        <p:blipFill>
          <a:blip r:embed="rId9"/>
          <a:stretch>
            <a:fillRect/>
          </a:stretch>
        </p:blipFill>
        <p:spPr>
          <a:xfrm>
            <a:off x="2908680" y="4403062"/>
            <a:ext cx="6374635" cy="1750091"/>
          </a:xfrm>
          <a:prstGeom prst="rect">
            <a:avLst/>
          </a:prstGeom>
        </p:spPr>
      </p:pic>
      <p:sp>
        <p:nvSpPr>
          <p:cNvPr id="3" name="Sous-titre 2">
            <a:extLst>
              <a:ext uri="{FF2B5EF4-FFF2-40B4-BE49-F238E27FC236}">
                <a16:creationId xmlns:a16="http://schemas.microsoft.com/office/drawing/2014/main" id="{91EDDA55-D7B0-8044-9B57-260286AD80B1}"/>
              </a:ext>
            </a:extLst>
          </p:cNvPr>
          <p:cNvSpPr>
            <a:spLocks noGrp="1"/>
          </p:cNvSpPr>
          <p:nvPr>
            <p:ph type="subTitle" idx="1"/>
          </p:nvPr>
        </p:nvSpPr>
        <p:spPr>
          <a:xfrm>
            <a:off x="5073670" y="6215472"/>
            <a:ext cx="2474563" cy="412023"/>
          </a:xfrm>
        </p:spPr>
        <p:txBody>
          <a:bodyPr>
            <a:normAutofit lnSpcReduction="10000"/>
          </a:bodyPr>
          <a:lstStyle/>
          <a:p>
            <a:r>
              <a:rPr lang="fr-FR" dirty="0"/>
              <a:t>Lila Ounnough</a:t>
            </a:r>
          </a:p>
        </p:txBody>
      </p:sp>
    </p:spTree>
    <p:extLst>
      <p:ext uri="{BB962C8B-B14F-4D97-AF65-F5344CB8AC3E}">
        <p14:creationId xmlns:p14="http://schemas.microsoft.com/office/powerpoint/2010/main" val="126484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72FBFC-8320-2A4B-BA85-9A77AAE03A36}"/>
              </a:ext>
            </a:extLst>
          </p:cNvPr>
          <p:cNvSpPr>
            <a:spLocks noGrp="1"/>
          </p:cNvSpPr>
          <p:nvPr>
            <p:ph type="title"/>
          </p:nvPr>
        </p:nvSpPr>
        <p:spPr>
          <a:xfrm>
            <a:off x="529153" y="0"/>
            <a:ext cx="10824647" cy="1325563"/>
          </a:xfrm>
        </p:spPr>
        <p:txBody>
          <a:bodyPr/>
          <a:lstStyle/>
          <a:p>
            <a:r>
              <a:rPr lang="fr-FR" dirty="0">
                <a:solidFill>
                  <a:srgbClr val="358EBF"/>
                </a:solidFill>
              </a:rPr>
              <a:t>2- Manipulation active de ces circuits</a:t>
            </a:r>
          </a:p>
        </p:txBody>
      </p:sp>
      <p:pic>
        <p:nvPicPr>
          <p:cNvPr id="4" name="Image 3">
            <a:extLst>
              <a:ext uri="{FF2B5EF4-FFF2-40B4-BE49-F238E27FC236}">
                <a16:creationId xmlns:a16="http://schemas.microsoft.com/office/drawing/2014/main" id="{7783572C-98D4-A646-9613-ED1D1E93C288}"/>
              </a:ext>
            </a:extLst>
          </p:cNvPr>
          <p:cNvPicPr>
            <a:picLocks noChangeAspect="1"/>
          </p:cNvPicPr>
          <p:nvPr/>
        </p:nvPicPr>
        <p:blipFill>
          <a:blip r:embed="rId3"/>
          <a:stretch>
            <a:fillRect/>
          </a:stretch>
        </p:blipFill>
        <p:spPr>
          <a:xfrm>
            <a:off x="8702" y="1648728"/>
            <a:ext cx="6004501" cy="4752072"/>
          </a:xfrm>
          <a:prstGeom prst="rect">
            <a:avLst/>
          </a:prstGeom>
        </p:spPr>
      </p:pic>
      <p:sp>
        <p:nvSpPr>
          <p:cNvPr id="5" name="ZoneTexte 4">
            <a:extLst>
              <a:ext uri="{FF2B5EF4-FFF2-40B4-BE49-F238E27FC236}">
                <a16:creationId xmlns:a16="http://schemas.microsoft.com/office/drawing/2014/main" id="{E4AF1D9E-0F4E-0B4C-AFBB-2C5294D9EA9F}"/>
              </a:ext>
            </a:extLst>
          </p:cNvPr>
          <p:cNvSpPr txBox="1"/>
          <p:nvPr/>
        </p:nvSpPr>
        <p:spPr>
          <a:xfrm>
            <a:off x="6187499" y="1182231"/>
            <a:ext cx="6004501" cy="2246769"/>
          </a:xfrm>
          <a:prstGeom prst="rect">
            <a:avLst/>
          </a:prstGeom>
          <a:noFill/>
        </p:spPr>
        <p:txBody>
          <a:bodyPr wrap="square" rtlCol="0">
            <a:spAutoFit/>
          </a:bodyPr>
          <a:lstStyle/>
          <a:p>
            <a:r>
              <a:rPr lang="fr-FR" sz="2800" b="1" dirty="0">
                <a:solidFill>
                  <a:srgbClr val="FF0000"/>
                </a:solidFill>
              </a:rPr>
              <a:t>eNpHR3.0</a:t>
            </a:r>
            <a:r>
              <a:rPr lang="fr-FR" sz="2800" dirty="0"/>
              <a:t> activé = ouverture canaux Cl- </a:t>
            </a:r>
          </a:p>
          <a:p>
            <a:pPr marL="342900" indent="-342900">
              <a:buFont typeface="Symbol" pitchFamily="2" charset="2"/>
              <a:buChar char="Þ"/>
            </a:pPr>
            <a:r>
              <a:rPr lang="fr-FR" sz="2800" dirty="0"/>
              <a:t>Hyperpolarisation </a:t>
            </a:r>
          </a:p>
          <a:p>
            <a:pPr marL="342900" indent="-342900">
              <a:buFont typeface="Symbol" pitchFamily="2" charset="2"/>
              <a:buChar char="Þ"/>
            </a:pPr>
            <a:endParaRPr lang="fr-FR" sz="2800" dirty="0"/>
          </a:p>
          <a:p>
            <a:r>
              <a:rPr lang="fr-FR" sz="2800" b="1" dirty="0">
                <a:solidFill>
                  <a:schemeClr val="accent6"/>
                </a:solidFill>
              </a:rPr>
              <a:t>ChR2</a:t>
            </a:r>
            <a:r>
              <a:rPr lang="fr-FR" sz="2800" dirty="0">
                <a:solidFill>
                  <a:schemeClr val="accent6"/>
                </a:solidFill>
              </a:rPr>
              <a:t> </a:t>
            </a:r>
            <a:r>
              <a:rPr lang="fr-FR" sz="2800" dirty="0"/>
              <a:t>activé = ouverture canaux Na+ </a:t>
            </a:r>
          </a:p>
          <a:p>
            <a:r>
              <a:rPr lang="fr-FR" sz="2800" dirty="0"/>
              <a:t>=&gt; Dépolarisation </a:t>
            </a:r>
          </a:p>
        </p:txBody>
      </p:sp>
      <p:sp>
        <p:nvSpPr>
          <p:cNvPr id="6" name="ZoneTexte 5">
            <a:extLst>
              <a:ext uri="{FF2B5EF4-FFF2-40B4-BE49-F238E27FC236}">
                <a16:creationId xmlns:a16="http://schemas.microsoft.com/office/drawing/2014/main" id="{06DA7828-401D-2844-B879-3AFAD1ADE76B}"/>
              </a:ext>
            </a:extLst>
          </p:cNvPr>
          <p:cNvSpPr txBox="1"/>
          <p:nvPr/>
        </p:nvSpPr>
        <p:spPr>
          <a:xfrm>
            <a:off x="1431803" y="1002397"/>
            <a:ext cx="3158300" cy="646331"/>
          </a:xfrm>
          <a:prstGeom prst="rect">
            <a:avLst/>
          </a:prstGeom>
          <a:noFill/>
        </p:spPr>
        <p:txBody>
          <a:bodyPr wrap="none" rtlCol="0">
            <a:spAutoFit/>
          </a:bodyPr>
          <a:lstStyle/>
          <a:p>
            <a:r>
              <a:rPr lang="fr-FR" sz="3600" b="1" dirty="0" err="1">
                <a:solidFill>
                  <a:srgbClr val="1C3A8D"/>
                </a:solidFill>
              </a:rPr>
              <a:t>Optogénétique</a:t>
            </a:r>
            <a:r>
              <a:rPr lang="fr-FR" sz="2800" dirty="0"/>
              <a:t> </a:t>
            </a:r>
          </a:p>
        </p:txBody>
      </p:sp>
      <p:pic>
        <p:nvPicPr>
          <p:cNvPr id="3" name="Image 2">
            <a:extLst>
              <a:ext uri="{FF2B5EF4-FFF2-40B4-BE49-F238E27FC236}">
                <a16:creationId xmlns:a16="http://schemas.microsoft.com/office/drawing/2014/main" id="{07579ACE-FE85-3F41-B3AF-CB1C049D9B73}"/>
              </a:ext>
            </a:extLst>
          </p:cNvPr>
          <p:cNvPicPr>
            <a:picLocks noChangeAspect="1"/>
          </p:cNvPicPr>
          <p:nvPr/>
        </p:nvPicPr>
        <p:blipFill>
          <a:blip r:embed="rId4"/>
          <a:stretch>
            <a:fillRect/>
          </a:stretch>
        </p:blipFill>
        <p:spPr>
          <a:xfrm>
            <a:off x="6395317" y="3608835"/>
            <a:ext cx="5166301" cy="3010510"/>
          </a:xfrm>
          <a:prstGeom prst="rect">
            <a:avLst/>
          </a:prstGeom>
        </p:spPr>
      </p:pic>
    </p:spTree>
    <p:extLst>
      <p:ext uri="{BB962C8B-B14F-4D97-AF65-F5344CB8AC3E}">
        <p14:creationId xmlns:p14="http://schemas.microsoft.com/office/powerpoint/2010/main" val="1319926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9C860D-683B-5C4F-BD73-A76CBEAE35E9}"/>
              </a:ext>
            </a:extLst>
          </p:cNvPr>
          <p:cNvSpPr>
            <a:spLocks noGrp="1"/>
          </p:cNvSpPr>
          <p:nvPr>
            <p:ph type="title"/>
          </p:nvPr>
        </p:nvSpPr>
        <p:spPr>
          <a:xfrm>
            <a:off x="838200" y="28946"/>
            <a:ext cx="10515600" cy="1325563"/>
          </a:xfrm>
        </p:spPr>
        <p:txBody>
          <a:bodyPr/>
          <a:lstStyle/>
          <a:p>
            <a:r>
              <a:rPr lang="fr-FR" dirty="0">
                <a:solidFill>
                  <a:srgbClr val="358EBF"/>
                </a:solidFill>
              </a:rPr>
              <a:t>Résultats</a:t>
            </a:r>
            <a:r>
              <a:rPr lang="fr-FR" dirty="0"/>
              <a:t> </a:t>
            </a:r>
          </a:p>
        </p:txBody>
      </p:sp>
      <p:pic>
        <p:nvPicPr>
          <p:cNvPr id="4" name="Image 3">
            <a:extLst>
              <a:ext uri="{FF2B5EF4-FFF2-40B4-BE49-F238E27FC236}">
                <a16:creationId xmlns:a16="http://schemas.microsoft.com/office/drawing/2014/main" id="{11157298-E8C0-D246-B74B-457DE76AE3C6}"/>
              </a:ext>
            </a:extLst>
          </p:cNvPr>
          <p:cNvPicPr>
            <a:picLocks noChangeAspect="1"/>
          </p:cNvPicPr>
          <p:nvPr/>
        </p:nvPicPr>
        <p:blipFill>
          <a:blip r:embed="rId3"/>
          <a:stretch>
            <a:fillRect/>
          </a:stretch>
        </p:blipFill>
        <p:spPr>
          <a:xfrm>
            <a:off x="701675" y="1918537"/>
            <a:ext cx="2169378" cy="4107758"/>
          </a:xfrm>
          <a:prstGeom prst="rect">
            <a:avLst/>
          </a:prstGeom>
        </p:spPr>
      </p:pic>
      <p:pic>
        <p:nvPicPr>
          <p:cNvPr id="5" name="Image 4">
            <a:extLst>
              <a:ext uri="{FF2B5EF4-FFF2-40B4-BE49-F238E27FC236}">
                <a16:creationId xmlns:a16="http://schemas.microsoft.com/office/drawing/2014/main" id="{7C9139FF-8DB5-7940-924B-B781231923DD}"/>
              </a:ext>
            </a:extLst>
          </p:cNvPr>
          <p:cNvPicPr>
            <a:picLocks noChangeAspect="1"/>
          </p:cNvPicPr>
          <p:nvPr/>
        </p:nvPicPr>
        <p:blipFill>
          <a:blip r:embed="rId4"/>
          <a:stretch>
            <a:fillRect/>
          </a:stretch>
        </p:blipFill>
        <p:spPr>
          <a:xfrm>
            <a:off x="5282368" y="1873469"/>
            <a:ext cx="2251090" cy="4107758"/>
          </a:xfrm>
          <a:prstGeom prst="rect">
            <a:avLst/>
          </a:prstGeom>
        </p:spPr>
      </p:pic>
      <p:sp>
        <p:nvSpPr>
          <p:cNvPr id="6" name="ZoneTexte 5">
            <a:extLst>
              <a:ext uri="{FF2B5EF4-FFF2-40B4-BE49-F238E27FC236}">
                <a16:creationId xmlns:a16="http://schemas.microsoft.com/office/drawing/2014/main" id="{DB001E29-E020-374A-AD88-DD770CC7E382}"/>
              </a:ext>
            </a:extLst>
          </p:cNvPr>
          <p:cNvSpPr txBox="1"/>
          <p:nvPr/>
        </p:nvSpPr>
        <p:spPr>
          <a:xfrm>
            <a:off x="238563" y="1329150"/>
            <a:ext cx="3635354" cy="523220"/>
          </a:xfrm>
          <a:prstGeom prst="rect">
            <a:avLst/>
          </a:prstGeom>
          <a:noFill/>
        </p:spPr>
        <p:txBody>
          <a:bodyPr wrap="none" rtlCol="0">
            <a:spAutoFit/>
          </a:bodyPr>
          <a:lstStyle/>
          <a:p>
            <a:r>
              <a:rPr lang="fr-FR" sz="2800" u="sng" dirty="0"/>
              <a:t>Inhibition DRN, et PAG</a:t>
            </a:r>
            <a:r>
              <a:rPr lang="fr-FR" sz="2800" dirty="0"/>
              <a:t>: </a:t>
            </a:r>
          </a:p>
        </p:txBody>
      </p:sp>
      <p:sp>
        <p:nvSpPr>
          <p:cNvPr id="8" name="ZoneTexte 7">
            <a:extLst>
              <a:ext uri="{FF2B5EF4-FFF2-40B4-BE49-F238E27FC236}">
                <a16:creationId xmlns:a16="http://schemas.microsoft.com/office/drawing/2014/main" id="{0E42FAE7-5007-5341-8DC4-90712C9F9552}"/>
              </a:ext>
            </a:extLst>
          </p:cNvPr>
          <p:cNvSpPr txBox="1"/>
          <p:nvPr/>
        </p:nvSpPr>
        <p:spPr>
          <a:xfrm>
            <a:off x="5042320" y="1329150"/>
            <a:ext cx="2571538" cy="523220"/>
          </a:xfrm>
          <a:prstGeom prst="rect">
            <a:avLst/>
          </a:prstGeom>
          <a:noFill/>
        </p:spPr>
        <p:txBody>
          <a:bodyPr wrap="none" rtlCol="0">
            <a:spAutoFit/>
          </a:bodyPr>
          <a:lstStyle/>
          <a:p>
            <a:r>
              <a:rPr lang="fr-FR" sz="2800" u="sng" dirty="0"/>
              <a:t>Inhibition </a:t>
            </a:r>
            <a:r>
              <a:rPr lang="fr-FR" sz="2800" u="sng" dirty="0" err="1"/>
              <a:t>aBLA</a:t>
            </a:r>
            <a:r>
              <a:rPr lang="fr-FR" sz="2800" u="sng" dirty="0"/>
              <a:t> </a:t>
            </a:r>
            <a:r>
              <a:rPr lang="fr-FR" sz="2800" dirty="0"/>
              <a:t>:</a:t>
            </a:r>
          </a:p>
        </p:txBody>
      </p:sp>
      <p:pic>
        <p:nvPicPr>
          <p:cNvPr id="9" name="Image 8">
            <a:extLst>
              <a:ext uri="{FF2B5EF4-FFF2-40B4-BE49-F238E27FC236}">
                <a16:creationId xmlns:a16="http://schemas.microsoft.com/office/drawing/2014/main" id="{AE30651D-6FE8-9D4B-BB79-E5A705AEA136}"/>
              </a:ext>
            </a:extLst>
          </p:cNvPr>
          <p:cNvPicPr>
            <a:picLocks noChangeAspect="1"/>
          </p:cNvPicPr>
          <p:nvPr/>
        </p:nvPicPr>
        <p:blipFill>
          <a:blip r:embed="rId5"/>
          <a:stretch>
            <a:fillRect/>
          </a:stretch>
        </p:blipFill>
        <p:spPr>
          <a:xfrm>
            <a:off x="1830247" y="6092462"/>
            <a:ext cx="4227351" cy="388226"/>
          </a:xfrm>
          <a:prstGeom prst="rect">
            <a:avLst/>
          </a:prstGeom>
        </p:spPr>
      </p:pic>
      <p:sp>
        <p:nvSpPr>
          <p:cNvPr id="10" name="Espace réservé du contenu 2">
            <a:extLst>
              <a:ext uri="{FF2B5EF4-FFF2-40B4-BE49-F238E27FC236}">
                <a16:creationId xmlns:a16="http://schemas.microsoft.com/office/drawing/2014/main" id="{030C0EC8-14B4-454A-9732-83D4CF10DB08}"/>
              </a:ext>
            </a:extLst>
          </p:cNvPr>
          <p:cNvSpPr>
            <a:spLocks noGrp="1"/>
          </p:cNvSpPr>
          <p:nvPr>
            <p:ph idx="1"/>
          </p:nvPr>
        </p:nvSpPr>
        <p:spPr>
          <a:xfrm>
            <a:off x="7852421" y="2773514"/>
            <a:ext cx="4339579" cy="1826195"/>
          </a:xfrm>
        </p:spPr>
        <p:txBody>
          <a:bodyPr>
            <a:normAutofit/>
          </a:bodyPr>
          <a:lstStyle/>
          <a:p>
            <a:pPr marL="0" indent="0">
              <a:buNone/>
            </a:pPr>
            <a:r>
              <a:rPr lang="fr-FR" sz="3200" dirty="0"/>
              <a:t>Ces 3 régions et circuits sont causatives du comportement ! </a:t>
            </a:r>
          </a:p>
          <a:p>
            <a:pPr marL="0" indent="0">
              <a:buNone/>
            </a:pPr>
            <a:endParaRPr lang="fr-FR" dirty="0"/>
          </a:p>
        </p:txBody>
      </p:sp>
    </p:spTree>
    <p:extLst>
      <p:ext uri="{BB962C8B-B14F-4D97-AF65-F5344CB8AC3E}">
        <p14:creationId xmlns:p14="http://schemas.microsoft.com/office/powerpoint/2010/main" val="1485575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7222F0-52DD-514C-A3A5-F90038AC666E}"/>
              </a:ext>
            </a:extLst>
          </p:cNvPr>
          <p:cNvSpPr>
            <a:spLocks noGrp="1"/>
          </p:cNvSpPr>
          <p:nvPr>
            <p:ph type="title"/>
          </p:nvPr>
        </p:nvSpPr>
        <p:spPr>
          <a:xfrm>
            <a:off x="838200" y="12496"/>
            <a:ext cx="10515600" cy="1325563"/>
          </a:xfrm>
        </p:spPr>
        <p:txBody>
          <a:bodyPr/>
          <a:lstStyle/>
          <a:p>
            <a:pPr algn="ctr"/>
            <a:r>
              <a:rPr lang="fr-FR" dirty="0">
                <a:solidFill>
                  <a:srgbClr val="358EBF"/>
                </a:solidFill>
              </a:rPr>
              <a:t>3- Comment voir le changement d’activité neuronale au cours de la compétition ? </a:t>
            </a:r>
          </a:p>
        </p:txBody>
      </p:sp>
      <p:sp>
        <p:nvSpPr>
          <p:cNvPr id="3" name="Espace réservé du contenu 2">
            <a:extLst>
              <a:ext uri="{FF2B5EF4-FFF2-40B4-BE49-F238E27FC236}">
                <a16:creationId xmlns:a16="http://schemas.microsoft.com/office/drawing/2014/main" id="{7DD83CCA-CA29-A74D-A242-B8D81AAA8B22}"/>
              </a:ext>
            </a:extLst>
          </p:cNvPr>
          <p:cNvSpPr>
            <a:spLocks noGrp="1"/>
          </p:cNvSpPr>
          <p:nvPr>
            <p:ph idx="1"/>
          </p:nvPr>
        </p:nvSpPr>
        <p:spPr>
          <a:xfrm>
            <a:off x="226887" y="2630405"/>
            <a:ext cx="3770995" cy="616094"/>
          </a:xfrm>
        </p:spPr>
        <p:txBody>
          <a:bodyPr>
            <a:normAutofit/>
          </a:bodyPr>
          <a:lstStyle/>
          <a:p>
            <a:pPr marL="0" indent="0">
              <a:buNone/>
            </a:pPr>
            <a:r>
              <a:rPr lang="fr-FR" sz="3600" b="1" dirty="0">
                <a:solidFill>
                  <a:srgbClr val="1C3A8D"/>
                </a:solidFill>
              </a:rPr>
              <a:t>Système</a:t>
            </a:r>
            <a:r>
              <a:rPr lang="fr-FR" dirty="0">
                <a:solidFill>
                  <a:srgbClr val="FF0000"/>
                </a:solidFill>
              </a:rPr>
              <a:t> </a:t>
            </a:r>
            <a:r>
              <a:rPr lang="fr-FR" sz="3600" b="1" dirty="0" err="1">
                <a:solidFill>
                  <a:srgbClr val="1C3A8D"/>
                </a:solidFill>
              </a:rPr>
              <a:t>Cre-LoxP</a:t>
            </a:r>
            <a:endParaRPr lang="fr-FR" sz="3600" b="1" dirty="0">
              <a:solidFill>
                <a:srgbClr val="1C3A8D"/>
              </a:solidFill>
            </a:endParaRPr>
          </a:p>
        </p:txBody>
      </p:sp>
      <p:pic>
        <p:nvPicPr>
          <p:cNvPr id="4" name="Espace réservé du contenu 3">
            <a:extLst>
              <a:ext uri="{FF2B5EF4-FFF2-40B4-BE49-F238E27FC236}">
                <a16:creationId xmlns:a16="http://schemas.microsoft.com/office/drawing/2014/main" id="{D9F72092-CE8D-6545-9C3B-87482F778EC2}"/>
              </a:ext>
            </a:extLst>
          </p:cNvPr>
          <p:cNvPicPr>
            <a:picLocks noChangeAspect="1"/>
          </p:cNvPicPr>
          <p:nvPr/>
        </p:nvPicPr>
        <p:blipFill rotWithShape="1">
          <a:blip r:embed="rId3"/>
          <a:srcRect t="2361"/>
          <a:stretch/>
        </p:blipFill>
        <p:spPr>
          <a:xfrm>
            <a:off x="0" y="4574240"/>
            <a:ext cx="9029703" cy="2137341"/>
          </a:xfrm>
          <a:prstGeom prst="rect">
            <a:avLst/>
          </a:prstGeom>
        </p:spPr>
      </p:pic>
      <p:pic>
        <p:nvPicPr>
          <p:cNvPr id="5" name="Image 4">
            <a:extLst>
              <a:ext uri="{FF2B5EF4-FFF2-40B4-BE49-F238E27FC236}">
                <a16:creationId xmlns:a16="http://schemas.microsoft.com/office/drawing/2014/main" id="{03360079-31AA-D44F-BCEA-D989A7E39713}"/>
              </a:ext>
            </a:extLst>
          </p:cNvPr>
          <p:cNvPicPr>
            <a:picLocks noChangeAspect="1"/>
          </p:cNvPicPr>
          <p:nvPr/>
        </p:nvPicPr>
        <p:blipFill>
          <a:blip r:embed="rId4"/>
          <a:stretch>
            <a:fillRect/>
          </a:stretch>
        </p:blipFill>
        <p:spPr>
          <a:xfrm>
            <a:off x="4122084" y="1338059"/>
            <a:ext cx="4044949" cy="3200786"/>
          </a:xfrm>
          <a:prstGeom prst="rect">
            <a:avLst/>
          </a:prstGeom>
        </p:spPr>
      </p:pic>
      <p:pic>
        <p:nvPicPr>
          <p:cNvPr id="6" name="Image 5">
            <a:extLst>
              <a:ext uri="{FF2B5EF4-FFF2-40B4-BE49-F238E27FC236}">
                <a16:creationId xmlns:a16="http://schemas.microsoft.com/office/drawing/2014/main" id="{FFE87C39-0D42-774B-BFA6-A3D1932B8F55}"/>
              </a:ext>
            </a:extLst>
          </p:cNvPr>
          <p:cNvPicPr>
            <a:picLocks noChangeAspect="1"/>
          </p:cNvPicPr>
          <p:nvPr/>
        </p:nvPicPr>
        <p:blipFill>
          <a:blip r:embed="rId5"/>
          <a:stretch>
            <a:fillRect/>
          </a:stretch>
        </p:blipFill>
        <p:spPr>
          <a:xfrm>
            <a:off x="8291235" y="1215088"/>
            <a:ext cx="3900765" cy="3676951"/>
          </a:xfrm>
          <a:prstGeom prst="rect">
            <a:avLst/>
          </a:prstGeom>
        </p:spPr>
      </p:pic>
    </p:spTree>
    <p:extLst>
      <p:ext uri="{BB962C8B-B14F-4D97-AF65-F5344CB8AC3E}">
        <p14:creationId xmlns:p14="http://schemas.microsoft.com/office/powerpoint/2010/main" val="223000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6AA90F-8886-E449-B571-9C47CE1E46FE}"/>
              </a:ext>
            </a:extLst>
          </p:cNvPr>
          <p:cNvSpPr>
            <a:spLocks noGrp="1"/>
          </p:cNvSpPr>
          <p:nvPr>
            <p:ph type="title"/>
          </p:nvPr>
        </p:nvSpPr>
        <p:spPr>
          <a:xfrm>
            <a:off x="838200" y="88106"/>
            <a:ext cx="10515600" cy="1325563"/>
          </a:xfrm>
        </p:spPr>
        <p:txBody>
          <a:bodyPr/>
          <a:lstStyle/>
          <a:p>
            <a:r>
              <a:rPr lang="fr-FR" dirty="0">
                <a:solidFill>
                  <a:srgbClr val="358EBF"/>
                </a:solidFill>
              </a:rPr>
              <a:t>Résultats</a:t>
            </a:r>
            <a:r>
              <a:rPr lang="fr-FR" dirty="0"/>
              <a:t> </a:t>
            </a:r>
          </a:p>
        </p:txBody>
      </p:sp>
      <p:pic>
        <p:nvPicPr>
          <p:cNvPr id="5" name="Espace réservé du contenu 4">
            <a:extLst>
              <a:ext uri="{FF2B5EF4-FFF2-40B4-BE49-F238E27FC236}">
                <a16:creationId xmlns:a16="http://schemas.microsoft.com/office/drawing/2014/main" id="{FBC07D19-8E69-8342-8EB3-AFB4D7A8F889}"/>
              </a:ext>
            </a:extLst>
          </p:cNvPr>
          <p:cNvPicPr>
            <a:picLocks noGrp="1" noChangeAspect="1"/>
          </p:cNvPicPr>
          <p:nvPr>
            <p:ph idx="1"/>
          </p:nvPr>
        </p:nvPicPr>
        <p:blipFill>
          <a:blip r:embed="rId3"/>
          <a:stretch>
            <a:fillRect/>
          </a:stretch>
        </p:blipFill>
        <p:spPr>
          <a:xfrm>
            <a:off x="4508500" y="1108395"/>
            <a:ext cx="3289300" cy="2781300"/>
          </a:xfrm>
          <a:prstGeom prst="rect">
            <a:avLst/>
          </a:prstGeom>
        </p:spPr>
      </p:pic>
      <p:pic>
        <p:nvPicPr>
          <p:cNvPr id="6" name="Image 5">
            <a:extLst>
              <a:ext uri="{FF2B5EF4-FFF2-40B4-BE49-F238E27FC236}">
                <a16:creationId xmlns:a16="http://schemas.microsoft.com/office/drawing/2014/main" id="{2E59D453-BD83-3649-8DD0-64F34436ACDE}"/>
              </a:ext>
            </a:extLst>
          </p:cNvPr>
          <p:cNvPicPr>
            <a:picLocks noChangeAspect="1"/>
          </p:cNvPicPr>
          <p:nvPr/>
        </p:nvPicPr>
        <p:blipFill>
          <a:blip r:embed="rId4"/>
          <a:stretch>
            <a:fillRect/>
          </a:stretch>
        </p:blipFill>
        <p:spPr>
          <a:xfrm>
            <a:off x="4617803" y="3889695"/>
            <a:ext cx="3175000" cy="2755900"/>
          </a:xfrm>
          <a:prstGeom prst="rect">
            <a:avLst/>
          </a:prstGeom>
        </p:spPr>
      </p:pic>
      <p:pic>
        <p:nvPicPr>
          <p:cNvPr id="10" name="Image 9">
            <a:extLst>
              <a:ext uri="{FF2B5EF4-FFF2-40B4-BE49-F238E27FC236}">
                <a16:creationId xmlns:a16="http://schemas.microsoft.com/office/drawing/2014/main" id="{A80CEB9B-65D4-1B44-A06C-720D6B1D72E8}"/>
              </a:ext>
            </a:extLst>
          </p:cNvPr>
          <p:cNvPicPr>
            <a:picLocks noChangeAspect="1"/>
          </p:cNvPicPr>
          <p:nvPr/>
        </p:nvPicPr>
        <p:blipFill rotWithShape="1">
          <a:blip r:embed="rId5"/>
          <a:srcRect t="4439" b="66102"/>
          <a:stretch/>
        </p:blipFill>
        <p:spPr>
          <a:xfrm>
            <a:off x="8404199" y="1231843"/>
            <a:ext cx="2949601" cy="2456644"/>
          </a:xfrm>
          <a:prstGeom prst="rect">
            <a:avLst/>
          </a:prstGeom>
        </p:spPr>
      </p:pic>
      <p:pic>
        <p:nvPicPr>
          <p:cNvPr id="11" name="Image 10">
            <a:extLst>
              <a:ext uri="{FF2B5EF4-FFF2-40B4-BE49-F238E27FC236}">
                <a16:creationId xmlns:a16="http://schemas.microsoft.com/office/drawing/2014/main" id="{94D8960A-AD3C-9945-8F7B-7E63DCA3D09A}"/>
              </a:ext>
            </a:extLst>
          </p:cNvPr>
          <p:cNvPicPr>
            <a:picLocks noChangeAspect="1"/>
          </p:cNvPicPr>
          <p:nvPr/>
        </p:nvPicPr>
        <p:blipFill>
          <a:blip r:embed="rId6"/>
          <a:stretch>
            <a:fillRect/>
          </a:stretch>
        </p:blipFill>
        <p:spPr>
          <a:xfrm>
            <a:off x="8404198" y="3889695"/>
            <a:ext cx="2949601" cy="2880199"/>
          </a:xfrm>
          <a:prstGeom prst="rect">
            <a:avLst/>
          </a:prstGeom>
        </p:spPr>
      </p:pic>
      <p:pic>
        <p:nvPicPr>
          <p:cNvPr id="13" name="Image 12">
            <a:extLst>
              <a:ext uri="{FF2B5EF4-FFF2-40B4-BE49-F238E27FC236}">
                <a16:creationId xmlns:a16="http://schemas.microsoft.com/office/drawing/2014/main" id="{DC4D3BA8-CC10-144C-BCC6-9220D8D4C472}"/>
              </a:ext>
            </a:extLst>
          </p:cNvPr>
          <p:cNvPicPr>
            <a:picLocks noChangeAspect="1"/>
          </p:cNvPicPr>
          <p:nvPr/>
        </p:nvPicPr>
        <p:blipFill>
          <a:blip r:embed="rId7"/>
          <a:stretch>
            <a:fillRect/>
          </a:stretch>
        </p:blipFill>
        <p:spPr>
          <a:xfrm>
            <a:off x="722747" y="1326854"/>
            <a:ext cx="2975348" cy="2361634"/>
          </a:xfrm>
          <a:prstGeom prst="rect">
            <a:avLst/>
          </a:prstGeom>
        </p:spPr>
      </p:pic>
      <p:pic>
        <p:nvPicPr>
          <p:cNvPr id="14" name="Image 13">
            <a:extLst>
              <a:ext uri="{FF2B5EF4-FFF2-40B4-BE49-F238E27FC236}">
                <a16:creationId xmlns:a16="http://schemas.microsoft.com/office/drawing/2014/main" id="{ED57EB99-15F1-714F-A79D-0C0B5CCB32DF}"/>
              </a:ext>
            </a:extLst>
          </p:cNvPr>
          <p:cNvPicPr>
            <a:picLocks noChangeAspect="1"/>
          </p:cNvPicPr>
          <p:nvPr/>
        </p:nvPicPr>
        <p:blipFill>
          <a:blip r:embed="rId8"/>
          <a:stretch>
            <a:fillRect/>
          </a:stretch>
        </p:blipFill>
        <p:spPr>
          <a:xfrm>
            <a:off x="838200" y="3889695"/>
            <a:ext cx="3217115" cy="2588773"/>
          </a:xfrm>
          <a:prstGeom prst="rect">
            <a:avLst/>
          </a:prstGeom>
        </p:spPr>
      </p:pic>
      <p:sp>
        <p:nvSpPr>
          <p:cNvPr id="3" name="Ellipse 2">
            <a:extLst>
              <a:ext uri="{FF2B5EF4-FFF2-40B4-BE49-F238E27FC236}">
                <a16:creationId xmlns:a16="http://schemas.microsoft.com/office/drawing/2014/main" id="{54B500F0-826A-674F-9B35-B441E69203D5}"/>
              </a:ext>
            </a:extLst>
          </p:cNvPr>
          <p:cNvSpPr/>
          <p:nvPr/>
        </p:nvSpPr>
        <p:spPr>
          <a:xfrm>
            <a:off x="9144000" y="2274277"/>
            <a:ext cx="1219200" cy="1615418"/>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v</a:t>
            </a:r>
          </a:p>
        </p:txBody>
      </p:sp>
      <p:sp>
        <p:nvSpPr>
          <p:cNvPr id="12" name="Ellipse 11">
            <a:extLst>
              <a:ext uri="{FF2B5EF4-FFF2-40B4-BE49-F238E27FC236}">
                <a16:creationId xmlns:a16="http://schemas.microsoft.com/office/drawing/2014/main" id="{AD1E2DEE-E389-5144-BC3D-AAC993B4FE5D}"/>
              </a:ext>
            </a:extLst>
          </p:cNvPr>
          <p:cNvSpPr/>
          <p:nvPr/>
        </p:nvSpPr>
        <p:spPr>
          <a:xfrm>
            <a:off x="9144000" y="4291187"/>
            <a:ext cx="1008185" cy="1288619"/>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51872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0E4535-EC6B-F841-85CD-CBC86961A2BE}"/>
              </a:ext>
            </a:extLst>
          </p:cNvPr>
          <p:cNvSpPr>
            <a:spLocks noGrp="1"/>
          </p:cNvSpPr>
          <p:nvPr>
            <p:ph type="title"/>
          </p:nvPr>
        </p:nvSpPr>
        <p:spPr>
          <a:xfrm>
            <a:off x="838199" y="83512"/>
            <a:ext cx="10515600" cy="1325563"/>
          </a:xfrm>
        </p:spPr>
        <p:txBody>
          <a:bodyPr/>
          <a:lstStyle/>
          <a:p>
            <a:r>
              <a:rPr lang="fr-FR" dirty="0">
                <a:solidFill>
                  <a:srgbClr val="358EBF"/>
                </a:solidFill>
              </a:rPr>
              <a:t>Ségrégation anatomique </a:t>
            </a:r>
          </a:p>
        </p:txBody>
      </p:sp>
      <p:sp>
        <p:nvSpPr>
          <p:cNvPr id="4" name="ZoneTexte 3">
            <a:extLst>
              <a:ext uri="{FF2B5EF4-FFF2-40B4-BE49-F238E27FC236}">
                <a16:creationId xmlns:a16="http://schemas.microsoft.com/office/drawing/2014/main" id="{E8959C02-69C7-3A46-9809-C5CFA59C6379}"/>
              </a:ext>
            </a:extLst>
          </p:cNvPr>
          <p:cNvSpPr txBox="1"/>
          <p:nvPr/>
        </p:nvSpPr>
        <p:spPr>
          <a:xfrm>
            <a:off x="3220387" y="6306075"/>
            <a:ext cx="5751225" cy="461665"/>
          </a:xfrm>
          <a:prstGeom prst="rect">
            <a:avLst/>
          </a:prstGeom>
          <a:noFill/>
        </p:spPr>
        <p:txBody>
          <a:bodyPr wrap="square" rtlCol="0">
            <a:spAutoFit/>
          </a:bodyPr>
          <a:lstStyle/>
          <a:p>
            <a:r>
              <a:rPr lang="fr-FR" sz="2400" dirty="0"/>
              <a:t>=&gt; Ségrégation fonctionnelle de ces 2 zones. </a:t>
            </a:r>
          </a:p>
        </p:txBody>
      </p:sp>
      <p:pic>
        <p:nvPicPr>
          <p:cNvPr id="5" name="Image 4">
            <a:extLst>
              <a:ext uri="{FF2B5EF4-FFF2-40B4-BE49-F238E27FC236}">
                <a16:creationId xmlns:a16="http://schemas.microsoft.com/office/drawing/2014/main" id="{4A617C3B-72DE-AC46-BD77-7286BD98AC48}"/>
              </a:ext>
            </a:extLst>
          </p:cNvPr>
          <p:cNvPicPr>
            <a:picLocks noChangeAspect="1"/>
          </p:cNvPicPr>
          <p:nvPr/>
        </p:nvPicPr>
        <p:blipFill>
          <a:blip r:embed="rId3"/>
          <a:stretch>
            <a:fillRect/>
          </a:stretch>
        </p:blipFill>
        <p:spPr>
          <a:xfrm>
            <a:off x="1197248" y="1051703"/>
            <a:ext cx="6558398" cy="4754593"/>
          </a:xfrm>
          <a:prstGeom prst="rect">
            <a:avLst/>
          </a:prstGeom>
        </p:spPr>
      </p:pic>
      <p:pic>
        <p:nvPicPr>
          <p:cNvPr id="6" name="Image 5">
            <a:extLst>
              <a:ext uri="{FF2B5EF4-FFF2-40B4-BE49-F238E27FC236}">
                <a16:creationId xmlns:a16="http://schemas.microsoft.com/office/drawing/2014/main" id="{2F357BD2-8F0A-C64D-8883-5D5D3DDD39C7}"/>
              </a:ext>
            </a:extLst>
          </p:cNvPr>
          <p:cNvPicPr>
            <a:picLocks noChangeAspect="1"/>
          </p:cNvPicPr>
          <p:nvPr/>
        </p:nvPicPr>
        <p:blipFill>
          <a:blip r:embed="rId4"/>
          <a:stretch>
            <a:fillRect/>
          </a:stretch>
        </p:blipFill>
        <p:spPr>
          <a:xfrm>
            <a:off x="8448411" y="1464251"/>
            <a:ext cx="3583163" cy="2956263"/>
          </a:xfrm>
          <a:prstGeom prst="rect">
            <a:avLst/>
          </a:prstGeom>
        </p:spPr>
      </p:pic>
      <p:pic>
        <p:nvPicPr>
          <p:cNvPr id="7" name="Image 6">
            <a:extLst>
              <a:ext uri="{FF2B5EF4-FFF2-40B4-BE49-F238E27FC236}">
                <a16:creationId xmlns:a16="http://schemas.microsoft.com/office/drawing/2014/main" id="{F74BA27D-6657-7349-A220-5B0CDC2E972A}"/>
              </a:ext>
            </a:extLst>
          </p:cNvPr>
          <p:cNvPicPr>
            <a:picLocks noChangeAspect="1"/>
          </p:cNvPicPr>
          <p:nvPr/>
        </p:nvPicPr>
        <p:blipFill>
          <a:blip r:embed="rId5"/>
          <a:stretch>
            <a:fillRect/>
          </a:stretch>
        </p:blipFill>
        <p:spPr>
          <a:xfrm>
            <a:off x="8971612" y="4475690"/>
            <a:ext cx="2143037" cy="1580167"/>
          </a:xfrm>
          <a:prstGeom prst="rect">
            <a:avLst/>
          </a:prstGeom>
        </p:spPr>
      </p:pic>
      <mc:AlternateContent xmlns:mc="http://schemas.openxmlformats.org/markup-compatibility/2006" xmlns:p14="http://schemas.microsoft.com/office/powerpoint/2010/main">
        <mc:Choice Requires="p14">
          <p:contentPart p14:bwMode="auto" r:id="rId6">
            <p14:nvContentPartPr>
              <p14:cNvPr id="3" name="Encre 2">
                <a:extLst>
                  <a:ext uri="{FF2B5EF4-FFF2-40B4-BE49-F238E27FC236}">
                    <a16:creationId xmlns:a16="http://schemas.microsoft.com/office/drawing/2014/main" id="{0EDB045F-E8F3-FA41-B6A5-AC6E1949243B}"/>
                  </a:ext>
                </a:extLst>
              </p14:cNvPr>
              <p14:cNvContentPartPr/>
              <p14:nvPr/>
            </p14:nvContentPartPr>
            <p14:xfrm>
              <a:off x="1595136" y="3404544"/>
              <a:ext cx="473040" cy="175680"/>
            </p14:xfrm>
          </p:contentPart>
        </mc:Choice>
        <mc:Fallback xmlns="">
          <p:pic>
            <p:nvPicPr>
              <p:cNvPr id="3" name="Encre 2">
                <a:extLst>
                  <a:ext uri="{FF2B5EF4-FFF2-40B4-BE49-F238E27FC236}">
                    <a16:creationId xmlns:a16="http://schemas.microsoft.com/office/drawing/2014/main" id="{0EDB045F-E8F3-FA41-B6A5-AC6E1949243B}"/>
                  </a:ext>
                </a:extLst>
              </p:cNvPr>
              <p:cNvPicPr/>
              <p:nvPr/>
            </p:nvPicPr>
            <p:blipFill>
              <a:blip r:embed="rId7"/>
              <a:stretch>
                <a:fillRect/>
              </a:stretch>
            </p:blipFill>
            <p:spPr>
              <a:xfrm>
                <a:off x="1586496" y="3395544"/>
                <a:ext cx="4906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Encre 7">
                <a:extLst>
                  <a:ext uri="{FF2B5EF4-FFF2-40B4-BE49-F238E27FC236}">
                    <a16:creationId xmlns:a16="http://schemas.microsoft.com/office/drawing/2014/main" id="{48F2D92F-1EEA-F047-8581-5DB543FA9BCC}"/>
                  </a:ext>
                </a:extLst>
              </p14:cNvPr>
              <p14:cNvContentPartPr/>
              <p14:nvPr/>
            </p14:nvContentPartPr>
            <p14:xfrm>
              <a:off x="1475976" y="3239304"/>
              <a:ext cx="241560" cy="410400"/>
            </p14:xfrm>
          </p:contentPart>
        </mc:Choice>
        <mc:Fallback xmlns="">
          <p:pic>
            <p:nvPicPr>
              <p:cNvPr id="8" name="Encre 7">
                <a:extLst>
                  <a:ext uri="{FF2B5EF4-FFF2-40B4-BE49-F238E27FC236}">
                    <a16:creationId xmlns:a16="http://schemas.microsoft.com/office/drawing/2014/main" id="{48F2D92F-1EEA-F047-8581-5DB543FA9BCC}"/>
                  </a:ext>
                </a:extLst>
              </p:cNvPr>
              <p:cNvPicPr/>
              <p:nvPr/>
            </p:nvPicPr>
            <p:blipFill>
              <a:blip r:embed="rId9"/>
              <a:stretch>
                <a:fillRect/>
              </a:stretch>
            </p:blipFill>
            <p:spPr>
              <a:xfrm>
                <a:off x="1467336" y="3230664"/>
                <a:ext cx="259200" cy="428040"/>
              </a:xfrm>
              <a:prstGeom prst="rect">
                <a:avLst/>
              </a:prstGeom>
            </p:spPr>
          </p:pic>
        </mc:Fallback>
      </mc:AlternateContent>
    </p:spTree>
    <p:extLst>
      <p:ext uri="{BB962C8B-B14F-4D97-AF65-F5344CB8AC3E}">
        <p14:creationId xmlns:p14="http://schemas.microsoft.com/office/powerpoint/2010/main" val="4031235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C63171-74AE-0643-9380-59C9CE175D43}"/>
              </a:ext>
            </a:extLst>
          </p:cNvPr>
          <p:cNvSpPr>
            <a:spLocks noGrp="1"/>
          </p:cNvSpPr>
          <p:nvPr>
            <p:ph type="title"/>
          </p:nvPr>
        </p:nvSpPr>
        <p:spPr/>
        <p:txBody>
          <a:bodyPr/>
          <a:lstStyle/>
          <a:p>
            <a:pPr algn="ctr"/>
            <a:r>
              <a:rPr lang="fr-FR" dirty="0">
                <a:solidFill>
                  <a:srgbClr val="358EBF"/>
                </a:solidFill>
              </a:rPr>
              <a:t>4-</a:t>
            </a:r>
            <a:r>
              <a:rPr lang="fr-FR" dirty="0"/>
              <a:t> </a:t>
            </a:r>
            <a:r>
              <a:rPr lang="fr-FR" dirty="0">
                <a:solidFill>
                  <a:srgbClr val="358EBF"/>
                </a:solidFill>
              </a:rPr>
              <a:t>Est-ce qu’il y a une communication entre les 2 circuits ? </a:t>
            </a:r>
          </a:p>
        </p:txBody>
      </p:sp>
      <p:pic>
        <p:nvPicPr>
          <p:cNvPr id="5" name="Image 4">
            <a:extLst>
              <a:ext uri="{FF2B5EF4-FFF2-40B4-BE49-F238E27FC236}">
                <a16:creationId xmlns:a16="http://schemas.microsoft.com/office/drawing/2014/main" id="{A7285605-7E72-4842-891A-2B9555552B6F}"/>
              </a:ext>
            </a:extLst>
          </p:cNvPr>
          <p:cNvPicPr>
            <a:picLocks noChangeAspect="1"/>
          </p:cNvPicPr>
          <p:nvPr/>
        </p:nvPicPr>
        <p:blipFill>
          <a:blip r:embed="rId3"/>
          <a:stretch>
            <a:fillRect/>
          </a:stretch>
        </p:blipFill>
        <p:spPr>
          <a:xfrm>
            <a:off x="2576538" y="1690688"/>
            <a:ext cx="7038923" cy="5057291"/>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Encre 2">
                <a:extLst>
                  <a:ext uri="{FF2B5EF4-FFF2-40B4-BE49-F238E27FC236}">
                    <a16:creationId xmlns:a16="http://schemas.microsoft.com/office/drawing/2014/main" id="{52E60A73-76BC-8948-8671-52B8A2019AB3}"/>
                  </a:ext>
                </a:extLst>
              </p14:cNvPr>
              <p14:cNvContentPartPr/>
              <p14:nvPr/>
            </p14:nvContentPartPr>
            <p14:xfrm>
              <a:off x="2848656" y="4044624"/>
              <a:ext cx="249480" cy="293040"/>
            </p14:xfrm>
          </p:contentPart>
        </mc:Choice>
        <mc:Fallback xmlns="">
          <p:pic>
            <p:nvPicPr>
              <p:cNvPr id="3" name="Encre 2">
                <a:extLst>
                  <a:ext uri="{FF2B5EF4-FFF2-40B4-BE49-F238E27FC236}">
                    <a16:creationId xmlns:a16="http://schemas.microsoft.com/office/drawing/2014/main" id="{52E60A73-76BC-8948-8671-52B8A2019AB3}"/>
                  </a:ext>
                </a:extLst>
              </p:cNvPr>
              <p:cNvPicPr/>
              <p:nvPr/>
            </p:nvPicPr>
            <p:blipFill>
              <a:blip r:embed="rId5"/>
              <a:stretch>
                <a:fillRect/>
              </a:stretch>
            </p:blipFill>
            <p:spPr>
              <a:xfrm>
                <a:off x="2840016" y="4035984"/>
                <a:ext cx="26712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Encre 3">
                <a:extLst>
                  <a:ext uri="{FF2B5EF4-FFF2-40B4-BE49-F238E27FC236}">
                    <a16:creationId xmlns:a16="http://schemas.microsoft.com/office/drawing/2014/main" id="{AABF5C21-87C7-A94F-A52E-841E56B44D25}"/>
                  </a:ext>
                </a:extLst>
              </p14:cNvPr>
              <p14:cNvContentPartPr/>
              <p14:nvPr/>
            </p14:nvContentPartPr>
            <p14:xfrm>
              <a:off x="2720856" y="3850944"/>
              <a:ext cx="291960" cy="520560"/>
            </p14:xfrm>
          </p:contentPart>
        </mc:Choice>
        <mc:Fallback xmlns="">
          <p:pic>
            <p:nvPicPr>
              <p:cNvPr id="4" name="Encre 3">
                <a:extLst>
                  <a:ext uri="{FF2B5EF4-FFF2-40B4-BE49-F238E27FC236}">
                    <a16:creationId xmlns:a16="http://schemas.microsoft.com/office/drawing/2014/main" id="{AABF5C21-87C7-A94F-A52E-841E56B44D25}"/>
                  </a:ext>
                </a:extLst>
              </p:cNvPr>
              <p:cNvPicPr/>
              <p:nvPr/>
            </p:nvPicPr>
            <p:blipFill>
              <a:blip r:embed="rId7"/>
              <a:stretch>
                <a:fillRect/>
              </a:stretch>
            </p:blipFill>
            <p:spPr>
              <a:xfrm>
                <a:off x="2711856" y="3841944"/>
                <a:ext cx="309600" cy="538200"/>
              </a:xfrm>
              <a:prstGeom prst="rect">
                <a:avLst/>
              </a:prstGeom>
            </p:spPr>
          </p:pic>
        </mc:Fallback>
      </mc:AlternateContent>
    </p:spTree>
    <p:extLst>
      <p:ext uri="{BB962C8B-B14F-4D97-AF65-F5344CB8AC3E}">
        <p14:creationId xmlns:p14="http://schemas.microsoft.com/office/powerpoint/2010/main" val="3670145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91D298-A5D3-AD4D-96BC-5AC4BF58FF73}"/>
              </a:ext>
            </a:extLst>
          </p:cNvPr>
          <p:cNvSpPr>
            <a:spLocks noGrp="1"/>
          </p:cNvSpPr>
          <p:nvPr>
            <p:ph type="title"/>
          </p:nvPr>
        </p:nvSpPr>
        <p:spPr/>
        <p:txBody>
          <a:bodyPr/>
          <a:lstStyle/>
          <a:p>
            <a:pPr algn="ctr"/>
            <a:r>
              <a:rPr lang="fr-FR" dirty="0">
                <a:solidFill>
                  <a:srgbClr val="358EBF"/>
                </a:solidFill>
              </a:rPr>
              <a:t>Comment peut-on faire pour connaitre la connectivité des 2 circuits ? </a:t>
            </a:r>
            <a:r>
              <a:rPr lang="fr-FR" dirty="0"/>
              <a:t>	</a:t>
            </a:r>
          </a:p>
        </p:txBody>
      </p:sp>
      <p:pic>
        <p:nvPicPr>
          <p:cNvPr id="7" name="Image 6">
            <a:extLst>
              <a:ext uri="{FF2B5EF4-FFF2-40B4-BE49-F238E27FC236}">
                <a16:creationId xmlns:a16="http://schemas.microsoft.com/office/drawing/2014/main" id="{34110FD1-A448-3741-80D2-F1C315855395}"/>
              </a:ext>
            </a:extLst>
          </p:cNvPr>
          <p:cNvPicPr>
            <a:picLocks noChangeAspect="1"/>
          </p:cNvPicPr>
          <p:nvPr/>
        </p:nvPicPr>
        <p:blipFill>
          <a:blip r:embed="rId3"/>
          <a:stretch>
            <a:fillRect/>
          </a:stretch>
        </p:blipFill>
        <p:spPr>
          <a:xfrm>
            <a:off x="0" y="2356495"/>
            <a:ext cx="5902036" cy="3268957"/>
          </a:xfrm>
          <a:prstGeom prst="rect">
            <a:avLst/>
          </a:prstGeom>
        </p:spPr>
      </p:pic>
      <p:pic>
        <p:nvPicPr>
          <p:cNvPr id="8" name="Image 7">
            <a:extLst>
              <a:ext uri="{FF2B5EF4-FFF2-40B4-BE49-F238E27FC236}">
                <a16:creationId xmlns:a16="http://schemas.microsoft.com/office/drawing/2014/main" id="{8FD8DDB2-6C4B-2441-9B4C-82767D29661D}"/>
              </a:ext>
            </a:extLst>
          </p:cNvPr>
          <p:cNvPicPr>
            <a:picLocks noChangeAspect="1"/>
          </p:cNvPicPr>
          <p:nvPr/>
        </p:nvPicPr>
        <p:blipFill>
          <a:blip r:embed="rId4"/>
          <a:stretch>
            <a:fillRect/>
          </a:stretch>
        </p:blipFill>
        <p:spPr>
          <a:xfrm>
            <a:off x="5902036" y="2414910"/>
            <a:ext cx="6347880" cy="3152126"/>
          </a:xfrm>
          <a:prstGeom prst="rect">
            <a:avLst/>
          </a:prstGeom>
        </p:spPr>
      </p:pic>
    </p:spTree>
    <p:extLst>
      <p:ext uri="{BB962C8B-B14F-4D97-AF65-F5344CB8AC3E}">
        <p14:creationId xmlns:p14="http://schemas.microsoft.com/office/powerpoint/2010/main" val="123074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4CEE4D-4A97-4145-B89B-4A2193099F62}"/>
              </a:ext>
            </a:extLst>
          </p:cNvPr>
          <p:cNvSpPr>
            <a:spLocks noGrp="1"/>
          </p:cNvSpPr>
          <p:nvPr>
            <p:ph type="title"/>
          </p:nvPr>
        </p:nvSpPr>
        <p:spPr>
          <a:xfrm>
            <a:off x="838200" y="166687"/>
            <a:ext cx="10515600" cy="1325563"/>
          </a:xfrm>
        </p:spPr>
        <p:txBody>
          <a:bodyPr/>
          <a:lstStyle/>
          <a:p>
            <a:r>
              <a:rPr lang="fr-FR" dirty="0">
                <a:solidFill>
                  <a:srgbClr val="358EBF"/>
                </a:solidFill>
              </a:rPr>
              <a:t>Résultats</a:t>
            </a:r>
            <a:r>
              <a:rPr lang="fr-FR" dirty="0"/>
              <a:t> </a:t>
            </a:r>
          </a:p>
        </p:txBody>
      </p:sp>
      <p:pic>
        <p:nvPicPr>
          <p:cNvPr id="4" name="Image 3">
            <a:extLst>
              <a:ext uri="{FF2B5EF4-FFF2-40B4-BE49-F238E27FC236}">
                <a16:creationId xmlns:a16="http://schemas.microsoft.com/office/drawing/2014/main" id="{AB6D8B5E-A919-684C-A373-3AC0677FE241}"/>
              </a:ext>
            </a:extLst>
          </p:cNvPr>
          <p:cNvPicPr>
            <a:picLocks noChangeAspect="1"/>
          </p:cNvPicPr>
          <p:nvPr/>
        </p:nvPicPr>
        <p:blipFill>
          <a:blip r:embed="rId3"/>
          <a:stretch>
            <a:fillRect/>
          </a:stretch>
        </p:blipFill>
        <p:spPr>
          <a:xfrm>
            <a:off x="3224883" y="1275310"/>
            <a:ext cx="2476500" cy="4000500"/>
          </a:xfrm>
          <a:prstGeom prst="rect">
            <a:avLst/>
          </a:prstGeom>
        </p:spPr>
      </p:pic>
      <p:pic>
        <p:nvPicPr>
          <p:cNvPr id="5" name="Image 4">
            <a:extLst>
              <a:ext uri="{FF2B5EF4-FFF2-40B4-BE49-F238E27FC236}">
                <a16:creationId xmlns:a16="http://schemas.microsoft.com/office/drawing/2014/main" id="{9C88ECC1-BBCC-8647-9ADB-8009E1C43E64}"/>
              </a:ext>
            </a:extLst>
          </p:cNvPr>
          <p:cNvPicPr>
            <a:picLocks noChangeAspect="1"/>
          </p:cNvPicPr>
          <p:nvPr/>
        </p:nvPicPr>
        <p:blipFill>
          <a:blip r:embed="rId4"/>
          <a:stretch>
            <a:fillRect/>
          </a:stretch>
        </p:blipFill>
        <p:spPr>
          <a:xfrm>
            <a:off x="9626148" y="1387320"/>
            <a:ext cx="2311400" cy="3873500"/>
          </a:xfrm>
          <a:prstGeom prst="rect">
            <a:avLst/>
          </a:prstGeom>
        </p:spPr>
      </p:pic>
      <p:pic>
        <p:nvPicPr>
          <p:cNvPr id="6" name="Image 5">
            <a:extLst>
              <a:ext uri="{FF2B5EF4-FFF2-40B4-BE49-F238E27FC236}">
                <a16:creationId xmlns:a16="http://schemas.microsoft.com/office/drawing/2014/main" id="{91214FAB-3CB9-4C46-91B3-8575A5F66EC1}"/>
              </a:ext>
            </a:extLst>
          </p:cNvPr>
          <p:cNvPicPr>
            <a:picLocks noChangeAspect="1"/>
          </p:cNvPicPr>
          <p:nvPr/>
        </p:nvPicPr>
        <p:blipFill>
          <a:blip r:embed="rId5"/>
          <a:stretch>
            <a:fillRect/>
          </a:stretch>
        </p:blipFill>
        <p:spPr>
          <a:xfrm>
            <a:off x="290200" y="1678899"/>
            <a:ext cx="3017233" cy="2983044"/>
          </a:xfrm>
          <a:prstGeom prst="rect">
            <a:avLst/>
          </a:prstGeom>
        </p:spPr>
      </p:pic>
      <p:pic>
        <p:nvPicPr>
          <p:cNvPr id="7" name="Image 6">
            <a:extLst>
              <a:ext uri="{FF2B5EF4-FFF2-40B4-BE49-F238E27FC236}">
                <a16:creationId xmlns:a16="http://schemas.microsoft.com/office/drawing/2014/main" id="{F92FE378-D545-8C40-97C1-5FD12655325D}"/>
              </a:ext>
            </a:extLst>
          </p:cNvPr>
          <p:cNvPicPr>
            <a:picLocks noChangeAspect="1"/>
          </p:cNvPicPr>
          <p:nvPr/>
        </p:nvPicPr>
        <p:blipFill>
          <a:blip r:embed="rId6"/>
          <a:stretch>
            <a:fillRect/>
          </a:stretch>
        </p:blipFill>
        <p:spPr>
          <a:xfrm>
            <a:off x="6350386" y="1730182"/>
            <a:ext cx="3275762" cy="3266294"/>
          </a:xfrm>
          <a:prstGeom prst="rect">
            <a:avLst/>
          </a:prstGeom>
        </p:spPr>
      </p:pic>
      <p:cxnSp>
        <p:nvCxnSpPr>
          <p:cNvPr id="9" name="Connecteur droit 8">
            <a:extLst>
              <a:ext uri="{FF2B5EF4-FFF2-40B4-BE49-F238E27FC236}">
                <a16:creationId xmlns:a16="http://schemas.microsoft.com/office/drawing/2014/main" id="{F0AB7DEB-07F2-B54C-AA69-ED2E68C51B20}"/>
              </a:ext>
            </a:extLst>
          </p:cNvPr>
          <p:cNvCxnSpPr>
            <a:cxnSpLocks/>
          </p:cNvCxnSpPr>
          <p:nvPr/>
        </p:nvCxnSpPr>
        <p:spPr>
          <a:xfrm>
            <a:off x="5911243" y="1125410"/>
            <a:ext cx="0" cy="4151130"/>
          </a:xfrm>
          <a:prstGeom prst="line">
            <a:avLst/>
          </a:prstGeom>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B7B83F65-05C0-9D4B-945F-3CED99DBDF20}"/>
              </a:ext>
            </a:extLst>
          </p:cNvPr>
          <p:cNvSpPr txBox="1"/>
          <p:nvPr/>
        </p:nvSpPr>
        <p:spPr>
          <a:xfrm>
            <a:off x="4463133" y="5076154"/>
            <a:ext cx="596125" cy="369332"/>
          </a:xfrm>
          <a:prstGeom prst="rect">
            <a:avLst/>
          </a:prstGeom>
          <a:noFill/>
        </p:spPr>
        <p:txBody>
          <a:bodyPr wrap="none" rtlCol="0">
            <a:spAutoFit/>
          </a:bodyPr>
          <a:lstStyle/>
          <a:p>
            <a:r>
              <a:rPr lang="fr-FR" dirty="0"/>
              <a:t>light</a:t>
            </a:r>
          </a:p>
        </p:txBody>
      </p:sp>
      <p:sp>
        <p:nvSpPr>
          <p:cNvPr id="13" name="ZoneTexte 12">
            <a:extLst>
              <a:ext uri="{FF2B5EF4-FFF2-40B4-BE49-F238E27FC236}">
                <a16:creationId xmlns:a16="http://schemas.microsoft.com/office/drawing/2014/main" id="{90CE740F-226C-7044-86C6-DB928ADD37C6}"/>
              </a:ext>
            </a:extLst>
          </p:cNvPr>
          <p:cNvSpPr txBox="1"/>
          <p:nvPr/>
        </p:nvSpPr>
        <p:spPr>
          <a:xfrm>
            <a:off x="10781848" y="5101348"/>
            <a:ext cx="596125" cy="369332"/>
          </a:xfrm>
          <a:prstGeom prst="rect">
            <a:avLst/>
          </a:prstGeom>
          <a:noFill/>
        </p:spPr>
        <p:txBody>
          <a:bodyPr wrap="none" rtlCol="0">
            <a:spAutoFit/>
          </a:bodyPr>
          <a:lstStyle/>
          <a:p>
            <a:r>
              <a:rPr lang="fr-FR" dirty="0"/>
              <a:t>light</a:t>
            </a:r>
          </a:p>
        </p:txBody>
      </p:sp>
      <p:sp>
        <p:nvSpPr>
          <p:cNvPr id="8" name="ZoneTexte 7">
            <a:extLst>
              <a:ext uri="{FF2B5EF4-FFF2-40B4-BE49-F238E27FC236}">
                <a16:creationId xmlns:a16="http://schemas.microsoft.com/office/drawing/2014/main" id="{CDAA6D94-A9BA-0E44-8F58-CE2497D88EAB}"/>
              </a:ext>
            </a:extLst>
          </p:cNvPr>
          <p:cNvSpPr txBox="1"/>
          <p:nvPr/>
        </p:nvSpPr>
        <p:spPr>
          <a:xfrm>
            <a:off x="290201" y="5532318"/>
            <a:ext cx="5621042" cy="954107"/>
          </a:xfrm>
          <a:prstGeom prst="rect">
            <a:avLst/>
          </a:prstGeom>
          <a:noFill/>
        </p:spPr>
        <p:txBody>
          <a:bodyPr wrap="square" rtlCol="0">
            <a:spAutoFit/>
          </a:bodyPr>
          <a:lstStyle/>
          <a:p>
            <a:r>
              <a:rPr lang="fr-FR" sz="2800" dirty="0"/>
              <a:t>Activation circuit soumis </a:t>
            </a:r>
          </a:p>
          <a:p>
            <a:r>
              <a:rPr lang="fr-FR" sz="2800" dirty="0"/>
              <a:t>=&gt; Inhibition circuit  dominant </a:t>
            </a:r>
          </a:p>
        </p:txBody>
      </p:sp>
      <p:sp>
        <p:nvSpPr>
          <p:cNvPr id="14" name="ZoneTexte 13">
            <a:extLst>
              <a:ext uri="{FF2B5EF4-FFF2-40B4-BE49-F238E27FC236}">
                <a16:creationId xmlns:a16="http://schemas.microsoft.com/office/drawing/2014/main" id="{734A6A3B-6619-6744-9E71-C5219B154D6C}"/>
              </a:ext>
            </a:extLst>
          </p:cNvPr>
          <p:cNvSpPr txBox="1"/>
          <p:nvPr/>
        </p:nvSpPr>
        <p:spPr>
          <a:xfrm>
            <a:off x="6096000" y="5445486"/>
            <a:ext cx="5621042" cy="954107"/>
          </a:xfrm>
          <a:prstGeom prst="rect">
            <a:avLst/>
          </a:prstGeom>
          <a:noFill/>
        </p:spPr>
        <p:txBody>
          <a:bodyPr wrap="square" rtlCol="0">
            <a:spAutoFit/>
          </a:bodyPr>
          <a:lstStyle/>
          <a:p>
            <a:r>
              <a:rPr lang="fr-FR" sz="2800" dirty="0"/>
              <a:t>Activation circuit dominant </a:t>
            </a:r>
          </a:p>
          <a:p>
            <a:r>
              <a:rPr lang="fr-FR" sz="2800" dirty="0"/>
              <a:t>=&gt; Inhibition circuit soumis </a:t>
            </a:r>
          </a:p>
        </p:txBody>
      </p:sp>
    </p:spTree>
    <p:extLst>
      <p:ext uri="{BB962C8B-B14F-4D97-AF65-F5344CB8AC3E}">
        <p14:creationId xmlns:p14="http://schemas.microsoft.com/office/powerpoint/2010/main" val="330432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493601-B256-F84E-8F6B-A9E3722F40BB}"/>
              </a:ext>
            </a:extLst>
          </p:cNvPr>
          <p:cNvSpPr>
            <a:spLocks noGrp="1"/>
          </p:cNvSpPr>
          <p:nvPr>
            <p:ph type="title"/>
          </p:nvPr>
        </p:nvSpPr>
        <p:spPr>
          <a:xfrm>
            <a:off x="838199" y="6921"/>
            <a:ext cx="10515600" cy="1325563"/>
          </a:xfrm>
        </p:spPr>
        <p:txBody>
          <a:bodyPr/>
          <a:lstStyle/>
          <a:p>
            <a:r>
              <a:rPr lang="fr-FR" dirty="0">
                <a:solidFill>
                  <a:srgbClr val="358EBF"/>
                </a:solidFill>
              </a:rPr>
              <a:t>5-</a:t>
            </a:r>
            <a:r>
              <a:rPr lang="fr-FR" dirty="0"/>
              <a:t> </a:t>
            </a:r>
            <a:r>
              <a:rPr lang="fr-FR" dirty="0">
                <a:solidFill>
                  <a:srgbClr val="358EBF"/>
                </a:solidFill>
              </a:rPr>
              <a:t>Par quel mécanisme se fait l’inhibition ? </a:t>
            </a:r>
            <a:r>
              <a:rPr lang="fr-FR" dirty="0"/>
              <a:t>	</a:t>
            </a:r>
          </a:p>
        </p:txBody>
      </p:sp>
      <p:pic>
        <p:nvPicPr>
          <p:cNvPr id="7" name="Espace réservé du contenu 3">
            <a:extLst>
              <a:ext uri="{FF2B5EF4-FFF2-40B4-BE49-F238E27FC236}">
                <a16:creationId xmlns:a16="http://schemas.microsoft.com/office/drawing/2014/main" id="{EAAAE50D-7C47-8548-A190-A3D9A148FF03}"/>
              </a:ext>
            </a:extLst>
          </p:cNvPr>
          <p:cNvPicPr>
            <a:picLocks noChangeAspect="1"/>
          </p:cNvPicPr>
          <p:nvPr/>
        </p:nvPicPr>
        <p:blipFill>
          <a:blip r:embed="rId3"/>
          <a:stretch>
            <a:fillRect/>
          </a:stretch>
        </p:blipFill>
        <p:spPr>
          <a:xfrm>
            <a:off x="2320832" y="1198412"/>
            <a:ext cx="7550335" cy="5354689"/>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Encre 2">
                <a:extLst>
                  <a:ext uri="{FF2B5EF4-FFF2-40B4-BE49-F238E27FC236}">
                    <a16:creationId xmlns:a16="http://schemas.microsoft.com/office/drawing/2014/main" id="{7548E1A4-7034-D340-B1D0-29852FC2A51F}"/>
                  </a:ext>
                </a:extLst>
              </p14:cNvPr>
              <p14:cNvContentPartPr/>
              <p14:nvPr/>
            </p14:nvContentPartPr>
            <p14:xfrm>
              <a:off x="2406216" y="3165144"/>
              <a:ext cx="101880" cy="216360"/>
            </p14:xfrm>
          </p:contentPart>
        </mc:Choice>
        <mc:Fallback xmlns="">
          <p:pic>
            <p:nvPicPr>
              <p:cNvPr id="3" name="Encre 2">
                <a:extLst>
                  <a:ext uri="{FF2B5EF4-FFF2-40B4-BE49-F238E27FC236}">
                    <a16:creationId xmlns:a16="http://schemas.microsoft.com/office/drawing/2014/main" id="{7548E1A4-7034-D340-B1D0-29852FC2A51F}"/>
                  </a:ext>
                </a:extLst>
              </p:cNvPr>
              <p:cNvPicPr/>
              <p:nvPr/>
            </p:nvPicPr>
            <p:blipFill>
              <a:blip r:embed="rId5"/>
              <a:stretch>
                <a:fillRect/>
              </a:stretch>
            </p:blipFill>
            <p:spPr>
              <a:xfrm>
                <a:off x="2397216" y="3156144"/>
                <a:ext cx="11952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Encre 4">
                <a:extLst>
                  <a:ext uri="{FF2B5EF4-FFF2-40B4-BE49-F238E27FC236}">
                    <a16:creationId xmlns:a16="http://schemas.microsoft.com/office/drawing/2014/main" id="{6EDB7DC0-7607-0D46-BF82-B992D13F22EF}"/>
                  </a:ext>
                </a:extLst>
              </p14:cNvPr>
              <p14:cNvContentPartPr/>
              <p14:nvPr/>
            </p14:nvContentPartPr>
            <p14:xfrm>
              <a:off x="2795478" y="3605885"/>
              <a:ext cx="360" cy="360"/>
            </p14:xfrm>
          </p:contentPart>
        </mc:Choice>
        <mc:Fallback xmlns="">
          <p:pic>
            <p:nvPicPr>
              <p:cNvPr id="5" name="Encre 4">
                <a:extLst>
                  <a:ext uri="{FF2B5EF4-FFF2-40B4-BE49-F238E27FC236}">
                    <a16:creationId xmlns:a16="http://schemas.microsoft.com/office/drawing/2014/main" id="{6EDB7DC0-7607-0D46-BF82-B992D13F22EF}"/>
                  </a:ext>
                </a:extLst>
              </p:cNvPr>
              <p:cNvPicPr/>
              <p:nvPr/>
            </p:nvPicPr>
            <p:blipFill>
              <a:blip r:embed="rId7"/>
              <a:stretch>
                <a:fillRect/>
              </a:stretch>
            </p:blipFill>
            <p:spPr>
              <a:xfrm>
                <a:off x="2786478" y="359688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Encre 14">
                <a:extLst>
                  <a:ext uri="{FF2B5EF4-FFF2-40B4-BE49-F238E27FC236}">
                    <a16:creationId xmlns:a16="http://schemas.microsoft.com/office/drawing/2014/main" id="{9179EDB3-6E16-324E-A2D9-9EF82C59B18C}"/>
                  </a:ext>
                </a:extLst>
              </p14:cNvPr>
              <p14:cNvContentPartPr/>
              <p14:nvPr/>
            </p14:nvContentPartPr>
            <p14:xfrm>
              <a:off x="828078" y="2503205"/>
              <a:ext cx="360" cy="360"/>
            </p14:xfrm>
          </p:contentPart>
        </mc:Choice>
        <mc:Fallback xmlns="">
          <p:pic>
            <p:nvPicPr>
              <p:cNvPr id="15" name="Encre 14">
                <a:extLst>
                  <a:ext uri="{FF2B5EF4-FFF2-40B4-BE49-F238E27FC236}">
                    <a16:creationId xmlns:a16="http://schemas.microsoft.com/office/drawing/2014/main" id="{9179EDB3-6E16-324E-A2D9-9EF82C59B18C}"/>
                  </a:ext>
                </a:extLst>
              </p:cNvPr>
              <p:cNvPicPr/>
              <p:nvPr/>
            </p:nvPicPr>
            <p:blipFill>
              <a:blip r:embed="rId7"/>
              <a:stretch>
                <a:fillRect/>
              </a:stretch>
            </p:blipFill>
            <p:spPr>
              <a:xfrm>
                <a:off x="819078" y="249420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Encre 15">
                <a:extLst>
                  <a:ext uri="{FF2B5EF4-FFF2-40B4-BE49-F238E27FC236}">
                    <a16:creationId xmlns:a16="http://schemas.microsoft.com/office/drawing/2014/main" id="{FAA12EC3-D9CE-9140-AC4C-5B6CD22B3BD4}"/>
                  </a:ext>
                </a:extLst>
              </p14:cNvPr>
              <p14:cNvContentPartPr/>
              <p14:nvPr/>
            </p14:nvContentPartPr>
            <p14:xfrm>
              <a:off x="2545638" y="3816845"/>
              <a:ext cx="199440" cy="192600"/>
            </p14:xfrm>
          </p:contentPart>
        </mc:Choice>
        <mc:Fallback xmlns="">
          <p:pic>
            <p:nvPicPr>
              <p:cNvPr id="16" name="Encre 15">
                <a:extLst>
                  <a:ext uri="{FF2B5EF4-FFF2-40B4-BE49-F238E27FC236}">
                    <a16:creationId xmlns:a16="http://schemas.microsoft.com/office/drawing/2014/main" id="{FAA12EC3-D9CE-9140-AC4C-5B6CD22B3BD4}"/>
                  </a:ext>
                </a:extLst>
              </p:cNvPr>
              <p:cNvPicPr/>
              <p:nvPr/>
            </p:nvPicPr>
            <p:blipFill>
              <a:blip r:embed="rId10"/>
              <a:stretch>
                <a:fillRect/>
              </a:stretch>
            </p:blipFill>
            <p:spPr>
              <a:xfrm>
                <a:off x="2482638" y="3754205"/>
                <a:ext cx="325080" cy="318240"/>
              </a:xfrm>
              <a:prstGeom prst="rect">
                <a:avLst/>
              </a:prstGeom>
            </p:spPr>
          </p:pic>
        </mc:Fallback>
      </mc:AlternateContent>
    </p:spTree>
    <p:extLst>
      <p:ext uri="{BB962C8B-B14F-4D97-AF65-F5344CB8AC3E}">
        <p14:creationId xmlns:p14="http://schemas.microsoft.com/office/powerpoint/2010/main" val="4122366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F949CE-C912-D44A-A9FB-B0E47EBB7876}"/>
              </a:ext>
            </a:extLst>
          </p:cNvPr>
          <p:cNvSpPr>
            <a:spLocks noGrp="1"/>
          </p:cNvSpPr>
          <p:nvPr>
            <p:ph type="title"/>
          </p:nvPr>
        </p:nvSpPr>
        <p:spPr>
          <a:xfrm>
            <a:off x="523405" y="0"/>
            <a:ext cx="10515600" cy="1325563"/>
          </a:xfrm>
        </p:spPr>
        <p:txBody>
          <a:bodyPr/>
          <a:lstStyle/>
          <a:p>
            <a:r>
              <a:rPr lang="fr-FR" dirty="0">
                <a:solidFill>
                  <a:srgbClr val="358EBF"/>
                </a:solidFill>
              </a:rPr>
              <a:t>Comment faire pour savoir ? </a:t>
            </a:r>
          </a:p>
        </p:txBody>
      </p:sp>
      <p:pic>
        <p:nvPicPr>
          <p:cNvPr id="7" name="Image 6">
            <a:extLst>
              <a:ext uri="{FF2B5EF4-FFF2-40B4-BE49-F238E27FC236}">
                <a16:creationId xmlns:a16="http://schemas.microsoft.com/office/drawing/2014/main" id="{A2EFD9A8-44DC-FA44-9985-2308DF283864}"/>
              </a:ext>
            </a:extLst>
          </p:cNvPr>
          <p:cNvPicPr>
            <a:picLocks noChangeAspect="1"/>
          </p:cNvPicPr>
          <p:nvPr/>
        </p:nvPicPr>
        <p:blipFill>
          <a:blip r:embed="rId3"/>
          <a:stretch>
            <a:fillRect/>
          </a:stretch>
        </p:blipFill>
        <p:spPr>
          <a:xfrm>
            <a:off x="40643" y="1146627"/>
            <a:ext cx="6595003" cy="5562153"/>
          </a:xfrm>
          <a:prstGeom prst="rect">
            <a:avLst/>
          </a:prstGeom>
        </p:spPr>
      </p:pic>
      <p:sp>
        <p:nvSpPr>
          <p:cNvPr id="9" name="Espace réservé du contenu 2">
            <a:extLst>
              <a:ext uri="{FF2B5EF4-FFF2-40B4-BE49-F238E27FC236}">
                <a16:creationId xmlns:a16="http://schemas.microsoft.com/office/drawing/2014/main" id="{10D95D12-CBDC-FD46-815E-BC7516BB8EF1}"/>
              </a:ext>
            </a:extLst>
          </p:cNvPr>
          <p:cNvSpPr>
            <a:spLocks noGrp="1"/>
          </p:cNvSpPr>
          <p:nvPr>
            <p:ph idx="1"/>
          </p:nvPr>
        </p:nvSpPr>
        <p:spPr>
          <a:xfrm>
            <a:off x="7089679" y="1606135"/>
            <a:ext cx="4992393" cy="5102645"/>
          </a:xfrm>
        </p:spPr>
        <p:txBody>
          <a:bodyPr>
            <a:noAutofit/>
          </a:bodyPr>
          <a:lstStyle/>
          <a:p>
            <a:pPr marL="0" indent="0">
              <a:buNone/>
            </a:pPr>
            <a:r>
              <a:rPr lang="fr-FR" sz="2400" b="1" dirty="0"/>
              <a:t>TTX</a:t>
            </a:r>
            <a:r>
              <a:rPr lang="fr-FR" sz="2400" dirty="0"/>
              <a:t> = bloque les canaux Na+</a:t>
            </a:r>
            <a:br>
              <a:rPr lang="fr-FR" sz="2400" dirty="0"/>
            </a:br>
            <a:r>
              <a:rPr lang="fr-FR" sz="2400" b="1" dirty="0"/>
              <a:t>4AP</a:t>
            </a:r>
            <a:r>
              <a:rPr lang="fr-FR" sz="2400" dirty="0"/>
              <a:t> = bloque les canaux K+ </a:t>
            </a:r>
          </a:p>
          <a:p>
            <a:pPr marL="0" indent="0">
              <a:buNone/>
            </a:pPr>
            <a:endParaRPr lang="fr-FR" sz="2400" dirty="0"/>
          </a:p>
          <a:p>
            <a:pPr>
              <a:buFontTx/>
              <a:buChar char="-"/>
            </a:pPr>
            <a:r>
              <a:rPr lang="fr-FR" sz="2400" dirty="0"/>
              <a:t>Si on retrouve un PA </a:t>
            </a:r>
          </a:p>
          <a:p>
            <a:pPr marL="0" indent="0">
              <a:buNone/>
            </a:pPr>
            <a:r>
              <a:rPr lang="fr-FR" sz="2400" dirty="0"/>
              <a:t>= Connections synaptiques directes. </a:t>
            </a:r>
          </a:p>
          <a:p>
            <a:pPr>
              <a:buFontTx/>
              <a:buChar char="-"/>
            </a:pPr>
            <a:endParaRPr lang="fr-FR" sz="2400" dirty="0"/>
          </a:p>
          <a:p>
            <a:pPr>
              <a:buFontTx/>
              <a:buChar char="-"/>
            </a:pPr>
            <a:r>
              <a:rPr lang="fr-FR" sz="2400" dirty="0"/>
              <a:t>Si on ne retrouve pas de PA </a:t>
            </a:r>
          </a:p>
          <a:p>
            <a:pPr marL="0" indent="0">
              <a:buNone/>
            </a:pPr>
            <a:r>
              <a:rPr lang="fr-FR" sz="2400" dirty="0"/>
              <a:t>= Connections poly-synaptiques.</a:t>
            </a:r>
          </a:p>
          <a:p>
            <a:pPr marL="0" indent="0">
              <a:buNone/>
            </a:pPr>
            <a:endParaRPr lang="fr-FR" sz="2400" dirty="0"/>
          </a:p>
          <a:p>
            <a:pPr marL="0" indent="0">
              <a:buNone/>
            </a:pPr>
            <a:endParaRPr lang="fr-FR" sz="2400" dirty="0"/>
          </a:p>
          <a:p>
            <a:pPr marL="0" indent="0">
              <a:buNone/>
            </a:pPr>
            <a:r>
              <a:rPr lang="fr-FR" sz="2400" b="1" dirty="0"/>
              <a:t>PTX</a:t>
            </a:r>
            <a:r>
              <a:rPr lang="fr-FR" sz="2400" dirty="0"/>
              <a:t> = Antagoniste </a:t>
            </a:r>
            <a:r>
              <a:rPr lang="fr-FR" sz="2400" dirty="0" err="1"/>
              <a:t>Rc</a:t>
            </a:r>
            <a:r>
              <a:rPr lang="fr-FR" sz="2400" dirty="0"/>
              <a:t> </a:t>
            </a:r>
            <a:r>
              <a:rPr lang="fr-FR" sz="2400" dirty="0" err="1"/>
              <a:t>GABAa</a:t>
            </a:r>
            <a:r>
              <a:rPr lang="fr-FR" sz="2400" dirty="0"/>
              <a:t>  </a:t>
            </a:r>
          </a:p>
        </p:txBody>
      </p:sp>
      <p:sp>
        <p:nvSpPr>
          <p:cNvPr id="3" name="Ellipse 2">
            <a:extLst>
              <a:ext uri="{FF2B5EF4-FFF2-40B4-BE49-F238E27FC236}">
                <a16:creationId xmlns:a16="http://schemas.microsoft.com/office/drawing/2014/main" id="{1E10B2E4-ABAC-0745-83BB-9DDCC404B75A}"/>
              </a:ext>
            </a:extLst>
          </p:cNvPr>
          <p:cNvSpPr/>
          <p:nvPr/>
        </p:nvSpPr>
        <p:spPr>
          <a:xfrm>
            <a:off x="523404" y="4114800"/>
            <a:ext cx="2067395" cy="1001486"/>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llipse 3">
            <a:extLst>
              <a:ext uri="{FF2B5EF4-FFF2-40B4-BE49-F238E27FC236}">
                <a16:creationId xmlns:a16="http://schemas.microsoft.com/office/drawing/2014/main" id="{9BCAE783-DFD5-CD48-A12C-7D4996E3A973}"/>
              </a:ext>
            </a:extLst>
          </p:cNvPr>
          <p:cNvSpPr/>
          <p:nvPr/>
        </p:nvSpPr>
        <p:spPr>
          <a:xfrm>
            <a:off x="2590799" y="5444444"/>
            <a:ext cx="486230" cy="435428"/>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id="{03F2D7BD-153D-0B44-A34D-159B2A56237C}"/>
              </a:ext>
            </a:extLst>
          </p:cNvPr>
          <p:cNvSpPr/>
          <p:nvPr/>
        </p:nvSpPr>
        <p:spPr>
          <a:xfrm>
            <a:off x="2574701" y="3939743"/>
            <a:ext cx="486230" cy="435428"/>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22803F51-23BE-744D-83DD-07B1C75B23F1}"/>
              </a:ext>
            </a:extLst>
          </p:cNvPr>
          <p:cNvSpPr/>
          <p:nvPr/>
        </p:nvSpPr>
        <p:spPr>
          <a:xfrm>
            <a:off x="4118943" y="5415675"/>
            <a:ext cx="486230" cy="435428"/>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B9876432-E61A-854E-838A-7902000BCAA4}"/>
              </a:ext>
            </a:extLst>
          </p:cNvPr>
          <p:cNvSpPr/>
          <p:nvPr/>
        </p:nvSpPr>
        <p:spPr>
          <a:xfrm>
            <a:off x="4118943" y="4003285"/>
            <a:ext cx="486230" cy="435428"/>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F2015634-3674-4A4C-A377-26C2D2AE56EB}"/>
              </a:ext>
            </a:extLst>
          </p:cNvPr>
          <p:cNvSpPr/>
          <p:nvPr/>
        </p:nvSpPr>
        <p:spPr>
          <a:xfrm>
            <a:off x="2565886" y="4180108"/>
            <a:ext cx="486230" cy="435428"/>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0B69C471-AD8C-A74C-BA71-94B8E7A2EBFD}"/>
              </a:ext>
            </a:extLst>
          </p:cNvPr>
          <p:cNvSpPr/>
          <p:nvPr/>
        </p:nvSpPr>
        <p:spPr>
          <a:xfrm>
            <a:off x="2545673" y="5656481"/>
            <a:ext cx="486230" cy="435428"/>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id="{1D69CD35-1216-C443-930F-31D48818FD12}"/>
              </a:ext>
            </a:extLst>
          </p:cNvPr>
          <p:cNvSpPr/>
          <p:nvPr/>
        </p:nvSpPr>
        <p:spPr>
          <a:xfrm>
            <a:off x="4063133" y="4231429"/>
            <a:ext cx="486230" cy="435428"/>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96C8B6C5-0F40-9D48-B602-DF747627BC8E}"/>
              </a:ext>
            </a:extLst>
          </p:cNvPr>
          <p:cNvSpPr/>
          <p:nvPr/>
        </p:nvSpPr>
        <p:spPr>
          <a:xfrm>
            <a:off x="4098941" y="5643819"/>
            <a:ext cx="486230" cy="435428"/>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5E25ABF7-4743-9545-B9D6-08704392F303}"/>
              </a:ext>
            </a:extLst>
          </p:cNvPr>
          <p:cNvSpPr/>
          <p:nvPr/>
        </p:nvSpPr>
        <p:spPr>
          <a:xfrm>
            <a:off x="2589929" y="4376848"/>
            <a:ext cx="486230" cy="435428"/>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A49C07F5-901E-EE48-AF81-3F46A4E23228}"/>
              </a:ext>
            </a:extLst>
          </p:cNvPr>
          <p:cNvSpPr/>
          <p:nvPr/>
        </p:nvSpPr>
        <p:spPr>
          <a:xfrm>
            <a:off x="2565886" y="5889500"/>
            <a:ext cx="486230" cy="414446"/>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48EAC339-CD8A-0245-AE13-74F521AD6E12}"/>
              </a:ext>
            </a:extLst>
          </p:cNvPr>
          <p:cNvSpPr/>
          <p:nvPr/>
        </p:nvSpPr>
        <p:spPr>
          <a:xfrm>
            <a:off x="4070701" y="4448837"/>
            <a:ext cx="486230" cy="414446"/>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EACE471B-211C-E844-82FC-AC4FCFA7A090}"/>
              </a:ext>
            </a:extLst>
          </p:cNvPr>
          <p:cNvSpPr/>
          <p:nvPr/>
        </p:nvSpPr>
        <p:spPr>
          <a:xfrm>
            <a:off x="4092475" y="5850767"/>
            <a:ext cx="486230" cy="414446"/>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6573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4"/>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2"/>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3"/>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4"/>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16"/>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1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18"/>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8" grpId="0" animBg="1"/>
      <p:bldP spid="8"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563CD6-9BD5-D24D-94AB-C3B96AB90E3D}"/>
              </a:ext>
            </a:extLst>
          </p:cNvPr>
          <p:cNvSpPr>
            <a:spLocks noGrp="1"/>
          </p:cNvSpPr>
          <p:nvPr>
            <p:ph type="title"/>
          </p:nvPr>
        </p:nvSpPr>
        <p:spPr/>
        <p:txBody>
          <a:bodyPr/>
          <a:lstStyle/>
          <a:p>
            <a:pPr algn="ctr"/>
            <a:r>
              <a:rPr lang="fr-FR" dirty="0">
                <a:solidFill>
                  <a:srgbClr val="358EBF"/>
                </a:solidFill>
              </a:rPr>
              <a:t>Plan</a:t>
            </a:r>
          </a:p>
        </p:txBody>
      </p:sp>
      <p:sp>
        <p:nvSpPr>
          <p:cNvPr id="3" name="Espace réservé du contenu 2">
            <a:extLst>
              <a:ext uri="{FF2B5EF4-FFF2-40B4-BE49-F238E27FC236}">
                <a16:creationId xmlns:a16="http://schemas.microsoft.com/office/drawing/2014/main" id="{7FA3FFE8-4108-BD4D-8478-DE7F4385C7B8}"/>
              </a:ext>
            </a:extLst>
          </p:cNvPr>
          <p:cNvSpPr>
            <a:spLocks noGrp="1"/>
          </p:cNvSpPr>
          <p:nvPr>
            <p:ph idx="1"/>
          </p:nvPr>
        </p:nvSpPr>
        <p:spPr/>
        <p:txBody>
          <a:bodyPr>
            <a:normAutofit/>
          </a:bodyPr>
          <a:lstStyle/>
          <a:p>
            <a:pPr>
              <a:buFontTx/>
              <a:buChar char="-"/>
            </a:pPr>
            <a:r>
              <a:rPr lang="fr-FR" sz="3200" dirty="0">
                <a:solidFill>
                  <a:srgbClr val="1C3A8D"/>
                </a:solidFill>
              </a:rPr>
              <a:t>Introduction </a:t>
            </a:r>
          </a:p>
          <a:p>
            <a:pPr>
              <a:buFontTx/>
              <a:buChar char="-"/>
            </a:pPr>
            <a:r>
              <a:rPr lang="fr-FR" sz="3200" dirty="0">
                <a:solidFill>
                  <a:srgbClr val="1C3A8D"/>
                </a:solidFill>
              </a:rPr>
              <a:t>Expérience : 5 étapes clefs</a:t>
            </a:r>
          </a:p>
          <a:p>
            <a:pPr>
              <a:buFontTx/>
              <a:buChar char="-"/>
            </a:pPr>
            <a:r>
              <a:rPr lang="fr-FR" sz="3200" dirty="0">
                <a:solidFill>
                  <a:srgbClr val="1C3A8D"/>
                </a:solidFill>
              </a:rPr>
              <a:t>Synthèse </a:t>
            </a:r>
          </a:p>
          <a:p>
            <a:pPr>
              <a:buFontTx/>
              <a:buChar char="-"/>
            </a:pPr>
            <a:r>
              <a:rPr lang="fr-FR" sz="3200" dirty="0">
                <a:solidFill>
                  <a:srgbClr val="1C3A8D"/>
                </a:solidFill>
              </a:rPr>
              <a:t>Discussion </a:t>
            </a:r>
          </a:p>
          <a:p>
            <a:pPr>
              <a:buFontTx/>
              <a:buChar char="-"/>
            </a:pPr>
            <a:r>
              <a:rPr lang="fr-FR" sz="3200" dirty="0">
                <a:solidFill>
                  <a:srgbClr val="1C3A8D"/>
                </a:solidFill>
              </a:rPr>
              <a:t>Et ensuite ? </a:t>
            </a:r>
          </a:p>
          <a:p>
            <a:pPr marL="0" indent="0">
              <a:buNone/>
            </a:pPr>
            <a:r>
              <a:rPr lang="fr-FR" sz="3200" dirty="0">
                <a:solidFill>
                  <a:srgbClr val="1C3A8D"/>
                </a:solidFill>
              </a:rPr>
              <a:t>- Références </a:t>
            </a:r>
          </a:p>
        </p:txBody>
      </p:sp>
    </p:spTree>
    <p:extLst>
      <p:ext uri="{BB962C8B-B14F-4D97-AF65-F5344CB8AC3E}">
        <p14:creationId xmlns:p14="http://schemas.microsoft.com/office/powerpoint/2010/main" val="2877146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5B21CBA-EC79-CB48-B9FE-AC2866152803}"/>
              </a:ext>
            </a:extLst>
          </p:cNvPr>
          <p:cNvPicPr>
            <a:picLocks noChangeAspect="1"/>
          </p:cNvPicPr>
          <p:nvPr/>
        </p:nvPicPr>
        <p:blipFill>
          <a:blip r:embed="rId3"/>
          <a:stretch>
            <a:fillRect/>
          </a:stretch>
        </p:blipFill>
        <p:spPr>
          <a:xfrm>
            <a:off x="2214020" y="1892878"/>
            <a:ext cx="8393547" cy="3072244"/>
          </a:xfrm>
          <a:prstGeom prst="rect">
            <a:avLst/>
          </a:prstGeom>
        </p:spPr>
      </p:pic>
      <p:sp>
        <p:nvSpPr>
          <p:cNvPr id="9" name="Rectangle 8">
            <a:extLst>
              <a:ext uri="{FF2B5EF4-FFF2-40B4-BE49-F238E27FC236}">
                <a16:creationId xmlns:a16="http://schemas.microsoft.com/office/drawing/2014/main" id="{61D88FD9-712D-7746-B3BE-BE19013FE35A}"/>
              </a:ext>
            </a:extLst>
          </p:cNvPr>
          <p:cNvSpPr/>
          <p:nvPr/>
        </p:nvSpPr>
        <p:spPr>
          <a:xfrm>
            <a:off x="2766079" y="1778021"/>
            <a:ext cx="7289427" cy="3187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1F8AEB77-4324-4A45-96B9-EE975947C910}"/>
              </a:ext>
            </a:extLst>
          </p:cNvPr>
          <p:cNvSpPr>
            <a:spLocks noGrp="1"/>
          </p:cNvSpPr>
          <p:nvPr>
            <p:ph type="title"/>
          </p:nvPr>
        </p:nvSpPr>
        <p:spPr/>
        <p:txBody>
          <a:bodyPr/>
          <a:lstStyle/>
          <a:p>
            <a:r>
              <a:rPr lang="fr-FR" dirty="0">
                <a:solidFill>
                  <a:srgbClr val="358EBF"/>
                </a:solidFill>
              </a:rPr>
              <a:t>Résultats</a:t>
            </a:r>
            <a:r>
              <a:rPr lang="fr-FR" dirty="0"/>
              <a:t> </a:t>
            </a:r>
          </a:p>
        </p:txBody>
      </p:sp>
      <p:pic>
        <p:nvPicPr>
          <p:cNvPr id="5" name="Espace réservé du contenu 4">
            <a:extLst>
              <a:ext uri="{FF2B5EF4-FFF2-40B4-BE49-F238E27FC236}">
                <a16:creationId xmlns:a16="http://schemas.microsoft.com/office/drawing/2014/main" id="{6FD6463B-E956-694E-9D4E-106C42006418}"/>
              </a:ext>
            </a:extLst>
          </p:cNvPr>
          <p:cNvPicPr>
            <a:picLocks noGrp="1" noChangeAspect="1"/>
          </p:cNvPicPr>
          <p:nvPr>
            <p:ph idx="1"/>
          </p:nvPr>
        </p:nvPicPr>
        <p:blipFill>
          <a:blip r:embed="rId4"/>
          <a:stretch>
            <a:fillRect/>
          </a:stretch>
        </p:blipFill>
        <p:spPr>
          <a:xfrm>
            <a:off x="4606728" y="1516021"/>
            <a:ext cx="2978544" cy="4351338"/>
          </a:xfrm>
          <a:prstGeom prst="rect">
            <a:avLst/>
          </a:prstGeom>
        </p:spPr>
      </p:pic>
      <p:pic>
        <p:nvPicPr>
          <p:cNvPr id="4" name="Image 3">
            <a:extLst>
              <a:ext uri="{FF2B5EF4-FFF2-40B4-BE49-F238E27FC236}">
                <a16:creationId xmlns:a16="http://schemas.microsoft.com/office/drawing/2014/main" id="{052E6868-FB4A-8B4A-91BB-F3D960869DC3}"/>
              </a:ext>
            </a:extLst>
          </p:cNvPr>
          <p:cNvPicPr>
            <a:picLocks noChangeAspect="1"/>
          </p:cNvPicPr>
          <p:nvPr/>
        </p:nvPicPr>
        <p:blipFill>
          <a:blip r:embed="rId5"/>
          <a:stretch>
            <a:fillRect/>
          </a:stretch>
        </p:blipFill>
        <p:spPr>
          <a:xfrm>
            <a:off x="1236673" y="1361991"/>
            <a:ext cx="2750915" cy="4505368"/>
          </a:xfrm>
          <a:prstGeom prst="rect">
            <a:avLst/>
          </a:prstGeom>
        </p:spPr>
      </p:pic>
      <p:pic>
        <p:nvPicPr>
          <p:cNvPr id="6" name="Image 5">
            <a:extLst>
              <a:ext uri="{FF2B5EF4-FFF2-40B4-BE49-F238E27FC236}">
                <a16:creationId xmlns:a16="http://schemas.microsoft.com/office/drawing/2014/main" id="{AC4685A3-544E-D942-8B8E-49293FD31020}"/>
              </a:ext>
            </a:extLst>
          </p:cNvPr>
          <p:cNvPicPr>
            <a:picLocks noChangeAspect="1"/>
          </p:cNvPicPr>
          <p:nvPr/>
        </p:nvPicPr>
        <p:blipFill>
          <a:blip r:embed="rId6"/>
          <a:stretch>
            <a:fillRect/>
          </a:stretch>
        </p:blipFill>
        <p:spPr>
          <a:xfrm>
            <a:off x="8330109" y="1516021"/>
            <a:ext cx="3362444" cy="3825958"/>
          </a:xfrm>
          <a:prstGeom prst="rect">
            <a:avLst/>
          </a:prstGeom>
        </p:spPr>
      </p:pic>
      <p:sp>
        <p:nvSpPr>
          <p:cNvPr id="7" name="ZoneTexte 6">
            <a:extLst>
              <a:ext uri="{FF2B5EF4-FFF2-40B4-BE49-F238E27FC236}">
                <a16:creationId xmlns:a16="http://schemas.microsoft.com/office/drawing/2014/main" id="{30B55ADF-7D85-2F4B-888E-7631D12EBB92}"/>
              </a:ext>
            </a:extLst>
          </p:cNvPr>
          <p:cNvSpPr txBox="1"/>
          <p:nvPr/>
        </p:nvSpPr>
        <p:spPr>
          <a:xfrm>
            <a:off x="8569903" y="5244646"/>
            <a:ext cx="3122650" cy="369332"/>
          </a:xfrm>
          <a:prstGeom prst="rect">
            <a:avLst/>
          </a:prstGeom>
          <a:noFill/>
        </p:spPr>
        <p:txBody>
          <a:bodyPr wrap="none" rtlCol="0">
            <a:spAutoFit/>
          </a:bodyPr>
          <a:lstStyle/>
          <a:p>
            <a:r>
              <a:rPr lang="fr-FR" dirty="0"/>
              <a:t>=&gt; Inhibition se fait par GABA ! </a:t>
            </a:r>
          </a:p>
        </p:txBody>
      </p:sp>
      <p:sp>
        <p:nvSpPr>
          <p:cNvPr id="3" name="ZoneTexte 2">
            <a:extLst>
              <a:ext uri="{FF2B5EF4-FFF2-40B4-BE49-F238E27FC236}">
                <a16:creationId xmlns:a16="http://schemas.microsoft.com/office/drawing/2014/main" id="{120698CE-3284-6C42-95F2-FA996B8E4B63}"/>
              </a:ext>
            </a:extLst>
          </p:cNvPr>
          <p:cNvSpPr txBox="1"/>
          <p:nvPr/>
        </p:nvSpPr>
        <p:spPr>
          <a:xfrm>
            <a:off x="4584212" y="5982216"/>
            <a:ext cx="3710055" cy="369332"/>
          </a:xfrm>
          <a:prstGeom prst="rect">
            <a:avLst/>
          </a:prstGeom>
          <a:noFill/>
        </p:spPr>
        <p:txBody>
          <a:bodyPr wrap="none" rtlCol="0">
            <a:spAutoFit/>
          </a:bodyPr>
          <a:lstStyle/>
          <a:p>
            <a:r>
              <a:rPr lang="fr-FR" dirty="0"/>
              <a:t>Inhibition nécessite un interneurone. </a:t>
            </a:r>
          </a:p>
        </p:txBody>
      </p:sp>
      <p:sp>
        <p:nvSpPr>
          <p:cNvPr id="10" name="ZoneTexte 9">
            <a:extLst>
              <a:ext uri="{FF2B5EF4-FFF2-40B4-BE49-F238E27FC236}">
                <a16:creationId xmlns:a16="http://schemas.microsoft.com/office/drawing/2014/main" id="{487CB715-0C0B-004E-A48F-14D14D0314C2}"/>
              </a:ext>
            </a:extLst>
          </p:cNvPr>
          <p:cNvSpPr txBox="1"/>
          <p:nvPr/>
        </p:nvSpPr>
        <p:spPr>
          <a:xfrm>
            <a:off x="1576715" y="5982216"/>
            <a:ext cx="2378728" cy="369332"/>
          </a:xfrm>
          <a:prstGeom prst="rect">
            <a:avLst/>
          </a:prstGeom>
          <a:noFill/>
        </p:spPr>
        <p:txBody>
          <a:bodyPr wrap="none" rtlCol="0">
            <a:spAutoFit/>
          </a:bodyPr>
          <a:lstStyle/>
          <a:p>
            <a:r>
              <a:rPr lang="fr-FR" dirty="0"/>
              <a:t>L’activation est directe. </a:t>
            </a:r>
          </a:p>
        </p:txBody>
      </p:sp>
    </p:spTree>
    <p:extLst>
      <p:ext uri="{BB962C8B-B14F-4D97-AF65-F5344CB8AC3E}">
        <p14:creationId xmlns:p14="http://schemas.microsoft.com/office/powerpoint/2010/main" val="175531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7" grpId="0"/>
      <p:bldP spid="3"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F810C4-F90B-8E4D-807A-34C6FA68C6C2}"/>
              </a:ext>
            </a:extLst>
          </p:cNvPr>
          <p:cNvSpPr>
            <a:spLocks noGrp="1"/>
          </p:cNvSpPr>
          <p:nvPr>
            <p:ph type="title"/>
          </p:nvPr>
        </p:nvSpPr>
        <p:spPr/>
        <p:txBody>
          <a:bodyPr/>
          <a:lstStyle/>
          <a:p>
            <a:r>
              <a:rPr lang="fr-FR" dirty="0">
                <a:solidFill>
                  <a:srgbClr val="358EBF"/>
                </a:solidFill>
              </a:rPr>
              <a:t>Synthèse</a:t>
            </a:r>
            <a:r>
              <a:rPr lang="fr-FR" dirty="0"/>
              <a:t> </a:t>
            </a:r>
          </a:p>
        </p:txBody>
      </p:sp>
      <p:pic>
        <p:nvPicPr>
          <p:cNvPr id="4" name="Image 3">
            <a:extLst>
              <a:ext uri="{FF2B5EF4-FFF2-40B4-BE49-F238E27FC236}">
                <a16:creationId xmlns:a16="http://schemas.microsoft.com/office/drawing/2014/main" id="{56185376-3DA7-6547-B8D7-275BD59151CD}"/>
              </a:ext>
            </a:extLst>
          </p:cNvPr>
          <p:cNvPicPr>
            <a:picLocks noChangeAspect="1"/>
          </p:cNvPicPr>
          <p:nvPr/>
        </p:nvPicPr>
        <p:blipFill>
          <a:blip r:embed="rId3"/>
          <a:stretch>
            <a:fillRect/>
          </a:stretch>
        </p:blipFill>
        <p:spPr>
          <a:xfrm>
            <a:off x="2204803" y="1569922"/>
            <a:ext cx="7782393" cy="4922953"/>
          </a:xfrm>
          <a:prstGeom prst="rect">
            <a:avLst/>
          </a:prstGeom>
        </p:spPr>
      </p:pic>
    </p:spTree>
    <p:extLst>
      <p:ext uri="{BB962C8B-B14F-4D97-AF65-F5344CB8AC3E}">
        <p14:creationId xmlns:p14="http://schemas.microsoft.com/office/powerpoint/2010/main" val="4269741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ED9991-9C1B-CE48-9E37-DAAFA687B1A7}"/>
              </a:ext>
            </a:extLst>
          </p:cNvPr>
          <p:cNvSpPr>
            <a:spLocks noGrp="1"/>
          </p:cNvSpPr>
          <p:nvPr>
            <p:ph type="title"/>
          </p:nvPr>
        </p:nvSpPr>
        <p:spPr/>
        <p:txBody>
          <a:bodyPr/>
          <a:lstStyle/>
          <a:p>
            <a:r>
              <a:rPr lang="fr-FR" dirty="0">
                <a:solidFill>
                  <a:srgbClr val="358EBF"/>
                </a:solidFill>
              </a:rPr>
              <a:t>Discussion</a:t>
            </a:r>
            <a:r>
              <a:rPr lang="fr-FR" dirty="0"/>
              <a:t> </a:t>
            </a:r>
          </a:p>
        </p:txBody>
      </p:sp>
      <p:sp>
        <p:nvSpPr>
          <p:cNvPr id="3" name="Espace réservé du contenu 2">
            <a:extLst>
              <a:ext uri="{FF2B5EF4-FFF2-40B4-BE49-F238E27FC236}">
                <a16:creationId xmlns:a16="http://schemas.microsoft.com/office/drawing/2014/main" id="{0A4630FB-D48E-C448-BFF2-0138C43CB215}"/>
              </a:ext>
            </a:extLst>
          </p:cNvPr>
          <p:cNvSpPr>
            <a:spLocks noGrp="1"/>
          </p:cNvSpPr>
          <p:nvPr>
            <p:ph idx="1"/>
          </p:nvPr>
        </p:nvSpPr>
        <p:spPr/>
        <p:txBody>
          <a:bodyPr>
            <a:normAutofit/>
          </a:bodyPr>
          <a:lstStyle/>
          <a:p>
            <a:pPr>
              <a:buFontTx/>
              <a:buChar char="-"/>
            </a:pPr>
            <a:r>
              <a:rPr lang="fr-FR" dirty="0"/>
              <a:t>Inhibition unidirectionnelle </a:t>
            </a:r>
          </a:p>
          <a:p>
            <a:pPr marL="0" indent="0">
              <a:buNone/>
            </a:pPr>
            <a:r>
              <a:rPr lang="fr-FR" dirty="0"/>
              <a:t>=&gt; Mentalité de </a:t>
            </a:r>
            <a:r>
              <a:rPr lang="fr-FR" b="1" dirty="0"/>
              <a:t>perdant</a:t>
            </a:r>
            <a:r>
              <a:rPr lang="fr-FR" dirty="0"/>
              <a:t> </a:t>
            </a:r>
            <a:r>
              <a:rPr lang="fr-FR" b="1" dirty="0"/>
              <a:t>domine </a:t>
            </a:r>
            <a:r>
              <a:rPr lang="fr-FR" dirty="0"/>
              <a:t>la mentalité de </a:t>
            </a:r>
            <a:r>
              <a:rPr lang="fr-FR" b="1" dirty="0"/>
              <a:t>gagnant. </a:t>
            </a:r>
          </a:p>
          <a:p>
            <a:pPr marL="0" indent="0">
              <a:buNone/>
            </a:pPr>
            <a:endParaRPr lang="fr-FR" dirty="0"/>
          </a:p>
          <a:p>
            <a:pPr>
              <a:buFontTx/>
              <a:buChar char="-"/>
            </a:pPr>
            <a:r>
              <a:rPr lang="fr-FR" dirty="0"/>
              <a:t>Rôle complexe </a:t>
            </a:r>
            <a:r>
              <a:rPr lang="fr-FR" b="1" dirty="0"/>
              <a:t>ABL</a:t>
            </a:r>
            <a:r>
              <a:rPr lang="fr-FR" dirty="0"/>
              <a:t> (</a:t>
            </a:r>
            <a:r>
              <a:rPr lang="fr-FR" dirty="0" err="1"/>
              <a:t>aBLA</a:t>
            </a:r>
            <a:r>
              <a:rPr lang="fr-FR" dirty="0"/>
              <a:t> et </a:t>
            </a:r>
            <a:r>
              <a:rPr lang="fr-FR" dirty="0" err="1"/>
              <a:t>pBLA</a:t>
            </a:r>
            <a:r>
              <a:rPr lang="fr-FR" dirty="0"/>
              <a:t>) =&gt; À explorer </a:t>
            </a:r>
          </a:p>
          <a:p>
            <a:pPr marL="0" indent="0">
              <a:buNone/>
            </a:pPr>
            <a:endParaRPr lang="fr-FR" dirty="0"/>
          </a:p>
          <a:p>
            <a:pPr>
              <a:buFontTx/>
              <a:buChar char="-"/>
            </a:pPr>
            <a:r>
              <a:rPr lang="fr-FR" b="1" dirty="0" err="1"/>
              <a:t>NAc</a:t>
            </a:r>
            <a:r>
              <a:rPr lang="fr-FR" b="1" dirty="0"/>
              <a:t>, TMD, </a:t>
            </a:r>
            <a:r>
              <a:rPr lang="fr-FR" b="1" dirty="0" err="1"/>
              <a:t>Putamen</a:t>
            </a:r>
            <a:r>
              <a:rPr lang="fr-FR" b="1" dirty="0"/>
              <a:t> </a:t>
            </a:r>
            <a:r>
              <a:rPr lang="fr-FR" dirty="0"/>
              <a:t>aussi impliqués =&gt; À explorer</a:t>
            </a:r>
          </a:p>
          <a:p>
            <a:pPr marL="0" indent="0">
              <a:buNone/>
            </a:pPr>
            <a:endParaRPr lang="fr-FR" dirty="0"/>
          </a:p>
        </p:txBody>
      </p:sp>
    </p:spTree>
    <p:extLst>
      <p:ext uri="{BB962C8B-B14F-4D97-AF65-F5344CB8AC3E}">
        <p14:creationId xmlns:p14="http://schemas.microsoft.com/office/powerpoint/2010/main" val="2036496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00195D-D716-4B4E-998A-93AFD9A748B5}"/>
              </a:ext>
            </a:extLst>
          </p:cNvPr>
          <p:cNvSpPr>
            <a:spLocks noGrp="1"/>
          </p:cNvSpPr>
          <p:nvPr>
            <p:ph type="title"/>
          </p:nvPr>
        </p:nvSpPr>
        <p:spPr/>
        <p:txBody>
          <a:bodyPr/>
          <a:lstStyle/>
          <a:p>
            <a:r>
              <a:rPr lang="fr-FR" dirty="0">
                <a:solidFill>
                  <a:srgbClr val="358EBF"/>
                </a:solidFill>
              </a:rPr>
              <a:t>Limitations</a:t>
            </a:r>
            <a:r>
              <a:rPr lang="fr-FR" dirty="0"/>
              <a:t> </a:t>
            </a:r>
          </a:p>
        </p:txBody>
      </p:sp>
      <p:sp>
        <p:nvSpPr>
          <p:cNvPr id="3" name="Espace réservé du contenu 2">
            <a:extLst>
              <a:ext uri="{FF2B5EF4-FFF2-40B4-BE49-F238E27FC236}">
                <a16:creationId xmlns:a16="http://schemas.microsoft.com/office/drawing/2014/main" id="{290AE307-0876-4A44-B00D-3CDDD9EA5C45}"/>
              </a:ext>
            </a:extLst>
          </p:cNvPr>
          <p:cNvSpPr>
            <a:spLocks noGrp="1"/>
          </p:cNvSpPr>
          <p:nvPr>
            <p:ph idx="1"/>
          </p:nvPr>
        </p:nvSpPr>
        <p:spPr/>
        <p:txBody>
          <a:bodyPr/>
          <a:lstStyle/>
          <a:p>
            <a:r>
              <a:rPr lang="fr-FR" b="1" dirty="0"/>
              <a:t>Aucune limitation exprimée</a:t>
            </a:r>
            <a:r>
              <a:rPr lang="fr-FR" dirty="0"/>
              <a:t> par l’article + Aucune critique (article est récent). </a:t>
            </a:r>
          </a:p>
          <a:p>
            <a:pPr marL="0" indent="0">
              <a:buNone/>
            </a:pPr>
            <a:endParaRPr lang="fr-FR" dirty="0"/>
          </a:p>
          <a:p>
            <a:r>
              <a:rPr lang="fr-FR" b="1" dirty="0"/>
              <a:t>Comportement</a:t>
            </a:r>
            <a:r>
              <a:rPr lang="fr-FR" dirty="0"/>
              <a:t> </a:t>
            </a:r>
            <a:r>
              <a:rPr lang="fr-FR" b="1" dirty="0"/>
              <a:t>social complexe </a:t>
            </a:r>
            <a:r>
              <a:rPr lang="fr-FR" dirty="0"/>
              <a:t>= tube test est une simplification.  </a:t>
            </a:r>
          </a:p>
          <a:p>
            <a:pPr marL="0" indent="0">
              <a:buNone/>
            </a:pPr>
            <a:endParaRPr lang="fr-FR" dirty="0"/>
          </a:p>
          <a:p>
            <a:r>
              <a:rPr lang="fr-FR" dirty="0"/>
              <a:t>Très </a:t>
            </a:r>
            <a:r>
              <a:rPr lang="fr-FR" b="1" dirty="0"/>
              <a:t>descriptif</a:t>
            </a:r>
            <a:r>
              <a:rPr lang="fr-FR" dirty="0"/>
              <a:t>. </a:t>
            </a:r>
          </a:p>
          <a:p>
            <a:endParaRPr lang="fr-FR" dirty="0"/>
          </a:p>
          <a:p>
            <a:endParaRPr lang="fr-FR" dirty="0"/>
          </a:p>
        </p:txBody>
      </p:sp>
    </p:spTree>
    <p:extLst>
      <p:ext uri="{BB962C8B-B14F-4D97-AF65-F5344CB8AC3E}">
        <p14:creationId xmlns:p14="http://schemas.microsoft.com/office/powerpoint/2010/main" val="3184377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4BE83F-6A01-9749-ABE5-7A62846463C2}"/>
              </a:ext>
            </a:extLst>
          </p:cNvPr>
          <p:cNvSpPr>
            <a:spLocks noGrp="1"/>
          </p:cNvSpPr>
          <p:nvPr>
            <p:ph type="title"/>
          </p:nvPr>
        </p:nvSpPr>
        <p:spPr>
          <a:xfrm>
            <a:off x="838200" y="365125"/>
            <a:ext cx="5421923" cy="1325563"/>
          </a:xfrm>
        </p:spPr>
        <p:txBody>
          <a:bodyPr/>
          <a:lstStyle/>
          <a:p>
            <a:r>
              <a:rPr lang="fr-FR" dirty="0">
                <a:solidFill>
                  <a:srgbClr val="358EBF"/>
                </a:solidFill>
              </a:rPr>
              <a:t>Le premier d’une longue lignée… </a:t>
            </a:r>
            <a:endParaRPr lang="fr-FR" dirty="0"/>
          </a:p>
        </p:txBody>
      </p:sp>
      <p:pic>
        <p:nvPicPr>
          <p:cNvPr id="4" name="Image 3">
            <a:extLst>
              <a:ext uri="{FF2B5EF4-FFF2-40B4-BE49-F238E27FC236}">
                <a16:creationId xmlns:a16="http://schemas.microsoft.com/office/drawing/2014/main" id="{A6D3B452-7F87-424E-A2F1-30DB03346FD3}"/>
              </a:ext>
            </a:extLst>
          </p:cNvPr>
          <p:cNvPicPr>
            <a:picLocks noChangeAspect="1"/>
          </p:cNvPicPr>
          <p:nvPr/>
        </p:nvPicPr>
        <p:blipFill>
          <a:blip r:embed="rId3"/>
          <a:stretch>
            <a:fillRect/>
          </a:stretch>
        </p:blipFill>
        <p:spPr>
          <a:xfrm>
            <a:off x="1138637" y="2055912"/>
            <a:ext cx="4957363" cy="3693446"/>
          </a:xfrm>
          <a:prstGeom prst="rect">
            <a:avLst/>
          </a:prstGeom>
        </p:spPr>
      </p:pic>
      <p:pic>
        <p:nvPicPr>
          <p:cNvPr id="5" name="Image 4">
            <a:extLst>
              <a:ext uri="{FF2B5EF4-FFF2-40B4-BE49-F238E27FC236}">
                <a16:creationId xmlns:a16="http://schemas.microsoft.com/office/drawing/2014/main" id="{39D721D4-504E-204C-8927-A0E3ADDC2480}"/>
              </a:ext>
            </a:extLst>
          </p:cNvPr>
          <p:cNvPicPr>
            <a:picLocks noChangeAspect="1"/>
          </p:cNvPicPr>
          <p:nvPr/>
        </p:nvPicPr>
        <p:blipFill>
          <a:blip r:embed="rId4"/>
          <a:stretch>
            <a:fillRect/>
          </a:stretch>
        </p:blipFill>
        <p:spPr>
          <a:xfrm>
            <a:off x="6642574" y="196850"/>
            <a:ext cx="4711226" cy="6661150"/>
          </a:xfrm>
          <a:prstGeom prst="rect">
            <a:avLst/>
          </a:prstGeom>
        </p:spPr>
      </p:pic>
    </p:spTree>
    <p:extLst>
      <p:ext uri="{BB962C8B-B14F-4D97-AF65-F5344CB8AC3E}">
        <p14:creationId xmlns:p14="http://schemas.microsoft.com/office/powerpoint/2010/main" val="206734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F95D3C-15CC-0440-8B2A-75C2FBDB661C}"/>
              </a:ext>
            </a:extLst>
          </p:cNvPr>
          <p:cNvSpPr>
            <a:spLocks noGrp="1"/>
          </p:cNvSpPr>
          <p:nvPr>
            <p:ph type="title"/>
          </p:nvPr>
        </p:nvSpPr>
        <p:spPr/>
        <p:txBody>
          <a:bodyPr/>
          <a:lstStyle/>
          <a:p>
            <a:r>
              <a:rPr lang="fr-FR" dirty="0">
                <a:solidFill>
                  <a:srgbClr val="358EBF"/>
                </a:solidFill>
              </a:rPr>
              <a:t>Références</a:t>
            </a:r>
            <a:r>
              <a:rPr lang="fr-FR" dirty="0"/>
              <a:t> </a:t>
            </a:r>
          </a:p>
        </p:txBody>
      </p:sp>
      <p:sp>
        <p:nvSpPr>
          <p:cNvPr id="3" name="Espace réservé du contenu 2">
            <a:extLst>
              <a:ext uri="{FF2B5EF4-FFF2-40B4-BE49-F238E27FC236}">
                <a16:creationId xmlns:a16="http://schemas.microsoft.com/office/drawing/2014/main" id="{5E96B562-BADE-F345-BA6A-51319B6CBF4F}"/>
              </a:ext>
            </a:extLst>
          </p:cNvPr>
          <p:cNvSpPr>
            <a:spLocks noGrp="1"/>
          </p:cNvSpPr>
          <p:nvPr>
            <p:ph idx="1"/>
          </p:nvPr>
        </p:nvSpPr>
        <p:spPr/>
        <p:txBody>
          <a:bodyPr/>
          <a:lstStyle/>
          <a:p>
            <a:r>
              <a:rPr lang="fr-FR" sz="1800" b="1" dirty="0" err="1">
                <a:latin typeface="AdvPA189"/>
              </a:rPr>
              <a:t>Deconstructing</a:t>
            </a:r>
            <a:r>
              <a:rPr lang="fr-FR" sz="1800" b="1" dirty="0">
                <a:latin typeface="AdvPA189"/>
              </a:rPr>
              <a:t> the neural circuit </a:t>
            </a:r>
            <a:r>
              <a:rPr lang="fr-FR" sz="1800" b="1" dirty="0" err="1">
                <a:latin typeface="AdvPA189"/>
              </a:rPr>
              <a:t>underlying</a:t>
            </a:r>
            <a:r>
              <a:rPr lang="fr-FR" sz="1800" b="1" dirty="0">
                <a:latin typeface="AdvPA189"/>
              </a:rPr>
              <a:t> social </a:t>
            </a:r>
            <a:r>
              <a:rPr lang="fr-FR" sz="1800" b="1" dirty="0" err="1">
                <a:latin typeface="AdvPA189"/>
              </a:rPr>
              <a:t>hierarchy</a:t>
            </a:r>
            <a:r>
              <a:rPr lang="fr-FR" sz="1800" b="1" dirty="0">
                <a:latin typeface="AdvPA189"/>
              </a:rPr>
              <a:t> in </a:t>
            </a:r>
            <a:r>
              <a:rPr lang="fr-FR" sz="1800" b="1" dirty="0" err="1">
                <a:latin typeface="AdvPA189"/>
              </a:rPr>
              <a:t>mice</a:t>
            </a:r>
            <a:r>
              <a:rPr lang="fr-FR" sz="1800" b="1" dirty="0">
                <a:latin typeface="AdvPA189"/>
              </a:rPr>
              <a:t> </a:t>
            </a:r>
            <a:br>
              <a:rPr lang="fr-FR" sz="1800" b="1" dirty="0">
                <a:latin typeface="AdvPA189"/>
              </a:rPr>
            </a:br>
            <a:r>
              <a:rPr lang="fr-FR" sz="1800" dirty="0" err="1">
                <a:latin typeface="AdvPA183"/>
              </a:rPr>
              <a:t>Qiuhong</a:t>
            </a:r>
            <a:r>
              <a:rPr lang="fr-FR" sz="1800" dirty="0">
                <a:latin typeface="AdvPA183"/>
              </a:rPr>
              <a:t> </a:t>
            </a:r>
            <a:r>
              <a:rPr lang="fr-FR" sz="1800" dirty="0" err="1">
                <a:latin typeface="AdvPA183"/>
              </a:rPr>
              <a:t>Xin</a:t>
            </a:r>
            <a:r>
              <a:rPr lang="fr-FR" sz="1800" dirty="0">
                <a:latin typeface="AdvPA183"/>
              </a:rPr>
              <a:t>, </a:t>
            </a:r>
            <a:r>
              <a:rPr lang="fr-FR" sz="1800" dirty="0" err="1">
                <a:latin typeface="AdvPA183"/>
              </a:rPr>
              <a:t>Diyang</a:t>
            </a:r>
            <a:r>
              <a:rPr lang="fr-FR" sz="1800" dirty="0">
                <a:latin typeface="AdvPA183"/>
              </a:rPr>
              <a:t> Zheng, </a:t>
            </a:r>
            <a:r>
              <a:rPr lang="fr-FR" sz="1800" dirty="0" err="1">
                <a:latin typeface="AdvPA183"/>
              </a:rPr>
              <a:t>Tingting</a:t>
            </a:r>
            <a:r>
              <a:rPr lang="fr-FR" sz="1800" dirty="0">
                <a:latin typeface="AdvPA183"/>
              </a:rPr>
              <a:t> Zhou, Jiayi Xu, </a:t>
            </a:r>
            <a:r>
              <a:rPr lang="fr-FR" sz="1800" dirty="0" err="1">
                <a:latin typeface="AdvPA183"/>
              </a:rPr>
              <a:t>Zheyi</a:t>
            </a:r>
            <a:r>
              <a:rPr lang="fr-FR" sz="1800" dirty="0">
                <a:latin typeface="AdvPA183"/>
              </a:rPr>
              <a:t> Ni, </a:t>
            </a:r>
            <a:r>
              <a:rPr lang="fr-FR" sz="1800" dirty="0" err="1">
                <a:latin typeface="AdvPA183"/>
              </a:rPr>
              <a:t>Hailan</a:t>
            </a:r>
            <a:r>
              <a:rPr lang="fr-FR" sz="1800" dirty="0">
                <a:latin typeface="AdvPA183"/>
              </a:rPr>
              <a:t> Hu </a:t>
            </a:r>
          </a:p>
          <a:p>
            <a:r>
              <a:rPr lang="fr-FR" sz="1800" b="1" dirty="0" err="1">
                <a:effectLst/>
                <a:latin typeface="AdvPA189"/>
              </a:rPr>
              <a:t>Advances</a:t>
            </a:r>
            <a:r>
              <a:rPr lang="fr-FR" sz="1800" b="1" dirty="0">
                <a:effectLst/>
                <a:latin typeface="AdvPA189"/>
              </a:rPr>
              <a:t> in </a:t>
            </a:r>
            <a:r>
              <a:rPr lang="fr-FR" sz="1800" b="1" dirty="0" err="1">
                <a:effectLst/>
                <a:latin typeface="AdvPA189"/>
              </a:rPr>
              <a:t>understanding</a:t>
            </a:r>
            <a:r>
              <a:rPr lang="fr-FR" sz="1800" b="1" dirty="0">
                <a:effectLst/>
                <a:latin typeface="AdvPA189"/>
              </a:rPr>
              <a:t> neural </a:t>
            </a:r>
            <a:r>
              <a:rPr lang="fr-FR" sz="1800" b="1" dirty="0" err="1">
                <a:effectLst/>
                <a:latin typeface="AdvPA189"/>
              </a:rPr>
              <a:t>mechanisms</a:t>
            </a:r>
            <a:r>
              <a:rPr lang="fr-FR" sz="1800" b="1" dirty="0">
                <a:effectLst/>
                <a:latin typeface="AdvPA189"/>
              </a:rPr>
              <a:t> of social dominance</a:t>
            </a:r>
            <a:br>
              <a:rPr lang="fr-FR" sz="1800" b="1" dirty="0">
                <a:effectLst/>
                <a:latin typeface="AdvPA189"/>
              </a:rPr>
            </a:br>
            <a:r>
              <a:rPr lang="fr-FR" sz="1800" dirty="0" err="1">
                <a:effectLst/>
                <a:latin typeface="AdvPA183"/>
              </a:rPr>
              <a:t>Tingting</a:t>
            </a:r>
            <a:r>
              <a:rPr lang="fr-FR" sz="1800" dirty="0">
                <a:effectLst/>
                <a:latin typeface="AdvPA183"/>
              </a:rPr>
              <a:t> Zhou</a:t>
            </a:r>
            <a:r>
              <a:rPr lang="fr-FR" sz="1800" dirty="0">
                <a:solidFill>
                  <a:srgbClr val="007CAA"/>
                </a:solidFill>
                <a:effectLst/>
                <a:latin typeface="AdvPA183"/>
              </a:rPr>
              <a:t>1</a:t>
            </a:r>
            <a:r>
              <a:rPr lang="fr-FR" sz="1800" dirty="0">
                <a:effectLst/>
                <a:latin typeface="AdvPA183"/>
              </a:rPr>
              <a:t>,</a:t>
            </a:r>
            <a:r>
              <a:rPr lang="fr-FR" sz="1800" dirty="0">
                <a:solidFill>
                  <a:srgbClr val="007CAA"/>
                </a:solidFill>
                <a:effectLst/>
                <a:latin typeface="AdvPA183"/>
              </a:rPr>
              <a:t>2</a:t>
            </a:r>
            <a:r>
              <a:rPr lang="fr-FR" sz="1800" dirty="0">
                <a:effectLst/>
                <a:latin typeface="AdvPA183"/>
              </a:rPr>
              <a:t>,</a:t>
            </a:r>
            <a:r>
              <a:rPr lang="fr-FR" sz="1800" dirty="0">
                <a:solidFill>
                  <a:srgbClr val="007CAA"/>
                </a:solidFill>
                <a:effectLst/>
                <a:latin typeface="AdvPA183"/>
              </a:rPr>
              <a:t>3</a:t>
            </a:r>
            <a:r>
              <a:rPr lang="fr-FR" sz="1800" dirty="0">
                <a:effectLst/>
                <a:latin typeface="AdvPA183"/>
              </a:rPr>
              <a:t>, Carmen Sandi</a:t>
            </a:r>
            <a:r>
              <a:rPr lang="fr-FR" sz="1800" dirty="0">
                <a:solidFill>
                  <a:srgbClr val="007CAA"/>
                </a:solidFill>
                <a:effectLst/>
                <a:latin typeface="AdvPA183"/>
              </a:rPr>
              <a:t>4</a:t>
            </a:r>
            <a:r>
              <a:rPr lang="fr-FR" sz="1800" dirty="0">
                <a:effectLst/>
                <a:latin typeface="AdvPA183"/>
              </a:rPr>
              <a:t>,</a:t>
            </a:r>
            <a:r>
              <a:rPr lang="fr-FR" sz="1800" dirty="0">
                <a:solidFill>
                  <a:srgbClr val="007CAA"/>
                </a:solidFill>
                <a:effectLst/>
                <a:latin typeface="AdvPA183"/>
              </a:rPr>
              <a:t>5 </a:t>
            </a:r>
            <a:r>
              <a:rPr lang="fr-FR" sz="1800" dirty="0">
                <a:effectLst/>
                <a:latin typeface="AdvPA183"/>
              </a:rPr>
              <a:t>and </a:t>
            </a:r>
            <a:r>
              <a:rPr lang="fr-FR" sz="1800" dirty="0" err="1">
                <a:effectLst/>
                <a:latin typeface="AdvPA183"/>
              </a:rPr>
              <a:t>Hailan</a:t>
            </a:r>
            <a:r>
              <a:rPr lang="fr-FR" sz="1800" dirty="0">
                <a:effectLst/>
                <a:latin typeface="AdvPA183"/>
              </a:rPr>
              <a:t> Hu</a:t>
            </a:r>
            <a:r>
              <a:rPr lang="fr-FR" sz="1800" dirty="0">
                <a:solidFill>
                  <a:srgbClr val="007CAA"/>
                </a:solidFill>
                <a:effectLst/>
                <a:latin typeface="AdvPA183"/>
              </a:rPr>
              <a:t>1</a:t>
            </a:r>
            <a:r>
              <a:rPr lang="fr-FR" sz="1800" dirty="0">
                <a:effectLst/>
                <a:latin typeface="AdvPA183"/>
              </a:rPr>
              <a:t>,</a:t>
            </a:r>
            <a:r>
              <a:rPr lang="fr-FR" sz="1800" dirty="0">
                <a:solidFill>
                  <a:srgbClr val="007CAA"/>
                </a:solidFill>
                <a:effectLst/>
                <a:latin typeface="AdvPA183"/>
              </a:rPr>
              <a:t>2</a:t>
            </a:r>
            <a:r>
              <a:rPr lang="fr-FR" sz="1800" dirty="0">
                <a:effectLst/>
                <a:latin typeface="AdvPA183"/>
              </a:rPr>
              <a:t>,</a:t>
            </a:r>
            <a:r>
              <a:rPr lang="fr-FR" sz="1800" dirty="0">
                <a:solidFill>
                  <a:srgbClr val="007CAA"/>
                </a:solidFill>
                <a:effectLst/>
                <a:latin typeface="AdvPA183"/>
              </a:rPr>
              <a:t>5 </a:t>
            </a:r>
            <a:endParaRPr lang="fr-FR" dirty="0"/>
          </a:p>
          <a:p>
            <a:r>
              <a:rPr lang="fr-FR" sz="1800" b="1" dirty="0" err="1">
                <a:effectLst/>
                <a:latin typeface="STIX" pitchFamily="2" charset="2"/>
              </a:rPr>
              <a:t>Morphological</a:t>
            </a:r>
            <a:r>
              <a:rPr lang="fr-FR" sz="1800" b="1" dirty="0">
                <a:effectLst/>
                <a:latin typeface="STIX" pitchFamily="2" charset="2"/>
              </a:rPr>
              <a:t> </a:t>
            </a:r>
            <a:r>
              <a:rPr lang="fr-FR" sz="1800" b="1" dirty="0" err="1">
                <a:effectLst/>
                <a:latin typeface="STIX" pitchFamily="2" charset="2"/>
              </a:rPr>
              <a:t>Tracing</a:t>
            </a:r>
            <a:r>
              <a:rPr lang="fr-FR" sz="1800" b="1" dirty="0">
                <a:effectLst/>
                <a:latin typeface="STIX" pitchFamily="2" charset="2"/>
              </a:rPr>
              <a:t> and </a:t>
            </a:r>
            <a:r>
              <a:rPr lang="fr-FR" sz="1800" b="1" dirty="0" err="1">
                <a:effectLst/>
                <a:latin typeface="STIX" pitchFamily="2" charset="2"/>
              </a:rPr>
              <a:t>Functional</a:t>
            </a:r>
            <a:r>
              <a:rPr lang="fr-FR" sz="1800" b="1" dirty="0">
                <a:effectLst/>
                <a:latin typeface="STIX" pitchFamily="2" charset="2"/>
              </a:rPr>
              <a:t> Identification</a:t>
            </a:r>
            <a:br>
              <a:rPr lang="fr-FR" sz="1800" b="1" dirty="0">
                <a:effectLst/>
                <a:latin typeface="STIX" pitchFamily="2" charset="2"/>
              </a:rPr>
            </a:br>
            <a:r>
              <a:rPr lang="fr-FR" sz="1800" b="1" dirty="0">
                <a:effectLst/>
                <a:latin typeface="STIX" pitchFamily="2" charset="2"/>
              </a:rPr>
              <a:t>of </a:t>
            </a:r>
            <a:r>
              <a:rPr lang="fr-FR" sz="1800" b="1" dirty="0" err="1">
                <a:effectLst/>
                <a:latin typeface="STIX" pitchFamily="2" charset="2"/>
              </a:rPr>
              <a:t>Monosynaptic</a:t>
            </a:r>
            <a:r>
              <a:rPr lang="fr-FR" sz="1800" b="1" dirty="0">
                <a:effectLst/>
                <a:latin typeface="STIX" pitchFamily="2" charset="2"/>
              </a:rPr>
              <a:t> Connections in the Brain: A </a:t>
            </a:r>
            <a:r>
              <a:rPr lang="fr-FR" sz="1800" b="1" dirty="0" err="1">
                <a:effectLst/>
                <a:latin typeface="STIX" pitchFamily="2" charset="2"/>
              </a:rPr>
              <a:t>Comprehensive</a:t>
            </a:r>
            <a:r>
              <a:rPr lang="fr-FR" sz="1800" b="1" dirty="0">
                <a:effectLst/>
                <a:latin typeface="STIX" pitchFamily="2" charset="2"/>
              </a:rPr>
              <a:t> Guide </a:t>
            </a:r>
            <a:br>
              <a:rPr lang="fr-FR" sz="1800" b="1" dirty="0">
                <a:effectLst/>
                <a:latin typeface="STIX" pitchFamily="2" charset="2"/>
              </a:rPr>
            </a:br>
            <a:r>
              <a:rPr lang="fr-FR" sz="1800" dirty="0" err="1">
                <a:latin typeface="AdvPA183"/>
              </a:rPr>
              <a:t>Yuanyuan</a:t>
            </a:r>
            <a:r>
              <a:rPr lang="fr-FR" sz="1800" dirty="0">
                <a:latin typeface="AdvPA183"/>
              </a:rPr>
              <a:t> Li</a:t>
            </a:r>
            <a:r>
              <a:rPr lang="fr-FR" sz="1800" dirty="0">
                <a:solidFill>
                  <a:srgbClr val="007CAA"/>
                </a:solidFill>
                <a:latin typeface="AdvPA183"/>
              </a:rPr>
              <a:t>1,2,3</a:t>
            </a:r>
            <a:r>
              <a:rPr lang="fr-FR" sz="1800" dirty="0">
                <a:latin typeface="AdvPA183"/>
              </a:rPr>
              <a:t> · </a:t>
            </a:r>
            <a:r>
              <a:rPr lang="fr-FR" sz="1800" dirty="0" err="1">
                <a:latin typeface="AdvPA183"/>
              </a:rPr>
              <a:t>Yuanyuan</a:t>
            </a:r>
            <a:r>
              <a:rPr lang="fr-FR" sz="1800" dirty="0">
                <a:latin typeface="AdvPA183"/>
              </a:rPr>
              <a:t> Fang</a:t>
            </a:r>
            <a:r>
              <a:rPr lang="fr-FR" sz="1800" dirty="0">
                <a:solidFill>
                  <a:srgbClr val="007CAA"/>
                </a:solidFill>
                <a:latin typeface="AdvPA183"/>
              </a:rPr>
              <a:t>1,2,3,5</a:t>
            </a:r>
            <a:r>
              <a:rPr lang="fr-FR" sz="1800" dirty="0">
                <a:latin typeface="AdvPA183"/>
              </a:rPr>
              <a:t> · </a:t>
            </a:r>
            <a:r>
              <a:rPr lang="fr-FR" sz="1800" dirty="0" err="1">
                <a:latin typeface="AdvPA183"/>
              </a:rPr>
              <a:t>Kaiyuan</a:t>
            </a:r>
            <a:r>
              <a:rPr lang="fr-FR" sz="1800" dirty="0">
                <a:latin typeface="AdvPA183"/>
              </a:rPr>
              <a:t> Li</a:t>
            </a:r>
            <a:r>
              <a:rPr lang="fr-FR" sz="1800" dirty="0">
                <a:solidFill>
                  <a:srgbClr val="007CAA"/>
                </a:solidFill>
                <a:latin typeface="AdvPA183"/>
              </a:rPr>
              <a:t>1,2,3 </a:t>
            </a:r>
            <a:r>
              <a:rPr lang="fr-FR" sz="1800" dirty="0">
                <a:latin typeface="AdvPA183"/>
              </a:rPr>
              <a:t>· </a:t>
            </a:r>
            <a:r>
              <a:rPr lang="fr-FR" sz="1800" dirty="0" err="1">
                <a:latin typeface="AdvPA183"/>
              </a:rPr>
              <a:t>Hongbin</a:t>
            </a:r>
            <a:r>
              <a:rPr lang="fr-FR" sz="1800" dirty="0">
                <a:latin typeface="AdvPA183"/>
              </a:rPr>
              <a:t> Yang</a:t>
            </a:r>
            <a:r>
              <a:rPr lang="fr-FR" sz="1800" dirty="0">
                <a:solidFill>
                  <a:srgbClr val="007CAA"/>
                </a:solidFill>
                <a:latin typeface="AdvPA183"/>
              </a:rPr>
              <a:t>1,2,3</a:t>
            </a:r>
            <a:r>
              <a:rPr lang="fr-FR" sz="1800" dirty="0">
                <a:latin typeface="AdvPA183"/>
              </a:rPr>
              <a:t> · </a:t>
            </a:r>
            <a:r>
              <a:rPr lang="fr-FR" sz="1800" dirty="0" err="1">
                <a:latin typeface="AdvPA183"/>
              </a:rPr>
              <a:t>Shumin</a:t>
            </a:r>
            <a:r>
              <a:rPr lang="fr-FR" sz="1800" dirty="0">
                <a:latin typeface="AdvPA183"/>
              </a:rPr>
              <a:t> Duan</a:t>
            </a:r>
            <a:r>
              <a:rPr lang="fr-FR" sz="1800" dirty="0">
                <a:solidFill>
                  <a:srgbClr val="007CAA"/>
                </a:solidFill>
                <a:latin typeface="AdvPA183"/>
              </a:rPr>
              <a:t>2,3,4</a:t>
            </a:r>
            <a:r>
              <a:rPr lang="fr-FR" sz="1800" dirty="0">
                <a:latin typeface="AdvPA183"/>
              </a:rPr>
              <a:t> · Li Sun</a:t>
            </a:r>
            <a:r>
              <a:rPr lang="fr-FR" sz="1800" dirty="0">
                <a:solidFill>
                  <a:srgbClr val="007CAA"/>
                </a:solidFill>
                <a:latin typeface="AdvPA183"/>
              </a:rPr>
              <a:t>1,2,3</a:t>
            </a:r>
            <a:r>
              <a:rPr lang="fr-FR" sz="1800" dirty="0">
                <a:latin typeface="AdvPA183"/>
              </a:rPr>
              <a:t> </a:t>
            </a:r>
          </a:p>
          <a:p>
            <a:r>
              <a:rPr lang="fr-FR" sz="1800" b="1" dirty="0" err="1">
                <a:latin typeface="AdvPA189"/>
              </a:rPr>
              <a:t>Purves</a:t>
            </a:r>
            <a:endParaRPr lang="fr-FR" sz="1800" b="1" dirty="0">
              <a:latin typeface="AdvPA189"/>
            </a:endParaRPr>
          </a:p>
          <a:p>
            <a:r>
              <a:rPr lang="fr-FR" sz="1800" b="1" dirty="0">
                <a:latin typeface="AdvPA189"/>
              </a:rPr>
              <a:t>Pr </a:t>
            </a:r>
            <a:r>
              <a:rPr lang="fr-FR" sz="1800" b="1" dirty="0" err="1">
                <a:latin typeface="AdvPA189"/>
              </a:rPr>
              <a:t>Kiss</a:t>
            </a:r>
            <a:r>
              <a:rPr lang="fr-FR" sz="1800" b="1" dirty="0">
                <a:latin typeface="AdvPA189"/>
              </a:rPr>
              <a:t>, </a:t>
            </a:r>
            <a:r>
              <a:rPr lang="fr-FR" sz="1800" b="1" dirty="0" err="1">
                <a:latin typeface="AdvPA189"/>
              </a:rPr>
              <a:t>Laeti</a:t>
            </a:r>
            <a:r>
              <a:rPr lang="fr-FR" sz="1800" b="1" dirty="0">
                <a:latin typeface="AdvPA189"/>
              </a:rPr>
              <a:t>, Sophia, </a:t>
            </a:r>
            <a:r>
              <a:rPr lang="fr-FR" sz="1800" b="1" dirty="0" err="1">
                <a:latin typeface="AdvPA189"/>
              </a:rPr>
              <a:t>Hadri</a:t>
            </a:r>
            <a:r>
              <a:rPr lang="fr-FR" sz="1800" b="1" dirty="0">
                <a:latin typeface="AdvPA189"/>
              </a:rPr>
              <a:t>, et </a:t>
            </a:r>
            <a:r>
              <a:rPr lang="fr-FR" sz="1800" b="1" dirty="0" err="1">
                <a:latin typeface="AdvPA189"/>
              </a:rPr>
              <a:t>Abiram</a:t>
            </a:r>
            <a:endParaRPr lang="fr-FR" sz="1800" b="1" dirty="0">
              <a:latin typeface="AdvPA189"/>
            </a:endParaRPr>
          </a:p>
        </p:txBody>
      </p:sp>
    </p:spTree>
    <p:extLst>
      <p:ext uri="{BB962C8B-B14F-4D97-AF65-F5344CB8AC3E}">
        <p14:creationId xmlns:p14="http://schemas.microsoft.com/office/powerpoint/2010/main" val="318276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46C36B-E129-514C-9110-0D9ABC289C25}"/>
              </a:ext>
            </a:extLst>
          </p:cNvPr>
          <p:cNvSpPr>
            <a:spLocks noGrp="1"/>
          </p:cNvSpPr>
          <p:nvPr>
            <p:ph type="title"/>
          </p:nvPr>
        </p:nvSpPr>
        <p:spPr>
          <a:xfrm>
            <a:off x="2912918" y="2766218"/>
            <a:ext cx="6366164" cy="1325563"/>
          </a:xfrm>
        </p:spPr>
        <p:txBody>
          <a:bodyPr/>
          <a:lstStyle/>
          <a:p>
            <a:pPr algn="ctr"/>
            <a:r>
              <a:rPr lang="fr-FR" dirty="0">
                <a:solidFill>
                  <a:srgbClr val="358EBF"/>
                </a:solidFill>
              </a:rPr>
              <a:t>Merci pour votre attention </a:t>
            </a:r>
            <a:br>
              <a:rPr lang="fr-FR" dirty="0">
                <a:solidFill>
                  <a:srgbClr val="358EBF"/>
                </a:solidFill>
              </a:rPr>
            </a:br>
            <a:r>
              <a:rPr lang="fr-FR" dirty="0">
                <a:solidFill>
                  <a:srgbClr val="358EBF"/>
                </a:solidFill>
              </a:rPr>
              <a:t>Questions ? </a:t>
            </a:r>
          </a:p>
        </p:txBody>
      </p:sp>
    </p:spTree>
    <p:extLst>
      <p:ext uri="{BB962C8B-B14F-4D97-AF65-F5344CB8AC3E}">
        <p14:creationId xmlns:p14="http://schemas.microsoft.com/office/powerpoint/2010/main" val="183564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04A9C6-FAE7-A74A-9F2A-46BD3C0A05B8}"/>
              </a:ext>
            </a:extLst>
          </p:cNvPr>
          <p:cNvSpPr>
            <a:spLocks noGrp="1"/>
          </p:cNvSpPr>
          <p:nvPr>
            <p:ph type="title"/>
          </p:nvPr>
        </p:nvSpPr>
        <p:spPr>
          <a:xfrm>
            <a:off x="4018328" y="267586"/>
            <a:ext cx="4223657" cy="1325563"/>
          </a:xfrm>
        </p:spPr>
        <p:txBody>
          <a:bodyPr/>
          <a:lstStyle/>
          <a:p>
            <a:pPr algn="ctr"/>
            <a:r>
              <a:rPr lang="fr-FR" dirty="0">
                <a:solidFill>
                  <a:srgbClr val="358EBF"/>
                </a:solidFill>
              </a:rPr>
              <a:t>Hiérarchie</a:t>
            </a:r>
            <a:r>
              <a:rPr lang="fr-FR" dirty="0"/>
              <a:t> </a:t>
            </a:r>
            <a:r>
              <a:rPr lang="fr-FR" dirty="0">
                <a:solidFill>
                  <a:srgbClr val="358EBF"/>
                </a:solidFill>
              </a:rPr>
              <a:t>sociale</a:t>
            </a:r>
            <a:r>
              <a:rPr lang="fr-FR" dirty="0"/>
              <a:t> </a:t>
            </a:r>
          </a:p>
        </p:txBody>
      </p:sp>
      <p:sp>
        <p:nvSpPr>
          <p:cNvPr id="3" name="Espace réservé du contenu 2">
            <a:extLst>
              <a:ext uri="{FF2B5EF4-FFF2-40B4-BE49-F238E27FC236}">
                <a16:creationId xmlns:a16="http://schemas.microsoft.com/office/drawing/2014/main" id="{87F3A0E8-CDE8-6F47-B7E4-6662DE5CAA91}"/>
              </a:ext>
            </a:extLst>
          </p:cNvPr>
          <p:cNvSpPr>
            <a:spLocks noGrp="1"/>
          </p:cNvSpPr>
          <p:nvPr>
            <p:ph idx="1"/>
          </p:nvPr>
        </p:nvSpPr>
        <p:spPr>
          <a:xfrm>
            <a:off x="838200" y="1593149"/>
            <a:ext cx="10515600" cy="1325563"/>
          </a:xfrm>
        </p:spPr>
        <p:txBody>
          <a:bodyPr/>
          <a:lstStyle/>
          <a:p>
            <a:pPr marL="0" indent="0">
              <a:buNone/>
            </a:pPr>
            <a:r>
              <a:rPr lang="fr-FR" dirty="0"/>
              <a:t>- Phénomène universel</a:t>
            </a:r>
            <a:br>
              <a:rPr lang="fr-FR" dirty="0"/>
            </a:br>
            <a:r>
              <a:rPr lang="fr-FR" dirty="0"/>
              <a:t>- Impact majeur :  survie, bien-être, etc.  </a:t>
            </a:r>
          </a:p>
        </p:txBody>
      </p:sp>
      <p:pic>
        <p:nvPicPr>
          <p:cNvPr id="4" name="Image 3">
            <a:extLst>
              <a:ext uri="{FF2B5EF4-FFF2-40B4-BE49-F238E27FC236}">
                <a16:creationId xmlns:a16="http://schemas.microsoft.com/office/drawing/2014/main" id="{A1614B5E-C13D-5C4A-B2E0-EB4260E6B82A}"/>
              </a:ext>
            </a:extLst>
          </p:cNvPr>
          <p:cNvPicPr>
            <a:picLocks noChangeAspect="1"/>
          </p:cNvPicPr>
          <p:nvPr/>
        </p:nvPicPr>
        <p:blipFill>
          <a:blip r:embed="rId3"/>
          <a:stretch>
            <a:fillRect/>
          </a:stretch>
        </p:blipFill>
        <p:spPr>
          <a:xfrm>
            <a:off x="2384183" y="3314030"/>
            <a:ext cx="3170740" cy="2384639"/>
          </a:xfrm>
          <a:prstGeom prst="rect">
            <a:avLst/>
          </a:prstGeom>
          <a:effectLst>
            <a:glow rad="103832">
              <a:srgbClr val="FF758E"/>
            </a:glow>
            <a:reflection blurRad="6350" stA="52000" endA="300" endPos="35000" dir="5400000" sy="-100000" algn="bl" rotWithShape="0"/>
            <a:softEdge rad="31750"/>
          </a:effectLst>
        </p:spPr>
      </p:pic>
      <p:pic>
        <p:nvPicPr>
          <p:cNvPr id="5" name="Image 4">
            <a:extLst>
              <a:ext uri="{FF2B5EF4-FFF2-40B4-BE49-F238E27FC236}">
                <a16:creationId xmlns:a16="http://schemas.microsoft.com/office/drawing/2014/main" id="{836481EF-D505-594C-B66C-28DD9BC44A9A}"/>
              </a:ext>
            </a:extLst>
          </p:cNvPr>
          <p:cNvPicPr>
            <a:picLocks noChangeAspect="1"/>
          </p:cNvPicPr>
          <p:nvPr/>
        </p:nvPicPr>
        <p:blipFill>
          <a:blip r:embed="rId4"/>
          <a:stretch>
            <a:fillRect/>
          </a:stretch>
        </p:blipFill>
        <p:spPr>
          <a:xfrm>
            <a:off x="6637079" y="3314031"/>
            <a:ext cx="3170738" cy="2384638"/>
          </a:xfrm>
          <a:prstGeom prst="rect">
            <a:avLst/>
          </a:prstGeom>
          <a:effectLst>
            <a:glow rad="129257">
              <a:schemeClr val="accent5">
                <a:satMod val="175000"/>
                <a:alpha val="40000"/>
              </a:schemeClr>
            </a:glow>
            <a:reflection blurRad="6350" stA="52000" endA="300" endPos="35000" dir="5400000" sy="-100000" algn="bl" rotWithShape="0"/>
            <a:softEdge rad="31750"/>
          </a:effectLst>
        </p:spPr>
      </p:pic>
    </p:spTree>
    <p:extLst>
      <p:ext uri="{BB962C8B-B14F-4D97-AF65-F5344CB8AC3E}">
        <p14:creationId xmlns:p14="http://schemas.microsoft.com/office/powerpoint/2010/main" val="3924828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EB6B42-9559-9A4C-A56B-58AE3C6B7860}"/>
              </a:ext>
            </a:extLst>
          </p:cNvPr>
          <p:cNvSpPr>
            <a:spLocks noGrp="1"/>
          </p:cNvSpPr>
          <p:nvPr>
            <p:ph type="title"/>
          </p:nvPr>
        </p:nvSpPr>
        <p:spPr>
          <a:xfrm>
            <a:off x="79663" y="174368"/>
            <a:ext cx="12032673" cy="1325563"/>
          </a:xfrm>
        </p:spPr>
        <p:txBody>
          <a:bodyPr>
            <a:normAutofit fontScale="90000"/>
          </a:bodyPr>
          <a:lstStyle/>
          <a:p>
            <a:r>
              <a:rPr lang="fr-FR" dirty="0">
                <a:solidFill>
                  <a:srgbClr val="358EBF"/>
                </a:solidFill>
              </a:rPr>
              <a:t>Quels paramètres établissent le rang social d’un individu ? </a:t>
            </a:r>
            <a:br>
              <a:rPr lang="fr-FR" dirty="0">
                <a:solidFill>
                  <a:srgbClr val="1C3A8D"/>
                </a:solidFill>
              </a:rPr>
            </a:br>
            <a:endParaRPr lang="fr-FR" dirty="0">
              <a:solidFill>
                <a:srgbClr val="358EBF"/>
              </a:solidFill>
            </a:endParaRPr>
          </a:p>
        </p:txBody>
      </p:sp>
      <p:sp>
        <p:nvSpPr>
          <p:cNvPr id="3" name="Espace réservé du contenu 2">
            <a:extLst>
              <a:ext uri="{FF2B5EF4-FFF2-40B4-BE49-F238E27FC236}">
                <a16:creationId xmlns:a16="http://schemas.microsoft.com/office/drawing/2014/main" id="{0F123308-4243-FD47-A382-932719FC673F}"/>
              </a:ext>
            </a:extLst>
          </p:cNvPr>
          <p:cNvSpPr>
            <a:spLocks noGrp="1"/>
          </p:cNvSpPr>
          <p:nvPr>
            <p:ph idx="1"/>
          </p:nvPr>
        </p:nvSpPr>
        <p:spPr>
          <a:xfrm>
            <a:off x="630424" y="1958811"/>
            <a:ext cx="5861957" cy="4351338"/>
          </a:xfrm>
        </p:spPr>
        <p:txBody>
          <a:bodyPr/>
          <a:lstStyle/>
          <a:p>
            <a:pPr marL="0" indent="0">
              <a:buNone/>
            </a:pPr>
            <a:r>
              <a:rPr lang="fr-FR" u="sng" dirty="0"/>
              <a:t>Facteurs intrinsèques </a:t>
            </a:r>
            <a:r>
              <a:rPr lang="fr-FR" dirty="0"/>
              <a:t>: </a:t>
            </a:r>
          </a:p>
          <a:p>
            <a:r>
              <a:rPr lang="fr-FR" dirty="0"/>
              <a:t>Rôle des hormones : </a:t>
            </a:r>
          </a:p>
          <a:p>
            <a:pPr marL="0" indent="0">
              <a:buNone/>
            </a:pPr>
            <a:r>
              <a:rPr lang="fr-FR" b="1" dirty="0"/>
              <a:t>Testostérone</a:t>
            </a:r>
            <a:r>
              <a:rPr lang="fr-FR" dirty="0"/>
              <a:t> + </a:t>
            </a:r>
            <a:r>
              <a:rPr lang="fr-FR" b="1" dirty="0"/>
              <a:t>Glucocorticoïdes</a:t>
            </a:r>
            <a:r>
              <a:rPr lang="fr-FR" dirty="0"/>
              <a:t> </a:t>
            </a:r>
          </a:p>
          <a:p>
            <a:pPr marL="0" indent="0">
              <a:buNone/>
            </a:pPr>
            <a:endParaRPr lang="fr-FR" dirty="0"/>
          </a:p>
          <a:p>
            <a:r>
              <a:rPr lang="fr-FR" dirty="0"/>
              <a:t>Circuits neuronaux : </a:t>
            </a:r>
            <a:r>
              <a:rPr lang="fr-FR" b="1" dirty="0"/>
              <a:t>CPF</a:t>
            </a:r>
            <a:r>
              <a:rPr lang="fr-FR" dirty="0"/>
              <a:t> </a:t>
            </a:r>
          </a:p>
          <a:p>
            <a:pPr marL="0" indent="0">
              <a:buNone/>
            </a:pPr>
            <a:endParaRPr lang="fr-FR" dirty="0"/>
          </a:p>
          <a:p>
            <a:endParaRPr lang="fr-FR" dirty="0"/>
          </a:p>
        </p:txBody>
      </p:sp>
      <p:sp>
        <p:nvSpPr>
          <p:cNvPr id="4" name="ZoneTexte 3">
            <a:extLst>
              <a:ext uri="{FF2B5EF4-FFF2-40B4-BE49-F238E27FC236}">
                <a16:creationId xmlns:a16="http://schemas.microsoft.com/office/drawing/2014/main" id="{A059D288-E338-C545-88A7-FB14F251F9A2}"/>
              </a:ext>
            </a:extLst>
          </p:cNvPr>
          <p:cNvSpPr txBox="1"/>
          <p:nvPr/>
        </p:nvSpPr>
        <p:spPr>
          <a:xfrm>
            <a:off x="6679334" y="1730764"/>
            <a:ext cx="4882242" cy="2369880"/>
          </a:xfrm>
          <a:prstGeom prst="rect">
            <a:avLst/>
          </a:prstGeom>
          <a:noFill/>
        </p:spPr>
        <p:txBody>
          <a:bodyPr wrap="square" rtlCol="0">
            <a:spAutoFit/>
          </a:bodyPr>
          <a:lstStyle/>
          <a:p>
            <a:endParaRPr lang="fr-FR" dirty="0"/>
          </a:p>
          <a:p>
            <a:pPr marL="0" indent="0">
              <a:buNone/>
            </a:pPr>
            <a:r>
              <a:rPr lang="fr-FR" sz="2800" u="sng" dirty="0"/>
              <a:t>Facteurs</a:t>
            </a:r>
            <a:r>
              <a:rPr lang="fr-FR" u="sng" dirty="0"/>
              <a:t> </a:t>
            </a:r>
            <a:r>
              <a:rPr lang="fr-FR" sz="2800" u="sng" dirty="0"/>
              <a:t>extrinsèques</a:t>
            </a:r>
            <a:r>
              <a:rPr lang="fr-FR" sz="2800" dirty="0"/>
              <a:t> :</a:t>
            </a:r>
          </a:p>
          <a:p>
            <a:pPr marL="457200" indent="-457200">
              <a:buFont typeface="Arial" panose="020B0604020202020204" pitchFamily="34" charset="0"/>
              <a:buChar char="•"/>
            </a:pPr>
            <a:r>
              <a:rPr lang="fr-FR" sz="2800" dirty="0"/>
              <a:t>Expérience de défaite ou victoire. </a:t>
            </a:r>
          </a:p>
          <a:p>
            <a:pPr marL="0" indent="0">
              <a:buNone/>
            </a:pPr>
            <a:endParaRPr lang="fr-FR" sz="2800" u="sng" dirty="0"/>
          </a:p>
          <a:p>
            <a:endParaRPr lang="fr-FR" dirty="0"/>
          </a:p>
        </p:txBody>
      </p:sp>
    </p:spTree>
    <p:extLst>
      <p:ext uri="{BB962C8B-B14F-4D97-AF65-F5344CB8AC3E}">
        <p14:creationId xmlns:p14="http://schemas.microsoft.com/office/powerpoint/2010/main" val="320373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B0022A-18ED-6B4A-A5D1-FC5E7D967A33}"/>
              </a:ext>
            </a:extLst>
          </p:cNvPr>
          <p:cNvSpPr>
            <a:spLocks noGrp="1"/>
          </p:cNvSpPr>
          <p:nvPr>
            <p:ph type="title"/>
          </p:nvPr>
        </p:nvSpPr>
        <p:spPr>
          <a:xfrm>
            <a:off x="838200" y="46037"/>
            <a:ext cx="10515600" cy="1325563"/>
          </a:xfrm>
        </p:spPr>
        <p:txBody>
          <a:bodyPr/>
          <a:lstStyle/>
          <a:p>
            <a:r>
              <a:rPr lang="fr-FR" dirty="0">
                <a:solidFill>
                  <a:srgbClr val="358EBF"/>
                </a:solidFill>
              </a:rPr>
              <a:t>Le CPF(dm) </a:t>
            </a:r>
          </a:p>
        </p:txBody>
      </p:sp>
      <p:pic>
        <p:nvPicPr>
          <p:cNvPr id="3" name="Image 2">
            <a:extLst>
              <a:ext uri="{FF2B5EF4-FFF2-40B4-BE49-F238E27FC236}">
                <a16:creationId xmlns:a16="http://schemas.microsoft.com/office/drawing/2014/main" id="{72C737E2-A0D3-0349-820C-D1BE4843D5FA}"/>
              </a:ext>
            </a:extLst>
          </p:cNvPr>
          <p:cNvPicPr>
            <a:picLocks noChangeAspect="1"/>
          </p:cNvPicPr>
          <p:nvPr/>
        </p:nvPicPr>
        <p:blipFill>
          <a:blip r:embed="rId3"/>
          <a:stretch>
            <a:fillRect/>
          </a:stretch>
        </p:blipFill>
        <p:spPr>
          <a:xfrm>
            <a:off x="3191593" y="868362"/>
            <a:ext cx="5808813" cy="5121275"/>
          </a:xfrm>
          <a:prstGeom prst="rect">
            <a:avLst/>
          </a:prstGeom>
        </p:spPr>
      </p:pic>
      <p:pic>
        <p:nvPicPr>
          <p:cNvPr id="6" name="Image 5">
            <a:extLst>
              <a:ext uri="{FF2B5EF4-FFF2-40B4-BE49-F238E27FC236}">
                <a16:creationId xmlns:a16="http://schemas.microsoft.com/office/drawing/2014/main" id="{5A4A5F6B-604E-3A4C-B6FF-48383773011C}"/>
              </a:ext>
            </a:extLst>
          </p:cNvPr>
          <p:cNvPicPr>
            <a:picLocks noChangeAspect="1"/>
          </p:cNvPicPr>
          <p:nvPr/>
        </p:nvPicPr>
        <p:blipFill>
          <a:blip r:embed="rId4"/>
          <a:stretch>
            <a:fillRect/>
          </a:stretch>
        </p:blipFill>
        <p:spPr>
          <a:xfrm>
            <a:off x="4449607" y="5989637"/>
            <a:ext cx="3292784" cy="446479"/>
          </a:xfrm>
          <a:prstGeom prst="rect">
            <a:avLst/>
          </a:prstGeom>
        </p:spPr>
      </p:pic>
    </p:spTree>
    <p:extLst>
      <p:ext uri="{BB962C8B-B14F-4D97-AF65-F5344CB8AC3E}">
        <p14:creationId xmlns:p14="http://schemas.microsoft.com/office/powerpoint/2010/main" val="725982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ED98C2-9051-B848-A040-86F9FCD1D3CC}"/>
              </a:ext>
            </a:extLst>
          </p:cNvPr>
          <p:cNvSpPr>
            <a:spLocks noGrp="1"/>
          </p:cNvSpPr>
          <p:nvPr>
            <p:ph type="title"/>
          </p:nvPr>
        </p:nvSpPr>
        <p:spPr/>
        <p:txBody>
          <a:bodyPr/>
          <a:lstStyle/>
          <a:p>
            <a:r>
              <a:rPr lang="fr-FR" dirty="0">
                <a:solidFill>
                  <a:srgbClr val="358EBF"/>
                </a:solidFill>
              </a:rPr>
              <a:t>But de l’étude </a:t>
            </a:r>
          </a:p>
        </p:txBody>
      </p:sp>
      <p:sp>
        <p:nvSpPr>
          <p:cNvPr id="3" name="Espace réservé du contenu 2">
            <a:extLst>
              <a:ext uri="{FF2B5EF4-FFF2-40B4-BE49-F238E27FC236}">
                <a16:creationId xmlns:a16="http://schemas.microsoft.com/office/drawing/2014/main" id="{871CB78B-E1CD-B44A-8F0C-F0FE6AEFA45D}"/>
              </a:ext>
            </a:extLst>
          </p:cNvPr>
          <p:cNvSpPr>
            <a:spLocks noGrp="1"/>
          </p:cNvSpPr>
          <p:nvPr>
            <p:ph idx="1"/>
          </p:nvPr>
        </p:nvSpPr>
        <p:spPr>
          <a:xfrm>
            <a:off x="838200" y="1465064"/>
            <a:ext cx="5031658" cy="613569"/>
          </a:xfrm>
        </p:spPr>
        <p:txBody>
          <a:bodyPr/>
          <a:lstStyle/>
          <a:p>
            <a:pPr marL="0" indent="0">
              <a:buNone/>
            </a:pPr>
            <a:r>
              <a:rPr lang="fr-FR" dirty="0"/>
              <a:t>Niveau circuit neuronal </a:t>
            </a:r>
          </a:p>
        </p:txBody>
      </p:sp>
      <p:pic>
        <p:nvPicPr>
          <p:cNvPr id="6" name="Image 5">
            <a:extLst>
              <a:ext uri="{FF2B5EF4-FFF2-40B4-BE49-F238E27FC236}">
                <a16:creationId xmlns:a16="http://schemas.microsoft.com/office/drawing/2014/main" id="{01208B05-5CAE-154D-A84D-C25BB3C2B68E}"/>
              </a:ext>
            </a:extLst>
          </p:cNvPr>
          <p:cNvPicPr>
            <a:picLocks noChangeAspect="1"/>
          </p:cNvPicPr>
          <p:nvPr/>
        </p:nvPicPr>
        <p:blipFill>
          <a:blip r:embed="rId3"/>
          <a:stretch>
            <a:fillRect/>
          </a:stretch>
        </p:blipFill>
        <p:spPr>
          <a:xfrm>
            <a:off x="2437972" y="2078633"/>
            <a:ext cx="7316056" cy="3592315"/>
          </a:xfrm>
          <a:prstGeom prst="rect">
            <a:avLst/>
          </a:prstGeom>
        </p:spPr>
      </p:pic>
      <p:pic>
        <p:nvPicPr>
          <p:cNvPr id="8" name="Image 7">
            <a:extLst>
              <a:ext uri="{FF2B5EF4-FFF2-40B4-BE49-F238E27FC236}">
                <a16:creationId xmlns:a16="http://schemas.microsoft.com/office/drawing/2014/main" id="{6A9097AC-137F-B04A-B4A6-64D28CD9480D}"/>
              </a:ext>
            </a:extLst>
          </p:cNvPr>
          <p:cNvPicPr>
            <a:picLocks noChangeAspect="1"/>
          </p:cNvPicPr>
          <p:nvPr/>
        </p:nvPicPr>
        <p:blipFill>
          <a:blip r:embed="rId4"/>
          <a:stretch>
            <a:fillRect/>
          </a:stretch>
        </p:blipFill>
        <p:spPr>
          <a:xfrm>
            <a:off x="3580171" y="5705759"/>
            <a:ext cx="5031658" cy="787116"/>
          </a:xfrm>
          <a:prstGeom prst="rect">
            <a:avLst/>
          </a:prstGeom>
        </p:spPr>
      </p:pic>
    </p:spTree>
    <p:extLst>
      <p:ext uri="{BB962C8B-B14F-4D97-AF65-F5344CB8AC3E}">
        <p14:creationId xmlns:p14="http://schemas.microsoft.com/office/powerpoint/2010/main" val="3400864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45B1A2-0327-F64C-9A94-3BA4357BACB9}"/>
              </a:ext>
            </a:extLst>
          </p:cNvPr>
          <p:cNvSpPr>
            <a:spLocks noGrp="1"/>
          </p:cNvSpPr>
          <p:nvPr>
            <p:ph type="title"/>
          </p:nvPr>
        </p:nvSpPr>
        <p:spPr>
          <a:xfrm>
            <a:off x="838199" y="153192"/>
            <a:ext cx="10515600" cy="1325563"/>
          </a:xfrm>
        </p:spPr>
        <p:txBody>
          <a:bodyPr/>
          <a:lstStyle/>
          <a:p>
            <a:pPr algn="ctr"/>
            <a:r>
              <a:rPr lang="fr-FR" dirty="0">
                <a:solidFill>
                  <a:srgbClr val="358EBF"/>
                </a:solidFill>
              </a:rPr>
              <a:t>Comment</a:t>
            </a:r>
            <a:r>
              <a:rPr lang="fr-FR" dirty="0"/>
              <a:t> </a:t>
            </a:r>
            <a:r>
              <a:rPr lang="fr-FR" dirty="0">
                <a:solidFill>
                  <a:srgbClr val="358EBF"/>
                </a:solidFill>
              </a:rPr>
              <a:t>faire pour déterminer la dominance des souris ? </a:t>
            </a:r>
          </a:p>
        </p:txBody>
      </p:sp>
      <p:pic>
        <p:nvPicPr>
          <p:cNvPr id="4" name="Espace réservé du contenu 3">
            <a:extLst>
              <a:ext uri="{FF2B5EF4-FFF2-40B4-BE49-F238E27FC236}">
                <a16:creationId xmlns:a16="http://schemas.microsoft.com/office/drawing/2014/main" id="{106C3500-030B-084E-B76B-9AFD470FACA6}"/>
              </a:ext>
            </a:extLst>
          </p:cNvPr>
          <p:cNvPicPr>
            <a:picLocks noGrp="1" noChangeAspect="1"/>
          </p:cNvPicPr>
          <p:nvPr>
            <p:ph idx="1"/>
          </p:nvPr>
        </p:nvPicPr>
        <p:blipFill>
          <a:blip r:embed="rId3"/>
          <a:stretch>
            <a:fillRect/>
          </a:stretch>
        </p:blipFill>
        <p:spPr>
          <a:xfrm>
            <a:off x="2779480" y="1442639"/>
            <a:ext cx="6633033" cy="4351338"/>
          </a:xfrm>
          <a:prstGeom prst="rect">
            <a:avLst/>
          </a:prstGeom>
          <a:effectLst>
            <a:reflection blurRad="947985" stA="45000" endPos="65000" dist="666105" dir="5400000" sy="-100000" algn="bl" rotWithShape="0"/>
          </a:effectLst>
        </p:spPr>
      </p:pic>
      <p:pic>
        <p:nvPicPr>
          <p:cNvPr id="3" name="Image 2">
            <a:extLst>
              <a:ext uri="{FF2B5EF4-FFF2-40B4-BE49-F238E27FC236}">
                <a16:creationId xmlns:a16="http://schemas.microsoft.com/office/drawing/2014/main" id="{AE8CD47C-4A79-164C-9501-98BCE195BD39}"/>
              </a:ext>
            </a:extLst>
          </p:cNvPr>
          <p:cNvPicPr>
            <a:picLocks noChangeAspect="1"/>
          </p:cNvPicPr>
          <p:nvPr/>
        </p:nvPicPr>
        <p:blipFill>
          <a:blip r:embed="rId4"/>
          <a:stretch>
            <a:fillRect/>
          </a:stretch>
        </p:blipFill>
        <p:spPr>
          <a:xfrm>
            <a:off x="3881430" y="5793977"/>
            <a:ext cx="4429131" cy="1100139"/>
          </a:xfrm>
          <a:prstGeom prst="rect">
            <a:avLst/>
          </a:prstGeom>
        </p:spPr>
      </p:pic>
      <p:sp>
        <p:nvSpPr>
          <p:cNvPr id="6" name="Ellipse 5">
            <a:extLst>
              <a:ext uri="{FF2B5EF4-FFF2-40B4-BE49-F238E27FC236}">
                <a16:creationId xmlns:a16="http://schemas.microsoft.com/office/drawing/2014/main" id="{0D5B61B1-7B62-5D4C-856E-472A42B795D9}"/>
              </a:ext>
            </a:extLst>
          </p:cNvPr>
          <p:cNvSpPr/>
          <p:nvPr/>
        </p:nvSpPr>
        <p:spPr>
          <a:xfrm>
            <a:off x="8042031" y="3042839"/>
            <a:ext cx="1078524" cy="386161"/>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llipse 6">
            <a:extLst>
              <a:ext uri="{FF2B5EF4-FFF2-40B4-BE49-F238E27FC236}">
                <a16:creationId xmlns:a16="http://schemas.microsoft.com/office/drawing/2014/main" id="{D6AB5172-0A9A-0A4F-B6C9-9898B5806D3A}"/>
              </a:ext>
            </a:extLst>
          </p:cNvPr>
          <p:cNvSpPr/>
          <p:nvPr/>
        </p:nvSpPr>
        <p:spPr>
          <a:xfrm>
            <a:off x="8112371" y="3843732"/>
            <a:ext cx="1078524" cy="386161"/>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llipse 7">
            <a:extLst>
              <a:ext uri="{FF2B5EF4-FFF2-40B4-BE49-F238E27FC236}">
                <a16:creationId xmlns:a16="http://schemas.microsoft.com/office/drawing/2014/main" id="{15F12973-CD40-0C41-B88E-219B71C200A8}"/>
              </a:ext>
            </a:extLst>
          </p:cNvPr>
          <p:cNvSpPr/>
          <p:nvPr/>
        </p:nvSpPr>
        <p:spPr>
          <a:xfrm>
            <a:off x="8018589" y="3429000"/>
            <a:ext cx="1477106" cy="443904"/>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422841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3A3943-1166-5E4B-BA2E-216F7410395C}"/>
              </a:ext>
            </a:extLst>
          </p:cNvPr>
          <p:cNvSpPr>
            <a:spLocks noGrp="1"/>
          </p:cNvSpPr>
          <p:nvPr>
            <p:ph type="title"/>
          </p:nvPr>
        </p:nvSpPr>
        <p:spPr/>
        <p:txBody>
          <a:bodyPr/>
          <a:lstStyle/>
          <a:p>
            <a:pPr algn="ctr"/>
            <a:r>
              <a:rPr lang="fr-FR" dirty="0">
                <a:solidFill>
                  <a:srgbClr val="358EBF"/>
                </a:solidFill>
              </a:rPr>
              <a:t>1- Comment</a:t>
            </a:r>
            <a:r>
              <a:rPr lang="fr-FR" dirty="0"/>
              <a:t> </a:t>
            </a:r>
            <a:r>
              <a:rPr lang="fr-FR" dirty="0">
                <a:solidFill>
                  <a:srgbClr val="358EBF"/>
                </a:solidFill>
              </a:rPr>
              <a:t>identifier les aires cérébrales impliquées dans la hiérarchie sociale ? </a:t>
            </a:r>
          </a:p>
        </p:txBody>
      </p:sp>
      <p:sp>
        <p:nvSpPr>
          <p:cNvPr id="3" name="Espace réservé du contenu 2">
            <a:extLst>
              <a:ext uri="{FF2B5EF4-FFF2-40B4-BE49-F238E27FC236}">
                <a16:creationId xmlns:a16="http://schemas.microsoft.com/office/drawing/2014/main" id="{4E11DB1E-6F4E-0847-AA81-7E0659E07FBD}"/>
              </a:ext>
            </a:extLst>
          </p:cNvPr>
          <p:cNvSpPr>
            <a:spLocks noGrp="1"/>
          </p:cNvSpPr>
          <p:nvPr>
            <p:ph idx="1"/>
          </p:nvPr>
        </p:nvSpPr>
        <p:spPr>
          <a:xfrm>
            <a:off x="6538716" y="1970472"/>
            <a:ext cx="1358375" cy="792637"/>
          </a:xfrm>
        </p:spPr>
        <p:txBody>
          <a:bodyPr>
            <a:normAutofit/>
          </a:bodyPr>
          <a:lstStyle/>
          <a:p>
            <a:pPr marL="0" indent="0">
              <a:buNone/>
            </a:pPr>
            <a:r>
              <a:rPr lang="fr-FR" sz="3600" b="1" dirty="0">
                <a:solidFill>
                  <a:srgbClr val="1C3A8D"/>
                </a:solidFill>
              </a:rPr>
              <a:t>c-Fos</a:t>
            </a:r>
            <a:r>
              <a:rPr lang="fr-FR" dirty="0">
                <a:solidFill>
                  <a:srgbClr val="FF0000"/>
                </a:solidFill>
              </a:rPr>
              <a:t> </a:t>
            </a:r>
          </a:p>
        </p:txBody>
      </p:sp>
      <p:sp>
        <p:nvSpPr>
          <p:cNvPr id="4" name="ZoneTexte 3">
            <a:extLst>
              <a:ext uri="{FF2B5EF4-FFF2-40B4-BE49-F238E27FC236}">
                <a16:creationId xmlns:a16="http://schemas.microsoft.com/office/drawing/2014/main" id="{7302A8CE-81E0-4949-90C6-AC6D531A2260}"/>
              </a:ext>
            </a:extLst>
          </p:cNvPr>
          <p:cNvSpPr txBox="1"/>
          <p:nvPr/>
        </p:nvSpPr>
        <p:spPr>
          <a:xfrm>
            <a:off x="6389277" y="2763109"/>
            <a:ext cx="5630003" cy="1077218"/>
          </a:xfrm>
          <a:prstGeom prst="rect">
            <a:avLst/>
          </a:prstGeom>
          <a:noFill/>
        </p:spPr>
        <p:txBody>
          <a:bodyPr wrap="square" rtlCol="0">
            <a:spAutoFit/>
          </a:bodyPr>
          <a:lstStyle/>
          <a:p>
            <a:r>
              <a:rPr lang="fr-FR" sz="3200" dirty="0"/>
              <a:t>= marqueur d’activité neuronale soutenue </a:t>
            </a:r>
          </a:p>
        </p:txBody>
      </p:sp>
      <p:pic>
        <p:nvPicPr>
          <p:cNvPr id="6" name="Image 5">
            <a:extLst>
              <a:ext uri="{FF2B5EF4-FFF2-40B4-BE49-F238E27FC236}">
                <a16:creationId xmlns:a16="http://schemas.microsoft.com/office/drawing/2014/main" id="{48605136-8D5A-EA46-BE85-EB1E8078DEEA}"/>
              </a:ext>
            </a:extLst>
          </p:cNvPr>
          <p:cNvPicPr>
            <a:picLocks noChangeAspect="1"/>
          </p:cNvPicPr>
          <p:nvPr/>
        </p:nvPicPr>
        <p:blipFill>
          <a:blip r:embed="rId3"/>
          <a:stretch>
            <a:fillRect/>
          </a:stretch>
        </p:blipFill>
        <p:spPr>
          <a:xfrm>
            <a:off x="172720" y="1970472"/>
            <a:ext cx="5923280" cy="3304757"/>
          </a:xfrm>
          <a:prstGeom prst="rect">
            <a:avLst/>
          </a:prstGeom>
        </p:spPr>
      </p:pic>
    </p:spTree>
    <p:extLst>
      <p:ext uri="{BB962C8B-B14F-4D97-AF65-F5344CB8AC3E}">
        <p14:creationId xmlns:p14="http://schemas.microsoft.com/office/powerpoint/2010/main" val="194595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336A0D-BD1D-3A4D-864F-D40E8B51160D}"/>
              </a:ext>
            </a:extLst>
          </p:cNvPr>
          <p:cNvSpPr>
            <a:spLocks noGrp="1"/>
          </p:cNvSpPr>
          <p:nvPr>
            <p:ph type="title"/>
          </p:nvPr>
        </p:nvSpPr>
        <p:spPr/>
        <p:txBody>
          <a:bodyPr/>
          <a:lstStyle/>
          <a:p>
            <a:r>
              <a:rPr lang="fr-FR" dirty="0">
                <a:solidFill>
                  <a:srgbClr val="358EBF"/>
                </a:solidFill>
              </a:rPr>
              <a:t>Résultats</a:t>
            </a:r>
            <a:r>
              <a:rPr lang="fr-FR" dirty="0"/>
              <a:t> </a:t>
            </a:r>
          </a:p>
        </p:txBody>
      </p:sp>
      <p:sp>
        <p:nvSpPr>
          <p:cNvPr id="3" name="Espace réservé du contenu 2">
            <a:extLst>
              <a:ext uri="{FF2B5EF4-FFF2-40B4-BE49-F238E27FC236}">
                <a16:creationId xmlns:a16="http://schemas.microsoft.com/office/drawing/2014/main" id="{45E064E8-13B8-BD4F-8224-4FA2E94963C7}"/>
              </a:ext>
            </a:extLst>
          </p:cNvPr>
          <p:cNvSpPr>
            <a:spLocks noGrp="1"/>
          </p:cNvSpPr>
          <p:nvPr>
            <p:ph idx="1"/>
          </p:nvPr>
        </p:nvSpPr>
        <p:spPr>
          <a:xfrm>
            <a:off x="5577840" y="958347"/>
            <a:ext cx="6614160" cy="2536535"/>
          </a:xfrm>
        </p:spPr>
        <p:txBody>
          <a:bodyPr>
            <a:normAutofit/>
          </a:bodyPr>
          <a:lstStyle/>
          <a:p>
            <a:pPr marL="0" indent="0">
              <a:buNone/>
            </a:pPr>
            <a:r>
              <a:rPr lang="fr-FR" sz="2800" dirty="0"/>
              <a:t>2 circuits neuronaux ont été identifiés. </a:t>
            </a:r>
          </a:p>
          <a:p>
            <a:pPr marL="0" indent="0">
              <a:buNone/>
            </a:pPr>
            <a:endParaRPr lang="fr-FR" u="sng" dirty="0"/>
          </a:p>
          <a:p>
            <a:r>
              <a:rPr lang="fr-FR" u="sng" dirty="0"/>
              <a:t>Voie dominante </a:t>
            </a:r>
            <a:r>
              <a:rPr lang="fr-FR" dirty="0"/>
              <a:t>: </a:t>
            </a:r>
            <a:r>
              <a:rPr lang="fr-FR" dirty="0" err="1"/>
              <a:t>CPFdm</a:t>
            </a:r>
            <a:r>
              <a:rPr lang="fr-FR" dirty="0"/>
              <a:t> =&gt; Tronc cérébral (Noyaux raphé + PAG) </a:t>
            </a:r>
          </a:p>
          <a:p>
            <a:r>
              <a:rPr lang="fr-FR" u="sng" dirty="0"/>
              <a:t>Voie soumise </a:t>
            </a:r>
            <a:r>
              <a:rPr lang="fr-FR" dirty="0"/>
              <a:t>: </a:t>
            </a:r>
            <a:r>
              <a:rPr lang="fr-FR" dirty="0" err="1"/>
              <a:t>CPFdm</a:t>
            </a:r>
            <a:r>
              <a:rPr lang="fr-FR" dirty="0"/>
              <a:t> =&gt; Amygdale (BL) </a:t>
            </a:r>
          </a:p>
          <a:p>
            <a:pPr marL="0" indent="0">
              <a:buNone/>
            </a:pPr>
            <a:endParaRPr lang="fr-FR" dirty="0"/>
          </a:p>
          <a:p>
            <a:pPr marL="0" indent="0">
              <a:buNone/>
            </a:pPr>
            <a:endParaRPr lang="fr-FR" dirty="0"/>
          </a:p>
        </p:txBody>
      </p:sp>
      <p:pic>
        <p:nvPicPr>
          <p:cNvPr id="4" name="Image 3">
            <a:extLst>
              <a:ext uri="{FF2B5EF4-FFF2-40B4-BE49-F238E27FC236}">
                <a16:creationId xmlns:a16="http://schemas.microsoft.com/office/drawing/2014/main" id="{5F900F91-5CEA-A840-B1A2-E4CE0D19123A}"/>
              </a:ext>
            </a:extLst>
          </p:cNvPr>
          <p:cNvPicPr>
            <a:picLocks noChangeAspect="1"/>
          </p:cNvPicPr>
          <p:nvPr/>
        </p:nvPicPr>
        <p:blipFill>
          <a:blip r:embed="rId3"/>
          <a:stretch>
            <a:fillRect/>
          </a:stretch>
        </p:blipFill>
        <p:spPr>
          <a:xfrm>
            <a:off x="504771" y="1690688"/>
            <a:ext cx="5073069" cy="4365528"/>
          </a:xfrm>
          <a:prstGeom prst="rect">
            <a:avLst/>
          </a:prstGeom>
        </p:spPr>
      </p:pic>
      <p:pic>
        <p:nvPicPr>
          <p:cNvPr id="5" name="Espace réservé du contenu 4">
            <a:extLst>
              <a:ext uri="{FF2B5EF4-FFF2-40B4-BE49-F238E27FC236}">
                <a16:creationId xmlns:a16="http://schemas.microsoft.com/office/drawing/2014/main" id="{48CE1936-836B-034E-8470-9FA1C51170D9}"/>
              </a:ext>
            </a:extLst>
          </p:cNvPr>
          <p:cNvPicPr>
            <a:picLocks noChangeAspect="1"/>
          </p:cNvPicPr>
          <p:nvPr/>
        </p:nvPicPr>
        <p:blipFill>
          <a:blip r:embed="rId4"/>
          <a:stretch>
            <a:fillRect/>
          </a:stretch>
        </p:blipFill>
        <p:spPr>
          <a:xfrm>
            <a:off x="6096000" y="3767331"/>
            <a:ext cx="5073070" cy="2536535"/>
          </a:xfrm>
          <a:prstGeom prst="rect">
            <a:avLst/>
          </a:prstGeom>
        </p:spPr>
      </p:pic>
      <p:pic>
        <p:nvPicPr>
          <p:cNvPr id="7" name="Image 6">
            <a:extLst>
              <a:ext uri="{FF2B5EF4-FFF2-40B4-BE49-F238E27FC236}">
                <a16:creationId xmlns:a16="http://schemas.microsoft.com/office/drawing/2014/main" id="{C370E963-9027-4C4B-8186-7490721F064F}"/>
              </a:ext>
            </a:extLst>
          </p:cNvPr>
          <p:cNvPicPr>
            <a:picLocks noChangeAspect="1"/>
          </p:cNvPicPr>
          <p:nvPr/>
        </p:nvPicPr>
        <p:blipFill>
          <a:blip r:embed="rId5"/>
          <a:stretch>
            <a:fillRect/>
          </a:stretch>
        </p:blipFill>
        <p:spPr>
          <a:xfrm>
            <a:off x="1104320" y="6056216"/>
            <a:ext cx="3968750" cy="495300"/>
          </a:xfrm>
          <a:prstGeom prst="rect">
            <a:avLst/>
          </a:prstGeom>
        </p:spPr>
      </p:pic>
    </p:spTree>
    <p:extLst>
      <p:ext uri="{BB962C8B-B14F-4D97-AF65-F5344CB8AC3E}">
        <p14:creationId xmlns:p14="http://schemas.microsoft.com/office/powerpoint/2010/main" val="387018108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15816</TotalTime>
  <Words>2994</Words>
  <Application>Microsoft Macintosh PowerPoint</Application>
  <PresentationFormat>Grand écran</PresentationFormat>
  <Paragraphs>213</Paragraphs>
  <Slides>26</Slides>
  <Notes>23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26</vt:i4>
      </vt:variant>
    </vt:vector>
  </HeadingPairs>
  <TitlesOfParts>
    <vt:vector size="34" baseType="lpstr">
      <vt:lpstr>AdvPA183</vt:lpstr>
      <vt:lpstr>AdvPA189</vt:lpstr>
      <vt:lpstr>Arial</vt:lpstr>
      <vt:lpstr>Calibri</vt:lpstr>
      <vt:lpstr>Calibri Light</vt:lpstr>
      <vt:lpstr>STIX</vt:lpstr>
      <vt:lpstr>Symbol</vt:lpstr>
      <vt:lpstr>Thème Office</vt:lpstr>
      <vt:lpstr>Présentation PowerPoint</vt:lpstr>
      <vt:lpstr>Plan</vt:lpstr>
      <vt:lpstr>Hiérarchie sociale </vt:lpstr>
      <vt:lpstr>Quels paramètres établissent le rang social d’un individu ?  </vt:lpstr>
      <vt:lpstr>Le CPF(dm) </vt:lpstr>
      <vt:lpstr>But de l’étude </vt:lpstr>
      <vt:lpstr>Comment faire pour déterminer la dominance des souris ? </vt:lpstr>
      <vt:lpstr>1- Comment identifier les aires cérébrales impliquées dans la hiérarchie sociale ? </vt:lpstr>
      <vt:lpstr>Résultats </vt:lpstr>
      <vt:lpstr>2- Manipulation active de ces circuits</vt:lpstr>
      <vt:lpstr>Résultats </vt:lpstr>
      <vt:lpstr>3- Comment voir le changement d’activité neuronale au cours de la compétition ? </vt:lpstr>
      <vt:lpstr>Résultats </vt:lpstr>
      <vt:lpstr>Ségrégation anatomique </vt:lpstr>
      <vt:lpstr>4- Est-ce qu’il y a une communication entre les 2 circuits ? </vt:lpstr>
      <vt:lpstr>Comment peut-on faire pour connaitre la connectivité des 2 circuits ?  </vt:lpstr>
      <vt:lpstr>Résultats </vt:lpstr>
      <vt:lpstr>5- Par quel mécanisme se fait l’inhibition ?  </vt:lpstr>
      <vt:lpstr>Comment faire pour savoir ? </vt:lpstr>
      <vt:lpstr>Résultats </vt:lpstr>
      <vt:lpstr>Synthèse </vt:lpstr>
      <vt:lpstr>Discussion </vt:lpstr>
      <vt:lpstr>Limitations </vt:lpstr>
      <vt:lpstr>Le premier d’une longue lignée… </vt:lpstr>
      <vt:lpstr>Références </vt:lpstr>
      <vt:lpstr>Merci pour votre attention  Questions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Yazid Ounnough</dc:creator>
  <cp:lastModifiedBy>Yazid Ounnough</cp:lastModifiedBy>
  <cp:revision>114</cp:revision>
  <dcterms:created xsi:type="dcterms:W3CDTF">2025-02-08T13:17:43Z</dcterms:created>
  <dcterms:modified xsi:type="dcterms:W3CDTF">2025-02-22T20:35:44Z</dcterms:modified>
</cp:coreProperties>
</file>