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6"/>
  </p:notesMasterIdLst>
  <p:sldIdLst>
    <p:sldId id="256" r:id="rId2"/>
    <p:sldId id="257" r:id="rId3"/>
    <p:sldId id="288" r:id="rId4"/>
    <p:sldId id="258" r:id="rId5"/>
    <p:sldId id="274" r:id="rId6"/>
    <p:sldId id="285" r:id="rId7"/>
    <p:sldId id="289" r:id="rId8"/>
    <p:sldId id="273" r:id="rId9"/>
    <p:sldId id="286" r:id="rId10"/>
    <p:sldId id="259" r:id="rId11"/>
    <p:sldId id="287" r:id="rId12"/>
    <p:sldId id="264" r:id="rId13"/>
    <p:sldId id="265" r:id="rId14"/>
    <p:sldId id="290" r:id="rId15"/>
    <p:sldId id="260" r:id="rId16"/>
    <p:sldId id="291" r:id="rId17"/>
    <p:sldId id="261" r:id="rId18"/>
    <p:sldId id="267" r:id="rId19"/>
    <p:sldId id="268" r:id="rId20"/>
    <p:sldId id="292" r:id="rId21"/>
    <p:sldId id="262" r:id="rId22"/>
    <p:sldId id="269" r:id="rId23"/>
    <p:sldId id="263" r:id="rId24"/>
    <p:sldId id="271" r:id="rId25"/>
    <p:sldId id="272" r:id="rId26"/>
    <p:sldId id="276" r:id="rId27"/>
    <p:sldId id="277" r:id="rId28"/>
    <p:sldId id="279" r:id="rId29"/>
    <p:sldId id="280" r:id="rId30"/>
    <p:sldId id="281" r:id="rId31"/>
    <p:sldId id="294" r:id="rId32"/>
    <p:sldId id="295" r:id="rId33"/>
    <p:sldId id="283" r:id="rId34"/>
    <p:sldId id="278"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757D"/>
    <a:srgbClr val="5C808D"/>
    <a:srgbClr val="D2E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3"/>
    <p:restoredTop sz="84646"/>
  </p:normalViewPr>
  <p:slideViewPr>
    <p:cSldViewPr snapToGrid="0">
      <p:cViewPr varScale="1">
        <p:scale>
          <a:sx n="92" d="100"/>
          <a:sy n="92" d="100"/>
        </p:scale>
        <p:origin x="16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B285E-0A47-C143-BD2F-098A57951075}" type="datetimeFigureOut">
              <a:rPr lang="fr-FR" smtClean="0"/>
              <a:t>23/01/2025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28432-CFC8-3A4D-AA50-F33D90AA5D61}" type="slidenum">
              <a:rPr lang="fr-FR" smtClean="0"/>
              <a:t>‹N°›</a:t>
            </a:fld>
            <a:endParaRPr lang="fr-FR"/>
          </a:p>
        </p:txBody>
      </p:sp>
    </p:spTree>
    <p:extLst>
      <p:ext uri="{BB962C8B-B14F-4D97-AF65-F5344CB8AC3E}">
        <p14:creationId xmlns:p14="http://schemas.microsoft.com/office/powerpoint/2010/main" val="197242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sommeil a pendant longtemps et continue toujours de fasciner les neuroscientifiques, pour les nombreux rôles biologiques qu’il joue. On cite notamment un certain rôle de nettoyage du SNC,….. Mais surtout ce qui va nous intéresser aujourd’hui, le rôle du sommeil dans la consolidation de la mémoire. C’est quelque chose qu’on spécule depuis de nombreuses années, avec une première démonstration expérimentale il y a plus d’un siècle, sans qu’on ait réellement plus d’informations sur les mécanismes sous-jacents.</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3</a:t>
            </a:fld>
            <a:endParaRPr lang="fr-FR"/>
          </a:p>
        </p:txBody>
      </p:sp>
    </p:spTree>
    <p:extLst>
      <p:ext uri="{BB962C8B-B14F-4D97-AF65-F5344CB8AC3E}">
        <p14:creationId xmlns:p14="http://schemas.microsoft.com/office/powerpoint/2010/main" val="387742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u="none" strike="noStrike" dirty="0">
                <a:solidFill>
                  <a:srgbClr val="000000"/>
                </a:solidFill>
                <a:effectLst/>
                <a:latin typeface="-webkit-standard"/>
              </a:rPr>
              <a:t>Un </a:t>
            </a:r>
            <a:r>
              <a:rPr lang="fr-CH" b="1" i="0" u="none" strike="noStrike" dirty="0">
                <a:solidFill>
                  <a:srgbClr val="000000"/>
                </a:solidFill>
                <a:effectLst/>
              </a:rPr>
              <a:t>index de structure</a:t>
            </a:r>
            <a:r>
              <a:rPr lang="fr-CH" b="0" i="0" u="none" strike="noStrike" dirty="0">
                <a:solidFill>
                  <a:srgbClr val="000000"/>
                </a:solidFill>
                <a:effectLst/>
                <a:latin typeface="-webkit-standard"/>
              </a:rPr>
              <a:t> est une mesure mathématique qui permet d'évaluer à quel point une distribution de données présente une </a:t>
            </a:r>
            <a:r>
              <a:rPr lang="fr-CH" b="1" i="0" u="none" strike="noStrike" dirty="0">
                <a:solidFill>
                  <a:srgbClr val="000000"/>
                </a:solidFill>
                <a:effectLst/>
              </a:rPr>
              <a:t>organisation non aléatoire</a:t>
            </a:r>
            <a:r>
              <a:rPr lang="fr-CH" b="0" i="0" u="none" strike="noStrike" dirty="0">
                <a:solidFill>
                  <a:srgbClr val="000000"/>
                </a:solidFill>
                <a:effectLst/>
                <a:latin typeface="-webkit-standard"/>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12</a:t>
            </a:fld>
            <a:endParaRPr lang="fr-FR"/>
          </a:p>
        </p:txBody>
      </p:sp>
    </p:spTree>
    <p:extLst>
      <p:ext uri="{BB962C8B-B14F-4D97-AF65-F5344CB8AC3E}">
        <p14:creationId xmlns:p14="http://schemas.microsoft.com/office/powerpoint/2010/main" val="56878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qu’on a observé cette oscillation, on a cherché plus spécifiquement à déterminer s’il y a une relation entre la taille de la pupille et différentes propriétés des SWR, ceux-ci étant les marqueurs de replays pendant le sommeil NREM</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13</a:t>
            </a:fld>
            <a:endParaRPr lang="fr-FR"/>
          </a:p>
        </p:txBody>
      </p:sp>
    </p:spTree>
    <p:extLst>
      <p:ext uri="{BB962C8B-B14F-4D97-AF65-F5344CB8AC3E}">
        <p14:creationId xmlns:p14="http://schemas.microsoft.com/office/powerpoint/2010/main" val="305295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maintenant, afin de vérifier s’il y a bien une relation avec les replays directement, l’idéal serait de détecter directement les moments précis pendant lesquels le cerveau se rejoue des souvenirs afin de les consolider…mais donc la question c’est comment est-ce qu’on pourrait détecter ces moments ?</a:t>
            </a:r>
          </a:p>
          <a:p>
            <a:endParaRPr lang="fr-FR" dirty="0"/>
          </a:p>
          <a:p>
            <a:r>
              <a:rPr lang="fr-FR" dirty="0"/>
              <a:t>Explication de l’expérience: on a mis les souris dans un labyrinthe en forme de </a:t>
            </a:r>
            <a:r>
              <a:rPr lang="fr-FR" dirty="0" err="1"/>
              <a:t>T</a:t>
            </a:r>
            <a:r>
              <a:rPr lang="fr-FR" dirty="0"/>
              <a:t>, et on a détecté les différents place </a:t>
            </a:r>
            <a:r>
              <a:rPr lang="fr-FR" dirty="0" err="1"/>
              <a:t>fields</a:t>
            </a:r>
            <a:r>
              <a:rPr lang="fr-FR" dirty="0"/>
              <a:t>. C’est quoi un place </a:t>
            </a:r>
            <a:r>
              <a:rPr lang="fr-FR" dirty="0" err="1"/>
              <a:t>field</a:t>
            </a:r>
            <a:r>
              <a:rPr lang="fr-FR" dirty="0"/>
              <a:t> c’est une positions du labyrinthes à laquelle va s’activer un groupe de cellules de lieu.</a:t>
            </a:r>
          </a:p>
          <a:p>
            <a:r>
              <a:rPr lang="fr-FR" dirty="0"/>
              <a:t>Quand les souris ont été mises au repos, on a estimé la probabilité de replay à différents moments à l’aide d’un algorithme Bayésien en s’aidant de : la fréquence de PA des cellules de lieu, le LFP(pour détecté les SWR)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15</a:t>
            </a:fld>
            <a:endParaRPr lang="fr-FR"/>
          </a:p>
        </p:txBody>
      </p:sp>
    </p:spTree>
    <p:extLst>
      <p:ext uri="{BB962C8B-B14F-4D97-AF65-F5344CB8AC3E}">
        <p14:creationId xmlns:p14="http://schemas.microsoft.com/office/powerpoint/2010/main" val="24224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cas de figures</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16</a:t>
            </a:fld>
            <a:endParaRPr lang="fr-FR"/>
          </a:p>
        </p:txBody>
      </p:sp>
    </p:spTree>
    <p:extLst>
      <p:ext uri="{BB962C8B-B14F-4D97-AF65-F5344CB8AC3E}">
        <p14:creationId xmlns:p14="http://schemas.microsoft.com/office/powerpoint/2010/main" val="251961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Maintenant la 3</a:t>
            </a:r>
            <a:r>
              <a:rPr lang="fr-FR" baseline="30000" dirty="0"/>
              <a:t>ème</a:t>
            </a:r>
            <a:r>
              <a:rPr lang="fr-FR" dirty="0"/>
              <a:t> étape de cette étude est de voir s’il y a un lien de causalité entre les SWR et la consolidation de la mémoire en prenant en compte la taille de la pupille.</a:t>
            </a:r>
          </a:p>
          <a:p>
            <a:endParaRPr lang="fr-FR" dirty="0"/>
          </a:p>
          <a:p>
            <a:r>
              <a:rPr lang="fr-FR" dirty="0"/>
              <a:t>D’anciennes études ont observé que la perturbation des OPO de manière générale altérait la mémoire, sans différencier les différents sous-états. Donc on a toujours la question de: est ce que c’est la perturbation neuronale qui altère la mémoire ou est ce que c’est la perturbation spécifique d’un sous état qui le fait ?</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17</a:t>
            </a:fld>
            <a:endParaRPr lang="fr-FR"/>
          </a:p>
        </p:txBody>
      </p:sp>
    </p:spTree>
    <p:extLst>
      <p:ext uri="{BB962C8B-B14F-4D97-AF65-F5344CB8AC3E}">
        <p14:creationId xmlns:p14="http://schemas.microsoft.com/office/powerpoint/2010/main" val="3256387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Investigation:la</a:t>
            </a:r>
            <a:r>
              <a:rPr lang="fr-FR" dirty="0"/>
              <a:t> souris n’a plus aucune trace de mémoire de la tâche</a:t>
            </a:r>
          </a:p>
          <a:p>
            <a:endParaRPr lang="fr-FR" dirty="0"/>
          </a:p>
          <a:p>
            <a:r>
              <a:rPr lang="fr-FR" dirty="0"/>
              <a:t>C’est pas seulement la perturbation de l’activité de l’ensemble des neurones qui altère la mémoire, mais c’est la perturbation spécifiques des SWR en phase de pupille </a:t>
            </a:r>
            <a:r>
              <a:rPr lang="fr-FR" dirty="0" err="1"/>
              <a:t>constrictée</a:t>
            </a:r>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18</a:t>
            </a:fld>
            <a:endParaRPr lang="fr-FR"/>
          </a:p>
        </p:txBody>
      </p:sp>
    </p:spTree>
    <p:extLst>
      <p:ext uri="{BB962C8B-B14F-4D97-AF65-F5344CB8AC3E}">
        <p14:creationId xmlns:p14="http://schemas.microsoft.com/office/powerpoint/2010/main" val="263193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résultats nous montrent que les OPOS sont non seulement consacrés à la consolidation de la mémoire, mais encore plus spécifiquement à la consolidation de la mémoire récente.</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19</a:t>
            </a:fld>
            <a:endParaRPr lang="fr-FR"/>
          </a:p>
        </p:txBody>
      </p:sp>
    </p:spTree>
    <p:extLst>
      <p:ext uri="{BB962C8B-B14F-4D97-AF65-F5344CB8AC3E}">
        <p14:creationId xmlns:p14="http://schemas.microsoft.com/office/powerpoint/2010/main" val="265359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Sur la base de ces résultats, on s’est demandé: si les souvenirs récents sont consolidés pendant les phases de constriction, pourrait-on imaginer que les souvenirs plus vieux sont consolidés en phase de dilatation ?</a:t>
            </a:r>
          </a:p>
          <a:p>
            <a:endParaRPr lang="fr-FR" dirty="0"/>
          </a:p>
          <a:p>
            <a:r>
              <a:rPr lang="fr-FR" dirty="0"/>
              <a:t>On a détecté les assemblées de cellules qui s’activent dans le milieu familier versus le nouveau milieu. Puis, on a détecté les SWR-RS généré par ces assemblées de cellules. On voit que les SWR nouveaux sont générés pendant les états à petite pupille, tandis que les SWR familiers sont générés pendant les états à large pupille.</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21</a:t>
            </a:fld>
            <a:endParaRPr lang="fr-FR"/>
          </a:p>
        </p:txBody>
      </p:sp>
    </p:spTree>
    <p:extLst>
      <p:ext uri="{BB962C8B-B14F-4D97-AF65-F5344CB8AC3E}">
        <p14:creationId xmlns:p14="http://schemas.microsoft.com/office/powerpoint/2010/main" val="112071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H" b="0" i="0" u="none" strike="noStrike" dirty="0">
                <a:solidFill>
                  <a:srgbClr val="000000"/>
                </a:solidFill>
                <a:effectLst/>
              </a:rPr>
              <a:t>C’est ce gain d’activation (ou de relecture) au fil du temps et de l’apprentissage que les auteurs appellent </a:t>
            </a:r>
            <a:r>
              <a:rPr lang="fr-CH" b="1" i="0" u="none" strike="noStrike" dirty="0">
                <a:solidFill>
                  <a:srgbClr val="000000"/>
                </a:solidFill>
                <a:effectLst/>
              </a:rPr>
              <a:t>“</a:t>
            </a:r>
            <a:r>
              <a:rPr lang="fr-CH" b="1" i="0" u="none" strike="noStrike" dirty="0" err="1">
                <a:solidFill>
                  <a:srgbClr val="000000"/>
                </a:solidFill>
                <a:effectLst/>
              </a:rPr>
              <a:t>learning-related</a:t>
            </a:r>
            <a:r>
              <a:rPr lang="fr-CH" b="1" i="0" u="none" strike="noStrike" dirty="0">
                <a:solidFill>
                  <a:srgbClr val="000000"/>
                </a:solidFill>
                <a:effectLst/>
              </a:rPr>
              <a:t> </a:t>
            </a:r>
            <a:r>
              <a:rPr lang="fr-CH" b="1" i="0" u="none" strike="noStrike" dirty="0" err="1">
                <a:solidFill>
                  <a:srgbClr val="000000"/>
                </a:solidFill>
                <a:effectLst/>
              </a:rPr>
              <a:t>enhancement</a:t>
            </a:r>
            <a:r>
              <a:rPr lang="fr-CH" b="1" i="0" u="none" strike="noStrike" dirty="0">
                <a:solidFill>
                  <a:srgbClr val="000000"/>
                </a:solidFill>
                <a:effectLst/>
              </a:rPr>
              <a:t>”</a:t>
            </a:r>
            <a:r>
              <a:rPr lang="fr-CH" b="0" i="0" u="none" strike="noStrike" dirty="0">
                <a:solidFill>
                  <a:srgbClr val="000000"/>
                </a:solidFill>
                <a:effectLst/>
              </a:rPr>
              <a:t>.</a:t>
            </a:r>
          </a:p>
          <a:p>
            <a:pPr algn="l">
              <a:buFont typeface="Arial" panose="020B0604020202020204" pitchFamily="34" charset="0"/>
              <a:buChar char="•"/>
            </a:pPr>
            <a:r>
              <a:rPr lang="fr-CH" b="1" i="0" u="none" strike="noStrike" dirty="0">
                <a:solidFill>
                  <a:srgbClr val="000000"/>
                </a:solidFill>
                <a:effectLst/>
              </a:rPr>
              <a:t>“Plastic”</a:t>
            </a:r>
            <a:r>
              <a:rPr lang="fr-CH" b="0" i="0" u="none" strike="noStrike" dirty="0">
                <a:solidFill>
                  <a:srgbClr val="000000"/>
                </a:solidFill>
                <a:effectLst/>
              </a:rPr>
              <a:t> = les assemblées neuronales pour lesquelles on </a:t>
            </a:r>
            <a:r>
              <a:rPr lang="fr-CH" b="1" i="0" u="none" strike="noStrike" dirty="0">
                <a:solidFill>
                  <a:srgbClr val="000000"/>
                </a:solidFill>
                <a:effectLst/>
              </a:rPr>
              <a:t>observe</a:t>
            </a:r>
            <a:r>
              <a:rPr lang="fr-CH" b="0" i="0" u="none" strike="noStrike" dirty="0">
                <a:solidFill>
                  <a:srgbClr val="000000"/>
                </a:solidFill>
                <a:effectLst/>
              </a:rPr>
              <a:t> cette augmentation de réactivation liée à l’apprentissage.</a:t>
            </a:r>
          </a:p>
          <a:p>
            <a:pPr algn="l">
              <a:buFont typeface="Arial" panose="020B0604020202020204" pitchFamily="34" charset="0"/>
              <a:buChar char="•"/>
            </a:pPr>
            <a:r>
              <a:rPr lang="fr-CH" b="1" i="0" u="none" strike="noStrike" dirty="0">
                <a:solidFill>
                  <a:srgbClr val="000000"/>
                </a:solidFill>
                <a:effectLst/>
              </a:rPr>
              <a:t>“</a:t>
            </a:r>
            <a:r>
              <a:rPr lang="fr-CH" b="1" i="0" u="none" strike="noStrike" dirty="0" err="1">
                <a:solidFill>
                  <a:srgbClr val="000000"/>
                </a:solidFill>
                <a:effectLst/>
              </a:rPr>
              <a:t>Rigid</a:t>
            </a:r>
            <a:r>
              <a:rPr lang="fr-CH" b="1" i="0" u="none" strike="noStrike" dirty="0">
                <a:solidFill>
                  <a:srgbClr val="000000"/>
                </a:solidFill>
                <a:effectLst/>
              </a:rPr>
              <a:t>”</a:t>
            </a:r>
            <a:r>
              <a:rPr lang="fr-CH" b="0" i="0" u="none" strike="noStrike" dirty="0">
                <a:solidFill>
                  <a:srgbClr val="000000"/>
                </a:solidFill>
                <a:effectLst/>
              </a:rPr>
              <a:t> = celles qui </a:t>
            </a:r>
            <a:r>
              <a:rPr lang="fr-CH" b="1" i="0" u="none" strike="noStrike" dirty="0">
                <a:solidFill>
                  <a:srgbClr val="000000"/>
                </a:solidFill>
                <a:effectLst/>
              </a:rPr>
              <a:t>n’affichent pas</a:t>
            </a:r>
            <a:r>
              <a:rPr lang="fr-CH" b="0" i="0" u="none" strike="noStrike" dirty="0">
                <a:solidFill>
                  <a:srgbClr val="000000"/>
                </a:solidFill>
                <a:effectLst/>
              </a:rPr>
              <a:t> ou peu ce phénomène de renforcement.</a:t>
            </a:r>
          </a:p>
          <a:p>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22</a:t>
            </a:fld>
            <a:endParaRPr lang="fr-FR"/>
          </a:p>
        </p:txBody>
      </p:sp>
    </p:spTree>
    <p:extLst>
      <p:ext uri="{BB962C8B-B14F-4D97-AF65-F5344CB8AC3E}">
        <p14:creationId xmlns:p14="http://schemas.microsoft.com/office/powerpoint/2010/main" val="2585050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s’est d’abord appuyé sur nos </a:t>
            </a:r>
            <a:r>
              <a:rPr lang="fr-FR" dirty="0" err="1"/>
              <a:t>connaissancedonc</a:t>
            </a:r>
            <a:r>
              <a:rPr lang="fr-FR" dirty="0"/>
              <a:t> que la région CA1 était </a:t>
            </a:r>
            <a:r>
              <a:rPr lang="fr-FR" dirty="0" err="1"/>
              <a:t>controlé</a:t>
            </a:r>
            <a:r>
              <a:rPr lang="fr-FR" dirty="0"/>
              <a:t> par des efférences CA3, EC3, CA2.</a:t>
            </a:r>
          </a:p>
          <a:p>
            <a:r>
              <a:rPr lang="fr-FR" dirty="0"/>
              <a:t>Ce qu’il faut savoir c’est que la région CA1 est composée de 3 couches principales, qui reçoivent chacune leurs afférences principalement du groupe CA2, CA3 et EC3. l’idée est de mesurer l’intensité des signaux dans ces différentes couches, en parallèle des variations de la taille de la pupille.</a:t>
            </a:r>
          </a:p>
          <a:p>
            <a:endParaRPr lang="fr-FR" dirty="0"/>
          </a:p>
          <a:p>
            <a:r>
              <a:rPr lang="fr-FR" dirty="0"/>
              <a:t>Pour ce faire, on a implanté une électrode dans la région CA1, qui traverse les 3 couches de celle-ci. En suite, on a procédé à ce qu’on appelle une analyse CSD, ce qui veut dire qu’on a mesuré la variation de l’intensité du courant induit par les signaux.</a:t>
            </a:r>
          </a:p>
          <a:p>
            <a:endParaRPr lang="fr-FR" dirty="0"/>
          </a:p>
          <a:p>
            <a:r>
              <a:rPr lang="fr-FR" dirty="0"/>
              <a:t>Après avoir récolté les données, on a calculé l’index CSD, qui est un index prenant en compte la variation de l’intensité du courant en fonction des phases de constriction/dilatation. Concrètement, plus l’index calculé a une grande valeur et plus cela nous indique qu’il y a une différence significative entre l’intensité du courant en phase de constriction versus en phase de dilatation, et en l’occurrence que le courant est plus intense en phase de constriction.</a:t>
            </a:r>
          </a:p>
          <a:p>
            <a:endParaRPr lang="fr-FR" dirty="0"/>
          </a:p>
          <a:p>
            <a:r>
              <a:rPr lang="fr-FR" dirty="0"/>
              <a:t>But: mesurer l’intensité de chacune de ces efférences en fonction de l’oscillation de la taille de la pupille. Pour faire ça on s’est basé sur une analyse CSD.</a:t>
            </a:r>
          </a:p>
          <a:p>
            <a:endParaRPr lang="fr-FR" dirty="0"/>
          </a:p>
          <a:p>
            <a:r>
              <a:rPr lang="fr-FR" dirty="0"/>
              <a:t>L’index CSD élevé pour les couche rad et lm nous indique que l’intensité du courant mesurée dans ces couche est plus élevée pendant les phases de constriction.</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23</a:t>
            </a:fld>
            <a:endParaRPr lang="fr-FR"/>
          </a:p>
        </p:txBody>
      </p:sp>
    </p:spTree>
    <p:extLst>
      <p:ext uri="{BB962C8B-B14F-4D97-AF65-F5344CB8AC3E}">
        <p14:creationId xmlns:p14="http://schemas.microsoft.com/office/powerpoint/2010/main" val="45293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u="none" strike="noStrike" dirty="0">
                <a:solidFill>
                  <a:srgbClr val="000000"/>
                </a:solidFill>
                <a:effectLst/>
                <a:latin typeface="-webkit-standard"/>
              </a:rPr>
              <a:t>C’est donc la grande question à laquelle l’étude vise à répondre :comment le sommeil contribue-t-il à la consolidation de la mémoire ?</a:t>
            </a:r>
            <a:r>
              <a:rPr lang="fr-CH" b="0" i="0" u="none" strike="noStrike" dirty="0">
                <a:solidFill>
                  <a:srgbClr val="000000"/>
                </a:solidFill>
                <a:effectLst/>
                <a:latin typeface="-webkit-standard"/>
                <a:sym typeface="Wingdings" pitchFamily="2" charset="2"/>
              </a:rPr>
              <a:t> et plus spécifiquement….</a:t>
            </a:r>
            <a:endParaRPr lang="fr-CH" b="0" i="0" u="none" strike="noStrike" dirty="0">
              <a:solidFill>
                <a:srgbClr val="000000"/>
              </a:solidFill>
              <a:effectLst/>
              <a:latin typeface="-webkit-standard"/>
            </a:endParaRPr>
          </a:p>
          <a:p>
            <a:r>
              <a:rPr lang="fr-CH" b="0" i="0" u="none" strike="noStrike" dirty="0">
                <a:solidFill>
                  <a:srgbClr val="000000"/>
                </a:solidFill>
                <a:effectLst/>
                <a:latin typeface="-webkit-standard"/>
              </a:rPr>
              <a:t>L’</a:t>
            </a:r>
            <a:r>
              <a:rPr lang="fr-CH" b="1" i="0" u="none" strike="noStrike" dirty="0">
                <a:solidFill>
                  <a:srgbClr val="000000"/>
                </a:solidFill>
                <a:effectLst/>
              </a:rPr>
              <a:t>interférence</a:t>
            </a:r>
            <a:r>
              <a:rPr lang="fr-CH" b="0" i="0" u="none" strike="noStrike" dirty="0">
                <a:solidFill>
                  <a:srgbClr val="000000"/>
                </a:solidFill>
                <a:effectLst/>
                <a:latin typeface="-webkit-standard"/>
              </a:rPr>
              <a:t> , c’est quand des souvenirs ou des informations déjà stockés </a:t>
            </a:r>
            <a:r>
              <a:rPr lang="fr-CH" b="1" i="0" u="none" strike="noStrike" dirty="0">
                <a:solidFill>
                  <a:srgbClr val="000000"/>
                </a:solidFill>
                <a:effectLst/>
              </a:rPr>
              <a:t>entrent en compétition</a:t>
            </a:r>
            <a:r>
              <a:rPr lang="fr-CH" b="0" i="0" u="none" strike="noStrike" dirty="0">
                <a:solidFill>
                  <a:srgbClr val="000000"/>
                </a:solidFill>
                <a:effectLst/>
                <a:latin typeface="-webkit-standard"/>
              </a:rPr>
              <a:t> avec de nouveaux apprentissages. En clair, nos anciens souvenirs peuvent </a:t>
            </a:r>
            <a:r>
              <a:rPr lang="fr-CH" b="1" i="0" u="none" strike="noStrike" dirty="0">
                <a:solidFill>
                  <a:srgbClr val="000000"/>
                </a:solidFill>
                <a:effectLst/>
              </a:rPr>
              <a:t>perturber</a:t>
            </a:r>
            <a:r>
              <a:rPr lang="fr-CH" b="0" i="0" u="none" strike="noStrike" dirty="0">
                <a:solidFill>
                  <a:srgbClr val="000000"/>
                </a:solidFill>
                <a:effectLst/>
                <a:latin typeface="-webkit-standard"/>
              </a:rPr>
              <a:t> la mémorisation ou le rappel de nouvelles informations (ou l’inverse), entraînant parfois des </a:t>
            </a:r>
            <a:r>
              <a:rPr lang="fr-CH" b="1" i="0" u="none" strike="noStrike" dirty="0">
                <a:solidFill>
                  <a:srgbClr val="000000"/>
                </a:solidFill>
                <a:effectLst/>
              </a:rPr>
              <a:t>oublis</a:t>
            </a:r>
            <a:r>
              <a:rPr lang="fr-CH" b="0" i="0" u="none" strike="noStrike" dirty="0">
                <a:solidFill>
                  <a:srgbClr val="000000"/>
                </a:solidFill>
                <a:effectLst/>
                <a:latin typeface="-webkit-standard"/>
              </a:rPr>
              <a:t> ou des </a:t>
            </a:r>
            <a:r>
              <a:rPr lang="fr-CH" b="1" i="0" u="none" strike="noStrike" dirty="0">
                <a:solidFill>
                  <a:srgbClr val="000000"/>
                </a:solidFill>
                <a:effectLst/>
              </a:rPr>
              <a:t>confusions</a:t>
            </a:r>
            <a:r>
              <a:rPr lang="fr-CH" b="0" i="0" u="none" strike="noStrike" dirty="0">
                <a:solidFill>
                  <a:srgbClr val="000000"/>
                </a:solidFill>
                <a:effectLst/>
                <a:latin typeface="-webkit-standard"/>
              </a:rPr>
              <a:t>.</a:t>
            </a:r>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4</a:t>
            </a:fld>
            <a:endParaRPr lang="fr-FR"/>
          </a:p>
        </p:txBody>
      </p:sp>
    </p:spTree>
    <p:extLst>
      <p:ext uri="{BB962C8B-B14F-4D97-AF65-F5344CB8AC3E}">
        <p14:creationId xmlns:p14="http://schemas.microsoft.com/office/powerpoint/2010/main" val="3082265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s’est aussi intéressé au rôle des circuits inhibiteurs locaux, et pour déterminer leur implication….</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24</a:t>
            </a:fld>
            <a:endParaRPr lang="fr-FR"/>
          </a:p>
        </p:txBody>
      </p:sp>
    </p:spTree>
    <p:extLst>
      <p:ext uri="{BB962C8B-B14F-4D97-AF65-F5344CB8AC3E}">
        <p14:creationId xmlns:p14="http://schemas.microsoft.com/office/powerpoint/2010/main" val="227631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26</a:t>
            </a:fld>
            <a:endParaRPr lang="fr-FR"/>
          </a:p>
        </p:txBody>
      </p:sp>
    </p:spTree>
    <p:extLst>
      <p:ext uri="{BB962C8B-B14F-4D97-AF65-F5344CB8AC3E}">
        <p14:creationId xmlns:p14="http://schemas.microsoft.com/office/powerpoint/2010/main" val="198306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27</a:t>
            </a:fld>
            <a:endParaRPr lang="fr-FR"/>
          </a:p>
        </p:txBody>
      </p:sp>
    </p:spTree>
    <p:extLst>
      <p:ext uri="{BB962C8B-B14F-4D97-AF65-F5344CB8AC3E}">
        <p14:creationId xmlns:p14="http://schemas.microsoft.com/office/powerpoint/2010/main" val="4056587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u="none" strike="noStrike" dirty="0">
                <a:solidFill>
                  <a:srgbClr val="000000"/>
                </a:solidFill>
                <a:effectLst/>
                <a:latin typeface="-webkit-standard"/>
              </a:rPr>
              <a:t>Autrement dit, on ne doit pas lire la phrase « contribuent à la génération de </a:t>
            </a:r>
            <a:r>
              <a:rPr lang="fr-CH" b="0" i="0" u="none" strike="noStrike" dirty="0" err="1">
                <a:solidFill>
                  <a:srgbClr val="000000"/>
                </a:solidFill>
                <a:effectLst/>
                <a:latin typeface="-webkit-standard"/>
              </a:rPr>
              <a:t>SWRs</a:t>
            </a:r>
            <a:r>
              <a:rPr lang="fr-CH" b="0" i="0" u="none" strike="noStrike" dirty="0">
                <a:solidFill>
                  <a:srgbClr val="000000"/>
                </a:solidFill>
                <a:effectLst/>
                <a:latin typeface="-webkit-standard"/>
              </a:rPr>
              <a:t> » comme « ils augmentent tout le temps les </a:t>
            </a:r>
            <a:r>
              <a:rPr lang="fr-CH" b="0" i="0" u="none" strike="noStrike" dirty="0" err="1">
                <a:solidFill>
                  <a:srgbClr val="000000"/>
                </a:solidFill>
                <a:effectLst/>
                <a:latin typeface="-webkit-standard"/>
              </a:rPr>
              <a:t>SWRs</a:t>
            </a:r>
            <a:r>
              <a:rPr lang="fr-CH" b="0" i="0" u="none" strike="noStrike" dirty="0">
                <a:solidFill>
                  <a:srgbClr val="000000"/>
                </a:solidFill>
                <a:effectLst/>
                <a:latin typeface="-webkit-standard"/>
              </a:rPr>
              <a:t> ». Il faut plutôt la comprendre ainsi : </a:t>
            </a:r>
            <a:r>
              <a:rPr lang="fr-CH" b="1" i="0" u="none" strike="noStrike" dirty="0">
                <a:solidFill>
                  <a:srgbClr val="000000"/>
                </a:solidFill>
                <a:effectLst/>
              </a:rPr>
              <a:t>sans ces neuromodulateurs, la mise en place des conditions favorables à l’apparition de </a:t>
            </a:r>
            <a:r>
              <a:rPr lang="fr-CH" b="1" i="0" u="none" strike="noStrike" dirty="0" err="1">
                <a:solidFill>
                  <a:srgbClr val="000000"/>
                </a:solidFill>
                <a:effectLst/>
              </a:rPr>
              <a:t>SWRs</a:t>
            </a:r>
            <a:r>
              <a:rPr lang="fr-CH" b="1" i="0" u="none" strike="noStrike" dirty="0">
                <a:solidFill>
                  <a:srgbClr val="000000"/>
                </a:solidFill>
                <a:effectLst/>
              </a:rPr>
              <a:t> (et de leur contenu mémoriel) ne peut pas se faire correctement</a:t>
            </a:r>
            <a:r>
              <a:rPr lang="fr-CH" b="0" i="0" u="none" strike="noStrike" dirty="0">
                <a:solidFill>
                  <a:srgbClr val="000000"/>
                </a:solidFill>
                <a:effectLst/>
                <a:latin typeface="-webkit-standard"/>
              </a:rPr>
              <a:t>, même si leur effet direct, à un instant donné, peut temporairement être inhibiteur.</a:t>
            </a:r>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28</a:t>
            </a:fld>
            <a:endParaRPr lang="fr-FR"/>
          </a:p>
        </p:txBody>
      </p:sp>
    </p:spTree>
    <p:extLst>
      <p:ext uri="{BB962C8B-B14F-4D97-AF65-F5344CB8AC3E}">
        <p14:creationId xmlns:p14="http://schemas.microsoft.com/office/powerpoint/2010/main" val="3859909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u="none" strike="noStrike" dirty="0">
                <a:solidFill>
                  <a:srgbClr val="000000"/>
                </a:solidFill>
                <a:effectLst/>
              </a:rPr>
              <a:t>La découverte (et la compréhension précise) du rôle actif du sommeil dans la consolidation de la mémoire a déjà donné lieu à des analogies pertinentes en intelligence artificielle. </a:t>
            </a:r>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31</a:t>
            </a:fld>
            <a:endParaRPr lang="fr-FR"/>
          </a:p>
        </p:txBody>
      </p:sp>
    </p:spTree>
    <p:extLst>
      <p:ext uri="{BB962C8B-B14F-4D97-AF65-F5344CB8AC3E}">
        <p14:creationId xmlns:p14="http://schemas.microsoft.com/office/powerpoint/2010/main" val="73708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33</a:t>
            </a:fld>
            <a:endParaRPr lang="fr-FR"/>
          </a:p>
        </p:txBody>
      </p:sp>
    </p:spTree>
    <p:extLst>
      <p:ext uri="{BB962C8B-B14F-4D97-AF65-F5344CB8AC3E}">
        <p14:creationId xmlns:p14="http://schemas.microsoft.com/office/powerpoint/2010/main" val="775325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34</a:t>
            </a:fld>
            <a:endParaRPr lang="fr-FR"/>
          </a:p>
        </p:txBody>
      </p:sp>
    </p:spTree>
    <p:extLst>
      <p:ext uri="{BB962C8B-B14F-4D97-AF65-F5344CB8AC3E}">
        <p14:creationId xmlns:p14="http://schemas.microsoft.com/office/powerpoint/2010/main" val="227704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première stipule que le cerveau consolide les souvenirs anciens et récents de manière séparée mais totalement aléatoire, </a:t>
            </a:r>
          </a:p>
          <a:p>
            <a:r>
              <a:rPr lang="fr-FR" dirty="0"/>
              <a:t>La deuxième hypothèse, et c’est celle que l’étude cherche à prouver, propose qu’il ne s’agit pas d’un mécanisme aléatoire, mais que  le sommeil suit une microstructure temporelle…..</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5</a:t>
            </a:fld>
            <a:endParaRPr lang="fr-FR"/>
          </a:p>
        </p:txBody>
      </p:sp>
    </p:spTree>
    <p:extLst>
      <p:ext uri="{BB962C8B-B14F-4D97-AF65-F5344CB8AC3E}">
        <p14:creationId xmlns:p14="http://schemas.microsoft.com/office/powerpoint/2010/main" val="45625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que je vous détaille le déroulement de l’étude, je vais passer en revue quelques points de rappels sur des notions qui sont importantes pour comprendre le reste de l’article.</a:t>
            </a:r>
          </a:p>
          <a:p>
            <a:r>
              <a:rPr lang="fr-FR" dirty="0"/>
              <a:t>En premier, voici un rappel sur le sommeil, qui est composé comme représenté sur le schéma de plusieurs phases qui se succèdent de manière cyclique…</a:t>
            </a:r>
          </a:p>
          <a:p>
            <a:r>
              <a:rPr lang="fr-FR" dirty="0"/>
              <a:t>Si on est bon dormeur /7-9), le cerveau passe par 4-6 cycles par nuit, avec une place importante durant le cycle occupée par le sommeil NREM.</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6</a:t>
            </a:fld>
            <a:endParaRPr lang="fr-FR"/>
          </a:p>
        </p:txBody>
      </p:sp>
    </p:spTree>
    <p:extLst>
      <p:ext uri="{BB962C8B-B14F-4D97-AF65-F5344CB8AC3E}">
        <p14:creationId xmlns:p14="http://schemas.microsoft.com/office/powerpoint/2010/main" val="258071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est ce qu’on fait pour détecter les différentes phases et leur transition, grâce à l’enregistrement </a:t>
            </a:r>
            <a:r>
              <a:rPr lang="fr-FR" dirty="0" err="1"/>
              <a:t>polysomnographique</a:t>
            </a:r>
            <a:r>
              <a:rPr lang="fr-FR" dirty="0"/>
              <a:t> qui comprend l’EEG, l’EOG, et l’EMG, montrant chacun des motifs d’activité électriques typiques d’une phase ou d’une autre.</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7</a:t>
            </a:fld>
            <a:endParaRPr lang="fr-FR"/>
          </a:p>
        </p:txBody>
      </p:sp>
    </p:spTree>
    <p:extLst>
      <p:ext uri="{BB962C8B-B14F-4D97-AF65-F5344CB8AC3E}">
        <p14:creationId xmlns:p14="http://schemas.microsoft.com/office/powerpoint/2010/main" val="357458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SWR correspondent à une </a:t>
            </a:r>
            <a:r>
              <a:rPr lang="fr-FR" dirty="0" err="1"/>
              <a:t>hypersynchronisation</a:t>
            </a:r>
            <a:r>
              <a:rPr lang="fr-FR" dirty="0"/>
              <a:t> de plusieurs groupes </a:t>
            </a:r>
            <a:r>
              <a:rPr lang="fr-FR" dirty="0" err="1"/>
              <a:t>neuronaux,sont</a:t>
            </a:r>
            <a:r>
              <a:rPr lang="fr-FR" dirty="0"/>
              <a:t> considérés comme la signature de la consolidation de la </a:t>
            </a:r>
            <a:r>
              <a:rPr lang="fr-FR" dirty="0" err="1"/>
              <a:t>mémoireou</a:t>
            </a:r>
            <a:r>
              <a:rPr lang="fr-FR" dirty="0"/>
              <a:t> replays</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8</a:t>
            </a:fld>
            <a:endParaRPr lang="fr-FR"/>
          </a:p>
        </p:txBody>
      </p:sp>
    </p:spTree>
    <p:extLst>
      <p:ext uri="{BB962C8B-B14F-4D97-AF65-F5344CB8AC3E}">
        <p14:creationId xmlns:p14="http://schemas.microsoft.com/office/powerpoint/2010/main" val="75431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Formation de réseaux</a:t>
            </a:r>
            <a:r>
              <a:rPr lang="fr-CH" dirty="0"/>
              <a:t> : Les souvenirs ne sont pas stockés en un seul point, mais plutôt dans des réseaux de neurones interconnectés. La PLT et la DLT permettent de « sculpter » ces réseaux en favorisant certaines voies de transmission et en en affaiblissant d’autres.</a:t>
            </a:r>
            <a:br>
              <a:rPr lang="fr-CH" dirty="0"/>
            </a:br>
            <a:endParaRPr lang="fr-FR" dirty="0"/>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9</a:t>
            </a:fld>
            <a:endParaRPr lang="fr-FR"/>
          </a:p>
        </p:txBody>
      </p:sp>
    </p:spTree>
    <p:extLst>
      <p:ext uri="{BB962C8B-B14F-4D97-AF65-F5344CB8AC3E}">
        <p14:creationId xmlns:p14="http://schemas.microsoft.com/office/powerpoint/2010/main" val="317019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L’étude cherche à répondre à cette question en utilisant 3 méthodes principales : l’électrophysiologie, la pupillométrie et l’optogénétique qu’on emploiera plus tard.</a:t>
            </a:r>
          </a:p>
          <a:p>
            <a:r>
              <a:rPr lang="fr-FR" dirty="0"/>
              <a:t>Le problème c’est que, la pupillométrie a déjà été validée comme méthode efficace pour détecter les changements des états cérébraux pendant le sommeil chez les humains, mais pas chez les rongeurs.</a:t>
            </a:r>
          </a:p>
          <a:p>
            <a:endParaRPr lang="fr-FR" dirty="0"/>
          </a:p>
          <a:p>
            <a:r>
              <a:rPr lang="fr-FR" dirty="0"/>
              <a:t>Pour prouver que c’est le cas également chez les souris, il est essentiel d’obtenir l’enregistrement de l’activité électrique du cerveau et les mesures de la taille de la pupille pendant le sommeil</a:t>
            </a:r>
          </a:p>
          <a:p>
            <a:r>
              <a:rPr lang="fr-FR" dirty="0"/>
              <a:t> les chercheurs ont mis au point un dispositif expérimental composé de 3 éléments essentiels. d’électrodes enregistrant l’activité électrique du cerveau, d’une caméra pour capturer les images de la pupille en profitant du fait que les souris dorment les yeux ouverts, et d’un logiciel spécifiquement développé pour l’étude qui est en fait tracke la taille de la pupille en direct.</a:t>
            </a:r>
          </a:p>
          <a:p>
            <a:endParaRPr lang="fr-FR" dirty="0"/>
          </a:p>
          <a:p>
            <a:r>
              <a:rPr lang="fr-FR" dirty="0"/>
              <a:t>Les souris de </a:t>
            </a:r>
            <a:r>
              <a:rPr lang="fr-FR" dirty="0" err="1"/>
              <a:t>dépalcaient</a:t>
            </a:r>
            <a:r>
              <a:rPr lang="fr-FR" dirty="0"/>
              <a:t> librement, on a profité du fait que les souris dorment les yeux ouverts.</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10</a:t>
            </a:fld>
            <a:endParaRPr lang="fr-FR"/>
          </a:p>
        </p:txBody>
      </p:sp>
    </p:spTree>
    <p:extLst>
      <p:ext uri="{BB962C8B-B14F-4D97-AF65-F5344CB8AC3E}">
        <p14:creationId xmlns:p14="http://schemas.microsoft.com/office/powerpoint/2010/main" val="294052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avoir obtenu l’enregistrement de l’activité électrique du cerveau, on a schématisé sur une </a:t>
            </a:r>
            <a:r>
              <a:rPr lang="fr-FR" dirty="0" err="1"/>
              <a:t>map</a:t>
            </a:r>
            <a:r>
              <a:rPr lang="fr-FR" dirty="0"/>
              <a:t> les différentes phases du </a:t>
            </a:r>
            <a:r>
              <a:rPr lang="fr-FR"/>
              <a:t>sommeil.</a:t>
            </a:r>
          </a:p>
          <a:p>
            <a:r>
              <a:rPr lang="fr-FR"/>
              <a:t> </a:t>
            </a:r>
            <a:r>
              <a:rPr lang="fr-FR" dirty="0"/>
              <a:t>Pour prouver que c’est bien un lien de corrélation et non pas une distribution aléatoire,…</a:t>
            </a:r>
          </a:p>
        </p:txBody>
      </p:sp>
      <p:sp>
        <p:nvSpPr>
          <p:cNvPr id="4" name="Espace réservé du numéro de diapositive 3"/>
          <p:cNvSpPr>
            <a:spLocks noGrp="1"/>
          </p:cNvSpPr>
          <p:nvPr>
            <p:ph type="sldNum" sz="quarter" idx="5"/>
          </p:nvPr>
        </p:nvSpPr>
        <p:spPr/>
        <p:txBody>
          <a:bodyPr/>
          <a:lstStyle/>
          <a:p>
            <a:fld id="{FDE28432-CFC8-3A4D-AA50-F33D90AA5D61}" type="slidenum">
              <a:rPr lang="fr-FR" smtClean="0"/>
              <a:t>11</a:t>
            </a:fld>
            <a:endParaRPr lang="fr-FR"/>
          </a:p>
        </p:txBody>
      </p:sp>
    </p:spTree>
    <p:extLst>
      <p:ext uri="{BB962C8B-B14F-4D97-AF65-F5344CB8AC3E}">
        <p14:creationId xmlns:p14="http://schemas.microsoft.com/office/powerpoint/2010/main" val="236561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295400" y="4701464"/>
            <a:ext cx="8952782" cy="120403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B8B3671-A306-4A69-8480-FA9BE839245D}" type="slidenum">
              <a:rPr lang="en-US" smtClean="0"/>
              <a:t>‹N°›</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295400" y="952500"/>
            <a:ext cx="8952781" cy="3748824"/>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26096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25278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88334" y="952499"/>
            <a:ext cx="2051165" cy="4953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952500" y="952499"/>
            <a:ext cx="8235834" cy="4953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152271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371303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295400" y="1618211"/>
            <a:ext cx="8412190" cy="3944389"/>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295400" y="908858"/>
            <a:ext cx="8412192" cy="676102"/>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56429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295401" y="2260121"/>
            <a:ext cx="4350026" cy="365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546574" y="2260120"/>
            <a:ext cx="4350025" cy="36568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314620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295400" y="966788"/>
            <a:ext cx="10059988" cy="105178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295400" y="2018581"/>
            <a:ext cx="4350027"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295400" y="2774756"/>
            <a:ext cx="4350027" cy="3150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546572" y="2018581"/>
            <a:ext cx="4350028" cy="544003"/>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546572" y="2774756"/>
            <a:ext cx="4350028" cy="3150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B8B3671-A306-4A69-8480-FA9BE839245D}" type="slidenum">
              <a:rPr lang="en-US" smtClean="0"/>
              <a:t>‹N°›</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657975" y="2625552"/>
            <a:ext cx="4238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403684" y="2625552"/>
            <a:ext cx="42417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15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71503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133083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06484" y="1306484"/>
            <a:ext cx="3932237" cy="2122516"/>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96000" y="1312026"/>
            <a:ext cx="5143500" cy="456565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210878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06484" y="1307185"/>
            <a:ext cx="3932237" cy="2121813"/>
          </a:xfrm>
        </p:spPr>
        <p:txBody>
          <a:bodyPr anchor="t">
            <a:normAutofit/>
          </a:bodyPr>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857702" y="1307186"/>
            <a:ext cx="5038898" cy="4598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06484" y="3428999"/>
            <a:ext cx="3932237" cy="2133601"/>
          </a:xfrm>
        </p:spPr>
        <p:txBody>
          <a:bodyPr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5DBDDF98-C922-483F-97E9-3E76B0201B42}" type="datetimeFigureOut">
              <a:rPr lang="en-US" smtClean="0"/>
              <a:t>1/23/25</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B8B3671-A306-4A69-8480-FA9BE839245D}" type="slidenum">
              <a:rPr lang="en-US" smtClean="0"/>
              <a:t>‹N°›</a:t>
            </a:fld>
            <a:endParaRPr lang="en-US"/>
          </a:p>
        </p:txBody>
      </p:sp>
    </p:spTree>
    <p:extLst>
      <p:ext uri="{BB962C8B-B14F-4D97-AF65-F5344CB8AC3E}">
        <p14:creationId xmlns:p14="http://schemas.microsoft.com/office/powerpoint/2010/main" val="323385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295400" y="842963"/>
            <a:ext cx="9601200" cy="13096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295400" y="2262188"/>
            <a:ext cx="9601200" cy="3643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j-lt"/>
              </a:defRPr>
            </a:lvl1pPr>
          </a:lstStyle>
          <a:p>
            <a:fld id="{5DBDDF98-C922-483F-97E9-3E76B0201B42}" type="datetimeFigureOut">
              <a:rPr lang="en-US" smtClean="0"/>
              <a:pPr/>
              <a:t>1/23/25</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728107" y="6199188"/>
            <a:ext cx="619125" cy="365125"/>
          </a:xfrm>
          <a:prstGeom prst="rect">
            <a:avLst/>
          </a:prstGeom>
        </p:spPr>
        <p:txBody>
          <a:bodyPr vert="horz" lIns="91440" tIns="45720" rIns="91440" bIns="45720" rtlCol="0" anchor="ctr"/>
          <a:lstStyle>
            <a:lvl1pPr algn="r">
              <a:defRPr sz="1050">
                <a:solidFill>
                  <a:schemeClr val="tx1"/>
                </a:solidFill>
                <a:latin typeface="+mj-lt"/>
              </a:defRPr>
            </a:lvl1pPr>
          </a:lstStyle>
          <a:p>
            <a:fld id="{1B8B3671-A306-4A69-8480-FA9BE839245D}" type="slidenum">
              <a:rPr lang="en-US" smtClean="0"/>
              <a:pPr/>
              <a:t>‹N°›</a:t>
            </a:fld>
            <a:endParaRPr lang="en-US"/>
          </a:p>
        </p:txBody>
      </p:sp>
    </p:spTree>
    <p:extLst>
      <p:ext uri="{BB962C8B-B14F-4D97-AF65-F5344CB8AC3E}">
        <p14:creationId xmlns:p14="http://schemas.microsoft.com/office/powerpoint/2010/main" val="42177665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20000"/>
        </a:lnSpc>
        <a:spcBef>
          <a:spcPct val="0"/>
        </a:spcBef>
        <a:buNone/>
        <a:defRPr sz="2800"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75488"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94944"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5214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ature.com/articles/s41586-024-08340-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5DADDA4-4716-9ADE-CD5D-E5CF6FB61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che de la cellule nerveuse">
            <a:extLst>
              <a:ext uri="{FF2B5EF4-FFF2-40B4-BE49-F238E27FC236}">
                <a16:creationId xmlns:a16="http://schemas.microsoft.com/office/drawing/2014/main" id="{C9D7C6A8-F475-3D31-51DC-4D06A34E2ECD}"/>
              </a:ext>
            </a:extLst>
          </p:cNvPr>
          <p:cNvPicPr>
            <a:picLocks noChangeAspect="1"/>
          </p:cNvPicPr>
          <p:nvPr/>
        </p:nvPicPr>
        <p:blipFill>
          <a:blip r:embed="rId2"/>
          <a:srcRect t="8498" b="16502"/>
          <a:stretch/>
        </p:blipFill>
        <p:spPr>
          <a:xfrm>
            <a:off x="-1" y="7269"/>
            <a:ext cx="12191979" cy="6857989"/>
          </a:xfrm>
          <a:prstGeom prst="rect">
            <a:avLst/>
          </a:prstGeom>
        </p:spPr>
      </p:pic>
      <p:sp>
        <p:nvSpPr>
          <p:cNvPr id="20" name="Rectangle 19">
            <a:extLst>
              <a:ext uri="{FF2B5EF4-FFF2-40B4-BE49-F238E27FC236}">
                <a16:creationId xmlns:a16="http://schemas.microsoft.com/office/drawing/2014/main" id="{84D58AA4-9C13-7E60-E4E6-0B8DA94D5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1578882"/>
            <a:ext cx="12192000" cy="5286375"/>
          </a:xfrm>
          <a:prstGeom prst="rect">
            <a:avLst/>
          </a:prstGeom>
          <a:gradFill flip="none" rotWithShape="1">
            <a:gsLst>
              <a:gs pos="0">
                <a:srgbClr val="000000">
                  <a:alpha val="59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ous-titre 2">
            <a:extLst>
              <a:ext uri="{FF2B5EF4-FFF2-40B4-BE49-F238E27FC236}">
                <a16:creationId xmlns:a16="http://schemas.microsoft.com/office/drawing/2014/main" id="{DC430E34-22F2-424C-C50D-0CDA8D329533}"/>
              </a:ext>
            </a:extLst>
          </p:cNvPr>
          <p:cNvSpPr>
            <a:spLocks noGrp="1"/>
          </p:cNvSpPr>
          <p:nvPr>
            <p:ph type="subTitle" idx="1"/>
          </p:nvPr>
        </p:nvSpPr>
        <p:spPr>
          <a:xfrm>
            <a:off x="249716" y="5725976"/>
            <a:ext cx="8952782" cy="861136"/>
          </a:xfrm>
        </p:spPr>
        <p:txBody>
          <a:bodyPr>
            <a:normAutofit/>
          </a:bodyPr>
          <a:lstStyle/>
          <a:p>
            <a:r>
              <a:rPr lang="fr-FR" sz="2000" b="1" dirty="0" err="1">
                <a:solidFill>
                  <a:srgbClr val="FFFFFF"/>
                </a:solidFill>
              </a:rPr>
              <a:t>Arwâ</a:t>
            </a:r>
            <a:r>
              <a:rPr lang="fr-FR" sz="2000" b="1" dirty="0">
                <a:solidFill>
                  <a:srgbClr val="FFFFFF"/>
                </a:solidFill>
              </a:rPr>
              <a:t> </a:t>
            </a:r>
            <a:r>
              <a:rPr lang="fr-FR" sz="2000" b="1" dirty="0" err="1">
                <a:solidFill>
                  <a:srgbClr val="FFFFFF"/>
                </a:solidFill>
              </a:rPr>
              <a:t>Kämpf</a:t>
            </a:r>
            <a:endParaRPr lang="fr-FR" sz="2000" b="1" dirty="0">
              <a:solidFill>
                <a:srgbClr val="FFFFFF"/>
              </a:solidFill>
            </a:endParaRPr>
          </a:p>
        </p:txBody>
      </p:sp>
      <p:pic>
        <p:nvPicPr>
          <p:cNvPr id="8" name="Image 7" descr="Une image contenant Graphique, graphisme, Police, logo&#10;&#10;Description générée automatiquement">
            <a:extLst>
              <a:ext uri="{FF2B5EF4-FFF2-40B4-BE49-F238E27FC236}">
                <a16:creationId xmlns:a16="http://schemas.microsoft.com/office/drawing/2014/main" id="{629D611B-3CD5-E6DE-CB87-E2AFEA383636}"/>
              </a:ext>
            </a:extLst>
          </p:cNvPr>
          <p:cNvPicPr>
            <a:picLocks noChangeAspect="1"/>
          </p:cNvPicPr>
          <p:nvPr/>
        </p:nvPicPr>
        <p:blipFill>
          <a:blip r:embed="rId3"/>
          <a:stretch>
            <a:fillRect/>
          </a:stretch>
        </p:blipFill>
        <p:spPr>
          <a:xfrm>
            <a:off x="249716" y="293249"/>
            <a:ext cx="1667435" cy="1354791"/>
          </a:xfrm>
          <a:prstGeom prst="rect">
            <a:avLst/>
          </a:prstGeom>
        </p:spPr>
      </p:pic>
      <p:pic>
        <p:nvPicPr>
          <p:cNvPr id="12" name="Image 11" descr="Une image contenant texte, Police, Graphique, logo&#10;&#10;Description générée automatiquement">
            <a:extLst>
              <a:ext uri="{FF2B5EF4-FFF2-40B4-BE49-F238E27FC236}">
                <a16:creationId xmlns:a16="http://schemas.microsoft.com/office/drawing/2014/main" id="{B7FF75F7-520C-385F-8F21-AC4C59259B94}"/>
              </a:ext>
            </a:extLst>
          </p:cNvPr>
          <p:cNvPicPr>
            <a:picLocks noChangeAspect="1"/>
          </p:cNvPicPr>
          <p:nvPr/>
        </p:nvPicPr>
        <p:blipFill>
          <a:blip r:embed="rId4"/>
          <a:stretch>
            <a:fillRect/>
          </a:stretch>
        </p:blipFill>
        <p:spPr>
          <a:xfrm>
            <a:off x="8897350" y="357138"/>
            <a:ext cx="3100940" cy="834652"/>
          </a:xfrm>
          <a:prstGeom prst="rect">
            <a:avLst/>
          </a:prstGeom>
        </p:spPr>
      </p:pic>
      <p:pic>
        <p:nvPicPr>
          <p:cNvPr id="6" name="Image 5">
            <a:extLst>
              <a:ext uri="{FF2B5EF4-FFF2-40B4-BE49-F238E27FC236}">
                <a16:creationId xmlns:a16="http://schemas.microsoft.com/office/drawing/2014/main" id="{125AECF9-5C38-8730-6005-A92556686F29}"/>
              </a:ext>
            </a:extLst>
          </p:cNvPr>
          <p:cNvPicPr>
            <a:picLocks noChangeAspect="1"/>
          </p:cNvPicPr>
          <p:nvPr/>
        </p:nvPicPr>
        <p:blipFill>
          <a:blip r:embed="rId5">
            <a:duotone>
              <a:prstClr val="black"/>
              <a:srgbClr val="55757D">
                <a:alpha val="62353"/>
                <a:tint val="45000"/>
                <a:satMod val="400000"/>
              </a:srgbClr>
            </a:duotone>
          </a:blip>
          <a:stretch>
            <a:fillRect/>
          </a:stretch>
        </p:blipFill>
        <p:spPr>
          <a:xfrm>
            <a:off x="1083433" y="1997909"/>
            <a:ext cx="10107684" cy="2841331"/>
          </a:xfrm>
          <a:prstGeom prst="rect">
            <a:avLst/>
          </a:prstGeom>
        </p:spPr>
      </p:pic>
      <p:sp>
        <p:nvSpPr>
          <p:cNvPr id="10" name="ZoneTexte 9">
            <a:extLst>
              <a:ext uri="{FF2B5EF4-FFF2-40B4-BE49-F238E27FC236}">
                <a16:creationId xmlns:a16="http://schemas.microsoft.com/office/drawing/2014/main" id="{739F1FC2-BA9A-5377-035F-E87DAD012EDC}"/>
              </a:ext>
            </a:extLst>
          </p:cNvPr>
          <p:cNvSpPr txBox="1"/>
          <p:nvPr/>
        </p:nvSpPr>
        <p:spPr>
          <a:xfrm>
            <a:off x="2232212" y="4864871"/>
            <a:ext cx="9200245" cy="369332"/>
          </a:xfrm>
          <a:prstGeom prst="rect">
            <a:avLst/>
          </a:prstGeom>
          <a:noFill/>
        </p:spPr>
        <p:txBody>
          <a:bodyPr wrap="square" rtlCol="0">
            <a:spAutoFit/>
          </a:bodyPr>
          <a:lstStyle/>
          <a:p>
            <a:r>
              <a:rPr lang="fr-CH" b="1" i="0" dirty="0">
                <a:solidFill>
                  <a:schemeClr val="bg1"/>
                </a:solidFill>
                <a:effectLst/>
                <a:latin typeface="-apple-system"/>
              </a:rPr>
              <a:t>Nature (</a:t>
            </a:r>
            <a:r>
              <a:rPr lang="fr-CH" b="1" i="1" dirty="0">
                <a:solidFill>
                  <a:schemeClr val="bg1"/>
                </a:solidFill>
                <a:effectLst/>
                <a:latin typeface="-apple-system"/>
              </a:rPr>
              <a:t>Nature</a:t>
            </a:r>
            <a:r>
              <a:rPr lang="fr-CH" b="1" i="0" dirty="0">
                <a:solidFill>
                  <a:schemeClr val="bg1"/>
                </a:solidFill>
                <a:effectLst/>
                <a:latin typeface="-apple-system"/>
              </a:rPr>
              <a:t>)</a:t>
            </a:r>
            <a:r>
              <a:rPr lang="fr-CH" b="0" i="0" dirty="0">
                <a:solidFill>
                  <a:schemeClr val="bg1"/>
                </a:solidFill>
                <a:effectLst/>
                <a:latin typeface="-apple-system"/>
              </a:rPr>
              <a:t> ISSN 1476-4687 (online)   </a:t>
            </a:r>
            <a:r>
              <a:rPr lang="fr-CH" b="0" i="0" dirty="0" err="1">
                <a:solidFill>
                  <a:schemeClr val="bg1"/>
                </a:solidFill>
                <a:effectLst/>
                <a:latin typeface="-apple-system"/>
              </a:rPr>
              <a:t>Published</a:t>
            </a:r>
            <a:r>
              <a:rPr lang="fr-CH" dirty="0">
                <a:solidFill>
                  <a:schemeClr val="bg1"/>
                </a:solidFill>
                <a:latin typeface="-apple-system"/>
              </a:rPr>
              <a:t>: 01 </a:t>
            </a:r>
            <a:r>
              <a:rPr lang="fr-CH" dirty="0" err="1">
                <a:solidFill>
                  <a:schemeClr val="bg1"/>
                </a:solidFill>
                <a:latin typeface="-apple-system"/>
              </a:rPr>
              <a:t>January</a:t>
            </a:r>
            <a:r>
              <a:rPr lang="fr-CH" dirty="0">
                <a:solidFill>
                  <a:schemeClr val="bg1"/>
                </a:solidFill>
                <a:latin typeface="-apple-system"/>
              </a:rPr>
              <a:t> 2025</a:t>
            </a:r>
            <a:endParaRPr lang="fr-FR" dirty="0">
              <a:solidFill>
                <a:schemeClr val="bg1"/>
              </a:solidFill>
            </a:endParaRPr>
          </a:p>
        </p:txBody>
      </p:sp>
    </p:spTree>
    <p:extLst>
      <p:ext uri="{BB962C8B-B14F-4D97-AF65-F5344CB8AC3E}">
        <p14:creationId xmlns:p14="http://schemas.microsoft.com/office/powerpoint/2010/main" val="49928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96DF62-121A-BA8E-C26B-2D4498A1E6DC}"/>
              </a:ext>
            </a:extLst>
          </p:cNvPr>
          <p:cNvSpPr>
            <a:spLocks noGrp="1"/>
          </p:cNvSpPr>
          <p:nvPr>
            <p:ph type="title"/>
          </p:nvPr>
        </p:nvSpPr>
        <p:spPr>
          <a:xfrm>
            <a:off x="0" y="-74955"/>
            <a:ext cx="12313919" cy="1309687"/>
          </a:xfrm>
        </p:spPr>
        <p:txBody>
          <a:bodyPr>
            <a:normAutofit/>
          </a:bodyPr>
          <a:lstStyle/>
          <a:p>
            <a:r>
              <a:rPr lang="fr-FR" sz="2000" b="1" dirty="0">
                <a:latin typeface="Aptos" panose="020B0004020202020204" pitchFamily="34" charset="0"/>
              </a:rPr>
              <a:t>1</a:t>
            </a:r>
            <a:r>
              <a:rPr lang="fr-FR" sz="2000" b="1" baseline="30000" dirty="0">
                <a:latin typeface="Aptos" panose="020B0004020202020204" pitchFamily="34" charset="0"/>
              </a:rPr>
              <a:t>èRE</a:t>
            </a:r>
            <a:r>
              <a:rPr lang="fr-FR" sz="2000" b="1" dirty="0">
                <a:latin typeface="Aptos" panose="020B0004020202020204" pitchFamily="34" charset="0"/>
              </a:rPr>
              <a:t> </a:t>
            </a:r>
            <a:r>
              <a:rPr lang="fr-FR" sz="2000" b="1" dirty="0" err="1">
                <a:latin typeface="Aptos" panose="020B0004020202020204" pitchFamily="34" charset="0"/>
              </a:rPr>
              <a:t>éTAPE</a:t>
            </a:r>
            <a:r>
              <a:rPr lang="fr-FR" sz="2000" b="1" dirty="0">
                <a:latin typeface="Aptos" panose="020B0004020202020204" pitchFamily="34" charset="0"/>
              </a:rPr>
              <a:t>:</a:t>
            </a:r>
            <a:r>
              <a:rPr lang="fr-FR" sz="2000" b="1" dirty="0">
                <a:latin typeface="Aptos" panose="020B0004020202020204" pitchFamily="34" charset="0"/>
                <a:sym typeface="Wingdings" pitchFamily="2" charset="2"/>
              </a:rPr>
              <a:t> pupillométrie et sommeil</a:t>
            </a:r>
            <a:endParaRPr lang="fr-FR" sz="2000" b="1" dirty="0">
              <a:latin typeface="Aptos" panose="020B0004020202020204" pitchFamily="34" charset="0"/>
            </a:endParaRPr>
          </a:p>
        </p:txBody>
      </p:sp>
      <p:pic>
        <p:nvPicPr>
          <p:cNvPr id="4" name="Image 3">
            <a:extLst>
              <a:ext uri="{FF2B5EF4-FFF2-40B4-BE49-F238E27FC236}">
                <a16:creationId xmlns:a16="http://schemas.microsoft.com/office/drawing/2014/main" id="{386C0312-ACD8-A7FF-858D-EFF5BF5AC5F3}"/>
              </a:ext>
            </a:extLst>
          </p:cNvPr>
          <p:cNvPicPr>
            <a:picLocks noChangeAspect="1"/>
          </p:cNvPicPr>
          <p:nvPr/>
        </p:nvPicPr>
        <p:blipFill>
          <a:blip r:embed="rId3"/>
          <a:stretch>
            <a:fillRect/>
          </a:stretch>
        </p:blipFill>
        <p:spPr>
          <a:xfrm>
            <a:off x="1479134" y="1323691"/>
            <a:ext cx="8554307" cy="5144225"/>
          </a:xfrm>
          <a:prstGeom prst="rect">
            <a:avLst/>
          </a:prstGeom>
        </p:spPr>
      </p:pic>
      <p:sp>
        <p:nvSpPr>
          <p:cNvPr id="6" name="ZoneTexte 5">
            <a:extLst>
              <a:ext uri="{FF2B5EF4-FFF2-40B4-BE49-F238E27FC236}">
                <a16:creationId xmlns:a16="http://schemas.microsoft.com/office/drawing/2014/main" id="{E3FB7BD5-97BC-1A40-C39D-5BA2032DC462}"/>
              </a:ext>
            </a:extLst>
          </p:cNvPr>
          <p:cNvSpPr txBox="1"/>
          <p:nvPr/>
        </p:nvSpPr>
        <p:spPr>
          <a:xfrm>
            <a:off x="492764" y="865400"/>
            <a:ext cx="10967444" cy="369332"/>
          </a:xfrm>
          <a:prstGeom prst="rect">
            <a:avLst/>
          </a:prstGeom>
          <a:noFill/>
        </p:spPr>
        <p:txBody>
          <a:bodyPr wrap="square" rtlCol="0">
            <a:spAutoFit/>
          </a:bodyPr>
          <a:lstStyle/>
          <a:p>
            <a:r>
              <a:rPr lang="fr-FR" b="1" dirty="0"/>
              <a:t>But</a:t>
            </a:r>
            <a:r>
              <a:rPr lang="fr-FR" dirty="0"/>
              <a:t>: enregistrer simultanément l’activité électrique du cerveau et les tailles de pupille correspondantes</a:t>
            </a:r>
          </a:p>
        </p:txBody>
      </p:sp>
    </p:spTree>
    <p:extLst>
      <p:ext uri="{BB962C8B-B14F-4D97-AF65-F5344CB8AC3E}">
        <p14:creationId xmlns:p14="http://schemas.microsoft.com/office/powerpoint/2010/main" val="409182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1A5E08A-603B-654A-05D9-E160190E93E7}"/>
              </a:ext>
            </a:extLst>
          </p:cNvPr>
          <p:cNvPicPr>
            <a:picLocks noGrp="1" noChangeAspect="1"/>
          </p:cNvPicPr>
          <p:nvPr>
            <p:ph idx="1"/>
          </p:nvPr>
        </p:nvPicPr>
        <p:blipFill>
          <a:blip r:embed="rId3"/>
          <a:stretch>
            <a:fillRect/>
          </a:stretch>
        </p:blipFill>
        <p:spPr>
          <a:xfrm>
            <a:off x="972509" y="1071837"/>
            <a:ext cx="9262585" cy="4714325"/>
          </a:xfrm>
          <a:prstGeom prst="rect">
            <a:avLst/>
          </a:prstGeom>
        </p:spPr>
      </p:pic>
      <p:sp>
        <p:nvSpPr>
          <p:cNvPr id="6" name="ZoneTexte 5">
            <a:extLst>
              <a:ext uri="{FF2B5EF4-FFF2-40B4-BE49-F238E27FC236}">
                <a16:creationId xmlns:a16="http://schemas.microsoft.com/office/drawing/2014/main" id="{D845E5CB-B838-B142-1947-25292712AEE0}"/>
              </a:ext>
            </a:extLst>
          </p:cNvPr>
          <p:cNvSpPr txBox="1"/>
          <p:nvPr/>
        </p:nvSpPr>
        <p:spPr>
          <a:xfrm>
            <a:off x="346632" y="513646"/>
            <a:ext cx="1556323" cy="369332"/>
          </a:xfrm>
          <a:prstGeom prst="rect">
            <a:avLst/>
          </a:prstGeom>
          <a:noFill/>
        </p:spPr>
        <p:txBody>
          <a:bodyPr wrap="none" rtlCol="0">
            <a:spAutoFit/>
          </a:bodyPr>
          <a:lstStyle/>
          <a:p>
            <a:r>
              <a:rPr lang="fr-FR" b="1" dirty="0">
                <a:latin typeface="Aptos" panose="020B0004020202020204" pitchFamily="34" charset="0"/>
              </a:rPr>
              <a:t>Résultats (1)</a:t>
            </a:r>
            <a:r>
              <a:rPr lang="fr-FR" dirty="0"/>
              <a:t>:</a:t>
            </a:r>
          </a:p>
        </p:txBody>
      </p:sp>
    </p:spTree>
    <p:extLst>
      <p:ext uri="{BB962C8B-B14F-4D97-AF65-F5344CB8AC3E}">
        <p14:creationId xmlns:p14="http://schemas.microsoft.com/office/powerpoint/2010/main" val="412959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0580C-51A7-B015-1268-6B63CDA144F3}"/>
              </a:ext>
            </a:extLst>
          </p:cNvPr>
          <p:cNvSpPr>
            <a:spLocks noGrp="1"/>
          </p:cNvSpPr>
          <p:nvPr>
            <p:ph type="title"/>
          </p:nvPr>
        </p:nvSpPr>
        <p:spPr>
          <a:xfrm>
            <a:off x="154961" y="19897"/>
            <a:ext cx="12037039" cy="1309687"/>
          </a:xfrm>
        </p:spPr>
        <p:txBody>
          <a:bodyPr>
            <a:normAutofit/>
          </a:bodyPr>
          <a:lstStyle/>
          <a:p>
            <a:r>
              <a:rPr lang="fr-FR" sz="2000" b="1" dirty="0">
                <a:latin typeface="Aptos" panose="020B0004020202020204" pitchFamily="34" charset="0"/>
              </a:rPr>
              <a:t>La distribution de la taille de la pupille n’est pas aléatoire</a:t>
            </a:r>
          </a:p>
        </p:txBody>
      </p:sp>
      <p:pic>
        <p:nvPicPr>
          <p:cNvPr id="4" name="Espace réservé du contenu 3">
            <a:extLst>
              <a:ext uri="{FF2B5EF4-FFF2-40B4-BE49-F238E27FC236}">
                <a16:creationId xmlns:a16="http://schemas.microsoft.com/office/drawing/2014/main" id="{4AFAD789-C4A5-2344-260C-361E2C7A8790}"/>
              </a:ext>
            </a:extLst>
          </p:cNvPr>
          <p:cNvPicPr>
            <a:picLocks noGrp="1" noChangeAspect="1"/>
          </p:cNvPicPr>
          <p:nvPr>
            <p:ph idx="1"/>
          </p:nvPr>
        </p:nvPicPr>
        <p:blipFill>
          <a:blip r:embed="rId3"/>
          <a:stretch>
            <a:fillRect/>
          </a:stretch>
        </p:blipFill>
        <p:spPr>
          <a:xfrm>
            <a:off x="398992" y="1223311"/>
            <a:ext cx="3840480" cy="4652010"/>
          </a:xfrm>
          <a:prstGeom prst="rect">
            <a:avLst/>
          </a:prstGeom>
        </p:spPr>
      </p:pic>
      <p:sp>
        <p:nvSpPr>
          <p:cNvPr id="3" name="ZoneTexte 2">
            <a:extLst>
              <a:ext uri="{FF2B5EF4-FFF2-40B4-BE49-F238E27FC236}">
                <a16:creationId xmlns:a16="http://schemas.microsoft.com/office/drawing/2014/main" id="{9372056A-ACAC-0F2E-1EF1-AF1F55C3479F}"/>
              </a:ext>
            </a:extLst>
          </p:cNvPr>
          <p:cNvSpPr txBox="1"/>
          <p:nvPr/>
        </p:nvSpPr>
        <p:spPr>
          <a:xfrm>
            <a:off x="4835244" y="2551837"/>
            <a:ext cx="7104912" cy="1754326"/>
          </a:xfrm>
          <a:prstGeom prst="rect">
            <a:avLst/>
          </a:prstGeom>
          <a:noFill/>
        </p:spPr>
        <p:txBody>
          <a:bodyPr wrap="square" rtlCol="0">
            <a:spAutoFit/>
          </a:bodyPr>
          <a:lstStyle/>
          <a:p>
            <a:pPr marL="0" indent="0">
              <a:buNone/>
            </a:pPr>
            <a:r>
              <a:rPr lang="fr-FR" sz="1800" b="1" dirty="0"/>
              <a:t>Conclusion:  </a:t>
            </a:r>
          </a:p>
          <a:p>
            <a:pPr marL="0" indent="0">
              <a:buNone/>
            </a:pPr>
            <a:r>
              <a:rPr lang="fr-FR" sz="1800" b="1" dirty="0"/>
              <a:t> </a:t>
            </a:r>
            <a:r>
              <a:rPr lang="fr-FR" sz="1800" dirty="0"/>
              <a:t>- La pupillométrie est un bon indicateur de l’état cérébral pendant le sommeil</a:t>
            </a:r>
          </a:p>
          <a:p>
            <a:pPr marL="0" indent="0">
              <a:buNone/>
            </a:pPr>
            <a:r>
              <a:rPr lang="fr-FR" sz="1800" dirty="0"/>
              <a:t>  -  Le sommeil NREM oscille entre des phases de dilatation et de constriction de la pupille</a:t>
            </a:r>
          </a:p>
          <a:p>
            <a:endParaRPr lang="fr-FR" dirty="0"/>
          </a:p>
        </p:txBody>
      </p:sp>
    </p:spTree>
    <p:extLst>
      <p:ext uri="{BB962C8B-B14F-4D97-AF65-F5344CB8AC3E}">
        <p14:creationId xmlns:p14="http://schemas.microsoft.com/office/powerpoint/2010/main" val="175633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AB513-FE55-3A31-5E0D-14F78BFBDD80}"/>
              </a:ext>
            </a:extLst>
          </p:cNvPr>
          <p:cNvSpPr>
            <a:spLocks noGrp="1"/>
          </p:cNvSpPr>
          <p:nvPr>
            <p:ph type="title"/>
          </p:nvPr>
        </p:nvSpPr>
        <p:spPr>
          <a:xfrm>
            <a:off x="1295400" y="31687"/>
            <a:ext cx="9601200" cy="1309687"/>
          </a:xfrm>
        </p:spPr>
        <p:txBody>
          <a:bodyPr/>
          <a:lstStyle/>
          <a:p>
            <a:r>
              <a:rPr lang="fr-FR" b="1" dirty="0">
                <a:latin typeface="Aptos" panose="020B0004020202020204" pitchFamily="34" charset="0"/>
              </a:rPr>
              <a:t>Déterminer relation avec les </a:t>
            </a:r>
            <a:r>
              <a:rPr lang="fr-FR" b="1" dirty="0" err="1">
                <a:latin typeface="Aptos" panose="020B0004020202020204" pitchFamily="34" charset="0"/>
              </a:rPr>
              <a:t>swr</a:t>
            </a:r>
            <a:endParaRPr lang="fr-FR" b="1" dirty="0">
              <a:latin typeface="Aptos" panose="020B0004020202020204" pitchFamily="34" charset="0"/>
            </a:endParaRPr>
          </a:p>
        </p:txBody>
      </p:sp>
      <p:sp>
        <p:nvSpPr>
          <p:cNvPr id="7" name="ZoneTexte 6">
            <a:extLst>
              <a:ext uri="{FF2B5EF4-FFF2-40B4-BE49-F238E27FC236}">
                <a16:creationId xmlns:a16="http://schemas.microsoft.com/office/drawing/2014/main" id="{284BEA52-2A06-59FF-7B2B-D1976B52D57C}"/>
              </a:ext>
            </a:extLst>
          </p:cNvPr>
          <p:cNvSpPr txBox="1"/>
          <p:nvPr/>
        </p:nvSpPr>
        <p:spPr>
          <a:xfrm>
            <a:off x="0" y="5127252"/>
            <a:ext cx="11457709" cy="646331"/>
          </a:xfrm>
          <a:prstGeom prst="rect">
            <a:avLst/>
          </a:prstGeom>
          <a:noFill/>
        </p:spPr>
        <p:txBody>
          <a:bodyPr wrap="square" rtlCol="0">
            <a:spAutoFit/>
          </a:bodyPr>
          <a:lstStyle/>
          <a:p>
            <a:r>
              <a:rPr lang="fr-FR" b="1" dirty="0"/>
              <a:t>Conclusion : </a:t>
            </a:r>
            <a:r>
              <a:rPr lang="fr-FR" dirty="0"/>
              <a:t>- Il y a une corrélation entre la taille de la pupille et l’amplitude des SWR</a:t>
            </a:r>
          </a:p>
          <a:p>
            <a:r>
              <a:rPr lang="fr-FR" dirty="0"/>
              <a:t>                     - Cette relation n’a pas été observée pour les autres motifs électriques du sommeil NREM</a:t>
            </a:r>
          </a:p>
        </p:txBody>
      </p:sp>
      <p:pic>
        <p:nvPicPr>
          <p:cNvPr id="3" name="Image 2">
            <a:extLst>
              <a:ext uri="{FF2B5EF4-FFF2-40B4-BE49-F238E27FC236}">
                <a16:creationId xmlns:a16="http://schemas.microsoft.com/office/drawing/2014/main" id="{004B058B-22FC-A64E-1014-91F0D83D89E4}"/>
              </a:ext>
            </a:extLst>
          </p:cNvPr>
          <p:cNvPicPr>
            <a:picLocks noChangeAspect="1"/>
          </p:cNvPicPr>
          <p:nvPr/>
        </p:nvPicPr>
        <p:blipFill>
          <a:blip r:embed="rId3"/>
          <a:stretch>
            <a:fillRect/>
          </a:stretch>
        </p:blipFill>
        <p:spPr>
          <a:xfrm>
            <a:off x="9741569" y="1052286"/>
            <a:ext cx="2050417" cy="3928013"/>
          </a:xfrm>
          <a:prstGeom prst="rect">
            <a:avLst/>
          </a:prstGeom>
        </p:spPr>
      </p:pic>
      <p:pic>
        <p:nvPicPr>
          <p:cNvPr id="9" name="Image 8">
            <a:extLst>
              <a:ext uri="{FF2B5EF4-FFF2-40B4-BE49-F238E27FC236}">
                <a16:creationId xmlns:a16="http://schemas.microsoft.com/office/drawing/2014/main" id="{6654CE72-A867-67FD-AE83-ABBF9DAE725C}"/>
              </a:ext>
            </a:extLst>
          </p:cNvPr>
          <p:cNvPicPr>
            <a:picLocks noChangeAspect="1"/>
          </p:cNvPicPr>
          <p:nvPr/>
        </p:nvPicPr>
        <p:blipFill>
          <a:blip r:embed="rId4"/>
          <a:stretch>
            <a:fillRect/>
          </a:stretch>
        </p:blipFill>
        <p:spPr>
          <a:xfrm>
            <a:off x="1509562" y="1536078"/>
            <a:ext cx="7772400" cy="2960429"/>
          </a:xfrm>
          <a:prstGeom prst="rect">
            <a:avLst/>
          </a:prstGeom>
        </p:spPr>
      </p:pic>
    </p:spTree>
    <p:extLst>
      <p:ext uri="{BB962C8B-B14F-4D97-AF65-F5344CB8AC3E}">
        <p14:creationId xmlns:p14="http://schemas.microsoft.com/office/powerpoint/2010/main" val="164878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B7D23-D43B-E861-103A-2A1FFCB604F4}"/>
              </a:ext>
            </a:extLst>
          </p:cNvPr>
          <p:cNvSpPr>
            <a:spLocks noGrp="1"/>
          </p:cNvSpPr>
          <p:nvPr>
            <p:ph type="title"/>
          </p:nvPr>
        </p:nvSpPr>
        <p:spPr>
          <a:xfrm>
            <a:off x="1295400" y="-117809"/>
            <a:ext cx="9601200" cy="1309687"/>
          </a:xfrm>
        </p:spPr>
        <p:txBody>
          <a:bodyPr/>
          <a:lstStyle/>
          <a:p>
            <a:r>
              <a:rPr lang="fr-FR" b="1" dirty="0">
                <a:latin typeface="Aptos" panose="020B0004020202020204" pitchFamily="34" charset="0"/>
              </a:rPr>
              <a:t>Déterminer relation avec les SWR(2):</a:t>
            </a:r>
          </a:p>
        </p:txBody>
      </p:sp>
      <p:pic>
        <p:nvPicPr>
          <p:cNvPr id="7" name="Image 6">
            <a:extLst>
              <a:ext uri="{FF2B5EF4-FFF2-40B4-BE49-F238E27FC236}">
                <a16:creationId xmlns:a16="http://schemas.microsoft.com/office/drawing/2014/main" id="{8E122AE2-2833-9648-9CD7-1329A7CE4188}"/>
              </a:ext>
            </a:extLst>
          </p:cNvPr>
          <p:cNvPicPr>
            <a:picLocks noChangeAspect="1"/>
          </p:cNvPicPr>
          <p:nvPr/>
        </p:nvPicPr>
        <p:blipFill>
          <a:blip r:embed="rId2"/>
          <a:stretch>
            <a:fillRect/>
          </a:stretch>
        </p:blipFill>
        <p:spPr>
          <a:xfrm>
            <a:off x="2951579" y="952500"/>
            <a:ext cx="5927892" cy="5630778"/>
          </a:xfrm>
          <a:prstGeom prst="rect">
            <a:avLst/>
          </a:prstGeom>
        </p:spPr>
      </p:pic>
    </p:spTree>
    <p:extLst>
      <p:ext uri="{BB962C8B-B14F-4D97-AF65-F5344CB8AC3E}">
        <p14:creationId xmlns:p14="http://schemas.microsoft.com/office/powerpoint/2010/main" val="42866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DCAB1-3153-127E-4B42-F748054A97D4}"/>
              </a:ext>
            </a:extLst>
          </p:cNvPr>
          <p:cNvSpPr>
            <a:spLocks noGrp="1"/>
          </p:cNvSpPr>
          <p:nvPr>
            <p:ph type="title"/>
          </p:nvPr>
        </p:nvSpPr>
        <p:spPr>
          <a:xfrm>
            <a:off x="172027" y="137061"/>
            <a:ext cx="11847946" cy="1309687"/>
          </a:xfrm>
        </p:spPr>
        <p:txBody>
          <a:bodyPr>
            <a:normAutofit/>
          </a:bodyPr>
          <a:lstStyle/>
          <a:p>
            <a:r>
              <a:rPr lang="fr-FR" sz="2000" b="1" dirty="0">
                <a:latin typeface="Aptos" panose="020B0004020202020204" pitchFamily="34" charset="0"/>
              </a:rPr>
              <a:t>2</a:t>
            </a:r>
            <a:r>
              <a:rPr lang="fr-FR" sz="2000" b="1" baseline="30000" dirty="0">
                <a:latin typeface="Aptos" panose="020B0004020202020204" pitchFamily="34" charset="0"/>
              </a:rPr>
              <a:t>ème</a:t>
            </a:r>
            <a:r>
              <a:rPr lang="fr-FR" sz="2000" b="1" dirty="0">
                <a:latin typeface="Aptos" panose="020B0004020202020204" pitchFamily="34" charset="0"/>
              </a:rPr>
              <a:t> étape:</a:t>
            </a:r>
            <a:r>
              <a:rPr lang="fr-FR" sz="2000" b="1" dirty="0">
                <a:latin typeface="Aptos" panose="020B0004020202020204" pitchFamily="34" charset="0"/>
                <a:sym typeface="Wingdings" pitchFamily="2" charset="2"/>
              </a:rPr>
              <a:t> détection des replays</a:t>
            </a:r>
            <a:endParaRPr lang="fr-FR" sz="2000" b="1" dirty="0">
              <a:latin typeface="Aptos" panose="020B0004020202020204" pitchFamily="34" charset="0"/>
            </a:endParaRPr>
          </a:p>
        </p:txBody>
      </p:sp>
      <p:pic>
        <p:nvPicPr>
          <p:cNvPr id="8" name="Image 7">
            <a:extLst>
              <a:ext uri="{FF2B5EF4-FFF2-40B4-BE49-F238E27FC236}">
                <a16:creationId xmlns:a16="http://schemas.microsoft.com/office/drawing/2014/main" id="{80910B1C-7E66-5B0C-EEFC-73D8D353065E}"/>
              </a:ext>
            </a:extLst>
          </p:cNvPr>
          <p:cNvPicPr>
            <a:picLocks noChangeAspect="1"/>
          </p:cNvPicPr>
          <p:nvPr/>
        </p:nvPicPr>
        <p:blipFill>
          <a:blip r:embed="rId3"/>
          <a:stretch>
            <a:fillRect/>
          </a:stretch>
        </p:blipFill>
        <p:spPr>
          <a:xfrm>
            <a:off x="1752600" y="1579095"/>
            <a:ext cx="7772400" cy="3964504"/>
          </a:xfrm>
          <a:prstGeom prst="rect">
            <a:avLst/>
          </a:prstGeom>
        </p:spPr>
      </p:pic>
    </p:spTree>
    <p:extLst>
      <p:ext uri="{BB962C8B-B14F-4D97-AF65-F5344CB8AC3E}">
        <p14:creationId xmlns:p14="http://schemas.microsoft.com/office/powerpoint/2010/main" val="111743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927862-7095-FE83-8153-C98EC4C35827}"/>
              </a:ext>
            </a:extLst>
          </p:cNvPr>
          <p:cNvPicPr>
            <a:picLocks noChangeAspect="1"/>
          </p:cNvPicPr>
          <p:nvPr/>
        </p:nvPicPr>
        <p:blipFill>
          <a:blip r:embed="rId3"/>
          <a:stretch>
            <a:fillRect/>
          </a:stretch>
        </p:blipFill>
        <p:spPr>
          <a:xfrm>
            <a:off x="347214" y="650081"/>
            <a:ext cx="5748786" cy="5557837"/>
          </a:xfrm>
          <a:prstGeom prst="rect">
            <a:avLst/>
          </a:prstGeom>
        </p:spPr>
      </p:pic>
      <p:sp>
        <p:nvSpPr>
          <p:cNvPr id="5" name="ZoneTexte 4">
            <a:extLst>
              <a:ext uri="{FF2B5EF4-FFF2-40B4-BE49-F238E27FC236}">
                <a16:creationId xmlns:a16="http://schemas.microsoft.com/office/drawing/2014/main" id="{94B2A95F-5C9D-CEAE-8DEC-AF390B857F73}"/>
              </a:ext>
            </a:extLst>
          </p:cNvPr>
          <p:cNvSpPr txBox="1"/>
          <p:nvPr/>
        </p:nvSpPr>
        <p:spPr>
          <a:xfrm>
            <a:off x="6208296" y="2351782"/>
            <a:ext cx="5983704" cy="1077218"/>
          </a:xfrm>
          <a:prstGeom prst="rect">
            <a:avLst/>
          </a:prstGeom>
          <a:noFill/>
        </p:spPr>
        <p:txBody>
          <a:bodyPr wrap="square" rtlCol="0">
            <a:spAutoFit/>
          </a:bodyPr>
          <a:lstStyle/>
          <a:p>
            <a:r>
              <a:rPr lang="fr-FR" sz="1600" b="1" dirty="0"/>
              <a:t>Conclusion</a:t>
            </a:r>
            <a:r>
              <a:rPr lang="fr-FR" sz="1600" dirty="0"/>
              <a:t>:</a:t>
            </a:r>
          </a:p>
          <a:p>
            <a:r>
              <a:rPr lang="fr-FR" sz="1600" dirty="0"/>
              <a:t>- Il existe une corrélation entre la taille de la pupille et les moments de replay</a:t>
            </a:r>
          </a:p>
          <a:p>
            <a:r>
              <a:rPr lang="fr-FR" sz="1600" dirty="0"/>
              <a:t>-Les replays se produisent pendant les phases de constriction</a:t>
            </a:r>
          </a:p>
        </p:txBody>
      </p:sp>
    </p:spTree>
    <p:extLst>
      <p:ext uri="{BB962C8B-B14F-4D97-AF65-F5344CB8AC3E}">
        <p14:creationId xmlns:p14="http://schemas.microsoft.com/office/powerpoint/2010/main" val="332764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76F20-0FB7-3439-BDEA-66909842EE07}"/>
              </a:ext>
            </a:extLst>
          </p:cNvPr>
          <p:cNvSpPr>
            <a:spLocks noGrp="1"/>
          </p:cNvSpPr>
          <p:nvPr>
            <p:ph type="title"/>
          </p:nvPr>
        </p:nvSpPr>
        <p:spPr>
          <a:xfrm>
            <a:off x="146786" y="382167"/>
            <a:ext cx="11691962" cy="1309687"/>
          </a:xfrm>
        </p:spPr>
        <p:txBody>
          <a:bodyPr>
            <a:normAutofit/>
          </a:bodyPr>
          <a:lstStyle/>
          <a:p>
            <a:r>
              <a:rPr lang="fr-FR" sz="2000" b="1" dirty="0">
                <a:latin typeface="Aptos" panose="020B0004020202020204" pitchFamily="34" charset="0"/>
              </a:rPr>
              <a:t>3</a:t>
            </a:r>
            <a:r>
              <a:rPr lang="fr-FR" sz="2000" b="1" baseline="30000" dirty="0">
                <a:latin typeface="Aptos" panose="020B0004020202020204" pitchFamily="34" charset="0"/>
              </a:rPr>
              <a:t>ème</a:t>
            </a:r>
            <a:r>
              <a:rPr lang="fr-FR" sz="2000" b="1" dirty="0">
                <a:latin typeface="Aptos" panose="020B0004020202020204" pitchFamily="34" charset="0"/>
              </a:rPr>
              <a:t> étape: </a:t>
            </a:r>
            <a:r>
              <a:rPr lang="fr-FR" sz="2000" b="1" dirty="0">
                <a:latin typeface="Aptos" panose="020B0004020202020204" pitchFamily="34" charset="0"/>
                <a:sym typeface="Wingdings" pitchFamily="2" charset="2"/>
              </a:rPr>
              <a:t>Lien de corrélation ou de causalité ?</a:t>
            </a:r>
            <a:endParaRPr lang="fr-FR" sz="2000" b="1" dirty="0">
              <a:latin typeface="Aptos" panose="020B0004020202020204" pitchFamily="34" charset="0"/>
            </a:endParaRPr>
          </a:p>
        </p:txBody>
      </p:sp>
      <p:sp>
        <p:nvSpPr>
          <p:cNvPr id="5" name="ZoneTexte 4">
            <a:extLst>
              <a:ext uri="{FF2B5EF4-FFF2-40B4-BE49-F238E27FC236}">
                <a16:creationId xmlns:a16="http://schemas.microsoft.com/office/drawing/2014/main" id="{D874038B-47A9-0B96-D0B1-951A3F281490}"/>
              </a:ext>
            </a:extLst>
          </p:cNvPr>
          <p:cNvSpPr txBox="1"/>
          <p:nvPr/>
        </p:nvSpPr>
        <p:spPr>
          <a:xfrm>
            <a:off x="6705601" y="2493804"/>
            <a:ext cx="4866640" cy="569387"/>
          </a:xfrm>
          <a:prstGeom prst="rect">
            <a:avLst/>
          </a:prstGeom>
          <a:noFill/>
        </p:spPr>
        <p:txBody>
          <a:bodyPr wrap="square" rtlCol="0">
            <a:spAutoFit/>
          </a:bodyPr>
          <a:lstStyle/>
          <a:p>
            <a:r>
              <a:rPr lang="fr-FR" dirty="0">
                <a:sym typeface="Wingdings" pitchFamily="2" charset="2"/>
              </a:rPr>
              <a:t> </a:t>
            </a:r>
            <a:r>
              <a:rPr lang="fr-FR" sz="1300" dirty="0">
                <a:sym typeface="Wingdings" pitchFamily="2" charset="2"/>
              </a:rPr>
              <a:t>Non expliqué par un nombre de SWR perturbés différent, ni par une différence de vitesse </a:t>
            </a:r>
            <a:endParaRPr lang="fr-FR" sz="1300" dirty="0"/>
          </a:p>
        </p:txBody>
      </p:sp>
      <p:pic>
        <p:nvPicPr>
          <p:cNvPr id="7" name="Image 6">
            <a:extLst>
              <a:ext uri="{FF2B5EF4-FFF2-40B4-BE49-F238E27FC236}">
                <a16:creationId xmlns:a16="http://schemas.microsoft.com/office/drawing/2014/main" id="{A1B6FD8D-073F-34BC-061B-9ADA9D651809}"/>
              </a:ext>
            </a:extLst>
          </p:cNvPr>
          <p:cNvPicPr>
            <a:picLocks noChangeAspect="1"/>
          </p:cNvPicPr>
          <p:nvPr/>
        </p:nvPicPr>
        <p:blipFill>
          <a:blip r:embed="rId3"/>
          <a:stretch>
            <a:fillRect/>
          </a:stretch>
        </p:blipFill>
        <p:spPr>
          <a:xfrm>
            <a:off x="7373524" y="3562684"/>
            <a:ext cx="3797300" cy="2032000"/>
          </a:xfrm>
          <a:prstGeom prst="rect">
            <a:avLst/>
          </a:prstGeom>
        </p:spPr>
      </p:pic>
      <p:pic>
        <p:nvPicPr>
          <p:cNvPr id="8" name="Image 7">
            <a:extLst>
              <a:ext uri="{FF2B5EF4-FFF2-40B4-BE49-F238E27FC236}">
                <a16:creationId xmlns:a16="http://schemas.microsoft.com/office/drawing/2014/main" id="{97127698-0AD7-43D4-F904-93DF499BB1CC}"/>
              </a:ext>
            </a:extLst>
          </p:cNvPr>
          <p:cNvPicPr>
            <a:picLocks noChangeAspect="1"/>
          </p:cNvPicPr>
          <p:nvPr/>
        </p:nvPicPr>
        <p:blipFill>
          <a:blip r:embed="rId4"/>
          <a:stretch>
            <a:fillRect/>
          </a:stretch>
        </p:blipFill>
        <p:spPr>
          <a:xfrm>
            <a:off x="252173" y="1602389"/>
            <a:ext cx="6453428" cy="3992295"/>
          </a:xfrm>
          <a:prstGeom prst="rect">
            <a:avLst/>
          </a:prstGeom>
        </p:spPr>
      </p:pic>
    </p:spTree>
    <p:extLst>
      <p:ext uri="{BB962C8B-B14F-4D97-AF65-F5344CB8AC3E}">
        <p14:creationId xmlns:p14="http://schemas.microsoft.com/office/powerpoint/2010/main" val="362739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5D503-4C4B-AA30-030A-6D907626DD75}"/>
              </a:ext>
            </a:extLst>
          </p:cNvPr>
          <p:cNvSpPr>
            <a:spLocks noGrp="1"/>
          </p:cNvSpPr>
          <p:nvPr>
            <p:ph type="title"/>
          </p:nvPr>
        </p:nvSpPr>
        <p:spPr>
          <a:xfrm>
            <a:off x="556260" y="155844"/>
            <a:ext cx="11079480" cy="1309687"/>
          </a:xfrm>
        </p:spPr>
        <p:txBody>
          <a:bodyPr>
            <a:normAutofit/>
          </a:bodyPr>
          <a:lstStyle/>
          <a:p>
            <a:r>
              <a:rPr lang="fr-FR" sz="2000" b="1" dirty="0">
                <a:latin typeface="Aptos" panose="020B0004020202020204" pitchFamily="34" charset="0"/>
              </a:rPr>
              <a:t>Reste-t-il des traces de mémoire erronée ?</a:t>
            </a:r>
          </a:p>
        </p:txBody>
      </p:sp>
      <p:sp>
        <p:nvSpPr>
          <p:cNvPr id="3" name="ZoneTexte 2">
            <a:extLst>
              <a:ext uri="{FF2B5EF4-FFF2-40B4-BE49-F238E27FC236}">
                <a16:creationId xmlns:a16="http://schemas.microsoft.com/office/drawing/2014/main" id="{45E5ECC4-E281-C008-74EA-18E203D063F5}"/>
              </a:ext>
            </a:extLst>
          </p:cNvPr>
          <p:cNvSpPr txBox="1"/>
          <p:nvPr/>
        </p:nvSpPr>
        <p:spPr>
          <a:xfrm>
            <a:off x="7042485" y="2252312"/>
            <a:ext cx="5223330" cy="1569660"/>
          </a:xfrm>
          <a:prstGeom prst="rect">
            <a:avLst/>
          </a:prstGeom>
          <a:noFill/>
        </p:spPr>
        <p:txBody>
          <a:bodyPr wrap="square" rtlCol="0">
            <a:spAutoFit/>
          </a:bodyPr>
          <a:lstStyle/>
          <a:p>
            <a:r>
              <a:rPr lang="fr-FR" sz="1600" b="1" dirty="0"/>
              <a:t>Conclusion</a:t>
            </a:r>
            <a:r>
              <a:rPr lang="fr-FR" sz="1600" dirty="0"/>
              <a:t>:</a:t>
            </a:r>
          </a:p>
          <a:p>
            <a:r>
              <a:rPr lang="fr-FR" sz="1600" dirty="0"/>
              <a:t> -La souris n’a plus aucune trace de mémoire</a:t>
            </a:r>
          </a:p>
          <a:p>
            <a:endParaRPr lang="fr-FR" sz="1600" dirty="0"/>
          </a:p>
          <a:p>
            <a:r>
              <a:rPr lang="fr-FR" sz="1600" dirty="0"/>
              <a:t> -Cette altération est causée par la perturbation spécifique d’un sous-état consacré à la consolidation de la mémoire</a:t>
            </a:r>
          </a:p>
        </p:txBody>
      </p:sp>
      <p:pic>
        <p:nvPicPr>
          <p:cNvPr id="7" name="Image 6">
            <a:extLst>
              <a:ext uri="{FF2B5EF4-FFF2-40B4-BE49-F238E27FC236}">
                <a16:creationId xmlns:a16="http://schemas.microsoft.com/office/drawing/2014/main" id="{8FAB5A2D-BFC3-0CA8-F11F-F845A6DBE73A}"/>
              </a:ext>
            </a:extLst>
          </p:cNvPr>
          <p:cNvPicPr>
            <a:picLocks noChangeAspect="1"/>
          </p:cNvPicPr>
          <p:nvPr/>
        </p:nvPicPr>
        <p:blipFill>
          <a:blip r:embed="rId3"/>
          <a:stretch>
            <a:fillRect/>
          </a:stretch>
        </p:blipFill>
        <p:spPr>
          <a:xfrm>
            <a:off x="73815" y="1309120"/>
            <a:ext cx="6968670" cy="4488138"/>
          </a:xfrm>
          <a:prstGeom prst="rect">
            <a:avLst/>
          </a:prstGeom>
        </p:spPr>
      </p:pic>
    </p:spTree>
    <p:extLst>
      <p:ext uri="{BB962C8B-B14F-4D97-AF65-F5344CB8AC3E}">
        <p14:creationId xmlns:p14="http://schemas.microsoft.com/office/powerpoint/2010/main" val="1445224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6BCF2-6C74-4583-01CE-9240FE199719}"/>
              </a:ext>
            </a:extLst>
          </p:cNvPr>
          <p:cNvSpPr>
            <a:spLocks noGrp="1"/>
          </p:cNvSpPr>
          <p:nvPr>
            <p:ph type="title"/>
          </p:nvPr>
        </p:nvSpPr>
        <p:spPr>
          <a:xfrm>
            <a:off x="513717" y="0"/>
            <a:ext cx="12074296" cy="1309687"/>
          </a:xfrm>
        </p:spPr>
        <p:txBody>
          <a:bodyPr>
            <a:normAutofit/>
          </a:bodyPr>
          <a:lstStyle/>
          <a:p>
            <a:r>
              <a:rPr lang="fr-FR" sz="2000" b="1" dirty="0">
                <a:latin typeface="Aptos" panose="020B0004020202020204" pitchFamily="34" charset="0"/>
              </a:rPr>
              <a:t>Les souvenirs plus anciens sont-ils également altérés ?</a:t>
            </a:r>
          </a:p>
        </p:txBody>
      </p:sp>
      <p:pic>
        <p:nvPicPr>
          <p:cNvPr id="7" name="Image 6">
            <a:extLst>
              <a:ext uri="{FF2B5EF4-FFF2-40B4-BE49-F238E27FC236}">
                <a16:creationId xmlns:a16="http://schemas.microsoft.com/office/drawing/2014/main" id="{7CC45A8B-CF18-3824-9B5A-D5DCC76DA202}"/>
              </a:ext>
            </a:extLst>
          </p:cNvPr>
          <p:cNvPicPr>
            <a:picLocks noChangeAspect="1"/>
          </p:cNvPicPr>
          <p:nvPr/>
        </p:nvPicPr>
        <p:blipFill>
          <a:blip r:embed="rId3"/>
          <a:stretch>
            <a:fillRect/>
          </a:stretch>
        </p:blipFill>
        <p:spPr>
          <a:xfrm>
            <a:off x="2381250" y="1092200"/>
            <a:ext cx="7429500" cy="4673600"/>
          </a:xfrm>
          <a:prstGeom prst="rect">
            <a:avLst/>
          </a:prstGeom>
        </p:spPr>
      </p:pic>
      <p:pic>
        <p:nvPicPr>
          <p:cNvPr id="3" name="Image 2">
            <a:extLst>
              <a:ext uri="{FF2B5EF4-FFF2-40B4-BE49-F238E27FC236}">
                <a16:creationId xmlns:a16="http://schemas.microsoft.com/office/drawing/2014/main" id="{6C01684A-FA78-4158-4769-C75775385DF7}"/>
              </a:ext>
            </a:extLst>
          </p:cNvPr>
          <p:cNvPicPr>
            <a:picLocks noChangeAspect="1"/>
          </p:cNvPicPr>
          <p:nvPr/>
        </p:nvPicPr>
        <p:blipFill>
          <a:blip r:embed="rId4"/>
          <a:stretch>
            <a:fillRect/>
          </a:stretch>
        </p:blipFill>
        <p:spPr>
          <a:xfrm>
            <a:off x="9136178" y="4703617"/>
            <a:ext cx="2799773" cy="1898074"/>
          </a:xfrm>
          <a:prstGeom prst="rect">
            <a:avLst/>
          </a:prstGeom>
        </p:spPr>
      </p:pic>
    </p:spTree>
    <p:extLst>
      <p:ext uri="{BB962C8B-B14F-4D97-AF65-F5344CB8AC3E}">
        <p14:creationId xmlns:p14="http://schemas.microsoft.com/office/powerpoint/2010/main" val="165325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E934C-5429-91BA-7427-4D1062B996EF}"/>
              </a:ext>
            </a:extLst>
          </p:cNvPr>
          <p:cNvSpPr>
            <a:spLocks noGrp="1"/>
          </p:cNvSpPr>
          <p:nvPr>
            <p:ph type="title"/>
          </p:nvPr>
        </p:nvSpPr>
        <p:spPr/>
        <p:txBody>
          <a:bodyPr/>
          <a:lstStyle/>
          <a:p>
            <a:r>
              <a:rPr lang="fr-FR" dirty="0">
                <a:latin typeface="Arial" panose="020B0604020202020204" pitchFamily="34" charset="0"/>
                <a:cs typeface="Arial" panose="020B0604020202020204" pitchFamily="34" charset="0"/>
              </a:rPr>
              <a:t>PLAN</a:t>
            </a:r>
          </a:p>
        </p:txBody>
      </p:sp>
      <p:sp>
        <p:nvSpPr>
          <p:cNvPr id="3" name="Espace réservé du contenu 2">
            <a:extLst>
              <a:ext uri="{FF2B5EF4-FFF2-40B4-BE49-F238E27FC236}">
                <a16:creationId xmlns:a16="http://schemas.microsoft.com/office/drawing/2014/main" id="{09FD36EE-6607-3987-9AB8-7BBD299FD9E3}"/>
              </a:ext>
            </a:extLst>
          </p:cNvPr>
          <p:cNvSpPr>
            <a:spLocks noGrp="1"/>
          </p:cNvSpPr>
          <p:nvPr>
            <p:ph idx="1"/>
          </p:nvPr>
        </p:nvSpPr>
        <p:spPr/>
        <p:txBody>
          <a:bodyPr>
            <a:normAutofit/>
          </a:bodyPr>
          <a:lstStyle/>
          <a:p>
            <a:r>
              <a:rPr lang="fr-FR" dirty="0"/>
              <a:t>Introduction</a:t>
            </a:r>
          </a:p>
          <a:p>
            <a:r>
              <a:rPr lang="fr-FR" dirty="0"/>
              <a:t>Déroulement de l’étude : 5 étapes </a:t>
            </a:r>
          </a:p>
          <a:p>
            <a:r>
              <a:rPr lang="fr-FR" dirty="0"/>
              <a:t>Conclusion</a:t>
            </a:r>
          </a:p>
          <a:p>
            <a:r>
              <a:rPr lang="fr-FR" dirty="0"/>
              <a:t>Discussion</a:t>
            </a:r>
          </a:p>
          <a:p>
            <a:r>
              <a:rPr lang="fr-FR" dirty="0"/>
              <a:t>Questions</a:t>
            </a:r>
          </a:p>
        </p:txBody>
      </p:sp>
    </p:spTree>
    <p:extLst>
      <p:ext uri="{BB962C8B-B14F-4D97-AF65-F5344CB8AC3E}">
        <p14:creationId xmlns:p14="http://schemas.microsoft.com/office/powerpoint/2010/main" val="107471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1B8DE3E-8F59-6303-978B-33FDB6E6E5F9}"/>
              </a:ext>
            </a:extLst>
          </p:cNvPr>
          <p:cNvPicPr>
            <a:picLocks noChangeAspect="1"/>
          </p:cNvPicPr>
          <p:nvPr/>
        </p:nvPicPr>
        <p:blipFill>
          <a:blip r:embed="rId2"/>
          <a:stretch>
            <a:fillRect/>
          </a:stretch>
        </p:blipFill>
        <p:spPr>
          <a:xfrm>
            <a:off x="3314602" y="794085"/>
            <a:ext cx="4800600" cy="5269830"/>
          </a:xfrm>
          <a:prstGeom prst="rect">
            <a:avLst/>
          </a:prstGeom>
        </p:spPr>
      </p:pic>
      <p:sp>
        <p:nvSpPr>
          <p:cNvPr id="5" name="ZoneTexte 4">
            <a:extLst>
              <a:ext uri="{FF2B5EF4-FFF2-40B4-BE49-F238E27FC236}">
                <a16:creationId xmlns:a16="http://schemas.microsoft.com/office/drawing/2014/main" id="{2424EE79-AEF1-D3F3-59CF-884E004DCD9C}"/>
              </a:ext>
            </a:extLst>
          </p:cNvPr>
          <p:cNvSpPr txBox="1"/>
          <p:nvPr/>
        </p:nvSpPr>
        <p:spPr>
          <a:xfrm>
            <a:off x="2105527" y="231701"/>
            <a:ext cx="9039726" cy="369332"/>
          </a:xfrm>
          <a:prstGeom prst="rect">
            <a:avLst/>
          </a:prstGeom>
          <a:noFill/>
        </p:spPr>
        <p:txBody>
          <a:bodyPr wrap="square" rtlCol="0">
            <a:spAutoFit/>
          </a:bodyPr>
          <a:lstStyle/>
          <a:p>
            <a:r>
              <a:rPr lang="fr-FR" b="1" dirty="0"/>
              <a:t>Résultats: </a:t>
            </a:r>
            <a:r>
              <a:rPr lang="fr-FR" dirty="0"/>
              <a:t>Les souris se souviennent toujours du chemin familier</a:t>
            </a:r>
          </a:p>
        </p:txBody>
      </p:sp>
    </p:spTree>
    <p:extLst>
      <p:ext uri="{BB962C8B-B14F-4D97-AF65-F5344CB8AC3E}">
        <p14:creationId xmlns:p14="http://schemas.microsoft.com/office/powerpoint/2010/main" val="303983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BDCB8-C6A5-22BF-5202-8BE1833AEA1A}"/>
              </a:ext>
            </a:extLst>
          </p:cNvPr>
          <p:cNvSpPr>
            <a:spLocks noGrp="1"/>
          </p:cNvSpPr>
          <p:nvPr>
            <p:ph type="title"/>
          </p:nvPr>
        </p:nvSpPr>
        <p:spPr>
          <a:xfrm>
            <a:off x="120315" y="409174"/>
            <a:ext cx="12406184" cy="1309687"/>
          </a:xfrm>
        </p:spPr>
        <p:txBody>
          <a:bodyPr>
            <a:normAutofit/>
          </a:bodyPr>
          <a:lstStyle/>
          <a:p>
            <a:r>
              <a:rPr lang="fr-FR" sz="2000" b="1" dirty="0">
                <a:latin typeface="Aptos" panose="020B0004020202020204" pitchFamily="34" charset="0"/>
              </a:rPr>
              <a:t>4</a:t>
            </a:r>
            <a:r>
              <a:rPr lang="fr-FR" sz="2000" b="1" baseline="30000" dirty="0">
                <a:latin typeface="Aptos" panose="020B0004020202020204" pitchFamily="34" charset="0"/>
              </a:rPr>
              <a:t>ème</a:t>
            </a:r>
            <a:r>
              <a:rPr lang="fr-FR" sz="2000" b="1" dirty="0">
                <a:latin typeface="Aptos" panose="020B0004020202020204" pitchFamily="34" charset="0"/>
              </a:rPr>
              <a:t> </a:t>
            </a:r>
            <a:r>
              <a:rPr lang="fr-FR" sz="2000" b="1" dirty="0" err="1">
                <a:latin typeface="Aptos" panose="020B0004020202020204" pitchFamily="34" charset="0"/>
              </a:rPr>
              <a:t>étape:</a:t>
            </a:r>
            <a:r>
              <a:rPr lang="fr-FR" sz="2000" b="1" dirty="0" err="1">
                <a:latin typeface="Aptos" panose="020B0004020202020204" pitchFamily="34" charset="0"/>
                <a:sym typeface="Wingdings" pitchFamily="2" charset="2"/>
              </a:rPr>
              <a:t>La</a:t>
            </a:r>
            <a:r>
              <a:rPr lang="fr-FR" sz="2000" b="1" dirty="0">
                <a:latin typeface="Aptos" panose="020B0004020202020204" pitchFamily="34" charset="0"/>
                <a:sym typeface="Wingdings" pitchFamily="2" charset="2"/>
              </a:rPr>
              <a:t> ségrégation des replays des souvenirs récents et anciens durant le sommeil</a:t>
            </a:r>
            <a:br>
              <a:rPr lang="fr-FR" sz="2000" b="1" dirty="0">
                <a:latin typeface="Aptos" panose="020B0004020202020204" pitchFamily="34" charset="0"/>
                <a:sym typeface="Wingdings" pitchFamily="2" charset="2"/>
              </a:rPr>
            </a:br>
            <a:endParaRPr lang="fr-FR" sz="2000" b="1" dirty="0">
              <a:latin typeface="Aptos" panose="020B0004020202020204" pitchFamily="34" charset="0"/>
            </a:endParaRPr>
          </a:p>
        </p:txBody>
      </p:sp>
      <p:sp>
        <p:nvSpPr>
          <p:cNvPr id="3" name="Espace réservé du contenu 2">
            <a:extLst>
              <a:ext uri="{FF2B5EF4-FFF2-40B4-BE49-F238E27FC236}">
                <a16:creationId xmlns:a16="http://schemas.microsoft.com/office/drawing/2014/main" id="{65A77CD4-3809-5ACC-D7E6-10B41731F005}"/>
              </a:ext>
            </a:extLst>
          </p:cNvPr>
          <p:cNvSpPr>
            <a:spLocks noGrp="1"/>
          </p:cNvSpPr>
          <p:nvPr>
            <p:ph idx="1"/>
          </p:nvPr>
        </p:nvSpPr>
        <p:spPr>
          <a:xfrm>
            <a:off x="353938" y="1255911"/>
            <a:ext cx="11938937" cy="3643312"/>
          </a:xfrm>
        </p:spPr>
        <p:txBody>
          <a:bodyPr/>
          <a:lstStyle/>
          <a:p>
            <a:r>
              <a:rPr lang="fr-FR" dirty="0"/>
              <a:t>Hypothèse : les souvenirs plus anciens seraient-ils réactivés pendant les SWR à large pupille ?</a:t>
            </a:r>
          </a:p>
          <a:p>
            <a:pPr marL="0" indent="0">
              <a:buNone/>
            </a:pPr>
            <a:endParaRPr lang="fr-FR" dirty="0"/>
          </a:p>
        </p:txBody>
      </p:sp>
      <p:pic>
        <p:nvPicPr>
          <p:cNvPr id="5" name="Image 4">
            <a:extLst>
              <a:ext uri="{FF2B5EF4-FFF2-40B4-BE49-F238E27FC236}">
                <a16:creationId xmlns:a16="http://schemas.microsoft.com/office/drawing/2014/main" id="{6260BC71-2EC3-96C7-16BA-FCDA11E2D6FB}"/>
              </a:ext>
            </a:extLst>
          </p:cNvPr>
          <p:cNvPicPr>
            <a:picLocks noChangeAspect="1"/>
          </p:cNvPicPr>
          <p:nvPr/>
        </p:nvPicPr>
        <p:blipFill>
          <a:blip r:embed="rId3"/>
          <a:stretch>
            <a:fillRect/>
          </a:stretch>
        </p:blipFill>
        <p:spPr>
          <a:xfrm>
            <a:off x="2057400" y="1718861"/>
            <a:ext cx="7154778" cy="4378302"/>
          </a:xfrm>
          <a:prstGeom prst="rect">
            <a:avLst/>
          </a:prstGeom>
        </p:spPr>
      </p:pic>
    </p:spTree>
    <p:extLst>
      <p:ext uri="{BB962C8B-B14F-4D97-AF65-F5344CB8AC3E}">
        <p14:creationId xmlns:p14="http://schemas.microsoft.com/office/powerpoint/2010/main" val="412403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E2BB9-1A4A-35DD-6A47-5F3B641A1083}"/>
              </a:ext>
            </a:extLst>
          </p:cNvPr>
          <p:cNvSpPr>
            <a:spLocks noGrp="1"/>
          </p:cNvSpPr>
          <p:nvPr>
            <p:ph type="title"/>
          </p:nvPr>
        </p:nvSpPr>
        <p:spPr>
          <a:xfrm>
            <a:off x="0" y="231545"/>
            <a:ext cx="12618720" cy="1309687"/>
          </a:xfrm>
        </p:spPr>
        <p:txBody>
          <a:bodyPr>
            <a:normAutofit/>
          </a:bodyPr>
          <a:lstStyle/>
          <a:p>
            <a:r>
              <a:rPr lang="fr-FR" sz="2000" b="1" dirty="0">
                <a:latin typeface="Aptos" panose="020B0004020202020204" pitchFamily="34" charset="0"/>
              </a:rPr>
              <a:t>Généralisation pour d’autres souvenirs encore plus anciens</a:t>
            </a:r>
          </a:p>
        </p:txBody>
      </p:sp>
      <p:pic>
        <p:nvPicPr>
          <p:cNvPr id="4" name="Espace réservé du contenu 3">
            <a:extLst>
              <a:ext uri="{FF2B5EF4-FFF2-40B4-BE49-F238E27FC236}">
                <a16:creationId xmlns:a16="http://schemas.microsoft.com/office/drawing/2014/main" id="{ECF4CE74-6BD4-1AE1-AE47-5C045F9B46AC}"/>
              </a:ext>
            </a:extLst>
          </p:cNvPr>
          <p:cNvPicPr>
            <a:picLocks noGrp="1" noChangeAspect="1"/>
          </p:cNvPicPr>
          <p:nvPr>
            <p:ph idx="1"/>
          </p:nvPr>
        </p:nvPicPr>
        <p:blipFill>
          <a:blip r:embed="rId3"/>
          <a:stretch>
            <a:fillRect/>
          </a:stretch>
        </p:blipFill>
        <p:spPr>
          <a:xfrm>
            <a:off x="614632" y="2152650"/>
            <a:ext cx="5041900" cy="2552700"/>
          </a:xfrm>
          <a:prstGeom prst="rect">
            <a:avLst/>
          </a:prstGeom>
        </p:spPr>
      </p:pic>
      <p:sp>
        <p:nvSpPr>
          <p:cNvPr id="5" name="ZoneTexte 4">
            <a:extLst>
              <a:ext uri="{FF2B5EF4-FFF2-40B4-BE49-F238E27FC236}">
                <a16:creationId xmlns:a16="http://schemas.microsoft.com/office/drawing/2014/main" id="{6C898456-C6CB-051A-6DF1-A7CFAB2C5620}"/>
              </a:ext>
            </a:extLst>
          </p:cNvPr>
          <p:cNvSpPr txBox="1"/>
          <p:nvPr/>
        </p:nvSpPr>
        <p:spPr>
          <a:xfrm>
            <a:off x="1388950" y="1541232"/>
            <a:ext cx="3493264" cy="369332"/>
          </a:xfrm>
          <a:prstGeom prst="rect">
            <a:avLst/>
          </a:prstGeom>
          <a:noFill/>
        </p:spPr>
        <p:txBody>
          <a:bodyPr wrap="none" rtlCol="0">
            <a:spAutoFit/>
          </a:bodyPr>
          <a:lstStyle/>
          <a:p>
            <a:r>
              <a:rPr lang="fr-FR" dirty="0"/>
              <a:t>Ensemble de cellules « rigides »</a:t>
            </a:r>
          </a:p>
        </p:txBody>
      </p:sp>
      <p:pic>
        <p:nvPicPr>
          <p:cNvPr id="6" name="Image 5">
            <a:extLst>
              <a:ext uri="{FF2B5EF4-FFF2-40B4-BE49-F238E27FC236}">
                <a16:creationId xmlns:a16="http://schemas.microsoft.com/office/drawing/2014/main" id="{5A57FED7-DD39-C8F6-CC42-17E3DD7A19DD}"/>
              </a:ext>
            </a:extLst>
          </p:cNvPr>
          <p:cNvPicPr>
            <a:picLocks noChangeAspect="1"/>
          </p:cNvPicPr>
          <p:nvPr/>
        </p:nvPicPr>
        <p:blipFill>
          <a:blip r:embed="rId4"/>
          <a:stretch>
            <a:fillRect/>
          </a:stretch>
        </p:blipFill>
        <p:spPr>
          <a:xfrm>
            <a:off x="6978892" y="2089150"/>
            <a:ext cx="4514127" cy="2616200"/>
          </a:xfrm>
          <a:prstGeom prst="rect">
            <a:avLst/>
          </a:prstGeom>
        </p:spPr>
      </p:pic>
      <p:sp>
        <p:nvSpPr>
          <p:cNvPr id="7" name="ZoneTexte 6">
            <a:extLst>
              <a:ext uri="{FF2B5EF4-FFF2-40B4-BE49-F238E27FC236}">
                <a16:creationId xmlns:a16="http://schemas.microsoft.com/office/drawing/2014/main" id="{6E18BAE7-AF05-A414-D342-E3ED82D12209}"/>
              </a:ext>
            </a:extLst>
          </p:cNvPr>
          <p:cNvSpPr txBox="1"/>
          <p:nvPr/>
        </p:nvSpPr>
        <p:spPr>
          <a:xfrm>
            <a:off x="7309788" y="1477609"/>
            <a:ext cx="3852337" cy="369332"/>
          </a:xfrm>
          <a:prstGeom prst="rect">
            <a:avLst/>
          </a:prstGeom>
          <a:noFill/>
        </p:spPr>
        <p:txBody>
          <a:bodyPr wrap="none" rtlCol="0">
            <a:spAutoFit/>
          </a:bodyPr>
          <a:lstStyle/>
          <a:p>
            <a:r>
              <a:rPr lang="fr-FR" dirty="0"/>
              <a:t>Ensemble de cellules « plastiques »</a:t>
            </a:r>
          </a:p>
        </p:txBody>
      </p:sp>
      <p:sp>
        <p:nvSpPr>
          <p:cNvPr id="3" name="ZoneTexte 2">
            <a:extLst>
              <a:ext uri="{FF2B5EF4-FFF2-40B4-BE49-F238E27FC236}">
                <a16:creationId xmlns:a16="http://schemas.microsoft.com/office/drawing/2014/main" id="{FCCA5A35-DBCF-C561-0053-225D4E2F7693}"/>
              </a:ext>
            </a:extLst>
          </p:cNvPr>
          <p:cNvSpPr txBox="1"/>
          <p:nvPr/>
        </p:nvSpPr>
        <p:spPr>
          <a:xfrm>
            <a:off x="909923" y="5101546"/>
            <a:ext cx="10060767" cy="646331"/>
          </a:xfrm>
          <a:prstGeom prst="rect">
            <a:avLst/>
          </a:prstGeom>
          <a:noFill/>
        </p:spPr>
        <p:txBody>
          <a:bodyPr wrap="none" rtlCol="0">
            <a:spAutoFit/>
          </a:bodyPr>
          <a:lstStyle/>
          <a:p>
            <a:r>
              <a:rPr lang="fr-FR" b="1" dirty="0"/>
              <a:t>Conclusion : </a:t>
            </a:r>
            <a:r>
              <a:rPr lang="fr-FR" dirty="0"/>
              <a:t>les anciens souvenirs sont consolidés pendant les phases de dilatation de la pupille</a:t>
            </a:r>
          </a:p>
          <a:p>
            <a:r>
              <a:rPr lang="fr-FR" dirty="0"/>
              <a:t>	       </a:t>
            </a:r>
            <a:r>
              <a:rPr lang="fr-FR" dirty="0">
                <a:sym typeface="Wingdings" pitchFamily="2" charset="2"/>
              </a:rPr>
              <a:t> Il y a une ségrégation dans la consolidation de la mémoire pendant le sommeil</a:t>
            </a:r>
            <a:endParaRPr lang="fr-FR" dirty="0"/>
          </a:p>
        </p:txBody>
      </p:sp>
    </p:spTree>
    <p:extLst>
      <p:ext uri="{BB962C8B-B14F-4D97-AF65-F5344CB8AC3E}">
        <p14:creationId xmlns:p14="http://schemas.microsoft.com/office/powerpoint/2010/main" val="299652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7AC20-1276-C5FC-B201-EE69954F84BD}"/>
              </a:ext>
            </a:extLst>
          </p:cNvPr>
          <p:cNvSpPr>
            <a:spLocks noGrp="1"/>
          </p:cNvSpPr>
          <p:nvPr>
            <p:ph type="title"/>
          </p:nvPr>
        </p:nvSpPr>
        <p:spPr>
          <a:xfrm>
            <a:off x="137160" y="264229"/>
            <a:ext cx="12451080" cy="1309687"/>
          </a:xfrm>
        </p:spPr>
        <p:txBody>
          <a:bodyPr>
            <a:normAutofit fontScale="90000"/>
          </a:bodyPr>
          <a:lstStyle/>
          <a:p>
            <a:r>
              <a:rPr lang="fr-FR" sz="2200" b="1" dirty="0">
                <a:latin typeface="Aptos" panose="020B0004020202020204" pitchFamily="34" charset="0"/>
              </a:rPr>
              <a:t>5</a:t>
            </a:r>
            <a:r>
              <a:rPr lang="fr-FR" sz="2200" b="1" baseline="30000" dirty="0">
                <a:latin typeface="Aptos" panose="020B0004020202020204" pitchFamily="34" charset="0"/>
              </a:rPr>
              <a:t>ème</a:t>
            </a:r>
            <a:r>
              <a:rPr lang="fr-FR" sz="2200" b="1" dirty="0">
                <a:latin typeface="Aptos" panose="020B0004020202020204" pitchFamily="34" charset="0"/>
              </a:rPr>
              <a:t> étape: Les circuits impliqués dans la ségrégation de ces replays</a:t>
            </a:r>
            <a:br>
              <a:rPr lang="fr-FR" dirty="0"/>
            </a:br>
            <a:endParaRPr lang="fr-FR" dirty="0"/>
          </a:p>
        </p:txBody>
      </p:sp>
      <p:sp>
        <p:nvSpPr>
          <p:cNvPr id="9" name="ZoneTexte 8">
            <a:extLst>
              <a:ext uri="{FF2B5EF4-FFF2-40B4-BE49-F238E27FC236}">
                <a16:creationId xmlns:a16="http://schemas.microsoft.com/office/drawing/2014/main" id="{ECB1DB7D-D440-A017-D5E9-6F8A3742581C}"/>
              </a:ext>
            </a:extLst>
          </p:cNvPr>
          <p:cNvSpPr txBox="1"/>
          <p:nvPr/>
        </p:nvSpPr>
        <p:spPr>
          <a:xfrm>
            <a:off x="257476" y="6026538"/>
            <a:ext cx="12451080" cy="369332"/>
          </a:xfrm>
          <a:prstGeom prst="rect">
            <a:avLst/>
          </a:prstGeom>
          <a:noFill/>
        </p:spPr>
        <p:txBody>
          <a:bodyPr wrap="square" rtlCol="0">
            <a:spAutoFit/>
          </a:bodyPr>
          <a:lstStyle/>
          <a:p>
            <a:r>
              <a:rPr lang="fr-FR" dirty="0"/>
              <a:t>En phase OPOS, ce sont principalement les groupes CA3 et EC3 qui envoient les inputs positifs au groupe CA1.</a:t>
            </a:r>
          </a:p>
        </p:txBody>
      </p:sp>
      <p:pic>
        <p:nvPicPr>
          <p:cNvPr id="11" name="Image 10">
            <a:extLst>
              <a:ext uri="{FF2B5EF4-FFF2-40B4-BE49-F238E27FC236}">
                <a16:creationId xmlns:a16="http://schemas.microsoft.com/office/drawing/2014/main" id="{CC525993-E5C1-5B24-0742-972CC502A135}"/>
              </a:ext>
            </a:extLst>
          </p:cNvPr>
          <p:cNvPicPr>
            <a:picLocks noChangeAspect="1"/>
          </p:cNvPicPr>
          <p:nvPr/>
        </p:nvPicPr>
        <p:blipFill>
          <a:blip r:embed="rId3"/>
          <a:stretch>
            <a:fillRect/>
          </a:stretch>
        </p:blipFill>
        <p:spPr>
          <a:xfrm>
            <a:off x="2209800" y="1089731"/>
            <a:ext cx="7499684" cy="4678537"/>
          </a:xfrm>
          <a:prstGeom prst="rect">
            <a:avLst/>
          </a:prstGeom>
        </p:spPr>
      </p:pic>
    </p:spTree>
    <p:extLst>
      <p:ext uri="{BB962C8B-B14F-4D97-AF65-F5344CB8AC3E}">
        <p14:creationId xmlns:p14="http://schemas.microsoft.com/office/powerpoint/2010/main" val="356258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EFEEF-BBD4-4913-6D9B-754E45CA171C}"/>
              </a:ext>
            </a:extLst>
          </p:cNvPr>
          <p:cNvSpPr>
            <a:spLocks noGrp="1"/>
          </p:cNvSpPr>
          <p:nvPr>
            <p:ph type="title"/>
          </p:nvPr>
        </p:nvSpPr>
        <p:spPr>
          <a:xfrm>
            <a:off x="2022377" y="513297"/>
            <a:ext cx="11024062" cy="1309687"/>
          </a:xfrm>
        </p:spPr>
        <p:txBody>
          <a:bodyPr>
            <a:normAutofit/>
          </a:bodyPr>
          <a:lstStyle/>
          <a:p>
            <a:r>
              <a:rPr lang="fr-FR" sz="2000" b="1" dirty="0" err="1">
                <a:latin typeface="Aptos" panose="020B0004020202020204" pitchFamily="34" charset="0"/>
              </a:rPr>
              <a:t>rÔLE</a:t>
            </a:r>
            <a:r>
              <a:rPr lang="fr-FR" sz="2000" b="1" dirty="0">
                <a:latin typeface="Aptos" panose="020B0004020202020204" pitchFamily="34" charset="0"/>
              </a:rPr>
              <a:t> DES CIRCUITS INHIBITEURS LOCAUX</a:t>
            </a:r>
          </a:p>
        </p:txBody>
      </p:sp>
      <p:pic>
        <p:nvPicPr>
          <p:cNvPr id="4" name="Espace réservé du contenu 3">
            <a:extLst>
              <a:ext uri="{FF2B5EF4-FFF2-40B4-BE49-F238E27FC236}">
                <a16:creationId xmlns:a16="http://schemas.microsoft.com/office/drawing/2014/main" id="{F38E9663-13A0-C5BE-0621-1CF572353171}"/>
              </a:ext>
            </a:extLst>
          </p:cNvPr>
          <p:cNvPicPr>
            <a:picLocks noGrp="1" noChangeAspect="1"/>
          </p:cNvPicPr>
          <p:nvPr>
            <p:ph idx="1"/>
          </p:nvPr>
        </p:nvPicPr>
        <p:blipFill>
          <a:blip r:embed="rId3"/>
          <a:stretch>
            <a:fillRect/>
          </a:stretch>
        </p:blipFill>
        <p:spPr>
          <a:xfrm>
            <a:off x="624840" y="2405466"/>
            <a:ext cx="2452408" cy="2998800"/>
          </a:xfrm>
          <a:prstGeom prst="rect">
            <a:avLst/>
          </a:prstGeom>
        </p:spPr>
      </p:pic>
      <p:pic>
        <p:nvPicPr>
          <p:cNvPr id="5" name="Image 4">
            <a:extLst>
              <a:ext uri="{FF2B5EF4-FFF2-40B4-BE49-F238E27FC236}">
                <a16:creationId xmlns:a16="http://schemas.microsoft.com/office/drawing/2014/main" id="{A23CED27-2166-B6E5-D387-247F5DEE62CC}"/>
              </a:ext>
            </a:extLst>
          </p:cNvPr>
          <p:cNvPicPr>
            <a:picLocks noChangeAspect="1"/>
          </p:cNvPicPr>
          <p:nvPr/>
        </p:nvPicPr>
        <p:blipFill>
          <a:blip r:embed="rId4"/>
          <a:stretch>
            <a:fillRect/>
          </a:stretch>
        </p:blipFill>
        <p:spPr>
          <a:xfrm>
            <a:off x="3658719" y="2338706"/>
            <a:ext cx="4635500" cy="3200400"/>
          </a:xfrm>
          <a:prstGeom prst="rect">
            <a:avLst/>
          </a:prstGeom>
        </p:spPr>
      </p:pic>
      <p:pic>
        <p:nvPicPr>
          <p:cNvPr id="6" name="Image 5">
            <a:extLst>
              <a:ext uri="{FF2B5EF4-FFF2-40B4-BE49-F238E27FC236}">
                <a16:creationId xmlns:a16="http://schemas.microsoft.com/office/drawing/2014/main" id="{CF90B378-7FFF-C6D3-5740-4ABD9983DDFD}"/>
              </a:ext>
            </a:extLst>
          </p:cNvPr>
          <p:cNvPicPr>
            <a:picLocks noChangeAspect="1"/>
          </p:cNvPicPr>
          <p:nvPr/>
        </p:nvPicPr>
        <p:blipFill>
          <a:blip r:embed="rId5"/>
          <a:stretch>
            <a:fillRect/>
          </a:stretch>
        </p:blipFill>
        <p:spPr>
          <a:xfrm>
            <a:off x="9184925" y="2342766"/>
            <a:ext cx="2349500" cy="3124200"/>
          </a:xfrm>
          <a:prstGeom prst="rect">
            <a:avLst/>
          </a:prstGeom>
        </p:spPr>
      </p:pic>
      <p:sp>
        <p:nvSpPr>
          <p:cNvPr id="7" name="ZoneTexte 6">
            <a:extLst>
              <a:ext uri="{FF2B5EF4-FFF2-40B4-BE49-F238E27FC236}">
                <a16:creationId xmlns:a16="http://schemas.microsoft.com/office/drawing/2014/main" id="{52CA2209-DF1F-9CA0-1DB3-DA00B4100D7A}"/>
              </a:ext>
            </a:extLst>
          </p:cNvPr>
          <p:cNvSpPr txBox="1"/>
          <p:nvPr/>
        </p:nvSpPr>
        <p:spPr>
          <a:xfrm>
            <a:off x="944880" y="6054828"/>
            <a:ext cx="9414795" cy="369332"/>
          </a:xfrm>
          <a:prstGeom prst="rect">
            <a:avLst/>
          </a:prstGeom>
          <a:noFill/>
        </p:spPr>
        <p:txBody>
          <a:bodyPr wrap="square" rtlCol="0">
            <a:spAutoFit/>
          </a:bodyPr>
          <a:lstStyle/>
          <a:p>
            <a:r>
              <a:rPr lang="fr-FR" b="1" dirty="0"/>
              <a:t>Conclusion: l</a:t>
            </a:r>
            <a:r>
              <a:rPr lang="fr-FR" dirty="0"/>
              <a:t>es neurones CA1 reçoivent + de feedback inhibiteur pendant les OPOL</a:t>
            </a:r>
          </a:p>
        </p:txBody>
      </p:sp>
    </p:spTree>
    <p:extLst>
      <p:ext uri="{BB962C8B-B14F-4D97-AF65-F5344CB8AC3E}">
        <p14:creationId xmlns:p14="http://schemas.microsoft.com/office/powerpoint/2010/main" val="156212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11B25-3442-7B3E-7C62-29D2823D4E47}"/>
              </a:ext>
            </a:extLst>
          </p:cNvPr>
          <p:cNvSpPr>
            <a:spLocks noGrp="1"/>
          </p:cNvSpPr>
          <p:nvPr>
            <p:ph type="title"/>
          </p:nvPr>
        </p:nvSpPr>
        <p:spPr>
          <a:xfrm>
            <a:off x="592374" y="0"/>
            <a:ext cx="9601200" cy="1309687"/>
          </a:xfrm>
        </p:spPr>
        <p:txBody>
          <a:bodyPr/>
          <a:lstStyle/>
          <a:p>
            <a:r>
              <a:rPr lang="fr-FR" dirty="0">
                <a:latin typeface="Aptos" panose="020B0004020202020204" pitchFamily="34" charset="0"/>
              </a:rPr>
              <a:t>Synthèse</a:t>
            </a:r>
            <a:r>
              <a:rPr lang="fr-FR" dirty="0"/>
              <a:t>:</a:t>
            </a:r>
          </a:p>
        </p:txBody>
      </p:sp>
      <p:sp>
        <p:nvSpPr>
          <p:cNvPr id="3" name="Espace réservé du contenu 2">
            <a:extLst>
              <a:ext uri="{FF2B5EF4-FFF2-40B4-BE49-F238E27FC236}">
                <a16:creationId xmlns:a16="http://schemas.microsoft.com/office/drawing/2014/main" id="{75BFF3A7-7527-5A26-649F-AB05FC34B696}"/>
              </a:ext>
            </a:extLst>
          </p:cNvPr>
          <p:cNvSpPr>
            <a:spLocks noGrp="1"/>
          </p:cNvSpPr>
          <p:nvPr>
            <p:ph idx="1"/>
          </p:nvPr>
        </p:nvSpPr>
        <p:spPr>
          <a:xfrm>
            <a:off x="337266" y="1143129"/>
            <a:ext cx="11262360" cy="3643312"/>
          </a:xfrm>
        </p:spPr>
        <p:txBody>
          <a:bodyPr/>
          <a:lstStyle/>
          <a:p>
            <a:r>
              <a:rPr lang="fr-FR" dirty="0">
                <a:sym typeface="Wingdings" pitchFamily="2" charset="2"/>
              </a:rPr>
              <a:t> + de signaux positifs (CA3, EC3) et – de feedback négatif pendant la consolidation de la mémoire récente</a:t>
            </a:r>
          </a:p>
          <a:p>
            <a:r>
              <a:rPr lang="fr-FR" dirty="0">
                <a:sym typeface="Wingdings" pitchFamily="2" charset="2"/>
              </a:rPr>
              <a:t> + de feedback négatifs et – de signaux positifs pendant la consolidation de la mémoire ancienne</a:t>
            </a:r>
          </a:p>
          <a:p>
            <a:r>
              <a:rPr lang="fr-FR" dirty="0">
                <a:sym typeface="Wingdings" pitchFamily="2" charset="2"/>
              </a:rPr>
              <a:t> Les neurones CA1 sont donc dans un état + excitable en SWRS, ce qui pourrait favoriser la réactivation des ensembles de cellules ayant été récemment activés.</a:t>
            </a:r>
          </a:p>
          <a:p>
            <a:endParaRPr lang="fr-FR" dirty="0"/>
          </a:p>
        </p:txBody>
      </p:sp>
      <p:pic>
        <p:nvPicPr>
          <p:cNvPr id="4" name="Image 3">
            <a:extLst>
              <a:ext uri="{FF2B5EF4-FFF2-40B4-BE49-F238E27FC236}">
                <a16:creationId xmlns:a16="http://schemas.microsoft.com/office/drawing/2014/main" id="{A8DF44D0-33CC-E2A0-2E59-6631E49F2CBC}"/>
              </a:ext>
            </a:extLst>
          </p:cNvPr>
          <p:cNvPicPr>
            <a:picLocks noChangeAspect="1"/>
          </p:cNvPicPr>
          <p:nvPr/>
        </p:nvPicPr>
        <p:blipFill>
          <a:blip r:embed="rId2"/>
          <a:stretch>
            <a:fillRect/>
          </a:stretch>
        </p:blipFill>
        <p:spPr>
          <a:xfrm>
            <a:off x="2292246" y="3472380"/>
            <a:ext cx="7607508" cy="2457190"/>
          </a:xfrm>
          <a:prstGeom prst="rect">
            <a:avLst/>
          </a:prstGeom>
        </p:spPr>
      </p:pic>
    </p:spTree>
    <p:extLst>
      <p:ext uri="{BB962C8B-B14F-4D97-AF65-F5344CB8AC3E}">
        <p14:creationId xmlns:p14="http://schemas.microsoft.com/office/powerpoint/2010/main" val="335252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2E335-B0C6-9EDB-5B97-9A8639E7BEEF}"/>
              </a:ext>
            </a:extLst>
          </p:cNvPr>
          <p:cNvSpPr>
            <a:spLocks noGrp="1"/>
          </p:cNvSpPr>
          <p:nvPr>
            <p:ph type="title"/>
          </p:nvPr>
        </p:nvSpPr>
        <p:spPr/>
        <p:txBody>
          <a:bodyPr/>
          <a:lstStyle/>
          <a:p>
            <a:r>
              <a:rPr lang="fr-FR" dirty="0">
                <a:latin typeface="Aptos" panose="020B0004020202020204" pitchFamily="34" charset="0"/>
              </a:rPr>
              <a:t>Conclusion</a:t>
            </a:r>
          </a:p>
        </p:txBody>
      </p:sp>
      <p:sp>
        <p:nvSpPr>
          <p:cNvPr id="3" name="Espace réservé du contenu 2">
            <a:extLst>
              <a:ext uri="{FF2B5EF4-FFF2-40B4-BE49-F238E27FC236}">
                <a16:creationId xmlns:a16="http://schemas.microsoft.com/office/drawing/2014/main" id="{BF704E12-96F5-C3E3-A37D-54FC85C3972A}"/>
              </a:ext>
            </a:extLst>
          </p:cNvPr>
          <p:cNvSpPr>
            <a:spLocks noGrp="1"/>
          </p:cNvSpPr>
          <p:nvPr>
            <p:ph idx="1"/>
          </p:nvPr>
        </p:nvSpPr>
        <p:spPr>
          <a:xfrm>
            <a:off x="411480" y="2262188"/>
            <a:ext cx="10485120" cy="3643312"/>
          </a:xfrm>
        </p:spPr>
        <p:txBody>
          <a:bodyPr/>
          <a:lstStyle/>
          <a:p>
            <a:r>
              <a:rPr lang="fr-FR" dirty="0"/>
              <a:t>L’étude a trouvé, grâce à des méthodes de pupillométrie et d’électrophysiologie, que le sommeil NREM a une microstructure stéréotypée qui module les replays des souvenirs.</a:t>
            </a:r>
          </a:p>
          <a:p>
            <a:r>
              <a:rPr lang="fr-FR" dirty="0"/>
              <a:t>Les principaux sous-états détectés sont les SWRS et les SWRL, impliqués respectivement dans la consolidation des souvenirs récents et anciens.</a:t>
            </a:r>
          </a:p>
          <a:p>
            <a:r>
              <a:rPr lang="fr-FR" dirty="0"/>
              <a:t>L’altération de la mémoire récente après la perturbation sélective des SWRS confirme la structure temporelle indispensable à la consolidation de ces souvenirs.</a:t>
            </a:r>
          </a:p>
          <a:p>
            <a:r>
              <a:rPr lang="fr-FR" dirty="0"/>
              <a:t>Les mécanismes sous-jacents incluent des circuits activateurs assurés par CA3 et EC3 (SWRS), ainsi que des circuits inhibiteurs assurés par les interneurones locaux(SWRL).</a:t>
            </a:r>
          </a:p>
        </p:txBody>
      </p:sp>
    </p:spTree>
    <p:extLst>
      <p:ext uri="{BB962C8B-B14F-4D97-AF65-F5344CB8AC3E}">
        <p14:creationId xmlns:p14="http://schemas.microsoft.com/office/powerpoint/2010/main" val="375865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5EC44-1371-7575-5E4B-55D872B77AF5}"/>
              </a:ext>
            </a:extLst>
          </p:cNvPr>
          <p:cNvSpPr>
            <a:spLocks noGrp="1"/>
          </p:cNvSpPr>
          <p:nvPr>
            <p:ph type="title"/>
          </p:nvPr>
        </p:nvSpPr>
        <p:spPr>
          <a:xfrm>
            <a:off x="2562943" y="675324"/>
            <a:ext cx="11780520" cy="1309687"/>
          </a:xfrm>
        </p:spPr>
        <p:txBody>
          <a:bodyPr>
            <a:normAutofit/>
          </a:bodyPr>
          <a:lstStyle/>
          <a:p>
            <a:r>
              <a:rPr lang="fr-FR" sz="2400" b="1" dirty="0">
                <a:latin typeface="Aptos" panose="020B0004020202020204" pitchFamily="34" charset="0"/>
              </a:rPr>
              <a:t>Avantages de la ségrégation</a:t>
            </a:r>
          </a:p>
        </p:txBody>
      </p:sp>
      <p:sp>
        <p:nvSpPr>
          <p:cNvPr id="3" name="Espace réservé du contenu 2">
            <a:extLst>
              <a:ext uri="{FF2B5EF4-FFF2-40B4-BE49-F238E27FC236}">
                <a16:creationId xmlns:a16="http://schemas.microsoft.com/office/drawing/2014/main" id="{8F6A84D3-2965-754A-82CE-6A727538E188}"/>
              </a:ext>
            </a:extLst>
          </p:cNvPr>
          <p:cNvSpPr>
            <a:spLocks noGrp="1"/>
          </p:cNvSpPr>
          <p:nvPr>
            <p:ph idx="1"/>
          </p:nvPr>
        </p:nvSpPr>
        <p:spPr>
          <a:xfrm>
            <a:off x="411480" y="2792255"/>
            <a:ext cx="11780520" cy="3643312"/>
          </a:xfrm>
        </p:spPr>
        <p:txBody>
          <a:bodyPr/>
          <a:lstStyle/>
          <a:p>
            <a:r>
              <a:rPr lang="fr-FR" dirty="0"/>
              <a:t>Limitation de l’interférence entre les différents souvenirs</a:t>
            </a:r>
          </a:p>
          <a:p>
            <a:r>
              <a:rPr lang="fr-FR" dirty="0"/>
              <a:t>En continuant de consolider les anciens souvenirs, les sous-états de dilatation pourraient favoriser d’autres fonctions cognitives telles que l’intégration de la mémoire, le </a:t>
            </a:r>
            <a:r>
              <a:rPr lang="fr-FR" dirty="0" err="1"/>
              <a:t>linking</a:t>
            </a:r>
            <a:r>
              <a:rPr lang="fr-FR" dirty="0"/>
              <a:t>, la construction de représentations relationnelles, la généralisation et l’inférence.</a:t>
            </a:r>
          </a:p>
        </p:txBody>
      </p:sp>
    </p:spTree>
    <p:extLst>
      <p:ext uri="{BB962C8B-B14F-4D97-AF65-F5344CB8AC3E}">
        <p14:creationId xmlns:p14="http://schemas.microsoft.com/office/powerpoint/2010/main" val="174408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60C90-9AA0-8B88-DA1A-78039ACB11A5}"/>
              </a:ext>
            </a:extLst>
          </p:cNvPr>
          <p:cNvSpPr>
            <a:spLocks noGrp="1"/>
          </p:cNvSpPr>
          <p:nvPr>
            <p:ph type="title"/>
          </p:nvPr>
        </p:nvSpPr>
        <p:spPr>
          <a:xfrm>
            <a:off x="0" y="754380"/>
            <a:ext cx="12054840" cy="1309687"/>
          </a:xfrm>
        </p:spPr>
        <p:txBody>
          <a:bodyPr>
            <a:normAutofit/>
          </a:bodyPr>
          <a:lstStyle/>
          <a:p>
            <a:pPr algn="ctr"/>
            <a:r>
              <a:rPr lang="fr-FR" sz="2000" b="1" dirty="0">
                <a:latin typeface="Aptos" panose="020B0004020202020204" pitchFamily="34" charset="0"/>
              </a:rPr>
              <a:t>Potentiels rôle de l’acétylcholine et la noradrénaline ?</a:t>
            </a:r>
          </a:p>
        </p:txBody>
      </p:sp>
      <p:sp>
        <p:nvSpPr>
          <p:cNvPr id="3" name="Espace réservé du contenu 2">
            <a:extLst>
              <a:ext uri="{FF2B5EF4-FFF2-40B4-BE49-F238E27FC236}">
                <a16:creationId xmlns:a16="http://schemas.microsoft.com/office/drawing/2014/main" id="{08B35418-DB8A-503F-F0AF-572D13174103}"/>
              </a:ext>
            </a:extLst>
          </p:cNvPr>
          <p:cNvSpPr>
            <a:spLocks noGrp="1"/>
          </p:cNvSpPr>
          <p:nvPr>
            <p:ph idx="1"/>
          </p:nvPr>
        </p:nvSpPr>
        <p:spPr>
          <a:xfrm>
            <a:off x="182880" y="2460308"/>
            <a:ext cx="12009120" cy="3643312"/>
          </a:xfrm>
        </p:spPr>
        <p:txBody>
          <a:bodyPr/>
          <a:lstStyle/>
          <a:p>
            <a:r>
              <a:rPr lang="fr-FR" dirty="0"/>
              <a:t>Ces neuromodulateurs ont déjà été prouvé comme étant impliqué dans les oscillations de la taille de la pupille mais aussi les différents rythmes hippocampiques (</a:t>
            </a:r>
            <a:r>
              <a:rPr lang="fr-FR" dirty="0" err="1"/>
              <a:t>theta</a:t>
            </a:r>
            <a:r>
              <a:rPr lang="fr-FR" dirty="0"/>
              <a:t>, gamma et SWR)</a:t>
            </a:r>
          </a:p>
          <a:p>
            <a:r>
              <a:rPr lang="fr-FR" dirty="0" err="1"/>
              <a:t>Ach</a:t>
            </a:r>
            <a:r>
              <a:rPr lang="fr-FR" dirty="0"/>
              <a:t> et NA: diminuent la probabilité de génération des SWR notamment en inhibant l’activité CA2, CA3(</a:t>
            </a:r>
            <a:r>
              <a:rPr lang="fr-FR" dirty="0" err="1"/>
              <a:t>Ach</a:t>
            </a:r>
            <a:r>
              <a:rPr lang="fr-FR" dirty="0"/>
              <a:t>) .</a:t>
            </a:r>
          </a:p>
          <a:p>
            <a:pPr marL="0" indent="0">
              <a:buNone/>
            </a:pPr>
            <a:r>
              <a:rPr lang="fr-FR" dirty="0">
                <a:sym typeface="Wingdings" pitchFamily="2" charset="2"/>
              </a:rPr>
              <a:t> Il est donc plausible de dire que les deux jouent un rôle dans la génération des SWR et les processus de replay en lien avec les différents sous-états.</a:t>
            </a:r>
            <a:endParaRPr lang="fr-FR" dirty="0"/>
          </a:p>
        </p:txBody>
      </p:sp>
    </p:spTree>
    <p:extLst>
      <p:ext uri="{BB962C8B-B14F-4D97-AF65-F5344CB8AC3E}">
        <p14:creationId xmlns:p14="http://schemas.microsoft.com/office/powerpoint/2010/main" val="2703175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D696E-EA81-B64C-A443-84AF65A67C1B}"/>
              </a:ext>
            </a:extLst>
          </p:cNvPr>
          <p:cNvSpPr>
            <a:spLocks noGrp="1"/>
          </p:cNvSpPr>
          <p:nvPr>
            <p:ph type="title"/>
          </p:nvPr>
        </p:nvSpPr>
        <p:spPr>
          <a:xfrm>
            <a:off x="266731" y="706303"/>
            <a:ext cx="12054778" cy="1309687"/>
          </a:xfrm>
        </p:spPr>
        <p:txBody>
          <a:bodyPr>
            <a:normAutofit/>
          </a:bodyPr>
          <a:lstStyle/>
          <a:p>
            <a:r>
              <a:rPr lang="fr-FR" sz="2000" b="1" dirty="0">
                <a:latin typeface="Aptos" panose="020B0004020202020204" pitchFamily="34" charset="0"/>
              </a:rPr>
              <a:t>hippocampe et néocortex – synergie pour la consolidation des souvenirs récents ?</a:t>
            </a:r>
          </a:p>
        </p:txBody>
      </p:sp>
      <p:sp>
        <p:nvSpPr>
          <p:cNvPr id="3" name="Espace réservé du contenu 2">
            <a:extLst>
              <a:ext uri="{FF2B5EF4-FFF2-40B4-BE49-F238E27FC236}">
                <a16:creationId xmlns:a16="http://schemas.microsoft.com/office/drawing/2014/main" id="{CC25CE60-C1F5-5B54-DA9A-BE0A01DDDDCE}"/>
              </a:ext>
            </a:extLst>
          </p:cNvPr>
          <p:cNvSpPr>
            <a:spLocks noGrp="1"/>
          </p:cNvSpPr>
          <p:nvPr>
            <p:ph idx="1"/>
          </p:nvPr>
        </p:nvSpPr>
        <p:spPr>
          <a:xfrm>
            <a:off x="1043940" y="2975135"/>
            <a:ext cx="10500360" cy="3643312"/>
          </a:xfrm>
        </p:spPr>
        <p:txBody>
          <a:bodyPr/>
          <a:lstStyle/>
          <a:p>
            <a:r>
              <a:rPr lang="fr-FR" dirty="0"/>
              <a:t>Observé que les replays étaient plus forts pendant les OPO associés aux </a:t>
            </a:r>
            <a:r>
              <a:rPr lang="fr-FR" dirty="0" err="1"/>
              <a:t>spindles</a:t>
            </a:r>
            <a:r>
              <a:rPr lang="fr-FR" dirty="0"/>
              <a:t> corticaux</a:t>
            </a:r>
          </a:p>
          <a:p>
            <a:r>
              <a:rPr lang="fr-FR" dirty="0"/>
              <a:t>Ceci n’a pas été observé pour la consolidation des souvenirs anciens en OPOL</a:t>
            </a:r>
          </a:p>
        </p:txBody>
      </p:sp>
    </p:spTree>
    <p:extLst>
      <p:ext uri="{BB962C8B-B14F-4D97-AF65-F5344CB8AC3E}">
        <p14:creationId xmlns:p14="http://schemas.microsoft.com/office/powerpoint/2010/main" val="55096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57FED-E0AE-1F57-4AAA-F00CEA43D3EA}"/>
              </a:ext>
            </a:extLst>
          </p:cNvPr>
          <p:cNvSpPr>
            <a:spLocks noGrp="1"/>
          </p:cNvSpPr>
          <p:nvPr>
            <p:ph type="title"/>
          </p:nvPr>
        </p:nvSpPr>
        <p:spPr>
          <a:xfrm>
            <a:off x="120317" y="0"/>
            <a:ext cx="9601200" cy="1309687"/>
          </a:xfrm>
        </p:spPr>
        <p:txBody>
          <a:bodyPr/>
          <a:lstStyle/>
          <a:p>
            <a:r>
              <a:rPr lang="fr-FR" b="1" dirty="0">
                <a:latin typeface="Aptos" panose="020B0004020202020204" pitchFamily="34" charset="0"/>
              </a:rPr>
              <a:t>introduction</a:t>
            </a:r>
          </a:p>
        </p:txBody>
      </p:sp>
      <p:pic>
        <p:nvPicPr>
          <p:cNvPr id="4" name="Image 3">
            <a:extLst>
              <a:ext uri="{FF2B5EF4-FFF2-40B4-BE49-F238E27FC236}">
                <a16:creationId xmlns:a16="http://schemas.microsoft.com/office/drawing/2014/main" id="{05873F50-F1D5-80F3-B28F-8B112C5FD2FB}"/>
              </a:ext>
            </a:extLst>
          </p:cNvPr>
          <p:cNvPicPr>
            <a:picLocks noChangeAspect="1"/>
          </p:cNvPicPr>
          <p:nvPr/>
        </p:nvPicPr>
        <p:blipFill>
          <a:blip r:embed="rId3"/>
          <a:stretch>
            <a:fillRect/>
          </a:stretch>
        </p:blipFill>
        <p:spPr>
          <a:xfrm>
            <a:off x="3024657" y="870554"/>
            <a:ext cx="5469638" cy="5116890"/>
          </a:xfrm>
          <a:prstGeom prst="rect">
            <a:avLst/>
          </a:prstGeom>
        </p:spPr>
      </p:pic>
      <p:sp>
        <p:nvSpPr>
          <p:cNvPr id="5" name="Ellipse 4">
            <a:extLst>
              <a:ext uri="{FF2B5EF4-FFF2-40B4-BE49-F238E27FC236}">
                <a16:creationId xmlns:a16="http://schemas.microsoft.com/office/drawing/2014/main" id="{6F2DC36F-BD34-1DFB-FD29-6CFD30B3FCB1}"/>
              </a:ext>
            </a:extLst>
          </p:cNvPr>
          <p:cNvSpPr/>
          <p:nvPr/>
        </p:nvSpPr>
        <p:spPr>
          <a:xfrm>
            <a:off x="6882064" y="1926376"/>
            <a:ext cx="1491915" cy="1502623"/>
          </a:xfrm>
          <a:prstGeom prst="ellipse">
            <a:avLst/>
          </a:prstGeom>
          <a:noFill/>
          <a:ln w="698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p>
        </p:txBody>
      </p:sp>
      <p:sp>
        <p:nvSpPr>
          <p:cNvPr id="6" name="Flèche vers la droite 5">
            <a:extLst>
              <a:ext uri="{FF2B5EF4-FFF2-40B4-BE49-F238E27FC236}">
                <a16:creationId xmlns:a16="http://schemas.microsoft.com/office/drawing/2014/main" id="{E898DB6A-BFCC-FBBE-1AC5-F226AB8C0F1A}"/>
              </a:ext>
            </a:extLst>
          </p:cNvPr>
          <p:cNvSpPr/>
          <p:nvPr/>
        </p:nvSpPr>
        <p:spPr>
          <a:xfrm>
            <a:off x="8614611" y="2656610"/>
            <a:ext cx="1058779" cy="27672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923FC8B-682C-242E-A9A7-9A30A0F9F041}"/>
              </a:ext>
            </a:extLst>
          </p:cNvPr>
          <p:cNvSpPr txBox="1"/>
          <p:nvPr/>
        </p:nvSpPr>
        <p:spPr>
          <a:xfrm>
            <a:off x="9721517" y="2450196"/>
            <a:ext cx="2374231" cy="830997"/>
          </a:xfrm>
          <a:prstGeom prst="rect">
            <a:avLst/>
          </a:prstGeom>
          <a:noFill/>
        </p:spPr>
        <p:txBody>
          <a:bodyPr wrap="square" rtlCol="0">
            <a:spAutoFit/>
          </a:bodyPr>
          <a:lstStyle/>
          <a:p>
            <a:r>
              <a:rPr lang="fr-FR" sz="1600" dirty="0"/>
              <a:t>Première démonstration expérimentale en 1924 (Jenkins et </a:t>
            </a:r>
            <a:r>
              <a:rPr lang="fr-FR" sz="1600" dirty="0" err="1"/>
              <a:t>Dallenbach</a:t>
            </a:r>
            <a:r>
              <a:rPr lang="fr-FR" sz="1600" dirty="0"/>
              <a:t>)</a:t>
            </a:r>
          </a:p>
        </p:txBody>
      </p:sp>
    </p:spTree>
    <p:extLst>
      <p:ext uri="{BB962C8B-B14F-4D97-AF65-F5344CB8AC3E}">
        <p14:creationId xmlns:p14="http://schemas.microsoft.com/office/powerpoint/2010/main" val="2522084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EDCA4B-9722-385E-665C-16789E498EE5}"/>
              </a:ext>
            </a:extLst>
          </p:cNvPr>
          <p:cNvSpPr>
            <a:spLocks noGrp="1"/>
          </p:cNvSpPr>
          <p:nvPr>
            <p:ph type="title"/>
          </p:nvPr>
        </p:nvSpPr>
        <p:spPr>
          <a:xfrm>
            <a:off x="-525780" y="244796"/>
            <a:ext cx="13243560" cy="1309687"/>
          </a:xfrm>
        </p:spPr>
        <p:txBody>
          <a:bodyPr>
            <a:normAutofit/>
          </a:bodyPr>
          <a:lstStyle/>
          <a:p>
            <a:pPr algn="ctr"/>
            <a:r>
              <a:rPr lang="fr-FR" sz="2000" b="1" dirty="0">
                <a:latin typeface="Aptos" panose="020B0004020202020204" pitchFamily="34" charset="0"/>
              </a:rPr>
              <a:t>Perspectives : apport de résolution temporelle </a:t>
            </a:r>
          </a:p>
        </p:txBody>
      </p:sp>
      <p:sp>
        <p:nvSpPr>
          <p:cNvPr id="3" name="Espace réservé du contenu 2">
            <a:extLst>
              <a:ext uri="{FF2B5EF4-FFF2-40B4-BE49-F238E27FC236}">
                <a16:creationId xmlns:a16="http://schemas.microsoft.com/office/drawing/2014/main" id="{036199A3-C738-F301-F8F6-D2147CA1807F}"/>
              </a:ext>
            </a:extLst>
          </p:cNvPr>
          <p:cNvSpPr>
            <a:spLocks noGrp="1"/>
          </p:cNvSpPr>
          <p:nvPr>
            <p:ph idx="1"/>
          </p:nvPr>
        </p:nvSpPr>
        <p:spPr>
          <a:xfrm>
            <a:off x="533400" y="1744503"/>
            <a:ext cx="11125200" cy="3643312"/>
          </a:xfrm>
        </p:spPr>
        <p:txBody>
          <a:bodyPr/>
          <a:lstStyle/>
          <a:p>
            <a:r>
              <a:rPr lang="fr-FR" dirty="0"/>
              <a:t>Cette étude a suggéré un moyen de raffiner la résolution temporelle de certaines techniques expérimentales non invasives visant à consolider la mémoire tels que le </a:t>
            </a:r>
            <a:r>
              <a:rPr lang="fr-FR" dirty="0" err="1"/>
              <a:t>Targeted</a:t>
            </a:r>
            <a:r>
              <a:rPr lang="fr-FR" dirty="0"/>
              <a:t> Memory </a:t>
            </a:r>
            <a:r>
              <a:rPr lang="fr-FR" dirty="0" err="1"/>
              <a:t>Reactivation</a:t>
            </a:r>
            <a:endParaRPr lang="fr-FR" dirty="0"/>
          </a:p>
          <a:p>
            <a:pPr marL="0" indent="0">
              <a:buNone/>
            </a:pPr>
            <a:endParaRPr lang="fr-FR" dirty="0"/>
          </a:p>
        </p:txBody>
      </p:sp>
      <p:pic>
        <p:nvPicPr>
          <p:cNvPr id="5" name="Image 4">
            <a:extLst>
              <a:ext uri="{FF2B5EF4-FFF2-40B4-BE49-F238E27FC236}">
                <a16:creationId xmlns:a16="http://schemas.microsoft.com/office/drawing/2014/main" id="{4EC3365B-E946-CE25-3539-C6FEFF85228B}"/>
              </a:ext>
            </a:extLst>
          </p:cNvPr>
          <p:cNvPicPr>
            <a:picLocks noChangeAspect="1"/>
          </p:cNvPicPr>
          <p:nvPr/>
        </p:nvPicPr>
        <p:blipFill>
          <a:blip r:embed="rId2"/>
          <a:stretch>
            <a:fillRect/>
          </a:stretch>
        </p:blipFill>
        <p:spPr>
          <a:xfrm>
            <a:off x="3791842" y="2691834"/>
            <a:ext cx="7772400" cy="3868508"/>
          </a:xfrm>
          <a:prstGeom prst="rect">
            <a:avLst/>
          </a:prstGeom>
        </p:spPr>
      </p:pic>
    </p:spTree>
    <p:extLst>
      <p:ext uri="{BB962C8B-B14F-4D97-AF65-F5344CB8AC3E}">
        <p14:creationId xmlns:p14="http://schemas.microsoft.com/office/powerpoint/2010/main" val="272725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5FAEF6-F4CD-B00F-BC6A-EDE0E4433CD7}"/>
              </a:ext>
            </a:extLst>
          </p:cNvPr>
          <p:cNvSpPr>
            <a:spLocks noGrp="1"/>
          </p:cNvSpPr>
          <p:nvPr>
            <p:ph type="title"/>
          </p:nvPr>
        </p:nvSpPr>
        <p:spPr/>
        <p:txBody>
          <a:bodyPr>
            <a:normAutofit/>
          </a:bodyPr>
          <a:lstStyle/>
          <a:p>
            <a:r>
              <a:rPr lang="fr-FR" sz="2000" b="1" dirty="0">
                <a:latin typeface="Aptos" panose="020B0004020202020204" pitchFamily="34" charset="0"/>
              </a:rPr>
              <a:t>Avancée dans l’intelligence artificielle ?</a:t>
            </a:r>
          </a:p>
        </p:txBody>
      </p:sp>
      <p:sp>
        <p:nvSpPr>
          <p:cNvPr id="3" name="Espace réservé du contenu 2">
            <a:extLst>
              <a:ext uri="{FF2B5EF4-FFF2-40B4-BE49-F238E27FC236}">
                <a16:creationId xmlns:a16="http://schemas.microsoft.com/office/drawing/2014/main" id="{971551FE-4647-4011-22C3-DFF386D353E7}"/>
              </a:ext>
            </a:extLst>
          </p:cNvPr>
          <p:cNvSpPr>
            <a:spLocks noGrp="1"/>
          </p:cNvSpPr>
          <p:nvPr>
            <p:ph idx="1"/>
          </p:nvPr>
        </p:nvSpPr>
        <p:spPr>
          <a:xfrm>
            <a:off x="779318" y="2143991"/>
            <a:ext cx="10633364" cy="3643312"/>
          </a:xfrm>
        </p:spPr>
        <p:txBody>
          <a:bodyPr>
            <a:normAutofit/>
          </a:bodyPr>
          <a:lstStyle/>
          <a:p>
            <a:pPr algn="l"/>
            <a:r>
              <a:rPr lang="fr-CH" b="0" i="0" u="none" strike="noStrike" dirty="0">
                <a:solidFill>
                  <a:srgbClr val="000000"/>
                </a:solidFill>
                <a:effectLst/>
              </a:rPr>
              <a:t>L’observation que « le cerveau trie, réactive et reconsolide » pendant le sommeil </a:t>
            </a:r>
            <a:r>
              <a:rPr lang="fr-CH" b="1" i="0" u="none" strike="noStrike" dirty="0">
                <a:solidFill>
                  <a:srgbClr val="000000"/>
                </a:solidFill>
                <a:effectLst/>
              </a:rPr>
              <a:t>permet d’imaginer</a:t>
            </a:r>
            <a:r>
              <a:rPr lang="fr-CH" b="0" i="0" u="none" strike="noStrike" dirty="0">
                <a:solidFill>
                  <a:srgbClr val="000000"/>
                </a:solidFill>
                <a:effectLst/>
              </a:rPr>
              <a:t> des systèmes de machine </a:t>
            </a:r>
            <a:r>
              <a:rPr lang="fr-CH" b="0" i="0" u="none" strike="noStrike" dirty="0" err="1">
                <a:solidFill>
                  <a:srgbClr val="000000"/>
                </a:solidFill>
                <a:effectLst/>
              </a:rPr>
              <a:t>learning</a:t>
            </a:r>
            <a:r>
              <a:rPr lang="fr-CH" b="0" i="0" u="none" strike="noStrike" dirty="0">
                <a:solidFill>
                  <a:srgbClr val="000000"/>
                </a:solidFill>
                <a:effectLst/>
              </a:rPr>
              <a:t> ou de </a:t>
            </a:r>
            <a:r>
              <a:rPr lang="fr-CH" b="0" i="0" u="none" strike="noStrike" dirty="0" err="1">
                <a:solidFill>
                  <a:srgbClr val="000000"/>
                </a:solidFill>
                <a:effectLst/>
              </a:rPr>
              <a:t>deep</a:t>
            </a:r>
            <a:r>
              <a:rPr lang="fr-CH" b="0" i="0" u="none" strike="noStrike" dirty="0">
                <a:solidFill>
                  <a:srgbClr val="000000"/>
                </a:solidFill>
                <a:effectLst/>
              </a:rPr>
              <a:t> </a:t>
            </a:r>
            <a:r>
              <a:rPr lang="fr-CH" b="0" i="0" u="none" strike="noStrike" dirty="0" err="1">
                <a:solidFill>
                  <a:srgbClr val="000000"/>
                </a:solidFill>
                <a:effectLst/>
              </a:rPr>
              <a:t>learning</a:t>
            </a:r>
            <a:r>
              <a:rPr lang="fr-CH" b="0" i="0" u="none" strike="noStrike" dirty="0">
                <a:solidFill>
                  <a:srgbClr val="000000"/>
                </a:solidFill>
                <a:effectLst/>
              </a:rPr>
              <a:t> plus performants, capables de :</a:t>
            </a:r>
          </a:p>
          <a:p>
            <a:pPr algn="l">
              <a:buFont typeface="Arial" panose="020B0604020202020204" pitchFamily="34" charset="0"/>
              <a:buChar char="•"/>
            </a:pPr>
            <a:r>
              <a:rPr lang="fr-CH" b="1" i="0" u="none" strike="noStrike" dirty="0">
                <a:solidFill>
                  <a:srgbClr val="000000"/>
                </a:solidFill>
                <a:effectLst/>
              </a:rPr>
              <a:t>Mieux intégrer</a:t>
            </a:r>
            <a:r>
              <a:rPr lang="fr-CH" b="0" i="0" u="none" strike="noStrike" dirty="0">
                <a:solidFill>
                  <a:srgbClr val="000000"/>
                </a:solidFill>
                <a:effectLst/>
              </a:rPr>
              <a:t> de nouveaux savoirs sans perdre les anciens.</a:t>
            </a:r>
          </a:p>
          <a:p>
            <a:pPr algn="l">
              <a:buFont typeface="Arial" panose="020B0604020202020204" pitchFamily="34" charset="0"/>
              <a:buChar char="•"/>
            </a:pPr>
            <a:r>
              <a:rPr lang="fr-CH" b="1" i="0" u="none" strike="noStrike" dirty="0">
                <a:solidFill>
                  <a:srgbClr val="000000"/>
                </a:solidFill>
                <a:effectLst/>
              </a:rPr>
              <a:t>Optimiser</a:t>
            </a:r>
            <a:r>
              <a:rPr lang="fr-CH" b="0" i="0" u="none" strike="noStrike" dirty="0">
                <a:solidFill>
                  <a:srgbClr val="000000"/>
                </a:solidFill>
                <a:effectLst/>
              </a:rPr>
              <a:t> l’emploi des ressources (calcul, mémoire) en créant des phases de « mise en veille ».</a:t>
            </a:r>
          </a:p>
          <a:p>
            <a:pPr algn="l">
              <a:buFont typeface="Arial" panose="020B0604020202020204" pitchFamily="34" charset="0"/>
              <a:buChar char="•"/>
            </a:pPr>
            <a:r>
              <a:rPr lang="fr-CH" b="1" i="0" u="none" strike="noStrike" dirty="0">
                <a:solidFill>
                  <a:srgbClr val="000000"/>
                </a:solidFill>
                <a:effectLst/>
              </a:rPr>
              <a:t>Généraliser</a:t>
            </a:r>
            <a:r>
              <a:rPr lang="fr-CH" b="0" i="0" u="none" strike="noStrike" dirty="0">
                <a:solidFill>
                  <a:srgbClr val="000000"/>
                </a:solidFill>
                <a:effectLst/>
              </a:rPr>
              <a:t> plus efficacement grâce à la réorganisation périodique des représentations internes.</a:t>
            </a:r>
          </a:p>
          <a:p>
            <a:pPr marL="0" indent="0" algn="l">
              <a:buNone/>
            </a:pPr>
            <a:r>
              <a:rPr lang="fr-CH" b="0" i="0" u="none" strike="noStrike" dirty="0">
                <a:solidFill>
                  <a:srgbClr val="000000"/>
                </a:solidFill>
                <a:effectLst/>
                <a:sym typeface="Wingdings" pitchFamily="2" charset="2"/>
              </a:rPr>
              <a:t></a:t>
            </a:r>
            <a:r>
              <a:rPr lang="fr-CH" b="0" i="0" u="none" strike="noStrike" dirty="0">
                <a:solidFill>
                  <a:srgbClr val="000000"/>
                </a:solidFill>
                <a:effectLst/>
              </a:rPr>
              <a:t> L’étude du sommeil ouvre la voie à des stratégies innovantes pour lutter contre l’oubli catastrophique et pour améliorer la robustesse et la flexibilité des modèles d’IA.</a:t>
            </a:r>
          </a:p>
          <a:p>
            <a:pPr marL="0" indent="0" algn="l">
              <a:buNone/>
            </a:pPr>
            <a:endParaRPr lang="fr-CH" b="0" i="0" u="none" strike="noStrike" dirty="0">
              <a:solidFill>
                <a:srgbClr val="000000"/>
              </a:solidFill>
              <a:effectLst/>
            </a:endParaRPr>
          </a:p>
          <a:p>
            <a:endParaRPr lang="fr-FR" dirty="0"/>
          </a:p>
        </p:txBody>
      </p:sp>
    </p:spTree>
    <p:extLst>
      <p:ext uri="{BB962C8B-B14F-4D97-AF65-F5344CB8AC3E}">
        <p14:creationId xmlns:p14="http://schemas.microsoft.com/office/powerpoint/2010/main" val="251443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C8977-8C09-821A-1E35-357E3B00A055}"/>
              </a:ext>
            </a:extLst>
          </p:cNvPr>
          <p:cNvSpPr>
            <a:spLocks noGrp="1"/>
          </p:cNvSpPr>
          <p:nvPr>
            <p:ph type="title"/>
          </p:nvPr>
        </p:nvSpPr>
        <p:spPr/>
        <p:txBody>
          <a:bodyPr/>
          <a:lstStyle/>
          <a:p>
            <a:r>
              <a:rPr lang="fr-FR" b="1" dirty="0">
                <a:latin typeface="Aptos" panose="020B0004020202020204" pitchFamily="34" charset="0"/>
              </a:rPr>
              <a:t>Références</a:t>
            </a:r>
          </a:p>
        </p:txBody>
      </p:sp>
      <p:sp>
        <p:nvSpPr>
          <p:cNvPr id="3" name="Espace réservé du contenu 2">
            <a:extLst>
              <a:ext uri="{FF2B5EF4-FFF2-40B4-BE49-F238E27FC236}">
                <a16:creationId xmlns:a16="http://schemas.microsoft.com/office/drawing/2014/main" id="{5241BCD2-7F44-8F84-F53B-65B495C84982}"/>
              </a:ext>
            </a:extLst>
          </p:cNvPr>
          <p:cNvSpPr>
            <a:spLocks noGrp="1"/>
          </p:cNvSpPr>
          <p:nvPr>
            <p:ph idx="1"/>
          </p:nvPr>
        </p:nvSpPr>
        <p:spPr/>
        <p:txBody>
          <a:bodyPr/>
          <a:lstStyle/>
          <a:p>
            <a:r>
              <a:rPr lang="fr-FR" dirty="0">
                <a:hlinkClick r:id="rId2"/>
              </a:rPr>
              <a:t>https://www.nature.com/articles/s41586-024-08340-w</a:t>
            </a:r>
            <a:endParaRPr lang="fr-FR" dirty="0"/>
          </a:p>
          <a:p>
            <a:r>
              <a:rPr lang="fr-FR" dirty="0"/>
              <a:t>Cours </a:t>
            </a:r>
            <a:r>
              <a:rPr lang="fr-FR" i="1" dirty="0"/>
              <a:t>Tronc Cérébral et Vigilance </a:t>
            </a:r>
            <a:r>
              <a:rPr lang="fr-FR" dirty="0"/>
              <a:t>– Laurence Bayer(2024)</a:t>
            </a:r>
          </a:p>
          <a:p>
            <a:r>
              <a:rPr lang="fr-FR" dirty="0"/>
              <a:t>Cours </a:t>
            </a:r>
            <a:r>
              <a:rPr lang="fr-FR" i="1" dirty="0"/>
              <a:t>Apprentissage et Mémoire- </a:t>
            </a:r>
            <a:r>
              <a:rPr lang="fr-FR" dirty="0"/>
              <a:t>Anthony </a:t>
            </a:r>
            <a:r>
              <a:rPr lang="fr-FR" dirty="0" err="1"/>
              <a:t>Hotlmaat</a:t>
            </a:r>
            <a:r>
              <a:rPr lang="fr-FR" dirty="0"/>
              <a:t> (2024)</a:t>
            </a:r>
          </a:p>
          <a:p>
            <a:r>
              <a:rPr lang="fr-FR" i="1" dirty="0"/>
              <a:t>Fascicule Système limbique, Mémoire</a:t>
            </a:r>
          </a:p>
          <a:p>
            <a:endParaRPr lang="fr-FR" dirty="0"/>
          </a:p>
        </p:txBody>
      </p:sp>
    </p:spTree>
    <p:extLst>
      <p:ext uri="{BB962C8B-B14F-4D97-AF65-F5344CB8AC3E}">
        <p14:creationId xmlns:p14="http://schemas.microsoft.com/office/powerpoint/2010/main" val="665457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5BD53-9D99-65AB-EC2E-E9345865F0ED}"/>
              </a:ext>
            </a:extLst>
          </p:cNvPr>
          <p:cNvSpPr>
            <a:spLocks noGrp="1"/>
          </p:cNvSpPr>
          <p:nvPr>
            <p:ph type="title"/>
          </p:nvPr>
        </p:nvSpPr>
        <p:spPr>
          <a:xfrm>
            <a:off x="2590800" y="2576036"/>
            <a:ext cx="9601200" cy="1309687"/>
          </a:xfrm>
        </p:spPr>
        <p:txBody>
          <a:bodyPr/>
          <a:lstStyle/>
          <a:p>
            <a:r>
              <a:rPr lang="fr-FR" b="1" dirty="0">
                <a:latin typeface="Aptos" panose="020B0004020202020204" pitchFamily="34" charset="0"/>
              </a:rPr>
              <a:t>Merci pour votre attention !</a:t>
            </a:r>
          </a:p>
        </p:txBody>
      </p:sp>
    </p:spTree>
    <p:extLst>
      <p:ext uri="{BB962C8B-B14F-4D97-AF65-F5344CB8AC3E}">
        <p14:creationId xmlns:p14="http://schemas.microsoft.com/office/powerpoint/2010/main" val="1492995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2F6A1-E791-14A0-DC32-CA4CF522B8FC}"/>
              </a:ext>
            </a:extLst>
          </p:cNvPr>
          <p:cNvSpPr>
            <a:spLocks noGrp="1"/>
          </p:cNvSpPr>
          <p:nvPr>
            <p:ph type="title"/>
          </p:nvPr>
        </p:nvSpPr>
        <p:spPr>
          <a:xfrm>
            <a:off x="1661160" y="751523"/>
            <a:ext cx="9601200" cy="1309687"/>
          </a:xfrm>
        </p:spPr>
        <p:txBody>
          <a:bodyPr/>
          <a:lstStyle/>
          <a:p>
            <a:r>
              <a:rPr lang="fr-FR" b="1" dirty="0">
                <a:latin typeface="Aptos" panose="020B0004020202020204" pitchFamily="34" charset="0"/>
              </a:rPr>
              <a:t>			Questions ?</a:t>
            </a:r>
          </a:p>
        </p:txBody>
      </p:sp>
    </p:spTree>
    <p:extLst>
      <p:ext uri="{BB962C8B-B14F-4D97-AF65-F5344CB8AC3E}">
        <p14:creationId xmlns:p14="http://schemas.microsoft.com/office/powerpoint/2010/main" val="96401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B45EF8-183A-4469-A6FE-85EFD94839D6}"/>
              </a:ext>
            </a:extLst>
          </p:cNvPr>
          <p:cNvSpPr>
            <a:spLocks noGrp="1"/>
          </p:cNvSpPr>
          <p:nvPr>
            <p:ph type="title"/>
          </p:nvPr>
        </p:nvSpPr>
        <p:spPr>
          <a:xfrm>
            <a:off x="201706" y="107401"/>
            <a:ext cx="9601200" cy="1309687"/>
          </a:xfrm>
        </p:spPr>
        <p:txBody>
          <a:bodyPr/>
          <a:lstStyle/>
          <a:p>
            <a:r>
              <a:rPr lang="fr-FR" b="1" dirty="0">
                <a:latin typeface="Aptos" panose="020B0004020202020204" pitchFamily="34" charset="0"/>
              </a:rPr>
              <a:t>Introduction</a:t>
            </a:r>
          </a:p>
        </p:txBody>
      </p:sp>
      <p:pic>
        <p:nvPicPr>
          <p:cNvPr id="4" name="Espace réservé du contenu 3">
            <a:extLst>
              <a:ext uri="{FF2B5EF4-FFF2-40B4-BE49-F238E27FC236}">
                <a16:creationId xmlns:a16="http://schemas.microsoft.com/office/drawing/2014/main" id="{274F0FB8-0FF6-D640-2CCE-F608AA503965}"/>
              </a:ext>
            </a:extLst>
          </p:cNvPr>
          <p:cNvPicPr>
            <a:picLocks noGrp="1" noChangeAspect="1"/>
          </p:cNvPicPr>
          <p:nvPr>
            <p:ph idx="1"/>
          </p:nvPr>
        </p:nvPicPr>
        <p:blipFill>
          <a:blip r:embed="rId3"/>
          <a:stretch>
            <a:fillRect/>
          </a:stretch>
        </p:blipFill>
        <p:spPr>
          <a:xfrm>
            <a:off x="123267" y="1564480"/>
            <a:ext cx="4800599" cy="4115572"/>
          </a:xfrm>
          <a:prstGeom prst="rect">
            <a:avLst/>
          </a:prstGeom>
        </p:spPr>
      </p:pic>
      <p:sp>
        <p:nvSpPr>
          <p:cNvPr id="5" name="Flèche vers la droite 4">
            <a:extLst>
              <a:ext uri="{FF2B5EF4-FFF2-40B4-BE49-F238E27FC236}">
                <a16:creationId xmlns:a16="http://schemas.microsoft.com/office/drawing/2014/main" id="{D18A249D-8B2A-50B7-6925-FDBBEE1A9352}"/>
              </a:ext>
            </a:extLst>
          </p:cNvPr>
          <p:cNvSpPr/>
          <p:nvPr/>
        </p:nvSpPr>
        <p:spPr>
          <a:xfrm>
            <a:off x="5134407" y="4011670"/>
            <a:ext cx="1972236" cy="44823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6" name="ZoneTexte 5">
            <a:extLst>
              <a:ext uri="{FF2B5EF4-FFF2-40B4-BE49-F238E27FC236}">
                <a16:creationId xmlns:a16="http://schemas.microsoft.com/office/drawing/2014/main" id="{4967983A-FD46-5DAE-C944-5BBCBB06AA6C}"/>
              </a:ext>
            </a:extLst>
          </p:cNvPr>
          <p:cNvSpPr txBox="1"/>
          <p:nvPr/>
        </p:nvSpPr>
        <p:spPr>
          <a:xfrm>
            <a:off x="7189696" y="3870722"/>
            <a:ext cx="5002304" cy="923330"/>
          </a:xfrm>
          <a:prstGeom prst="rect">
            <a:avLst/>
          </a:prstGeom>
          <a:noFill/>
        </p:spPr>
        <p:txBody>
          <a:bodyPr wrap="square" rtlCol="0">
            <a:spAutoFit/>
          </a:bodyPr>
          <a:lstStyle/>
          <a:p>
            <a:r>
              <a:rPr lang="fr-FR" dirty="0"/>
              <a:t>Comment le cerveau empêche </a:t>
            </a:r>
            <a:r>
              <a:rPr lang="fr-FR" dirty="0">
                <a:highlight>
                  <a:srgbClr val="00FF00"/>
                </a:highlight>
              </a:rPr>
              <a:t> l’interférence </a:t>
            </a:r>
            <a:r>
              <a:rPr lang="fr-FR" dirty="0"/>
              <a:t>entre les souvenirs stockés antérieurement et les nouvelles informations acquises ?</a:t>
            </a:r>
          </a:p>
        </p:txBody>
      </p:sp>
      <p:pic>
        <p:nvPicPr>
          <p:cNvPr id="8" name="Image 7" descr="Une image contenant art, dessin humoristique&#10;&#10;Description générée automatiquement">
            <a:extLst>
              <a:ext uri="{FF2B5EF4-FFF2-40B4-BE49-F238E27FC236}">
                <a16:creationId xmlns:a16="http://schemas.microsoft.com/office/drawing/2014/main" id="{0842DC8C-CC4B-5C0E-6824-71CE44F53201}"/>
              </a:ext>
            </a:extLst>
          </p:cNvPr>
          <p:cNvPicPr>
            <a:picLocks noChangeAspect="1"/>
          </p:cNvPicPr>
          <p:nvPr/>
        </p:nvPicPr>
        <p:blipFill>
          <a:blip r:embed="rId4"/>
          <a:stretch>
            <a:fillRect/>
          </a:stretch>
        </p:blipFill>
        <p:spPr>
          <a:xfrm>
            <a:off x="5405655" y="2030610"/>
            <a:ext cx="1219200" cy="1591656"/>
          </a:xfrm>
          <a:prstGeom prst="rect">
            <a:avLst/>
          </a:prstGeom>
        </p:spPr>
      </p:pic>
      <p:sp>
        <p:nvSpPr>
          <p:cNvPr id="7" name="Accolade ouvrante 6">
            <a:extLst>
              <a:ext uri="{FF2B5EF4-FFF2-40B4-BE49-F238E27FC236}">
                <a16:creationId xmlns:a16="http://schemas.microsoft.com/office/drawing/2014/main" id="{016FBBFD-F2A2-CE56-27BB-E7C399DFCC31}"/>
              </a:ext>
            </a:extLst>
          </p:cNvPr>
          <p:cNvSpPr/>
          <p:nvPr/>
        </p:nvSpPr>
        <p:spPr>
          <a:xfrm rot="16200000">
            <a:off x="9434370" y="1522360"/>
            <a:ext cx="512956" cy="3970646"/>
          </a:xfrm>
          <a:prstGeom prst="lef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9" name="ZoneTexte 8">
            <a:extLst>
              <a:ext uri="{FF2B5EF4-FFF2-40B4-BE49-F238E27FC236}">
                <a16:creationId xmlns:a16="http://schemas.microsoft.com/office/drawing/2014/main" id="{9A0EEC6A-CE5F-451F-9832-2FEE05948323}"/>
              </a:ext>
            </a:extLst>
          </p:cNvPr>
          <p:cNvSpPr txBox="1"/>
          <p:nvPr/>
        </p:nvSpPr>
        <p:spPr>
          <a:xfrm>
            <a:off x="7106643" y="2775311"/>
            <a:ext cx="1197764" cy="369332"/>
          </a:xfrm>
          <a:prstGeom prst="rect">
            <a:avLst/>
          </a:prstGeom>
          <a:noFill/>
        </p:spPr>
        <p:txBody>
          <a:bodyPr wrap="none" rtlCol="0">
            <a:spAutoFit/>
          </a:bodyPr>
          <a:lstStyle/>
          <a:p>
            <a:r>
              <a:rPr lang="fr-FR" sz="1800" dirty="0"/>
              <a:t> Proactive</a:t>
            </a:r>
            <a:endParaRPr lang="fr-FR" dirty="0"/>
          </a:p>
        </p:txBody>
      </p:sp>
      <p:sp>
        <p:nvSpPr>
          <p:cNvPr id="10" name="ZoneTexte 9">
            <a:extLst>
              <a:ext uri="{FF2B5EF4-FFF2-40B4-BE49-F238E27FC236}">
                <a16:creationId xmlns:a16="http://schemas.microsoft.com/office/drawing/2014/main" id="{0DDE1068-8CC4-2A17-619F-DFF0531F99EB}"/>
              </a:ext>
            </a:extLst>
          </p:cNvPr>
          <p:cNvSpPr txBox="1"/>
          <p:nvPr/>
        </p:nvSpPr>
        <p:spPr>
          <a:xfrm>
            <a:off x="10776228" y="2775311"/>
            <a:ext cx="1415772" cy="369332"/>
          </a:xfrm>
          <a:prstGeom prst="rect">
            <a:avLst/>
          </a:prstGeom>
          <a:noFill/>
        </p:spPr>
        <p:txBody>
          <a:bodyPr wrap="none" rtlCol="0">
            <a:spAutoFit/>
          </a:bodyPr>
          <a:lstStyle/>
          <a:p>
            <a:r>
              <a:rPr lang="fr-FR" sz="1800" dirty="0"/>
              <a:t> Rétroactive</a:t>
            </a:r>
            <a:endParaRPr lang="fr-FR" dirty="0"/>
          </a:p>
        </p:txBody>
      </p:sp>
      <p:sp>
        <p:nvSpPr>
          <p:cNvPr id="11" name="ZoneTexte 10">
            <a:extLst>
              <a:ext uri="{FF2B5EF4-FFF2-40B4-BE49-F238E27FC236}">
                <a16:creationId xmlns:a16="http://schemas.microsoft.com/office/drawing/2014/main" id="{B0729DFA-8527-C056-B0F4-D1CBE4DB451D}"/>
              </a:ext>
            </a:extLst>
          </p:cNvPr>
          <p:cNvSpPr txBox="1"/>
          <p:nvPr/>
        </p:nvSpPr>
        <p:spPr>
          <a:xfrm>
            <a:off x="7106643" y="1417088"/>
            <a:ext cx="4800599" cy="923330"/>
          </a:xfrm>
          <a:prstGeom prst="rect">
            <a:avLst/>
          </a:prstGeom>
          <a:noFill/>
          <a:ln w="47625">
            <a:solidFill>
              <a:schemeClr val="accent1"/>
            </a:solidFill>
          </a:ln>
        </p:spPr>
        <p:txBody>
          <a:bodyPr wrap="square" rtlCol="0">
            <a:spAutoFit/>
          </a:bodyPr>
          <a:lstStyle/>
          <a:p>
            <a:pPr algn="ctr"/>
            <a:r>
              <a:rPr lang="fr-FR" dirty="0"/>
              <a:t>Maladie d’Alzheimer, PTSD, amnésie liée à l’épilepsie du lobe temporal… </a:t>
            </a:r>
          </a:p>
          <a:p>
            <a:endParaRPr lang="fr-FR" dirty="0"/>
          </a:p>
        </p:txBody>
      </p:sp>
    </p:spTree>
    <p:extLst>
      <p:ext uri="{BB962C8B-B14F-4D97-AF65-F5344CB8AC3E}">
        <p14:creationId xmlns:p14="http://schemas.microsoft.com/office/powerpoint/2010/main" val="17587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8C5B2-0C10-3A38-2539-4FA320BD2673}"/>
              </a:ext>
            </a:extLst>
          </p:cNvPr>
          <p:cNvSpPr>
            <a:spLocks noGrp="1"/>
          </p:cNvSpPr>
          <p:nvPr>
            <p:ph type="title"/>
          </p:nvPr>
        </p:nvSpPr>
        <p:spPr>
          <a:xfrm>
            <a:off x="408602" y="156541"/>
            <a:ext cx="9601200" cy="1309687"/>
          </a:xfrm>
        </p:spPr>
        <p:txBody>
          <a:bodyPr/>
          <a:lstStyle/>
          <a:p>
            <a:r>
              <a:rPr lang="fr-FR" b="1" dirty="0">
                <a:latin typeface="Aptos" panose="020B0004020202020204" pitchFamily="34" charset="0"/>
              </a:rPr>
              <a:t>hypothèses</a:t>
            </a:r>
          </a:p>
        </p:txBody>
      </p:sp>
      <p:sp>
        <p:nvSpPr>
          <p:cNvPr id="3" name="Espace réservé du contenu 2">
            <a:extLst>
              <a:ext uri="{FF2B5EF4-FFF2-40B4-BE49-F238E27FC236}">
                <a16:creationId xmlns:a16="http://schemas.microsoft.com/office/drawing/2014/main" id="{69EB49BB-0DB4-CE61-97CA-AFA423F87A16}"/>
              </a:ext>
            </a:extLst>
          </p:cNvPr>
          <p:cNvSpPr>
            <a:spLocks noGrp="1"/>
          </p:cNvSpPr>
          <p:nvPr>
            <p:ph idx="1"/>
          </p:nvPr>
        </p:nvSpPr>
        <p:spPr>
          <a:xfrm>
            <a:off x="453293" y="3780903"/>
            <a:ext cx="5571566" cy="1477328"/>
          </a:xfrm>
          <a:noFill/>
          <a:ln w="57150">
            <a:solidFill>
              <a:schemeClr val="accent1"/>
            </a:solidFill>
          </a:ln>
        </p:spPr>
        <p:style>
          <a:lnRef idx="2">
            <a:schemeClr val="accent5">
              <a:shade val="15000"/>
            </a:schemeClr>
          </a:lnRef>
          <a:fillRef idx="1">
            <a:schemeClr val="accent5"/>
          </a:fillRef>
          <a:effectRef idx="0">
            <a:schemeClr val="accent5"/>
          </a:effectRef>
          <a:fontRef idx="minor">
            <a:schemeClr val="lt1"/>
          </a:fontRef>
        </p:style>
        <p:txBody>
          <a:bodyPr>
            <a:normAutofit/>
          </a:bodyPr>
          <a:lstStyle/>
          <a:p>
            <a:pPr marL="0" indent="0">
              <a:buNone/>
            </a:pPr>
            <a:r>
              <a:rPr lang="fr-FR" dirty="0">
                <a:solidFill>
                  <a:schemeClr val="tx1"/>
                </a:solidFill>
              </a:rPr>
              <a:t>La consolidation des souvenirs anciens et récents s fait de manière séparée et aléatoire ?</a:t>
            </a:r>
          </a:p>
          <a:p>
            <a:endParaRPr lang="fr-FR" dirty="0"/>
          </a:p>
          <a:p>
            <a:pPr marL="0" indent="0">
              <a:buNone/>
            </a:pPr>
            <a:endParaRPr lang="fr-FR" dirty="0"/>
          </a:p>
        </p:txBody>
      </p:sp>
      <p:sp>
        <p:nvSpPr>
          <p:cNvPr id="4" name="ZoneTexte 3">
            <a:extLst>
              <a:ext uri="{FF2B5EF4-FFF2-40B4-BE49-F238E27FC236}">
                <a16:creationId xmlns:a16="http://schemas.microsoft.com/office/drawing/2014/main" id="{3E6F8CE3-C0FA-C85A-1BBE-D05ABC5C4DC0}"/>
              </a:ext>
            </a:extLst>
          </p:cNvPr>
          <p:cNvSpPr txBox="1"/>
          <p:nvPr/>
        </p:nvSpPr>
        <p:spPr>
          <a:xfrm>
            <a:off x="6669268" y="3768871"/>
            <a:ext cx="5289176" cy="1477328"/>
          </a:xfrm>
          <a:prstGeom prst="rect">
            <a:avLst/>
          </a:prstGeom>
          <a:noFill/>
          <a:ln w="57150">
            <a:solidFill>
              <a:schemeClr val="accent1"/>
            </a:solidFill>
          </a:ln>
        </p:spPr>
        <p:txBody>
          <a:bodyPr wrap="square" rtlCol="0">
            <a:spAutoFit/>
          </a:bodyPr>
          <a:lstStyle/>
          <a:p>
            <a:r>
              <a:rPr lang="fr-FR" dirty="0"/>
              <a:t>Le sommeil NREM comporte une microstructure composée de plusieurs sous-états impliqués dans la consolidation des souvenirs anciens ou nouveaux ?</a:t>
            </a:r>
          </a:p>
          <a:p>
            <a:endParaRPr lang="fr-FR" dirty="0"/>
          </a:p>
        </p:txBody>
      </p:sp>
      <p:sp>
        <p:nvSpPr>
          <p:cNvPr id="5" name="ZoneTexte 4">
            <a:extLst>
              <a:ext uri="{FF2B5EF4-FFF2-40B4-BE49-F238E27FC236}">
                <a16:creationId xmlns:a16="http://schemas.microsoft.com/office/drawing/2014/main" id="{0CDFEF32-B0B8-35A8-F0FF-DD0EF4515EF9}"/>
              </a:ext>
            </a:extLst>
          </p:cNvPr>
          <p:cNvSpPr txBox="1"/>
          <p:nvPr/>
        </p:nvSpPr>
        <p:spPr>
          <a:xfrm>
            <a:off x="3766828" y="1398268"/>
            <a:ext cx="4249270" cy="477054"/>
          </a:xfrm>
          <a:prstGeom prst="rect">
            <a:avLst/>
          </a:prstGeom>
          <a:noFill/>
          <a:ln w="57150">
            <a:solidFill>
              <a:schemeClr val="accent2">
                <a:lumMod val="50000"/>
              </a:schemeClr>
            </a:solidFill>
          </a:ln>
        </p:spPr>
        <p:txBody>
          <a:bodyPr wrap="square" rtlCol="0">
            <a:spAutoFit/>
          </a:bodyPr>
          <a:lstStyle/>
          <a:p>
            <a:r>
              <a:rPr lang="fr-FR" sz="2500" dirty="0"/>
              <a:t>  Rôle du sommeil NREM ?</a:t>
            </a:r>
          </a:p>
        </p:txBody>
      </p:sp>
      <p:sp>
        <p:nvSpPr>
          <p:cNvPr id="8" name="ZoneTexte 7">
            <a:extLst>
              <a:ext uri="{FF2B5EF4-FFF2-40B4-BE49-F238E27FC236}">
                <a16:creationId xmlns:a16="http://schemas.microsoft.com/office/drawing/2014/main" id="{0C7E38A6-C177-437C-96D4-CC11103FD5F3}"/>
              </a:ext>
            </a:extLst>
          </p:cNvPr>
          <p:cNvSpPr txBox="1"/>
          <p:nvPr/>
        </p:nvSpPr>
        <p:spPr>
          <a:xfrm>
            <a:off x="3239076" y="2157218"/>
            <a:ext cx="5713847" cy="646331"/>
          </a:xfrm>
          <a:prstGeom prst="rect">
            <a:avLst/>
          </a:prstGeom>
          <a:noFill/>
          <a:ln w="0">
            <a:solidFill>
              <a:schemeClr val="tx1"/>
            </a:solidFill>
          </a:ln>
        </p:spPr>
        <p:txBody>
          <a:bodyPr wrap="square" rtlCol="0">
            <a:spAutoFit/>
          </a:bodyPr>
          <a:lstStyle/>
          <a:p>
            <a:pPr algn="ctr"/>
            <a:r>
              <a:rPr lang="fr-FR" dirty="0"/>
              <a:t>Études antérieures ont montré que le sommeil NREM chez les humains est associé à la mémoire</a:t>
            </a:r>
          </a:p>
        </p:txBody>
      </p:sp>
      <p:sp>
        <p:nvSpPr>
          <p:cNvPr id="9" name="Accolade ouvrante 8">
            <a:extLst>
              <a:ext uri="{FF2B5EF4-FFF2-40B4-BE49-F238E27FC236}">
                <a16:creationId xmlns:a16="http://schemas.microsoft.com/office/drawing/2014/main" id="{5406D68C-5162-EE1D-5B6A-BFC1F96BA626}"/>
              </a:ext>
            </a:extLst>
          </p:cNvPr>
          <p:cNvSpPr/>
          <p:nvPr/>
        </p:nvSpPr>
        <p:spPr>
          <a:xfrm rot="5400000">
            <a:off x="5825404" y="2468570"/>
            <a:ext cx="541189" cy="1638367"/>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692894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C0F52-D7C4-142D-E64A-E72E4A2B7427}"/>
              </a:ext>
            </a:extLst>
          </p:cNvPr>
          <p:cNvSpPr>
            <a:spLocks noGrp="1"/>
          </p:cNvSpPr>
          <p:nvPr>
            <p:ph type="title"/>
          </p:nvPr>
        </p:nvSpPr>
        <p:spPr>
          <a:xfrm>
            <a:off x="802105" y="157163"/>
            <a:ext cx="9601200" cy="1309687"/>
          </a:xfrm>
        </p:spPr>
        <p:txBody>
          <a:bodyPr/>
          <a:lstStyle/>
          <a:p>
            <a:r>
              <a:rPr lang="fr-FR" b="1" dirty="0">
                <a:latin typeface="Aptos" panose="020B0004020202020204" pitchFamily="34" charset="0"/>
              </a:rPr>
              <a:t>Rappel: cycle du sommeil</a:t>
            </a:r>
          </a:p>
        </p:txBody>
      </p:sp>
      <p:pic>
        <p:nvPicPr>
          <p:cNvPr id="4" name="Espace réservé du contenu 3">
            <a:extLst>
              <a:ext uri="{FF2B5EF4-FFF2-40B4-BE49-F238E27FC236}">
                <a16:creationId xmlns:a16="http://schemas.microsoft.com/office/drawing/2014/main" id="{C94E8901-7AA6-081C-D683-8ADBD62CD2A3}"/>
              </a:ext>
            </a:extLst>
          </p:cNvPr>
          <p:cNvPicPr>
            <a:picLocks noGrp="1" noChangeAspect="1"/>
          </p:cNvPicPr>
          <p:nvPr>
            <p:ph idx="1"/>
          </p:nvPr>
        </p:nvPicPr>
        <p:blipFill>
          <a:blip r:embed="rId3"/>
          <a:stretch>
            <a:fillRect/>
          </a:stretch>
        </p:blipFill>
        <p:spPr>
          <a:xfrm>
            <a:off x="1536031" y="1183168"/>
            <a:ext cx="8660172" cy="4491664"/>
          </a:xfrm>
          <a:prstGeom prst="rect">
            <a:avLst/>
          </a:prstGeom>
        </p:spPr>
      </p:pic>
    </p:spTree>
    <p:extLst>
      <p:ext uri="{BB962C8B-B14F-4D97-AF65-F5344CB8AC3E}">
        <p14:creationId xmlns:p14="http://schemas.microsoft.com/office/powerpoint/2010/main" val="254100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99BA0-461B-C965-68E9-3650D3A39E61}"/>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46023833-4DA8-C407-6FE6-297CEB88B911}"/>
              </a:ext>
            </a:extLst>
          </p:cNvPr>
          <p:cNvPicPr>
            <a:picLocks noGrp="1" noChangeAspect="1"/>
          </p:cNvPicPr>
          <p:nvPr>
            <p:ph idx="1"/>
          </p:nvPr>
        </p:nvPicPr>
        <p:blipFill>
          <a:blip r:embed="rId3"/>
          <a:stretch>
            <a:fillRect/>
          </a:stretch>
        </p:blipFill>
        <p:spPr>
          <a:xfrm>
            <a:off x="1295400" y="842964"/>
            <a:ext cx="8772201" cy="5172073"/>
          </a:xfrm>
          <a:prstGeom prst="rect">
            <a:avLst/>
          </a:prstGeom>
        </p:spPr>
      </p:pic>
      <p:sp>
        <p:nvSpPr>
          <p:cNvPr id="5" name="ZoneTexte 4">
            <a:extLst>
              <a:ext uri="{FF2B5EF4-FFF2-40B4-BE49-F238E27FC236}">
                <a16:creationId xmlns:a16="http://schemas.microsoft.com/office/drawing/2014/main" id="{830C3F2A-BED9-1A5A-0E9B-7B95A467631D}"/>
              </a:ext>
            </a:extLst>
          </p:cNvPr>
          <p:cNvSpPr txBox="1"/>
          <p:nvPr/>
        </p:nvSpPr>
        <p:spPr>
          <a:xfrm>
            <a:off x="512420" y="288965"/>
            <a:ext cx="5715604" cy="369332"/>
          </a:xfrm>
          <a:prstGeom prst="rect">
            <a:avLst/>
          </a:prstGeom>
          <a:noFill/>
        </p:spPr>
        <p:txBody>
          <a:bodyPr wrap="none" rtlCol="0">
            <a:spAutoFit/>
          </a:bodyPr>
          <a:lstStyle/>
          <a:p>
            <a:r>
              <a:rPr lang="fr-FR" b="1" dirty="0">
                <a:latin typeface="Aptos" panose="020B0004020202020204" pitchFamily="34" charset="0"/>
              </a:rPr>
              <a:t>Caractéristiques des différentes phases de sommeil:</a:t>
            </a:r>
          </a:p>
        </p:txBody>
      </p:sp>
    </p:spTree>
    <p:extLst>
      <p:ext uri="{BB962C8B-B14F-4D97-AF65-F5344CB8AC3E}">
        <p14:creationId xmlns:p14="http://schemas.microsoft.com/office/powerpoint/2010/main" val="400481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B3F1D-B95A-2827-863D-AC487854969A}"/>
              </a:ext>
            </a:extLst>
          </p:cNvPr>
          <p:cNvSpPr>
            <a:spLocks noGrp="1"/>
          </p:cNvSpPr>
          <p:nvPr>
            <p:ph type="title"/>
          </p:nvPr>
        </p:nvSpPr>
        <p:spPr>
          <a:xfrm>
            <a:off x="428304" y="331748"/>
            <a:ext cx="10739003" cy="1309687"/>
          </a:xfrm>
        </p:spPr>
        <p:txBody>
          <a:bodyPr/>
          <a:lstStyle/>
          <a:p>
            <a:r>
              <a:rPr lang="fr-FR" b="1" dirty="0">
                <a:latin typeface="Aptos" panose="020B0004020202020204" pitchFamily="34" charset="0"/>
              </a:rPr>
              <a:t>Sommeil NREM</a:t>
            </a:r>
          </a:p>
        </p:txBody>
      </p:sp>
      <p:pic>
        <p:nvPicPr>
          <p:cNvPr id="5" name="Image 4">
            <a:extLst>
              <a:ext uri="{FF2B5EF4-FFF2-40B4-BE49-F238E27FC236}">
                <a16:creationId xmlns:a16="http://schemas.microsoft.com/office/drawing/2014/main" id="{C19A67F4-050D-3192-A0D1-53C41B7C1D3E}"/>
              </a:ext>
            </a:extLst>
          </p:cNvPr>
          <p:cNvPicPr>
            <a:picLocks noChangeAspect="1"/>
          </p:cNvPicPr>
          <p:nvPr/>
        </p:nvPicPr>
        <p:blipFill>
          <a:blip r:embed="rId3"/>
          <a:stretch>
            <a:fillRect/>
          </a:stretch>
        </p:blipFill>
        <p:spPr>
          <a:xfrm>
            <a:off x="7751982" y="2376174"/>
            <a:ext cx="3066011" cy="2832100"/>
          </a:xfrm>
          <a:prstGeom prst="rect">
            <a:avLst/>
          </a:prstGeom>
        </p:spPr>
      </p:pic>
      <p:sp>
        <p:nvSpPr>
          <p:cNvPr id="7" name="Espace réservé du contenu 6">
            <a:extLst>
              <a:ext uri="{FF2B5EF4-FFF2-40B4-BE49-F238E27FC236}">
                <a16:creationId xmlns:a16="http://schemas.microsoft.com/office/drawing/2014/main" id="{CEFAEB46-44DB-C236-4635-78EA8EE3E0AA}"/>
              </a:ext>
            </a:extLst>
          </p:cNvPr>
          <p:cNvSpPr>
            <a:spLocks noGrp="1"/>
          </p:cNvSpPr>
          <p:nvPr>
            <p:ph idx="1"/>
          </p:nvPr>
        </p:nvSpPr>
        <p:spPr>
          <a:xfrm>
            <a:off x="1500411" y="1828770"/>
            <a:ext cx="9601200" cy="3643312"/>
          </a:xfrm>
        </p:spPr>
        <p:txBody>
          <a:bodyPr/>
          <a:lstStyle/>
          <a:p>
            <a:pPr lvl="8"/>
            <a:r>
              <a:rPr lang="fr-FR" dirty="0"/>
              <a:t>                                     SWR (Sharp </a:t>
            </a:r>
            <a:r>
              <a:rPr lang="fr-FR" dirty="0" err="1"/>
              <a:t>Wave</a:t>
            </a:r>
            <a:r>
              <a:rPr lang="fr-FR" dirty="0"/>
              <a:t> </a:t>
            </a:r>
            <a:r>
              <a:rPr lang="fr-FR" dirty="0" err="1"/>
              <a:t>Ripples</a:t>
            </a:r>
            <a:r>
              <a:rPr lang="fr-FR" dirty="0"/>
              <a:t>)</a:t>
            </a:r>
          </a:p>
        </p:txBody>
      </p:sp>
      <p:pic>
        <p:nvPicPr>
          <p:cNvPr id="8" name="Image 7">
            <a:extLst>
              <a:ext uri="{FF2B5EF4-FFF2-40B4-BE49-F238E27FC236}">
                <a16:creationId xmlns:a16="http://schemas.microsoft.com/office/drawing/2014/main" id="{1F0B429B-64BD-E694-028C-19BE06A7FB69}"/>
              </a:ext>
            </a:extLst>
          </p:cNvPr>
          <p:cNvPicPr>
            <a:picLocks noChangeAspect="1"/>
          </p:cNvPicPr>
          <p:nvPr/>
        </p:nvPicPr>
        <p:blipFill>
          <a:blip r:embed="rId4"/>
          <a:stretch>
            <a:fillRect/>
          </a:stretch>
        </p:blipFill>
        <p:spPr>
          <a:xfrm>
            <a:off x="264276" y="1828770"/>
            <a:ext cx="5831724" cy="3485029"/>
          </a:xfrm>
          <a:prstGeom prst="rect">
            <a:avLst/>
          </a:prstGeom>
        </p:spPr>
      </p:pic>
      <p:sp>
        <p:nvSpPr>
          <p:cNvPr id="9" name="ZoneTexte 8">
            <a:extLst>
              <a:ext uri="{FF2B5EF4-FFF2-40B4-BE49-F238E27FC236}">
                <a16:creationId xmlns:a16="http://schemas.microsoft.com/office/drawing/2014/main" id="{4F90A7EF-CE16-D897-BC59-A0F80C03CADC}"/>
              </a:ext>
            </a:extLst>
          </p:cNvPr>
          <p:cNvSpPr txBox="1"/>
          <p:nvPr/>
        </p:nvSpPr>
        <p:spPr>
          <a:xfrm>
            <a:off x="6506021" y="5237326"/>
            <a:ext cx="5557932" cy="646331"/>
          </a:xfrm>
          <a:prstGeom prst="rect">
            <a:avLst/>
          </a:prstGeom>
          <a:noFill/>
        </p:spPr>
        <p:txBody>
          <a:bodyPr wrap="none" rtlCol="0">
            <a:spAutoFit/>
          </a:bodyPr>
          <a:lstStyle/>
          <a:p>
            <a:pPr algn="ctr"/>
            <a:r>
              <a:rPr lang="fr-FR" dirty="0"/>
              <a:t>Uniquement détectable sur les enregistrements LFP</a:t>
            </a:r>
          </a:p>
          <a:p>
            <a:pPr algn="ctr"/>
            <a:r>
              <a:rPr lang="fr-FR" dirty="0"/>
              <a:t>Pendant le sommeil NREM</a:t>
            </a:r>
          </a:p>
        </p:txBody>
      </p:sp>
    </p:spTree>
    <p:extLst>
      <p:ext uri="{BB962C8B-B14F-4D97-AF65-F5344CB8AC3E}">
        <p14:creationId xmlns:p14="http://schemas.microsoft.com/office/powerpoint/2010/main" val="331269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2CE40-22F1-A1BC-9EE4-4389917E48FD}"/>
              </a:ext>
            </a:extLst>
          </p:cNvPr>
          <p:cNvSpPr>
            <a:spLocks noGrp="1"/>
          </p:cNvSpPr>
          <p:nvPr>
            <p:ph type="title"/>
          </p:nvPr>
        </p:nvSpPr>
        <p:spPr>
          <a:xfrm>
            <a:off x="645695" y="-215357"/>
            <a:ext cx="9601200" cy="1309687"/>
          </a:xfrm>
        </p:spPr>
        <p:txBody>
          <a:bodyPr/>
          <a:lstStyle/>
          <a:p>
            <a:r>
              <a:rPr lang="fr-FR" b="1" dirty="0">
                <a:latin typeface="Aptos" panose="020B0004020202020204" pitchFamily="34" charset="0"/>
              </a:rPr>
              <a:t>Rappel : types de mémoire</a:t>
            </a:r>
          </a:p>
        </p:txBody>
      </p:sp>
      <p:pic>
        <p:nvPicPr>
          <p:cNvPr id="4" name="Espace réservé du contenu 3">
            <a:extLst>
              <a:ext uri="{FF2B5EF4-FFF2-40B4-BE49-F238E27FC236}">
                <a16:creationId xmlns:a16="http://schemas.microsoft.com/office/drawing/2014/main" id="{3AE45D34-9415-7AFD-31B5-6028EB764E8A}"/>
              </a:ext>
            </a:extLst>
          </p:cNvPr>
          <p:cNvPicPr>
            <a:picLocks noGrp="1" noChangeAspect="1"/>
          </p:cNvPicPr>
          <p:nvPr>
            <p:ph idx="1"/>
          </p:nvPr>
        </p:nvPicPr>
        <p:blipFill>
          <a:blip r:embed="rId3"/>
          <a:stretch>
            <a:fillRect/>
          </a:stretch>
        </p:blipFill>
        <p:spPr>
          <a:xfrm>
            <a:off x="2474493" y="865496"/>
            <a:ext cx="7511716" cy="1541597"/>
          </a:xfrm>
          <a:prstGeom prst="rect">
            <a:avLst/>
          </a:prstGeom>
        </p:spPr>
      </p:pic>
      <p:pic>
        <p:nvPicPr>
          <p:cNvPr id="5" name="Image 4">
            <a:extLst>
              <a:ext uri="{FF2B5EF4-FFF2-40B4-BE49-F238E27FC236}">
                <a16:creationId xmlns:a16="http://schemas.microsoft.com/office/drawing/2014/main" id="{F3922C45-2C01-436E-6CEC-B0F75B9E38BF}"/>
              </a:ext>
            </a:extLst>
          </p:cNvPr>
          <p:cNvPicPr>
            <a:picLocks noChangeAspect="1"/>
          </p:cNvPicPr>
          <p:nvPr/>
        </p:nvPicPr>
        <p:blipFill>
          <a:blip r:embed="rId4"/>
          <a:stretch>
            <a:fillRect/>
          </a:stretch>
        </p:blipFill>
        <p:spPr>
          <a:xfrm>
            <a:off x="1479884" y="2537652"/>
            <a:ext cx="9829800" cy="3609473"/>
          </a:xfrm>
          <a:prstGeom prst="rect">
            <a:avLst/>
          </a:prstGeom>
        </p:spPr>
      </p:pic>
      <p:sp>
        <p:nvSpPr>
          <p:cNvPr id="6" name="Flèche courbée vers la droite 5">
            <a:extLst>
              <a:ext uri="{FF2B5EF4-FFF2-40B4-BE49-F238E27FC236}">
                <a16:creationId xmlns:a16="http://schemas.microsoft.com/office/drawing/2014/main" id="{5186FD2C-0E24-1CC8-431D-37585C77394B}"/>
              </a:ext>
            </a:extLst>
          </p:cNvPr>
          <p:cNvSpPr/>
          <p:nvPr/>
        </p:nvSpPr>
        <p:spPr>
          <a:xfrm>
            <a:off x="312821" y="1636295"/>
            <a:ext cx="1167063" cy="2358189"/>
          </a:xfrm>
          <a:prstGeom prst="curv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a:extLst>
              <a:ext uri="{FF2B5EF4-FFF2-40B4-BE49-F238E27FC236}">
                <a16:creationId xmlns:a16="http://schemas.microsoft.com/office/drawing/2014/main" id="{3CD165C6-4DEA-2D74-A501-A8EFCA35BE64}"/>
              </a:ext>
            </a:extLst>
          </p:cNvPr>
          <p:cNvSpPr txBox="1"/>
          <p:nvPr/>
        </p:nvSpPr>
        <p:spPr>
          <a:xfrm>
            <a:off x="7839857" y="6147125"/>
            <a:ext cx="1016625" cy="369332"/>
          </a:xfrm>
          <a:prstGeom prst="rect">
            <a:avLst/>
          </a:prstGeom>
          <a:noFill/>
        </p:spPr>
        <p:txBody>
          <a:bodyPr wrap="none" rtlCol="0">
            <a:spAutoFit/>
          </a:bodyPr>
          <a:lstStyle/>
          <a:p>
            <a:r>
              <a:rPr lang="fr-FR" dirty="0"/>
              <a:t>= replay</a:t>
            </a:r>
          </a:p>
        </p:txBody>
      </p:sp>
    </p:spTree>
    <p:extLst>
      <p:ext uri="{BB962C8B-B14F-4D97-AF65-F5344CB8AC3E}">
        <p14:creationId xmlns:p14="http://schemas.microsoft.com/office/powerpoint/2010/main" val="1639384186"/>
      </p:ext>
    </p:extLst>
  </p:cSld>
  <p:clrMapOvr>
    <a:masterClrMapping/>
  </p:clrMapOvr>
</p:sld>
</file>

<file path=ppt/theme/theme1.xml><?xml version="1.0" encoding="utf-8"?>
<a:theme xmlns:a="http://schemas.openxmlformats.org/drawingml/2006/main" name="PoiseVTI">
  <a:themeElements>
    <a:clrScheme name="AnalogousFromLightSeedRightStep">
      <a:dk1>
        <a:srgbClr val="000000"/>
      </a:dk1>
      <a:lt1>
        <a:srgbClr val="FFFFFF"/>
      </a:lt1>
      <a:dk2>
        <a:srgbClr val="203039"/>
      </a:dk2>
      <a:lt2>
        <a:srgbClr val="E5E2E8"/>
      </a:lt2>
      <a:accent1>
        <a:srgbClr val="90A97A"/>
      </a:accent1>
      <a:accent2>
        <a:srgbClr val="74AF70"/>
      </a:accent2>
      <a:accent3>
        <a:srgbClr val="7BAA8C"/>
      </a:accent3>
      <a:accent4>
        <a:srgbClr val="6EAC9E"/>
      </a:accent4>
      <a:accent5>
        <a:srgbClr val="73A8B5"/>
      </a:accent5>
      <a:accent6>
        <a:srgbClr val="7A95BE"/>
      </a:accent6>
      <a:hlink>
        <a:srgbClr val="8D69AE"/>
      </a:hlink>
      <a:folHlink>
        <a:srgbClr val="7F7F7F"/>
      </a:folHlink>
    </a:clrScheme>
    <a:fontScheme name="Goudy Univers">
      <a:majorFont>
        <a:latin typeface="Goudy Old Style"/>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iseVTI" id="{9843863B-6720-4231-BFE7-E604B355382A}" vid="{6C5B2780-C73E-445D-98DA-9D2BCD78971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2436</TotalTime>
  <Words>2650</Words>
  <Application>Microsoft Macintosh PowerPoint</Application>
  <PresentationFormat>Grand écran</PresentationFormat>
  <Paragraphs>176</Paragraphs>
  <Slides>34</Slides>
  <Notes>26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-apple-system</vt:lpstr>
      <vt:lpstr>-webkit-standard</vt:lpstr>
      <vt:lpstr>Aptos</vt:lpstr>
      <vt:lpstr>Arial</vt:lpstr>
      <vt:lpstr>Goudy Old Style</vt:lpstr>
      <vt:lpstr>Univers Light</vt:lpstr>
      <vt:lpstr>Wingdings</vt:lpstr>
      <vt:lpstr>PoiseVTI</vt:lpstr>
      <vt:lpstr>Présentation PowerPoint</vt:lpstr>
      <vt:lpstr>PLAN</vt:lpstr>
      <vt:lpstr>introduction</vt:lpstr>
      <vt:lpstr>Introduction</vt:lpstr>
      <vt:lpstr>hypothèses</vt:lpstr>
      <vt:lpstr>Rappel: cycle du sommeil</vt:lpstr>
      <vt:lpstr>Présentation PowerPoint</vt:lpstr>
      <vt:lpstr>Sommeil NREM</vt:lpstr>
      <vt:lpstr>Rappel : types de mémoire</vt:lpstr>
      <vt:lpstr>1èRE éTAPE: pupillométrie et sommeil</vt:lpstr>
      <vt:lpstr>Présentation PowerPoint</vt:lpstr>
      <vt:lpstr>La distribution de la taille de la pupille n’est pas aléatoire</vt:lpstr>
      <vt:lpstr>Déterminer relation avec les swr</vt:lpstr>
      <vt:lpstr>Déterminer relation avec les SWR(2):</vt:lpstr>
      <vt:lpstr>2ème étape: détection des replays</vt:lpstr>
      <vt:lpstr>Présentation PowerPoint</vt:lpstr>
      <vt:lpstr>3ème étape: Lien de corrélation ou de causalité ?</vt:lpstr>
      <vt:lpstr>Reste-t-il des traces de mémoire erronée ?</vt:lpstr>
      <vt:lpstr>Les souvenirs plus anciens sont-ils également altérés ?</vt:lpstr>
      <vt:lpstr>Présentation PowerPoint</vt:lpstr>
      <vt:lpstr>4ème étape:La ségrégation des replays des souvenirs récents et anciens durant le sommeil </vt:lpstr>
      <vt:lpstr>Généralisation pour d’autres souvenirs encore plus anciens</vt:lpstr>
      <vt:lpstr>5ème étape: Les circuits impliqués dans la ségrégation de ces replays </vt:lpstr>
      <vt:lpstr>rÔLE DES CIRCUITS INHIBITEURS LOCAUX</vt:lpstr>
      <vt:lpstr>Synthèse:</vt:lpstr>
      <vt:lpstr>Conclusion</vt:lpstr>
      <vt:lpstr>Avantages de la ségrégation</vt:lpstr>
      <vt:lpstr>Potentiels rôle de l’acétylcholine et la noradrénaline ?</vt:lpstr>
      <vt:lpstr>hippocampe et néocortex – synergie pour la consolidation des souvenirs récents ?</vt:lpstr>
      <vt:lpstr>Perspectives : apport de résolution temporelle </vt:lpstr>
      <vt:lpstr>Avancée dans l’intelligence artificielle ?</vt:lpstr>
      <vt:lpstr>Références</vt:lpstr>
      <vt:lpstr>Merci pour votre attention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Arwâ Kämpf</dc:creator>
  <cp:lastModifiedBy>Arwâ Kämpf</cp:lastModifiedBy>
  <cp:revision>15</cp:revision>
  <dcterms:created xsi:type="dcterms:W3CDTF">2025-01-08T15:38:15Z</dcterms:created>
  <dcterms:modified xsi:type="dcterms:W3CDTF">2025-01-23T16:56:48Z</dcterms:modified>
</cp:coreProperties>
</file>