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Ex1.xml" ContentType="application/vnd.ms-office.chartex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Ex2.xml" ContentType="application/vnd.ms-office.chartex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Ex3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sldIdLst>
    <p:sldId id="794" r:id="rId2"/>
    <p:sldId id="795" r:id="rId3"/>
    <p:sldId id="581" r:id="rId4"/>
    <p:sldId id="779" r:id="rId5"/>
    <p:sldId id="528" r:id="rId6"/>
    <p:sldId id="523" r:id="rId7"/>
    <p:sldId id="666" r:id="rId8"/>
    <p:sldId id="765" r:id="rId9"/>
    <p:sldId id="767" r:id="rId10"/>
    <p:sldId id="768" r:id="rId11"/>
    <p:sldId id="790" r:id="rId12"/>
    <p:sldId id="796" r:id="rId13"/>
    <p:sldId id="798" r:id="rId14"/>
    <p:sldId id="797" r:id="rId15"/>
    <p:sldId id="799" r:id="rId16"/>
    <p:sldId id="808" r:id="rId17"/>
    <p:sldId id="807" r:id="rId18"/>
    <p:sldId id="809" r:id="rId19"/>
    <p:sldId id="801" r:id="rId20"/>
    <p:sldId id="803" r:id="rId21"/>
    <p:sldId id="810" r:id="rId22"/>
    <p:sldId id="811" r:id="rId23"/>
    <p:sldId id="430" r:id="rId24"/>
    <p:sldId id="813" r:id="rId25"/>
    <p:sldId id="287" r:id="rId26"/>
    <p:sldId id="804" r:id="rId27"/>
    <p:sldId id="812" r:id="rId28"/>
    <p:sldId id="806" r:id="rId29"/>
    <p:sldId id="814" r:id="rId30"/>
  </p:sldIdLst>
  <p:sldSz cx="12192000" cy="6858000"/>
  <p:notesSz cx="4610100" cy="3460750"/>
  <p:defaultTextStyle>
    <a:defPPr>
      <a:defRPr lang="fr-FR"/>
    </a:defPPr>
    <a:lvl1pPr marL="0" algn="l" defTabSz="1811532" rtl="0" eaLnBrk="1" latinLnBrk="0" hangingPunct="1">
      <a:defRPr sz="3567" kern="1200">
        <a:solidFill>
          <a:schemeClr val="tx1"/>
        </a:solidFill>
        <a:latin typeface="+mn-lt"/>
        <a:ea typeface="+mn-ea"/>
        <a:cs typeface="+mn-cs"/>
      </a:defRPr>
    </a:lvl1pPr>
    <a:lvl2pPr marL="905767" algn="l" defTabSz="1811532" rtl="0" eaLnBrk="1" latinLnBrk="0" hangingPunct="1">
      <a:defRPr sz="3567" kern="1200">
        <a:solidFill>
          <a:schemeClr val="tx1"/>
        </a:solidFill>
        <a:latin typeface="+mn-lt"/>
        <a:ea typeface="+mn-ea"/>
        <a:cs typeface="+mn-cs"/>
      </a:defRPr>
    </a:lvl2pPr>
    <a:lvl3pPr marL="1811532" algn="l" defTabSz="1811532" rtl="0" eaLnBrk="1" latinLnBrk="0" hangingPunct="1">
      <a:defRPr sz="3567" kern="1200">
        <a:solidFill>
          <a:schemeClr val="tx1"/>
        </a:solidFill>
        <a:latin typeface="+mn-lt"/>
        <a:ea typeface="+mn-ea"/>
        <a:cs typeface="+mn-cs"/>
      </a:defRPr>
    </a:lvl3pPr>
    <a:lvl4pPr marL="2717300" algn="l" defTabSz="1811532" rtl="0" eaLnBrk="1" latinLnBrk="0" hangingPunct="1">
      <a:defRPr sz="3567" kern="1200">
        <a:solidFill>
          <a:schemeClr val="tx1"/>
        </a:solidFill>
        <a:latin typeface="+mn-lt"/>
        <a:ea typeface="+mn-ea"/>
        <a:cs typeface="+mn-cs"/>
      </a:defRPr>
    </a:lvl4pPr>
    <a:lvl5pPr marL="3623065" algn="l" defTabSz="1811532" rtl="0" eaLnBrk="1" latinLnBrk="0" hangingPunct="1">
      <a:defRPr sz="3567" kern="1200">
        <a:solidFill>
          <a:schemeClr val="tx1"/>
        </a:solidFill>
        <a:latin typeface="+mn-lt"/>
        <a:ea typeface="+mn-ea"/>
        <a:cs typeface="+mn-cs"/>
      </a:defRPr>
    </a:lvl5pPr>
    <a:lvl6pPr marL="4528832" algn="l" defTabSz="1811532" rtl="0" eaLnBrk="1" latinLnBrk="0" hangingPunct="1">
      <a:defRPr sz="3567" kern="1200">
        <a:solidFill>
          <a:schemeClr val="tx1"/>
        </a:solidFill>
        <a:latin typeface="+mn-lt"/>
        <a:ea typeface="+mn-ea"/>
        <a:cs typeface="+mn-cs"/>
      </a:defRPr>
    </a:lvl6pPr>
    <a:lvl7pPr marL="5434599" algn="l" defTabSz="1811532" rtl="0" eaLnBrk="1" latinLnBrk="0" hangingPunct="1">
      <a:defRPr sz="3567" kern="1200">
        <a:solidFill>
          <a:schemeClr val="tx1"/>
        </a:solidFill>
        <a:latin typeface="+mn-lt"/>
        <a:ea typeface="+mn-ea"/>
        <a:cs typeface="+mn-cs"/>
      </a:defRPr>
    </a:lvl7pPr>
    <a:lvl8pPr marL="6340363" algn="l" defTabSz="1811532" rtl="0" eaLnBrk="1" latinLnBrk="0" hangingPunct="1">
      <a:defRPr sz="3567" kern="1200">
        <a:solidFill>
          <a:schemeClr val="tx1"/>
        </a:solidFill>
        <a:latin typeface="+mn-lt"/>
        <a:ea typeface="+mn-ea"/>
        <a:cs typeface="+mn-cs"/>
      </a:defRPr>
    </a:lvl8pPr>
    <a:lvl9pPr marL="7246130" algn="l" defTabSz="1811532" rtl="0" eaLnBrk="1" latinLnBrk="0" hangingPunct="1">
      <a:defRPr sz="356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" id="{2D31F1EC-5538-4601-B393-DF4898F39AAA}">
          <p14:sldIdLst>
            <p14:sldId id="794"/>
            <p14:sldId id="795"/>
            <p14:sldId id="581"/>
            <p14:sldId id="779"/>
            <p14:sldId id="528"/>
            <p14:sldId id="523"/>
            <p14:sldId id="666"/>
            <p14:sldId id="765"/>
            <p14:sldId id="767"/>
            <p14:sldId id="768"/>
            <p14:sldId id="790"/>
            <p14:sldId id="796"/>
            <p14:sldId id="798"/>
            <p14:sldId id="797"/>
            <p14:sldId id="799"/>
            <p14:sldId id="808"/>
            <p14:sldId id="807"/>
            <p14:sldId id="809"/>
            <p14:sldId id="801"/>
            <p14:sldId id="803"/>
            <p14:sldId id="810"/>
            <p14:sldId id="811"/>
            <p14:sldId id="430"/>
            <p14:sldId id="813"/>
            <p14:sldId id="287"/>
            <p14:sldId id="804"/>
            <p14:sldId id="812"/>
            <p14:sldId id="806"/>
            <p14:sldId id="814"/>
          </p14:sldIdLst>
        </p14:section>
        <p14:section name="Results" id="{F613E6A5-F98E-487E-8A54-01828EA9BD12}">
          <p14:sldIdLst/>
        </p14:section>
        <p14:section name="Intro" id="{7B9D0DF6-1BFB-49A2-B306-504DF2809E78}">
          <p14:sldIdLst/>
        </p14:section>
        <p14:section name="Implementation" id="{71E4783D-52D6-4FEF-A933-5063E18BF32B}">
          <p14:sldIdLst/>
        </p14:section>
        <p14:section name="How this would foster research" id="{8424A023-5AE6-4107-BB5B-AE58862148E6}">
          <p14:sldIdLst/>
        </p14:section>
        <p14:section name="Almost" id="{DA593F6D-C7C6-47AA-BCFB-345947430FA4}">
          <p14:sldIdLst/>
        </p14:section>
        <p14:section name="Thesis slides" id="{B64ED8DC-DFE8-40AD-9833-2DDD30ACEA09}">
          <p14:sldIdLst/>
        </p14:section>
        <p14:section name="Additional slides" id="{80782FAB-B96B-4FFE-9BE4-4F3AFB847DF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5707" userDrawn="1">
          <p15:clr>
            <a:srgbClr val="A4A3A4"/>
          </p15:clr>
        </p15:guide>
        <p15:guide id="2" pos="57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VRIER Raphael" initials="CR" lastIdx="4" clrIdx="0">
    <p:extLst>
      <p:ext uri="{19B8F6BF-5375-455C-9EA6-DF929625EA0E}">
        <p15:presenceInfo xmlns:p15="http://schemas.microsoft.com/office/powerpoint/2012/main" userId="S-1-5-21-1292428093-1123561945-1801674531-76979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E6EC"/>
    <a:srgbClr val="4CB3A2"/>
    <a:srgbClr val="00B0F0"/>
    <a:srgbClr val="94CCAC"/>
    <a:srgbClr val="C91F2A"/>
    <a:srgbClr val="2DCC70"/>
    <a:srgbClr val="74CDEB"/>
    <a:srgbClr val="4BACC6"/>
    <a:srgbClr val="FFFF00"/>
    <a:srgbClr val="3682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034E78-7F5D-4C2E-B375-FC64B27BC917}" styleName="Style foncé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Style clair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93D81CF-94F2-401A-BA57-92F5A7B2D0C5}" styleName="Style moye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33" autoAdjust="0"/>
    <p:restoredTop sz="89702" autoAdjust="0"/>
  </p:normalViewPr>
  <p:slideViewPr>
    <p:cSldViewPr>
      <p:cViewPr varScale="1">
        <p:scale>
          <a:sx n="102" d="100"/>
          <a:sy n="102" d="100"/>
        </p:scale>
        <p:origin x="720" y="84"/>
      </p:cViewPr>
      <p:guideLst>
        <p:guide orient="horz" pos="5707"/>
        <p:guide pos="5712"/>
      </p:guideLst>
    </p:cSldViewPr>
  </p:slideViewPr>
  <p:outlineViewPr>
    <p:cViewPr>
      <p:scale>
        <a:sx n="33" d="100"/>
        <a:sy n="33" d="100"/>
      </p:scale>
      <p:origin x="0" y="-2114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212" d="100"/>
          <a:sy n="212" d="100"/>
        </p:scale>
        <p:origin x="2640" y="1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hgg\switchdrive\_Presentations\JournalClub%20GESAN\plo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oleObject" Target="file:///C:\Users\chgg\switchdrive\_Presentations\JournalClub%20GESAN\plot.xlsx" TargetMode="External"/><Relationship Id="rId4" Type="http://schemas.openxmlformats.org/officeDocument/2006/relationships/themeOverride" Target="../theme/themeOverride1.xml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oleObject" Target="file:///C:\Users\chgg\switchdrive\_Presentations\JournalClub%20GESAN\plot.xlsx" TargetMode="External"/><Relationship Id="rId4" Type="http://schemas.openxmlformats.org/officeDocument/2006/relationships/themeOverride" Target="../theme/themeOverride2.xml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oleObject" Target="file:///C:\Users\chgg\switchdrive\_Presentations\JournalClub%20GESAN\plot.xlsx" TargetMode="External"/><Relationship Id="rId4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Feuil3!$B$1</c:f>
              <c:strCache>
                <c:ptCount val="1"/>
                <c:pt idx="0">
                  <c:v>SNOMED CT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Feuil3!$A$2:$A$20</c:f>
              <c:strCache>
                <c:ptCount val="19"/>
                <c:pt idx="0">
                  <c:v>Body structure</c:v>
                </c:pt>
                <c:pt idx="1">
                  <c:v>Clinical finding </c:v>
                </c:pt>
                <c:pt idx="2">
                  <c:v>Environment or geographical location</c:v>
                </c:pt>
                <c:pt idx="3">
                  <c:v>Event </c:v>
                </c:pt>
                <c:pt idx="4">
                  <c:v>Linkage concept</c:v>
                </c:pt>
                <c:pt idx="5">
                  <c:v>Observable entity</c:v>
                </c:pt>
                <c:pt idx="6">
                  <c:v>Organism</c:v>
                </c:pt>
                <c:pt idx="7">
                  <c:v>Pharmaceutical / biologic product</c:v>
                </c:pt>
                <c:pt idx="8">
                  <c:v>Physical force</c:v>
                </c:pt>
                <c:pt idx="9">
                  <c:v>Physical object</c:v>
                </c:pt>
                <c:pt idx="10">
                  <c:v>Procedure</c:v>
                </c:pt>
                <c:pt idx="11">
                  <c:v>Qualifier value</c:v>
                </c:pt>
                <c:pt idx="12">
                  <c:v>Record artifact</c:v>
                </c:pt>
                <c:pt idx="13">
                  <c:v>Situation with explicit context</c:v>
                </c:pt>
                <c:pt idx="14">
                  <c:v>Social context</c:v>
                </c:pt>
                <c:pt idx="15">
                  <c:v>Special concept</c:v>
                </c:pt>
                <c:pt idx="16">
                  <c:v>Specimen</c:v>
                </c:pt>
                <c:pt idx="17">
                  <c:v>Staging and scales</c:v>
                </c:pt>
                <c:pt idx="18">
                  <c:v>Substance</c:v>
                </c:pt>
              </c:strCache>
            </c:strRef>
          </c:cat>
          <c:val>
            <c:numRef>
              <c:f>Feuil3!$B$2:$B$20</c:f>
              <c:numCache>
                <c:formatCode>General</c:formatCode>
                <c:ptCount val="19"/>
                <c:pt idx="0">
                  <c:v>11.34801180124396</c:v>
                </c:pt>
                <c:pt idx="1">
                  <c:v>32.833380978681717</c:v>
                </c:pt>
                <c:pt idx="2">
                  <c:v>0.51567994537900252</c:v>
                </c:pt>
                <c:pt idx="3">
                  <c:v>0.89425230571105829</c:v>
                </c:pt>
                <c:pt idx="4">
                  <c:v>0.33055695099375243</c:v>
                </c:pt>
                <c:pt idx="5">
                  <c:v>2.8490068026455657</c:v>
                </c:pt>
                <c:pt idx="6">
                  <c:v>9.1123810369663154</c:v>
                </c:pt>
                <c:pt idx="7">
                  <c:v>6.962789445491409</c:v>
                </c:pt>
                <c:pt idx="8">
                  <c:v>4.7737863619584736E-2</c:v>
                </c:pt>
                <c:pt idx="9">
                  <c:v>3.8187515438480606</c:v>
                </c:pt>
                <c:pt idx="10">
                  <c:v>16.39351542182786</c:v>
                </c:pt>
                <c:pt idx="11">
                  <c:v>3.0158117795953938</c:v>
                </c:pt>
                <c:pt idx="12">
                  <c:v>0.14182586226516161</c:v>
                </c:pt>
                <c:pt idx="13">
                  <c:v>1.3563659273773871</c:v>
                </c:pt>
                <c:pt idx="14">
                  <c:v>1.2261969852984034</c:v>
                </c:pt>
                <c:pt idx="15">
                  <c:v>0.17679662282369465</c:v>
                </c:pt>
                <c:pt idx="16">
                  <c:v>0.49097837641305464</c:v>
                </c:pt>
                <c:pt idx="17">
                  <c:v>0.43519168695063298</c:v>
                </c:pt>
                <c:pt idx="18">
                  <c:v>7.5325908060205213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175-4EAA-8412-9AEF1B26E3BA}"/>
            </c:ext>
          </c:extLst>
        </c:ser>
        <c:ser>
          <c:idx val="1"/>
          <c:order val="1"/>
          <c:tx>
            <c:strRef>
              <c:f>Feuil3!$C$1</c:f>
              <c:strCache>
                <c:ptCount val="1"/>
                <c:pt idx="0">
                  <c:v>HUG DE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cat>
            <c:strRef>
              <c:f>Feuil3!$A$2:$A$20</c:f>
              <c:strCache>
                <c:ptCount val="19"/>
                <c:pt idx="0">
                  <c:v>Body structure</c:v>
                </c:pt>
                <c:pt idx="1">
                  <c:v>Clinical finding </c:v>
                </c:pt>
                <c:pt idx="2">
                  <c:v>Environment or geographical location</c:v>
                </c:pt>
                <c:pt idx="3">
                  <c:v>Event </c:v>
                </c:pt>
                <c:pt idx="4">
                  <c:v>Linkage concept</c:v>
                </c:pt>
                <c:pt idx="5">
                  <c:v>Observable entity</c:v>
                </c:pt>
                <c:pt idx="6">
                  <c:v>Organism</c:v>
                </c:pt>
                <c:pt idx="7">
                  <c:v>Pharmaceutical / biologic product</c:v>
                </c:pt>
                <c:pt idx="8">
                  <c:v>Physical force</c:v>
                </c:pt>
                <c:pt idx="9">
                  <c:v>Physical object</c:v>
                </c:pt>
                <c:pt idx="10">
                  <c:v>Procedure</c:v>
                </c:pt>
                <c:pt idx="11">
                  <c:v>Qualifier value</c:v>
                </c:pt>
                <c:pt idx="12">
                  <c:v>Record artifact</c:v>
                </c:pt>
                <c:pt idx="13">
                  <c:v>Situation with explicit context</c:v>
                </c:pt>
                <c:pt idx="14">
                  <c:v>Social context</c:v>
                </c:pt>
                <c:pt idx="15">
                  <c:v>Special concept</c:v>
                </c:pt>
                <c:pt idx="16">
                  <c:v>Specimen</c:v>
                </c:pt>
                <c:pt idx="17">
                  <c:v>Staging and scales</c:v>
                </c:pt>
                <c:pt idx="18">
                  <c:v>Substance</c:v>
                </c:pt>
              </c:strCache>
            </c:strRef>
          </c:cat>
          <c:val>
            <c:numRef>
              <c:f>Feuil3!$C$2:$C$20</c:f>
              <c:numCache>
                <c:formatCode>General</c:formatCode>
                <c:ptCount val="19"/>
                <c:pt idx="0">
                  <c:v>2.1269754505554572</c:v>
                </c:pt>
                <c:pt idx="1">
                  <c:v>31.729393418112252</c:v>
                </c:pt>
                <c:pt idx="2">
                  <c:v>0.48873812318129928</c:v>
                </c:pt>
                <c:pt idx="3">
                  <c:v>0.22668445844922108</c:v>
                </c:pt>
                <c:pt idx="4">
                  <c:v>1.0916223211845468</c:v>
                </c:pt>
                <c:pt idx="5">
                  <c:v>1.42762978087169</c:v>
                </c:pt>
                <c:pt idx="6">
                  <c:v>1.1141299979100014</c:v>
                </c:pt>
                <c:pt idx="7">
                  <c:v>2.0562370379897428</c:v>
                </c:pt>
                <c:pt idx="8">
                  <c:v>0</c:v>
                </c:pt>
                <c:pt idx="9">
                  <c:v>0.37137666597000052</c:v>
                </c:pt>
                <c:pt idx="10">
                  <c:v>22.324399929261588</c:v>
                </c:pt>
                <c:pt idx="11">
                  <c:v>26.96741209948393</c:v>
                </c:pt>
                <c:pt idx="12">
                  <c:v>0.52571502065883191</c:v>
                </c:pt>
                <c:pt idx="13">
                  <c:v>1.4999758846320799</c:v>
                </c:pt>
                <c:pt idx="14">
                  <c:v>0.44854584331441616</c:v>
                </c:pt>
                <c:pt idx="15">
                  <c:v>4.0192279866883167E-2</c:v>
                </c:pt>
                <c:pt idx="16">
                  <c:v>0.21221523769714315</c:v>
                </c:pt>
                <c:pt idx="17">
                  <c:v>6.7523030176363727E-2</c:v>
                </c:pt>
                <c:pt idx="18">
                  <c:v>7.281233420684555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175-4EAA-8412-9AEF1B26E3BA}"/>
            </c:ext>
          </c:extLst>
        </c:ser>
        <c:ser>
          <c:idx val="2"/>
          <c:order val="2"/>
          <c:tx>
            <c:strRef>
              <c:f>Feuil3!$D$1</c:f>
              <c:strCache>
                <c:ptCount val="1"/>
                <c:pt idx="0">
                  <c:v>HUG SCT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Feuil3!$A$2:$A$20</c:f>
              <c:strCache>
                <c:ptCount val="19"/>
                <c:pt idx="0">
                  <c:v>Body structure</c:v>
                </c:pt>
                <c:pt idx="1">
                  <c:v>Clinical finding </c:v>
                </c:pt>
                <c:pt idx="2">
                  <c:v>Environment or geographical location</c:v>
                </c:pt>
                <c:pt idx="3">
                  <c:v>Event </c:v>
                </c:pt>
                <c:pt idx="4">
                  <c:v>Linkage concept</c:v>
                </c:pt>
                <c:pt idx="5">
                  <c:v>Observable entity</c:v>
                </c:pt>
                <c:pt idx="6">
                  <c:v>Organism</c:v>
                </c:pt>
                <c:pt idx="7">
                  <c:v>Pharmaceutical / biologic product</c:v>
                </c:pt>
                <c:pt idx="8">
                  <c:v>Physical force</c:v>
                </c:pt>
                <c:pt idx="9">
                  <c:v>Physical object</c:v>
                </c:pt>
                <c:pt idx="10">
                  <c:v>Procedure</c:v>
                </c:pt>
                <c:pt idx="11">
                  <c:v>Qualifier value</c:v>
                </c:pt>
                <c:pt idx="12">
                  <c:v>Record artifact</c:v>
                </c:pt>
                <c:pt idx="13">
                  <c:v>Situation with explicit context</c:v>
                </c:pt>
                <c:pt idx="14">
                  <c:v>Social context</c:v>
                </c:pt>
                <c:pt idx="15">
                  <c:v>Special concept</c:v>
                </c:pt>
                <c:pt idx="16">
                  <c:v>Specimen</c:v>
                </c:pt>
                <c:pt idx="17">
                  <c:v>Staging and scales</c:v>
                </c:pt>
                <c:pt idx="18">
                  <c:v>Substance</c:v>
                </c:pt>
              </c:strCache>
            </c:strRef>
          </c:cat>
          <c:val>
            <c:numRef>
              <c:f>Feuil3!$D$2:$D$20</c:f>
              <c:numCache>
                <c:formatCode>General</c:formatCode>
                <c:ptCount val="19"/>
                <c:pt idx="0">
                  <c:v>3.4849684906505045</c:v>
                </c:pt>
                <c:pt idx="1">
                  <c:v>47.270911532766277</c:v>
                </c:pt>
                <c:pt idx="2">
                  <c:v>0.51654671304108268</c:v>
                </c:pt>
                <c:pt idx="3">
                  <c:v>0.35469540962154344</c:v>
                </c:pt>
                <c:pt idx="4">
                  <c:v>0.11364027686903819</c:v>
                </c:pt>
                <c:pt idx="5">
                  <c:v>1.990426667584972</c:v>
                </c:pt>
                <c:pt idx="6">
                  <c:v>0.97455146527084258</c:v>
                </c:pt>
                <c:pt idx="7">
                  <c:v>0.80581287234408905</c:v>
                </c:pt>
                <c:pt idx="8">
                  <c:v>0</c:v>
                </c:pt>
                <c:pt idx="9">
                  <c:v>0.57164502909879822</c:v>
                </c:pt>
                <c:pt idx="10">
                  <c:v>32.377147973415063</c:v>
                </c:pt>
                <c:pt idx="11">
                  <c:v>3.4195392403319675</c:v>
                </c:pt>
                <c:pt idx="12">
                  <c:v>0.66806708219980027</c:v>
                </c:pt>
                <c:pt idx="13">
                  <c:v>1.7838079823685387</c:v>
                </c:pt>
                <c:pt idx="14">
                  <c:v>0.57164502909879822</c:v>
                </c:pt>
                <c:pt idx="15">
                  <c:v>6.1985605564929921E-2</c:v>
                </c:pt>
                <c:pt idx="16">
                  <c:v>0.40635008092565172</c:v>
                </c:pt>
                <c:pt idx="17">
                  <c:v>0.14118943489789593</c:v>
                </c:pt>
                <c:pt idx="18">
                  <c:v>4.4870691139502048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175-4EAA-8412-9AEF1B26E3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11923432"/>
        <c:axId val="1011919496"/>
      </c:barChart>
      <c:catAx>
        <c:axId val="1011923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1919496"/>
        <c:crosses val="autoZero"/>
        <c:auto val="1"/>
        <c:lblAlgn val="ctr"/>
        <c:lblOffset val="100"/>
        <c:noMultiLvlLbl val="0"/>
      </c:catAx>
      <c:valAx>
        <c:axId val="1011919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CH" dirty="0"/>
                  <a:t>Percentage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1011923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Feuil1!$A$2:$A$22</cx:f>
        <cx:lvl ptCount="21">
          <cx:pt idx="0">Body structure (body structure)</cx:pt>
          <cx:pt idx="1">Clinical finding (finding)</cx:pt>
          <cx:pt idx="2">Environment or geographical location (environment / location)</cx:pt>
          <cx:pt idx="3">Event (event)</cx:pt>
          <cx:pt idx="4">Linkage concept (linkage concept)</cx:pt>
          <cx:pt idx="5">Observable entity (observable entity)</cx:pt>
          <cx:pt idx="6">Organism (organism)</cx:pt>
          <cx:pt idx="7">Pharmaceutical / biologic product (product)</cx:pt>
          <cx:pt idx="8">Physical force (physical force)</cx:pt>
          <cx:pt idx="9">Physical object (physical object)</cx:pt>
          <cx:pt idx="10">Procedure (procedure)</cx:pt>
          <cx:pt idx="11">Qualifier value (qualifier value)</cx:pt>
          <cx:pt idx="12">Record artifact (record artifact)</cx:pt>
          <cx:pt idx="13">Situation with explicit context (situation)</cx:pt>
          <cx:pt idx="14">SNOMED CT Concept (SNOMED RT+CTV3)</cx:pt>
          <cx:pt idx="15">SNOMED CT Model Component (metadata)</cx:pt>
          <cx:pt idx="16">Social context (social concept)</cx:pt>
          <cx:pt idx="17">Special concept (special concept)</cx:pt>
          <cx:pt idx="18">Specimen (specimen)</cx:pt>
          <cx:pt idx="19">Staging and scales (staging scale)</cx:pt>
          <cx:pt idx="20">Substance (substance)</cx:pt>
        </cx:lvl>
      </cx:strDim>
      <cx:numDim type="size">
        <cx:f>Feuil1!$E$2:$E$22</cx:f>
        <cx:lvl ptCount="21" formatCode="Standard">
          <cx:pt idx="0">40887</cx:pt>
          <cx:pt idx="1">118299</cx:pt>
          <cx:pt idx="2">1858</cx:pt>
          <cx:pt idx="3">3222</cx:pt>
          <cx:pt idx="4">1191</cx:pt>
          <cx:pt idx="5">10265</cx:pt>
          <cx:pt idx="6">32832</cx:pt>
          <cx:pt idx="7">25087</cx:pt>
          <cx:pt idx="8">172</cx:pt>
          <cx:pt idx="9">13759</cx:pt>
          <cx:pt idx="10">59066</cx:pt>
          <cx:pt idx="11">10866</cx:pt>
          <cx:pt idx="12">511</cx:pt>
          <cx:pt idx="13">4887</cx:pt>
          <cx:pt idx="14">1</cx:pt>
          <cx:pt idx="15">1866</cx:pt>
          <cx:pt idx="16">4418</cx:pt>
          <cx:pt idx="17">637</cx:pt>
          <cx:pt idx="18">1769</cx:pt>
          <cx:pt idx="19">1568</cx:pt>
          <cx:pt idx="20">27140</cx:pt>
        </cx:lvl>
      </cx:numDim>
    </cx:data>
  </cx:chartData>
  <cx:chart>
    <cx:plotArea>
      <cx:plotAreaRegion>
        <cx:series layoutId="treemap" uniqueId="{1968D31F-D7C2-4F37-92F8-3FC16EF470B9}">
          <cx:tx>
            <cx:txData>
              <cx:f>Feuil1!$E$1</cx:f>
              <cx:v>SNOMED CT</cx:v>
            </cx:txData>
          </cx:tx>
          <cx:dataPt idx="10">
            <cx:spPr>
              <a:solidFill>
                <a:srgbClr val="FFC000">
                  <a:lumMod val="50000"/>
                </a:srgbClr>
              </a:solidFill>
            </cx:spPr>
          </cx:dataPt>
          <cx:dataLabels pos="inEnd"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1400" b="1">
                    <a:solidFill>
                      <a:sysClr val="windowText" lastClr="000000"/>
                    </a:solidFill>
                  </a:defRPr>
                </a:pPr>
                <a:endParaRPr lang="fr-FR" sz="1400" b="1" i="0" u="none" strike="noStrike" baseline="0">
                  <a:solidFill>
                    <a:sysClr val="windowText" lastClr="000000"/>
                  </a:solidFill>
                  <a:latin typeface="Calibri" panose="020F0502020204030204"/>
                </a:endParaRPr>
              </a:p>
            </cx:txPr>
            <cx:visibility seriesName="0" categoryName="1" value="0"/>
          </cx:dataLabels>
          <cx:dataId val="0"/>
          <cx:layoutPr>
            <cx:parentLabelLayout val="none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Feuil1!$A$2:$A$22</cx:f>
        <cx:lvl ptCount="21">
          <cx:pt idx="0">Body structure (body structure)</cx:pt>
          <cx:pt idx="1">Clinical finding (finding)</cx:pt>
          <cx:pt idx="2">Environment or geographical location (environment / location)</cx:pt>
          <cx:pt idx="3">Event (event)</cx:pt>
          <cx:pt idx="4">Linkage concept (linkage concept)</cx:pt>
          <cx:pt idx="5">Observable entity (observable entity)</cx:pt>
          <cx:pt idx="6">Organism (organism)</cx:pt>
          <cx:pt idx="7">Pharmaceutical / biologic product (product)</cx:pt>
          <cx:pt idx="8">Physical force (physical force)</cx:pt>
          <cx:pt idx="9">Physical object (physical object)</cx:pt>
          <cx:pt idx="10">Procedure (procedure)</cx:pt>
          <cx:pt idx="11">Qualifier value (qualifier value)</cx:pt>
          <cx:pt idx="12">Record artifact (record artifact)</cx:pt>
          <cx:pt idx="13">Situation with explicit context (situation)</cx:pt>
          <cx:pt idx="14">SNOMED CT Concept (SNOMED RT+CTV3)</cx:pt>
          <cx:pt idx="15">SNOMED CT Model Component (metadata)</cx:pt>
          <cx:pt idx="16">Social context (social concept)</cx:pt>
          <cx:pt idx="17">Special concept (special concept)</cx:pt>
          <cx:pt idx="18">Specimen (specimen)</cx:pt>
          <cx:pt idx="19">Staging and scales (staging scale)</cx:pt>
          <cx:pt idx="20">Substance (substance)</cx:pt>
        </cx:lvl>
      </cx:strDim>
      <cx:numDim type="size">
        <cx:f>Feuil1!$G$2:$G$22</cx:f>
        <cx:lvl ptCount="21" formatCode="Standard">
          <cx:pt idx="0">1323</cx:pt>
          <cx:pt idx="1">19736</cx:pt>
          <cx:pt idx="2">304</cx:pt>
          <cx:pt idx="3">141</cx:pt>
          <cx:pt idx="4">679</cx:pt>
          <cx:pt idx="5">888</cx:pt>
          <cx:pt idx="6">693</cx:pt>
          <cx:pt idx="7">1279</cx:pt>
          <cx:pt idx="8">0</cx:pt>
          <cx:pt idx="9">231</cx:pt>
          <cx:pt idx="10">13886</cx:pt>
          <cx:pt idx="11">16774</cx:pt>
          <cx:pt idx="12">327</cx:pt>
          <cx:pt idx="13">933</cx:pt>
          <cx:pt idx="14">0</cx:pt>
          <cx:pt idx="15">0</cx:pt>
          <cx:pt idx="16">279</cx:pt>
          <cx:pt idx="17">25</cx:pt>
          <cx:pt idx="18">132</cx:pt>
          <cx:pt idx="19">42</cx:pt>
          <cx:pt idx="20">4529</cx:pt>
        </cx:lvl>
      </cx:numDim>
    </cx:data>
  </cx:chartData>
  <cx:chart>
    <cx:plotArea>
      <cx:plotAreaRegion>
        <cx:series layoutId="treemap" uniqueId="{8E9557E8-50CB-4233-A6F4-FD91198EB846}"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1400" b="1" i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CH" sz="1400" b="1">
                  <a:solidFill>
                    <a:sysClr val="windowText" lastClr="000000"/>
                  </a:solidFill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Feuil1!$A$2:$A$22</cx:f>
        <cx:lvl ptCount="21">
          <cx:pt idx="0">Body structure (body structure)</cx:pt>
          <cx:pt idx="1">Clinical finding (finding)</cx:pt>
          <cx:pt idx="2">Environment or geographical location (environment / location)</cx:pt>
          <cx:pt idx="3">Event (event)</cx:pt>
          <cx:pt idx="4">Linkage concept (linkage concept)</cx:pt>
          <cx:pt idx="5">Observable entity (observable entity)</cx:pt>
          <cx:pt idx="6">Organism (organism)</cx:pt>
          <cx:pt idx="7">Pharmaceutical / biologic product (product)</cx:pt>
          <cx:pt idx="8">Physical force (physical force)</cx:pt>
          <cx:pt idx="9">Physical object (physical object)</cx:pt>
          <cx:pt idx="10">Procedure (procedure)</cx:pt>
          <cx:pt idx="11">Qualifier value (qualifier value)</cx:pt>
          <cx:pt idx="12">Record artifact (record artifact)</cx:pt>
          <cx:pt idx="13">Situation with explicit context (situation)</cx:pt>
          <cx:pt idx="14">SNOMED CT Concept (SNOMED RT+CTV3)</cx:pt>
          <cx:pt idx="15">SNOMED CT Model Component (metadata)</cx:pt>
          <cx:pt idx="16">Social context (social concept)</cx:pt>
          <cx:pt idx="17">Special concept (special concept)</cx:pt>
          <cx:pt idx="18">Specimen (specimen)</cx:pt>
          <cx:pt idx="19">Staging and scales (staging scale)</cx:pt>
          <cx:pt idx="20">Substance (substance)</cx:pt>
        </cx:lvl>
      </cx:strDim>
      <cx:numDim type="size">
        <cx:f>Feuil1!$F$2:$F$22</cx:f>
        <cx:lvl ptCount="21" formatCode="Standard">
          <cx:pt idx="0">1012</cx:pt>
          <cx:pt idx="1">13727</cx:pt>
          <cx:pt idx="2">150</cx:pt>
          <cx:pt idx="3">103</cx:pt>
          <cx:pt idx="4">33</cx:pt>
          <cx:pt idx="5">578</cx:pt>
          <cx:pt idx="6">283</cx:pt>
          <cx:pt idx="7">234</cx:pt>
          <cx:pt idx="8">0</cx:pt>
          <cx:pt idx="9">166</cx:pt>
          <cx:pt idx="10">9402</cx:pt>
          <cx:pt idx="11">993</cx:pt>
          <cx:pt idx="12">194</cx:pt>
          <cx:pt idx="13">518</cx:pt>
          <cx:pt idx="14">0</cx:pt>
          <cx:pt idx="15">0</cx:pt>
          <cx:pt idx="16">166</cx:pt>
          <cx:pt idx="17">18</cx:pt>
          <cx:pt idx="18">118</cx:pt>
          <cx:pt idx="19">41</cx:pt>
          <cx:pt idx="20">1303</cx:pt>
        </cx:lvl>
      </cx:numDim>
    </cx:data>
  </cx:chartData>
  <cx:chart>
    <cx:plotArea>
      <cx:plotAreaRegion>
        <cx:series layoutId="treemap" uniqueId="{AA5F49C5-5839-4011-9462-BC336B15F621}">
          <cx:tx>
            <cx:txData>
              <cx:f>Feuil1!$F$1</cx:f>
              <cx:v>HUG SCT</cx:v>
            </cx:txData>
          </cx:tx>
          <cx:dataLabels pos="inEnd">
            <cx:txPr>
              <a:bodyPr vertOverflow="overflow" horzOverflow="overflow" wrap="square" lIns="0" tIns="0" rIns="0" bIns="0"/>
              <a:lstStyle/>
              <a:p>
                <a:pPr algn="ctr" rtl="0">
                  <a:defRPr sz="1400" b="1" i="0">
                    <a:solidFill>
                      <a:sysClr val="windowText" lastClr="000000"/>
                    </a:solidFill>
                    <a:latin typeface="Calibri" panose="020F0502020204030204" pitchFamily="34" charset="0"/>
                    <a:ea typeface="Calibri" panose="020F0502020204030204" pitchFamily="34" charset="0"/>
                    <a:cs typeface="Calibri" panose="020F0502020204030204" pitchFamily="34" charset="0"/>
                  </a:defRPr>
                </a:pPr>
                <a:endParaRPr lang="fr-CH" sz="1400" b="1">
                  <a:solidFill>
                    <a:sysClr val="windowText" lastClr="000000"/>
                  </a:solidFill>
                </a:endParaRPr>
              </a:p>
            </cx:txPr>
            <cx:visibility seriesName="0" categoryName="1" value="0"/>
          </cx:dataLabels>
          <cx:dataId val="0"/>
          <cx:layoutPr>
            <cx:parentLabelLayout val="overlapping"/>
          </cx:layoutPr>
        </cx:series>
      </cx:plotAreaRegion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410">
  <cs:axisTitle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bg1">
          <a:lumMod val="65000"/>
        </a:schemeClr>
      </a:solidFill>
      <a:ln w="19050">
        <a:solidFill>
          <a:schemeClr val="bg1"/>
        </a:solidFill>
      </a:ln>
    </cs:spPr>
    <cs:defRPr sz="9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/>
  </cs:chartArea>
  <cs:dataLabel>
    <cs:lnRef idx="0"/>
    <cs:fillRef idx="0"/>
    <cs:effectRef idx="0"/>
    <cs:fontRef idx="minor">
      <a:schemeClr val="lt1"/>
    </cs:fontRef>
    <cs:defRPr sz="9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DA8A49-2973-4E6D-9385-184C7DAF16F9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CH"/>
        </a:p>
      </dgm:t>
    </dgm:pt>
    <dgm:pt modelId="{4A1B3F81-392A-449E-B655-D0BA00A985F6}">
      <dgm:prSet phldrT="[Texte]" custT="1"/>
      <dgm:spPr>
        <a:noFill/>
        <a:ln w="19050">
          <a:solidFill>
            <a:srgbClr val="4CB3A2"/>
          </a:solidFill>
        </a:ln>
      </dgm:spPr>
      <dgm:t>
        <a:bodyPr/>
        <a:lstStyle/>
        <a:p>
          <a:pPr>
            <a:buFont typeface="+mj-lt"/>
            <a:buAutoNum type="arabicPeriod"/>
          </a:pPr>
          <a:r>
            <a:rPr lang="fr-CH" sz="20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List </a:t>
          </a:r>
          <a:r>
            <a:rPr lang="fr-CH" sz="20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every</a:t>
          </a:r>
          <a:r>
            <a:rPr lang="fr-CH" sz="20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</a:t>
          </a:r>
          <a:r>
            <a:rPr lang="fr-CH" sz="20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structured</a:t>
          </a:r>
          <a:r>
            <a:rPr lang="fr-CH" sz="20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data </a:t>
          </a:r>
          <a:r>
            <a:rPr lang="fr-CH" sz="20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elements</a:t>
          </a:r>
          <a:r>
            <a:rPr lang="fr-CH" sz="20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</a:t>
          </a:r>
          <a:r>
            <a:rPr lang="fr-CH" sz="20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used</a:t>
          </a:r>
          <a:r>
            <a:rPr lang="fr-CH" sz="20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in HUG</a:t>
          </a:r>
          <a:endParaRPr lang="fr-CH" sz="2000" dirty="0">
            <a:solidFill>
              <a:schemeClr val="bg2">
                <a:lumMod val="1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2D3AA75-407C-4702-B5B8-562FA6CF9449}" type="parTrans" cxnId="{42490896-2E65-4BC6-92B0-31C2A12A080C}">
      <dgm:prSet/>
      <dgm:spPr/>
      <dgm:t>
        <a:bodyPr/>
        <a:lstStyle/>
        <a:p>
          <a:endParaRPr lang="fr-CH" sz="11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583416F6-1976-419C-9EC0-033E1F1F1048}" type="sibTrans" cxnId="{42490896-2E65-4BC6-92B0-31C2A12A080C}">
      <dgm:prSet/>
      <dgm:spPr>
        <a:ln>
          <a:solidFill>
            <a:srgbClr val="4CB3A2"/>
          </a:solidFill>
        </a:ln>
      </dgm:spPr>
      <dgm:t>
        <a:bodyPr/>
        <a:lstStyle/>
        <a:p>
          <a:endParaRPr lang="fr-CH" sz="11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36480645-26D0-434F-BF48-013AF29ADD46}">
      <dgm:prSet custT="1"/>
      <dgm:spPr>
        <a:noFill/>
        <a:ln w="28575">
          <a:solidFill>
            <a:srgbClr val="4CB3A2"/>
          </a:solidFill>
        </a:ln>
      </dgm:spPr>
      <dgm:t>
        <a:bodyPr/>
        <a:lstStyle/>
        <a:p>
          <a:r>
            <a:rPr lang="fr-CH" sz="20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Choose</a:t>
          </a:r>
          <a:r>
            <a:rPr lang="fr-CH" sz="20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a standard to </a:t>
          </a:r>
          <a:r>
            <a:rPr lang="fr-CH" sz="20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represent</a:t>
          </a:r>
          <a:r>
            <a:rPr lang="fr-CH" sz="20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</a:t>
          </a:r>
          <a:r>
            <a:rPr lang="fr-CH" sz="20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those</a:t>
          </a:r>
          <a:r>
            <a:rPr lang="fr-CH" sz="20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data </a:t>
          </a:r>
        </a:p>
      </dgm:t>
    </dgm:pt>
    <dgm:pt modelId="{73A8D3E8-1348-4236-A6CA-FD860360BC0B}" type="parTrans" cxnId="{A8882283-B1BD-4BEB-A41A-2AEF6A94327C}">
      <dgm:prSet/>
      <dgm:spPr/>
      <dgm:t>
        <a:bodyPr/>
        <a:lstStyle/>
        <a:p>
          <a:endParaRPr lang="fr-CH" sz="11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8332EAB-B4A0-4B97-8CC9-696A14BFBD85}" type="sibTrans" cxnId="{A8882283-B1BD-4BEB-A41A-2AEF6A94327C}">
      <dgm:prSet/>
      <dgm:spPr/>
      <dgm:t>
        <a:bodyPr/>
        <a:lstStyle/>
        <a:p>
          <a:endParaRPr lang="fr-CH" sz="11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9A99A919-A71D-44EA-8C2C-B25A69693D0E}">
      <dgm:prSet custT="1"/>
      <dgm:spPr>
        <a:noFill/>
        <a:ln w="28575">
          <a:solidFill>
            <a:srgbClr val="4CB3A2"/>
          </a:solidFill>
        </a:ln>
      </dgm:spPr>
      <dgm:t>
        <a:bodyPr/>
        <a:lstStyle/>
        <a:p>
          <a:r>
            <a:rPr lang="fr-CH" sz="20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Represent</a:t>
          </a:r>
          <a:r>
            <a:rPr lang="fr-CH" sz="20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</a:t>
          </a:r>
          <a:r>
            <a:rPr lang="fr-CH" sz="20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those</a:t>
          </a:r>
          <a:r>
            <a:rPr lang="fr-CH" sz="20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data </a:t>
          </a:r>
          <a:r>
            <a:rPr lang="fr-CH" sz="20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elements</a:t>
          </a:r>
          <a:r>
            <a:rPr lang="fr-CH" sz="20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</a:t>
          </a:r>
          <a:r>
            <a:rPr lang="fr-CH" sz="20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using</a:t>
          </a:r>
          <a:r>
            <a:rPr lang="fr-CH" sz="20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the </a:t>
          </a:r>
          <a:r>
            <a:rPr lang="fr-CH" sz="20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chosen</a:t>
          </a:r>
          <a:r>
            <a:rPr lang="fr-CH" sz="20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standard</a:t>
          </a:r>
        </a:p>
      </dgm:t>
    </dgm:pt>
    <dgm:pt modelId="{691C7246-9066-40D2-BE48-B4920C921BFD}" type="parTrans" cxnId="{8C4B35C3-2FA6-4449-BECF-C0EB4B30F2D9}">
      <dgm:prSet/>
      <dgm:spPr/>
      <dgm:t>
        <a:bodyPr/>
        <a:lstStyle/>
        <a:p>
          <a:endParaRPr lang="fr-CH" sz="11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1FFE5F2B-F2D6-4051-9753-1BD9488588C3}" type="sibTrans" cxnId="{8C4B35C3-2FA6-4449-BECF-C0EB4B30F2D9}">
      <dgm:prSet/>
      <dgm:spPr/>
      <dgm:t>
        <a:bodyPr/>
        <a:lstStyle/>
        <a:p>
          <a:endParaRPr lang="fr-CH" sz="1100">
            <a:latin typeface="Calibri Light" panose="020F0302020204030204" pitchFamily="34" charset="0"/>
            <a:cs typeface="Calibri Light" panose="020F0302020204030204" pitchFamily="34" charset="0"/>
          </a:endParaRPr>
        </a:p>
      </dgm:t>
    </dgm:pt>
    <dgm:pt modelId="{E9421828-C2B9-44E5-886C-163EA511A3CF}" type="pres">
      <dgm:prSet presAssocID="{5EDA8A49-2973-4E6D-9385-184C7DAF16F9}" presName="Name0" presStyleCnt="0">
        <dgm:presLayoutVars>
          <dgm:chMax val="7"/>
          <dgm:chPref val="7"/>
          <dgm:dir/>
        </dgm:presLayoutVars>
      </dgm:prSet>
      <dgm:spPr/>
    </dgm:pt>
    <dgm:pt modelId="{A1CD746D-1869-4596-B5FD-F0C6F49DCD4B}" type="pres">
      <dgm:prSet presAssocID="{5EDA8A49-2973-4E6D-9385-184C7DAF16F9}" presName="Name1" presStyleCnt="0"/>
      <dgm:spPr/>
    </dgm:pt>
    <dgm:pt modelId="{F1C304D5-C67D-470A-AB65-83EC05C736DF}" type="pres">
      <dgm:prSet presAssocID="{5EDA8A49-2973-4E6D-9385-184C7DAF16F9}" presName="cycle" presStyleCnt="0"/>
      <dgm:spPr/>
    </dgm:pt>
    <dgm:pt modelId="{7DB22FD6-2AD7-4A17-A31B-AEBA132AA194}" type="pres">
      <dgm:prSet presAssocID="{5EDA8A49-2973-4E6D-9385-184C7DAF16F9}" presName="srcNode" presStyleLbl="node1" presStyleIdx="0" presStyleCnt="3"/>
      <dgm:spPr/>
    </dgm:pt>
    <dgm:pt modelId="{EA1C624E-DF69-4779-B379-549E74E0717B}" type="pres">
      <dgm:prSet presAssocID="{5EDA8A49-2973-4E6D-9385-184C7DAF16F9}" presName="conn" presStyleLbl="parChTrans1D2" presStyleIdx="0" presStyleCnt="1"/>
      <dgm:spPr/>
    </dgm:pt>
    <dgm:pt modelId="{FD1E12C5-523A-47B4-81D4-0ED44891CB64}" type="pres">
      <dgm:prSet presAssocID="{5EDA8A49-2973-4E6D-9385-184C7DAF16F9}" presName="extraNode" presStyleLbl="node1" presStyleIdx="0" presStyleCnt="3"/>
      <dgm:spPr/>
    </dgm:pt>
    <dgm:pt modelId="{07E26B80-1B41-4F17-8484-A6E2A93ECA0C}" type="pres">
      <dgm:prSet presAssocID="{5EDA8A49-2973-4E6D-9385-184C7DAF16F9}" presName="dstNode" presStyleLbl="node1" presStyleIdx="0" presStyleCnt="3"/>
      <dgm:spPr/>
    </dgm:pt>
    <dgm:pt modelId="{CCC3E244-AC34-4F2C-9918-E8E09A1AA566}" type="pres">
      <dgm:prSet presAssocID="{4A1B3F81-392A-449E-B655-D0BA00A985F6}" presName="text_1" presStyleLbl="node1" presStyleIdx="0" presStyleCnt="3">
        <dgm:presLayoutVars>
          <dgm:bulletEnabled val="1"/>
        </dgm:presLayoutVars>
      </dgm:prSet>
      <dgm:spPr/>
    </dgm:pt>
    <dgm:pt modelId="{3622A07E-B468-4377-BE2F-8C5B2B4F5485}" type="pres">
      <dgm:prSet presAssocID="{4A1B3F81-392A-449E-B655-D0BA00A985F6}" presName="accent_1" presStyleCnt="0"/>
      <dgm:spPr/>
    </dgm:pt>
    <dgm:pt modelId="{93301E51-3EDE-49C3-B013-6AEFD811A4A0}" type="pres">
      <dgm:prSet presAssocID="{4A1B3F81-392A-449E-B655-D0BA00A985F6}" presName="accentRepeatNode" presStyleLbl="solidFgAcc1" presStyleIdx="0" presStyleCnt="3"/>
      <dgm:spPr>
        <a:solidFill>
          <a:srgbClr val="4CB3A2"/>
        </a:solidFill>
        <a:ln>
          <a:noFill/>
        </a:ln>
      </dgm:spPr>
    </dgm:pt>
    <dgm:pt modelId="{E3699710-5FD5-4742-AD86-954963CB5E46}" type="pres">
      <dgm:prSet presAssocID="{36480645-26D0-434F-BF48-013AF29ADD46}" presName="text_2" presStyleLbl="node1" presStyleIdx="1" presStyleCnt="3">
        <dgm:presLayoutVars>
          <dgm:bulletEnabled val="1"/>
        </dgm:presLayoutVars>
      </dgm:prSet>
      <dgm:spPr/>
    </dgm:pt>
    <dgm:pt modelId="{A1C0FBA7-ECA7-42E7-BA45-D150581DB6B6}" type="pres">
      <dgm:prSet presAssocID="{36480645-26D0-434F-BF48-013AF29ADD46}" presName="accent_2" presStyleCnt="0"/>
      <dgm:spPr/>
    </dgm:pt>
    <dgm:pt modelId="{0DCDE31C-B6E4-43D6-B210-F356C72446CC}" type="pres">
      <dgm:prSet presAssocID="{36480645-26D0-434F-BF48-013AF29ADD46}" presName="accentRepeatNode" presStyleLbl="solidFgAcc1" presStyleIdx="1" presStyleCnt="3"/>
      <dgm:spPr>
        <a:solidFill>
          <a:srgbClr val="4CB3A2"/>
        </a:solidFill>
        <a:ln>
          <a:noFill/>
        </a:ln>
      </dgm:spPr>
    </dgm:pt>
    <dgm:pt modelId="{0B222F20-03B0-4057-BC78-D79F7185DF1F}" type="pres">
      <dgm:prSet presAssocID="{9A99A919-A71D-44EA-8C2C-B25A69693D0E}" presName="text_3" presStyleLbl="node1" presStyleIdx="2" presStyleCnt="3">
        <dgm:presLayoutVars>
          <dgm:bulletEnabled val="1"/>
        </dgm:presLayoutVars>
      </dgm:prSet>
      <dgm:spPr/>
    </dgm:pt>
    <dgm:pt modelId="{E3691FA8-69EB-41EC-B4FC-0229C4E27EB9}" type="pres">
      <dgm:prSet presAssocID="{9A99A919-A71D-44EA-8C2C-B25A69693D0E}" presName="accent_3" presStyleCnt="0"/>
      <dgm:spPr/>
    </dgm:pt>
    <dgm:pt modelId="{9F236865-FCE1-4AF6-872F-DEA2FD9A5FC8}" type="pres">
      <dgm:prSet presAssocID="{9A99A919-A71D-44EA-8C2C-B25A69693D0E}" presName="accentRepeatNode" presStyleLbl="solidFgAcc1" presStyleIdx="2" presStyleCnt="3"/>
      <dgm:spPr>
        <a:solidFill>
          <a:srgbClr val="4CB3A2"/>
        </a:solidFill>
        <a:ln>
          <a:noFill/>
        </a:ln>
      </dgm:spPr>
    </dgm:pt>
  </dgm:ptLst>
  <dgm:cxnLst>
    <dgm:cxn modelId="{C0A9417C-5E12-43ED-B81B-4A9A607FD0D6}" type="presOf" srcId="{36480645-26D0-434F-BF48-013AF29ADD46}" destId="{E3699710-5FD5-4742-AD86-954963CB5E46}" srcOrd="0" destOrd="0" presId="urn:microsoft.com/office/officeart/2008/layout/VerticalCurvedList"/>
    <dgm:cxn modelId="{A8882283-B1BD-4BEB-A41A-2AEF6A94327C}" srcId="{5EDA8A49-2973-4E6D-9385-184C7DAF16F9}" destId="{36480645-26D0-434F-BF48-013AF29ADD46}" srcOrd="1" destOrd="0" parTransId="{73A8D3E8-1348-4236-A6CA-FD860360BC0B}" sibTransId="{18332EAB-B4A0-4B97-8CC9-696A14BFBD85}"/>
    <dgm:cxn modelId="{42490896-2E65-4BC6-92B0-31C2A12A080C}" srcId="{5EDA8A49-2973-4E6D-9385-184C7DAF16F9}" destId="{4A1B3F81-392A-449E-B655-D0BA00A985F6}" srcOrd="0" destOrd="0" parTransId="{12D3AA75-407C-4702-B5B8-562FA6CF9449}" sibTransId="{583416F6-1976-419C-9EC0-033E1F1F1048}"/>
    <dgm:cxn modelId="{7FD2EAA0-0E63-484E-AEA5-6E1F4D9F8EF7}" type="presOf" srcId="{9A99A919-A71D-44EA-8C2C-B25A69693D0E}" destId="{0B222F20-03B0-4057-BC78-D79F7185DF1F}" srcOrd="0" destOrd="0" presId="urn:microsoft.com/office/officeart/2008/layout/VerticalCurvedList"/>
    <dgm:cxn modelId="{BDDBB6A2-AD5E-407C-9F3C-2F3CCF62A5DA}" type="presOf" srcId="{5EDA8A49-2973-4E6D-9385-184C7DAF16F9}" destId="{E9421828-C2B9-44E5-886C-163EA511A3CF}" srcOrd="0" destOrd="0" presId="urn:microsoft.com/office/officeart/2008/layout/VerticalCurvedList"/>
    <dgm:cxn modelId="{6303E7AA-A941-44AD-A0A9-60F2ED59A3EE}" type="presOf" srcId="{583416F6-1976-419C-9EC0-033E1F1F1048}" destId="{EA1C624E-DF69-4779-B379-549E74E0717B}" srcOrd="0" destOrd="0" presId="urn:microsoft.com/office/officeart/2008/layout/VerticalCurvedList"/>
    <dgm:cxn modelId="{8C4B35C3-2FA6-4449-BECF-C0EB4B30F2D9}" srcId="{5EDA8A49-2973-4E6D-9385-184C7DAF16F9}" destId="{9A99A919-A71D-44EA-8C2C-B25A69693D0E}" srcOrd="2" destOrd="0" parTransId="{691C7246-9066-40D2-BE48-B4920C921BFD}" sibTransId="{1FFE5F2B-F2D6-4051-9753-1BD9488588C3}"/>
    <dgm:cxn modelId="{2A7F63C5-6FE7-4989-A088-E897B65593E4}" type="presOf" srcId="{4A1B3F81-392A-449E-B655-D0BA00A985F6}" destId="{CCC3E244-AC34-4F2C-9918-E8E09A1AA566}" srcOrd="0" destOrd="0" presId="urn:microsoft.com/office/officeart/2008/layout/VerticalCurvedList"/>
    <dgm:cxn modelId="{68D258FE-FBF3-4C82-ABC5-71CE23EA19CC}" type="presParOf" srcId="{E9421828-C2B9-44E5-886C-163EA511A3CF}" destId="{A1CD746D-1869-4596-B5FD-F0C6F49DCD4B}" srcOrd="0" destOrd="0" presId="urn:microsoft.com/office/officeart/2008/layout/VerticalCurvedList"/>
    <dgm:cxn modelId="{66682FF5-30B7-4CDF-82D4-55F7AB5F40E6}" type="presParOf" srcId="{A1CD746D-1869-4596-B5FD-F0C6F49DCD4B}" destId="{F1C304D5-C67D-470A-AB65-83EC05C736DF}" srcOrd="0" destOrd="0" presId="urn:microsoft.com/office/officeart/2008/layout/VerticalCurvedList"/>
    <dgm:cxn modelId="{8ABA7317-E0AB-479B-BCA5-7E59264C979C}" type="presParOf" srcId="{F1C304D5-C67D-470A-AB65-83EC05C736DF}" destId="{7DB22FD6-2AD7-4A17-A31B-AEBA132AA194}" srcOrd="0" destOrd="0" presId="urn:microsoft.com/office/officeart/2008/layout/VerticalCurvedList"/>
    <dgm:cxn modelId="{7E105DAA-2ED9-4365-813F-CD860105DA0B}" type="presParOf" srcId="{F1C304D5-C67D-470A-AB65-83EC05C736DF}" destId="{EA1C624E-DF69-4779-B379-549E74E0717B}" srcOrd="1" destOrd="0" presId="urn:microsoft.com/office/officeart/2008/layout/VerticalCurvedList"/>
    <dgm:cxn modelId="{201B1392-3D6A-46DB-86BC-7EB7A578A17C}" type="presParOf" srcId="{F1C304D5-C67D-470A-AB65-83EC05C736DF}" destId="{FD1E12C5-523A-47B4-81D4-0ED44891CB64}" srcOrd="2" destOrd="0" presId="urn:microsoft.com/office/officeart/2008/layout/VerticalCurvedList"/>
    <dgm:cxn modelId="{CDE12DE4-8DAF-4781-9BBF-ABD39C399946}" type="presParOf" srcId="{F1C304D5-C67D-470A-AB65-83EC05C736DF}" destId="{07E26B80-1B41-4F17-8484-A6E2A93ECA0C}" srcOrd="3" destOrd="0" presId="urn:microsoft.com/office/officeart/2008/layout/VerticalCurvedList"/>
    <dgm:cxn modelId="{4BB8B040-560C-479D-913D-FDE420077BFC}" type="presParOf" srcId="{A1CD746D-1869-4596-B5FD-F0C6F49DCD4B}" destId="{CCC3E244-AC34-4F2C-9918-E8E09A1AA566}" srcOrd="1" destOrd="0" presId="urn:microsoft.com/office/officeart/2008/layout/VerticalCurvedList"/>
    <dgm:cxn modelId="{71FF7C1B-BE50-48CC-BF1A-09D9EE31A9F4}" type="presParOf" srcId="{A1CD746D-1869-4596-B5FD-F0C6F49DCD4B}" destId="{3622A07E-B468-4377-BE2F-8C5B2B4F5485}" srcOrd="2" destOrd="0" presId="urn:microsoft.com/office/officeart/2008/layout/VerticalCurvedList"/>
    <dgm:cxn modelId="{B576DA91-96FF-464F-9D8D-F0D5356CD6CE}" type="presParOf" srcId="{3622A07E-B468-4377-BE2F-8C5B2B4F5485}" destId="{93301E51-3EDE-49C3-B013-6AEFD811A4A0}" srcOrd="0" destOrd="0" presId="urn:microsoft.com/office/officeart/2008/layout/VerticalCurvedList"/>
    <dgm:cxn modelId="{6E5667EE-736D-4D00-A35B-03A1A501AD3F}" type="presParOf" srcId="{A1CD746D-1869-4596-B5FD-F0C6F49DCD4B}" destId="{E3699710-5FD5-4742-AD86-954963CB5E46}" srcOrd="3" destOrd="0" presId="urn:microsoft.com/office/officeart/2008/layout/VerticalCurvedList"/>
    <dgm:cxn modelId="{7905C6F4-F97B-45A8-A1C3-DB509E3C4D2A}" type="presParOf" srcId="{A1CD746D-1869-4596-B5FD-F0C6F49DCD4B}" destId="{A1C0FBA7-ECA7-42E7-BA45-D150581DB6B6}" srcOrd="4" destOrd="0" presId="urn:microsoft.com/office/officeart/2008/layout/VerticalCurvedList"/>
    <dgm:cxn modelId="{A8306CDB-5A88-4848-B87B-6CE38C675D1C}" type="presParOf" srcId="{A1C0FBA7-ECA7-42E7-BA45-D150581DB6B6}" destId="{0DCDE31C-B6E4-43D6-B210-F356C72446CC}" srcOrd="0" destOrd="0" presId="urn:microsoft.com/office/officeart/2008/layout/VerticalCurvedList"/>
    <dgm:cxn modelId="{046333CE-11D7-433B-A8BC-DCE7D4C1B3CA}" type="presParOf" srcId="{A1CD746D-1869-4596-B5FD-F0C6F49DCD4B}" destId="{0B222F20-03B0-4057-BC78-D79F7185DF1F}" srcOrd="5" destOrd="0" presId="urn:microsoft.com/office/officeart/2008/layout/VerticalCurvedList"/>
    <dgm:cxn modelId="{CE78D5D0-A1D5-400A-A045-921CFDEEE7BE}" type="presParOf" srcId="{A1CD746D-1869-4596-B5FD-F0C6F49DCD4B}" destId="{E3691FA8-69EB-41EC-B4FC-0229C4E27EB9}" srcOrd="6" destOrd="0" presId="urn:microsoft.com/office/officeart/2008/layout/VerticalCurvedList"/>
    <dgm:cxn modelId="{DABA888B-89D6-4ABE-87D0-07B71CAC45A9}" type="presParOf" srcId="{E3691FA8-69EB-41EC-B4FC-0229C4E27EB9}" destId="{9F236865-FCE1-4AF6-872F-DEA2FD9A5FC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332357-CA04-4E15-B019-A168BEB3B103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3C4BF3A8-1213-4D54-A74F-FB2B2F6A05CA}">
      <dgm:prSet/>
      <dgm:spPr/>
      <dgm:t>
        <a:bodyPr/>
        <a:lstStyle/>
        <a:p>
          <a:r>
            <a:rPr lang="fr-CH" dirty="0"/>
            <a:t>Relevant SNOMED CT </a:t>
          </a:r>
          <a:r>
            <a:rPr lang="fr-CH" dirty="0" err="1"/>
            <a:t>subset</a:t>
          </a:r>
          <a:r>
            <a:rPr lang="fr-CH" dirty="0"/>
            <a:t> </a:t>
          </a:r>
          <a:r>
            <a:rPr lang="fr-CH" dirty="0" err="1"/>
            <a:t>creation</a:t>
          </a:r>
          <a:endParaRPr lang="en-US" dirty="0"/>
        </a:p>
      </dgm:t>
    </dgm:pt>
    <dgm:pt modelId="{CF20630D-103E-4476-86BE-D31B3C999AE6}" type="parTrans" cxnId="{C608B68A-FBCE-4CC7-8497-9F9B7B0FFC53}">
      <dgm:prSet/>
      <dgm:spPr/>
      <dgm:t>
        <a:bodyPr/>
        <a:lstStyle/>
        <a:p>
          <a:endParaRPr lang="en-US"/>
        </a:p>
      </dgm:t>
    </dgm:pt>
    <dgm:pt modelId="{C20221FA-00CB-4AE7-B2D7-4CE0DCA46691}" type="sibTrans" cxnId="{C608B68A-FBCE-4CC7-8497-9F9B7B0FFC53}">
      <dgm:prSet/>
      <dgm:spPr/>
      <dgm:t>
        <a:bodyPr/>
        <a:lstStyle/>
        <a:p>
          <a:endParaRPr lang="en-US"/>
        </a:p>
      </dgm:t>
    </dgm:pt>
    <dgm:pt modelId="{0F3B9B9F-1BB6-4347-B847-54AA8B404730}">
      <dgm:prSet/>
      <dgm:spPr/>
      <dgm:t>
        <a:bodyPr/>
        <a:lstStyle/>
        <a:p>
          <a:r>
            <a:rPr lang="en-US" dirty="0"/>
            <a:t>Measure impact</a:t>
          </a:r>
        </a:p>
      </dgm:t>
    </dgm:pt>
    <dgm:pt modelId="{9CB4A5B0-BD2C-4096-8370-EB7889E2F0E0}" type="parTrans" cxnId="{A467C2EA-20C3-45C5-A751-840A1DFD6834}">
      <dgm:prSet/>
      <dgm:spPr/>
      <dgm:t>
        <a:bodyPr/>
        <a:lstStyle/>
        <a:p>
          <a:endParaRPr lang="en-US"/>
        </a:p>
      </dgm:t>
    </dgm:pt>
    <dgm:pt modelId="{74459B1B-CFF7-477F-A2CF-E888BEBB5691}" type="sibTrans" cxnId="{A467C2EA-20C3-45C5-A751-840A1DFD6834}">
      <dgm:prSet/>
      <dgm:spPr/>
      <dgm:t>
        <a:bodyPr/>
        <a:lstStyle/>
        <a:p>
          <a:endParaRPr lang="en-US"/>
        </a:p>
      </dgm:t>
    </dgm:pt>
    <dgm:pt modelId="{1449C105-26F4-4788-AE3C-BA72AB38DD6B}">
      <dgm:prSet/>
      <dgm:spPr/>
      <dgm:t>
        <a:bodyPr/>
        <a:lstStyle/>
        <a:p>
          <a:r>
            <a:rPr lang="en-US" dirty="0"/>
            <a:t>Guidelines for representation</a:t>
          </a:r>
        </a:p>
      </dgm:t>
    </dgm:pt>
    <dgm:pt modelId="{5A5509F3-7146-42DB-8905-F4AAFFBBF0DD}" type="parTrans" cxnId="{7EBEBA20-7E05-4477-ACFB-B78CED4D7AD3}">
      <dgm:prSet/>
      <dgm:spPr/>
      <dgm:t>
        <a:bodyPr/>
        <a:lstStyle/>
        <a:p>
          <a:endParaRPr lang="fr-CH"/>
        </a:p>
      </dgm:t>
    </dgm:pt>
    <dgm:pt modelId="{9AD088DA-9EE5-42EA-9490-A9AF1AEC439D}" type="sibTrans" cxnId="{7EBEBA20-7E05-4477-ACFB-B78CED4D7AD3}">
      <dgm:prSet/>
      <dgm:spPr/>
      <dgm:t>
        <a:bodyPr/>
        <a:lstStyle/>
        <a:p>
          <a:endParaRPr lang="fr-CH"/>
        </a:p>
      </dgm:t>
    </dgm:pt>
    <dgm:pt modelId="{ECD8ECA0-E19F-4913-A764-20F8FA44C3E9}" type="pres">
      <dgm:prSet presAssocID="{C9332357-CA04-4E15-B019-A168BEB3B10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BEA116C-A871-4CAA-8F1A-EDA56A52C7D7}" type="pres">
      <dgm:prSet presAssocID="{1449C105-26F4-4788-AE3C-BA72AB38DD6B}" presName="hierRoot1" presStyleCnt="0"/>
      <dgm:spPr/>
    </dgm:pt>
    <dgm:pt modelId="{2B3637AE-5944-48F9-AFBF-AA33B95726B2}" type="pres">
      <dgm:prSet presAssocID="{1449C105-26F4-4788-AE3C-BA72AB38DD6B}" presName="composite" presStyleCnt="0"/>
      <dgm:spPr/>
    </dgm:pt>
    <dgm:pt modelId="{B21534F8-8E4F-400F-AAAD-417E75646F3D}" type="pres">
      <dgm:prSet presAssocID="{1449C105-26F4-4788-AE3C-BA72AB38DD6B}" presName="background" presStyleLbl="node0" presStyleIdx="0" presStyleCnt="3"/>
      <dgm:spPr/>
    </dgm:pt>
    <dgm:pt modelId="{849B8EE9-B840-42EF-B67A-7C76B6F73934}" type="pres">
      <dgm:prSet presAssocID="{1449C105-26F4-4788-AE3C-BA72AB38DD6B}" presName="text" presStyleLbl="fgAcc0" presStyleIdx="0" presStyleCnt="3">
        <dgm:presLayoutVars>
          <dgm:chPref val="3"/>
        </dgm:presLayoutVars>
      </dgm:prSet>
      <dgm:spPr/>
    </dgm:pt>
    <dgm:pt modelId="{B6F431B8-B401-4F7B-9809-E7F6D3FC15D3}" type="pres">
      <dgm:prSet presAssocID="{1449C105-26F4-4788-AE3C-BA72AB38DD6B}" presName="hierChild2" presStyleCnt="0"/>
      <dgm:spPr/>
    </dgm:pt>
    <dgm:pt modelId="{58EDB835-90CA-4ED8-A0C7-14B83ACE01AC}" type="pres">
      <dgm:prSet presAssocID="{3C4BF3A8-1213-4D54-A74F-FB2B2F6A05CA}" presName="hierRoot1" presStyleCnt="0"/>
      <dgm:spPr/>
    </dgm:pt>
    <dgm:pt modelId="{AFC2B0B3-A626-4C08-803F-CAF3A1AF231F}" type="pres">
      <dgm:prSet presAssocID="{3C4BF3A8-1213-4D54-A74F-FB2B2F6A05CA}" presName="composite" presStyleCnt="0"/>
      <dgm:spPr/>
    </dgm:pt>
    <dgm:pt modelId="{ACF5D7C9-4F68-426A-80B9-0E040DCCCAEF}" type="pres">
      <dgm:prSet presAssocID="{3C4BF3A8-1213-4D54-A74F-FB2B2F6A05CA}" presName="background" presStyleLbl="node0" presStyleIdx="1" presStyleCnt="3"/>
      <dgm:spPr/>
    </dgm:pt>
    <dgm:pt modelId="{584ABF23-EDF1-4196-BB36-439FF44DABE5}" type="pres">
      <dgm:prSet presAssocID="{3C4BF3A8-1213-4D54-A74F-FB2B2F6A05CA}" presName="text" presStyleLbl="fgAcc0" presStyleIdx="1" presStyleCnt="3">
        <dgm:presLayoutVars>
          <dgm:chPref val="3"/>
        </dgm:presLayoutVars>
      </dgm:prSet>
      <dgm:spPr/>
    </dgm:pt>
    <dgm:pt modelId="{9FE26EC6-1DF7-40D3-93BA-9A920737D741}" type="pres">
      <dgm:prSet presAssocID="{3C4BF3A8-1213-4D54-A74F-FB2B2F6A05CA}" presName="hierChild2" presStyleCnt="0"/>
      <dgm:spPr/>
    </dgm:pt>
    <dgm:pt modelId="{3DA0AA89-5613-41FF-BCC5-B42887323C5E}" type="pres">
      <dgm:prSet presAssocID="{0F3B9B9F-1BB6-4347-B847-54AA8B404730}" presName="hierRoot1" presStyleCnt="0"/>
      <dgm:spPr/>
    </dgm:pt>
    <dgm:pt modelId="{CBEC1F90-D1E8-4D42-93B5-77558139D818}" type="pres">
      <dgm:prSet presAssocID="{0F3B9B9F-1BB6-4347-B847-54AA8B404730}" presName="composite" presStyleCnt="0"/>
      <dgm:spPr/>
    </dgm:pt>
    <dgm:pt modelId="{BE1AC727-6751-4DC1-A289-181A51782556}" type="pres">
      <dgm:prSet presAssocID="{0F3B9B9F-1BB6-4347-B847-54AA8B404730}" presName="background" presStyleLbl="node0" presStyleIdx="2" presStyleCnt="3"/>
      <dgm:spPr/>
    </dgm:pt>
    <dgm:pt modelId="{4D8D59EC-EF36-4348-9D84-2785D855AD16}" type="pres">
      <dgm:prSet presAssocID="{0F3B9B9F-1BB6-4347-B847-54AA8B404730}" presName="text" presStyleLbl="fgAcc0" presStyleIdx="2" presStyleCnt="3">
        <dgm:presLayoutVars>
          <dgm:chPref val="3"/>
        </dgm:presLayoutVars>
      </dgm:prSet>
      <dgm:spPr/>
    </dgm:pt>
    <dgm:pt modelId="{EDBDE88D-6EAB-47CA-9965-54010141223B}" type="pres">
      <dgm:prSet presAssocID="{0F3B9B9F-1BB6-4347-B847-54AA8B404730}" presName="hierChild2" presStyleCnt="0"/>
      <dgm:spPr/>
    </dgm:pt>
  </dgm:ptLst>
  <dgm:cxnLst>
    <dgm:cxn modelId="{F8909501-9DF1-4274-9166-AD26BBDEFC22}" type="presOf" srcId="{1449C105-26F4-4788-AE3C-BA72AB38DD6B}" destId="{849B8EE9-B840-42EF-B67A-7C76B6F73934}" srcOrd="0" destOrd="0" presId="urn:microsoft.com/office/officeart/2005/8/layout/hierarchy1"/>
    <dgm:cxn modelId="{7EBEBA20-7E05-4477-ACFB-B78CED4D7AD3}" srcId="{C9332357-CA04-4E15-B019-A168BEB3B103}" destId="{1449C105-26F4-4788-AE3C-BA72AB38DD6B}" srcOrd="0" destOrd="0" parTransId="{5A5509F3-7146-42DB-8905-F4AAFFBBF0DD}" sibTransId="{9AD088DA-9EE5-42EA-9490-A9AF1AEC439D}"/>
    <dgm:cxn modelId="{91B49D33-0185-4380-AB0D-F971E4B2B579}" type="presOf" srcId="{0F3B9B9F-1BB6-4347-B847-54AA8B404730}" destId="{4D8D59EC-EF36-4348-9D84-2785D855AD16}" srcOrd="0" destOrd="0" presId="urn:microsoft.com/office/officeart/2005/8/layout/hierarchy1"/>
    <dgm:cxn modelId="{5BE1E436-56A1-4D30-A1B1-298B590B26F4}" type="presOf" srcId="{C9332357-CA04-4E15-B019-A168BEB3B103}" destId="{ECD8ECA0-E19F-4913-A764-20F8FA44C3E9}" srcOrd="0" destOrd="0" presId="urn:microsoft.com/office/officeart/2005/8/layout/hierarchy1"/>
    <dgm:cxn modelId="{C608B68A-FBCE-4CC7-8497-9F9B7B0FFC53}" srcId="{C9332357-CA04-4E15-B019-A168BEB3B103}" destId="{3C4BF3A8-1213-4D54-A74F-FB2B2F6A05CA}" srcOrd="1" destOrd="0" parTransId="{CF20630D-103E-4476-86BE-D31B3C999AE6}" sibTransId="{C20221FA-00CB-4AE7-B2D7-4CE0DCA46691}"/>
    <dgm:cxn modelId="{27472C97-437D-41A9-BD22-F6EC5C87E0DD}" type="presOf" srcId="{3C4BF3A8-1213-4D54-A74F-FB2B2F6A05CA}" destId="{584ABF23-EDF1-4196-BB36-439FF44DABE5}" srcOrd="0" destOrd="0" presId="urn:microsoft.com/office/officeart/2005/8/layout/hierarchy1"/>
    <dgm:cxn modelId="{A467C2EA-20C3-45C5-A751-840A1DFD6834}" srcId="{C9332357-CA04-4E15-B019-A168BEB3B103}" destId="{0F3B9B9F-1BB6-4347-B847-54AA8B404730}" srcOrd="2" destOrd="0" parTransId="{9CB4A5B0-BD2C-4096-8370-EB7889E2F0E0}" sibTransId="{74459B1B-CFF7-477F-A2CF-E888BEBB5691}"/>
    <dgm:cxn modelId="{54346D28-DDE0-4024-8670-57043E0C1F32}" type="presParOf" srcId="{ECD8ECA0-E19F-4913-A764-20F8FA44C3E9}" destId="{BBEA116C-A871-4CAA-8F1A-EDA56A52C7D7}" srcOrd="0" destOrd="0" presId="urn:microsoft.com/office/officeart/2005/8/layout/hierarchy1"/>
    <dgm:cxn modelId="{C731634A-9030-48B5-80A3-FEFAACF11CDD}" type="presParOf" srcId="{BBEA116C-A871-4CAA-8F1A-EDA56A52C7D7}" destId="{2B3637AE-5944-48F9-AFBF-AA33B95726B2}" srcOrd="0" destOrd="0" presId="urn:microsoft.com/office/officeart/2005/8/layout/hierarchy1"/>
    <dgm:cxn modelId="{DDE34E49-BE55-493B-97FA-9A7848BFA23A}" type="presParOf" srcId="{2B3637AE-5944-48F9-AFBF-AA33B95726B2}" destId="{B21534F8-8E4F-400F-AAAD-417E75646F3D}" srcOrd="0" destOrd="0" presId="urn:microsoft.com/office/officeart/2005/8/layout/hierarchy1"/>
    <dgm:cxn modelId="{623154C1-40CD-4109-96A9-08A141249C20}" type="presParOf" srcId="{2B3637AE-5944-48F9-AFBF-AA33B95726B2}" destId="{849B8EE9-B840-42EF-B67A-7C76B6F73934}" srcOrd="1" destOrd="0" presId="urn:microsoft.com/office/officeart/2005/8/layout/hierarchy1"/>
    <dgm:cxn modelId="{5A7B65AA-8A08-4E94-9DA5-0F9EAD63886C}" type="presParOf" srcId="{BBEA116C-A871-4CAA-8F1A-EDA56A52C7D7}" destId="{B6F431B8-B401-4F7B-9809-E7F6D3FC15D3}" srcOrd="1" destOrd="0" presId="urn:microsoft.com/office/officeart/2005/8/layout/hierarchy1"/>
    <dgm:cxn modelId="{552BEE6C-AF33-4CB4-BB21-46D8CC8148BC}" type="presParOf" srcId="{ECD8ECA0-E19F-4913-A764-20F8FA44C3E9}" destId="{58EDB835-90CA-4ED8-A0C7-14B83ACE01AC}" srcOrd="1" destOrd="0" presId="urn:microsoft.com/office/officeart/2005/8/layout/hierarchy1"/>
    <dgm:cxn modelId="{2B5BF065-34B3-4547-BAFA-D719D9B99619}" type="presParOf" srcId="{58EDB835-90CA-4ED8-A0C7-14B83ACE01AC}" destId="{AFC2B0B3-A626-4C08-803F-CAF3A1AF231F}" srcOrd="0" destOrd="0" presId="urn:microsoft.com/office/officeart/2005/8/layout/hierarchy1"/>
    <dgm:cxn modelId="{8B65D5DC-F062-4CB8-ACEF-E360D2249619}" type="presParOf" srcId="{AFC2B0B3-A626-4C08-803F-CAF3A1AF231F}" destId="{ACF5D7C9-4F68-426A-80B9-0E040DCCCAEF}" srcOrd="0" destOrd="0" presId="urn:microsoft.com/office/officeart/2005/8/layout/hierarchy1"/>
    <dgm:cxn modelId="{8C8E67EB-E09B-4623-8C5A-9B64412D66C1}" type="presParOf" srcId="{AFC2B0B3-A626-4C08-803F-CAF3A1AF231F}" destId="{584ABF23-EDF1-4196-BB36-439FF44DABE5}" srcOrd="1" destOrd="0" presId="urn:microsoft.com/office/officeart/2005/8/layout/hierarchy1"/>
    <dgm:cxn modelId="{C201428D-468E-4E42-83FB-84311839A9E3}" type="presParOf" srcId="{58EDB835-90CA-4ED8-A0C7-14B83ACE01AC}" destId="{9FE26EC6-1DF7-40D3-93BA-9A920737D741}" srcOrd="1" destOrd="0" presId="urn:microsoft.com/office/officeart/2005/8/layout/hierarchy1"/>
    <dgm:cxn modelId="{D410AA6C-8937-4A2A-8CD3-B3C71438C1E4}" type="presParOf" srcId="{ECD8ECA0-E19F-4913-A764-20F8FA44C3E9}" destId="{3DA0AA89-5613-41FF-BCC5-B42887323C5E}" srcOrd="2" destOrd="0" presId="urn:microsoft.com/office/officeart/2005/8/layout/hierarchy1"/>
    <dgm:cxn modelId="{CCF2421A-7CDB-4305-AC59-4610848E6C9B}" type="presParOf" srcId="{3DA0AA89-5613-41FF-BCC5-B42887323C5E}" destId="{CBEC1F90-D1E8-4D42-93B5-77558139D818}" srcOrd="0" destOrd="0" presId="urn:microsoft.com/office/officeart/2005/8/layout/hierarchy1"/>
    <dgm:cxn modelId="{B6CC7081-640E-4152-A1AB-ED13ABF1EBAA}" type="presParOf" srcId="{CBEC1F90-D1E8-4D42-93B5-77558139D818}" destId="{BE1AC727-6751-4DC1-A289-181A51782556}" srcOrd="0" destOrd="0" presId="urn:microsoft.com/office/officeart/2005/8/layout/hierarchy1"/>
    <dgm:cxn modelId="{F49E598B-4266-4DE1-ADF1-2A0ACE009710}" type="presParOf" srcId="{CBEC1F90-D1E8-4D42-93B5-77558139D818}" destId="{4D8D59EC-EF36-4348-9D84-2785D855AD16}" srcOrd="1" destOrd="0" presId="urn:microsoft.com/office/officeart/2005/8/layout/hierarchy1"/>
    <dgm:cxn modelId="{2125FB6D-E5C8-40A9-A18E-02409B96B4F1}" type="presParOf" srcId="{3DA0AA89-5613-41FF-BCC5-B42887323C5E}" destId="{EDBDE88D-6EAB-47CA-9965-54010141223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1C624E-DF69-4779-B379-549E74E0717B}">
      <dsp:nvSpPr>
        <dsp:cNvPr id="0" name=""/>
        <dsp:cNvSpPr/>
      </dsp:nvSpPr>
      <dsp:spPr>
        <a:xfrm>
          <a:off x="-3760887" y="-577701"/>
          <a:ext cx="4482739" cy="4482739"/>
        </a:xfrm>
        <a:prstGeom prst="blockArc">
          <a:avLst>
            <a:gd name="adj1" fmla="val 18900000"/>
            <a:gd name="adj2" fmla="val 2700000"/>
            <a:gd name="adj3" fmla="val 482"/>
          </a:avLst>
        </a:prstGeom>
        <a:noFill/>
        <a:ln w="25400" cap="flat" cmpd="sng" algn="ctr">
          <a:solidFill>
            <a:srgbClr val="4CB3A2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C3E244-AC34-4F2C-9918-E8E09A1AA566}">
      <dsp:nvSpPr>
        <dsp:cNvPr id="0" name=""/>
        <dsp:cNvSpPr/>
      </dsp:nvSpPr>
      <dsp:spPr>
        <a:xfrm>
          <a:off x="464199" y="332733"/>
          <a:ext cx="6202401" cy="665467"/>
        </a:xfrm>
        <a:prstGeom prst="rect">
          <a:avLst/>
        </a:prstGeom>
        <a:noFill/>
        <a:ln w="19050" cap="flat" cmpd="sng" algn="ctr">
          <a:solidFill>
            <a:srgbClr val="4CB3A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21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fr-CH" sz="2000" kern="12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List </a:t>
          </a:r>
          <a:r>
            <a:rPr lang="fr-CH" sz="2000" kern="12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every</a:t>
          </a:r>
          <a:r>
            <a:rPr lang="fr-CH" sz="2000" kern="12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</a:t>
          </a:r>
          <a:r>
            <a:rPr lang="fr-CH" sz="2000" kern="12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structured</a:t>
          </a:r>
          <a:r>
            <a:rPr lang="fr-CH" sz="2000" kern="12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data </a:t>
          </a:r>
          <a:r>
            <a:rPr lang="fr-CH" sz="2000" kern="12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elements</a:t>
          </a:r>
          <a:r>
            <a:rPr lang="fr-CH" sz="2000" kern="12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</a:t>
          </a:r>
          <a:r>
            <a:rPr lang="fr-CH" sz="2000" kern="12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used</a:t>
          </a:r>
          <a:r>
            <a:rPr lang="fr-CH" sz="2000" kern="12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in HUG</a:t>
          </a:r>
          <a:endParaRPr lang="fr-CH" sz="2000" kern="1200" dirty="0">
            <a:solidFill>
              <a:schemeClr val="bg2">
                <a:lumMod val="10000"/>
              </a:schemeClr>
            </a:solidFill>
            <a:latin typeface="Calibri Light" panose="020F0302020204030204" pitchFamily="34" charset="0"/>
            <a:cs typeface="Calibri Light" panose="020F0302020204030204" pitchFamily="34" charset="0"/>
          </a:endParaRPr>
        </a:p>
      </dsp:txBody>
      <dsp:txXfrm>
        <a:off x="464199" y="332733"/>
        <a:ext cx="6202401" cy="665467"/>
      </dsp:txXfrm>
    </dsp:sp>
    <dsp:sp modelId="{93301E51-3EDE-49C3-B013-6AEFD811A4A0}">
      <dsp:nvSpPr>
        <dsp:cNvPr id="0" name=""/>
        <dsp:cNvSpPr/>
      </dsp:nvSpPr>
      <dsp:spPr>
        <a:xfrm>
          <a:off x="48282" y="249550"/>
          <a:ext cx="831834" cy="831834"/>
        </a:xfrm>
        <a:prstGeom prst="ellipse">
          <a:avLst/>
        </a:prstGeom>
        <a:solidFill>
          <a:srgbClr val="4CB3A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699710-5FD5-4742-AD86-954963CB5E46}">
      <dsp:nvSpPr>
        <dsp:cNvPr id="0" name=""/>
        <dsp:cNvSpPr/>
      </dsp:nvSpPr>
      <dsp:spPr>
        <a:xfrm>
          <a:off x="706097" y="1330934"/>
          <a:ext cx="5960504" cy="665467"/>
        </a:xfrm>
        <a:prstGeom prst="rect">
          <a:avLst/>
        </a:prstGeom>
        <a:noFill/>
        <a:ln w="28575" cap="flat" cmpd="sng" algn="ctr">
          <a:solidFill>
            <a:srgbClr val="4CB3A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21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Choose</a:t>
          </a:r>
          <a:r>
            <a:rPr lang="fr-CH" sz="2000" kern="12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a standard to </a:t>
          </a:r>
          <a:r>
            <a:rPr lang="fr-CH" sz="2000" kern="12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represent</a:t>
          </a:r>
          <a:r>
            <a:rPr lang="fr-CH" sz="2000" kern="12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</a:t>
          </a:r>
          <a:r>
            <a:rPr lang="fr-CH" sz="2000" kern="12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those</a:t>
          </a:r>
          <a:r>
            <a:rPr lang="fr-CH" sz="2000" kern="12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data </a:t>
          </a:r>
        </a:p>
      </dsp:txBody>
      <dsp:txXfrm>
        <a:off x="706097" y="1330934"/>
        <a:ext cx="5960504" cy="665467"/>
      </dsp:txXfrm>
    </dsp:sp>
    <dsp:sp modelId="{0DCDE31C-B6E4-43D6-B210-F356C72446CC}">
      <dsp:nvSpPr>
        <dsp:cNvPr id="0" name=""/>
        <dsp:cNvSpPr/>
      </dsp:nvSpPr>
      <dsp:spPr>
        <a:xfrm>
          <a:off x="290180" y="1247751"/>
          <a:ext cx="831834" cy="831834"/>
        </a:xfrm>
        <a:prstGeom prst="ellipse">
          <a:avLst/>
        </a:prstGeom>
        <a:solidFill>
          <a:srgbClr val="4CB3A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B222F20-03B0-4057-BC78-D79F7185DF1F}">
      <dsp:nvSpPr>
        <dsp:cNvPr id="0" name=""/>
        <dsp:cNvSpPr/>
      </dsp:nvSpPr>
      <dsp:spPr>
        <a:xfrm>
          <a:off x="464199" y="2329135"/>
          <a:ext cx="6202401" cy="665467"/>
        </a:xfrm>
        <a:prstGeom prst="rect">
          <a:avLst/>
        </a:prstGeom>
        <a:noFill/>
        <a:ln w="28575" cap="flat" cmpd="sng" algn="ctr">
          <a:solidFill>
            <a:srgbClr val="4CB3A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8215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2000" kern="12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Represent</a:t>
          </a:r>
          <a:r>
            <a:rPr lang="fr-CH" sz="2000" kern="12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</a:t>
          </a:r>
          <a:r>
            <a:rPr lang="fr-CH" sz="2000" kern="12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those</a:t>
          </a:r>
          <a:r>
            <a:rPr lang="fr-CH" sz="2000" kern="12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data </a:t>
          </a:r>
          <a:r>
            <a:rPr lang="fr-CH" sz="2000" kern="12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elements</a:t>
          </a:r>
          <a:r>
            <a:rPr lang="fr-CH" sz="2000" kern="12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</a:t>
          </a:r>
          <a:r>
            <a:rPr lang="fr-CH" sz="2000" kern="12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using</a:t>
          </a:r>
          <a:r>
            <a:rPr lang="fr-CH" sz="2000" kern="12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the </a:t>
          </a:r>
          <a:r>
            <a:rPr lang="fr-CH" sz="2000" kern="1200" dirty="0" err="1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chosen</a:t>
          </a:r>
          <a:r>
            <a:rPr lang="fr-CH" sz="2000" kern="1200" dirty="0">
              <a:solidFill>
                <a:schemeClr val="bg2">
                  <a:lumMod val="1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rPr>
            <a:t> standard</a:t>
          </a:r>
        </a:p>
      </dsp:txBody>
      <dsp:txXfrm>
        <a:off x="464199" y="2329135"/>
        <a:ext cx="6202401" cy="665467"/>
      </dsp:txXfrm>
    </dsp:sp>
    <dsp:sp modelId="{9F236865-FCE1-4AF6-872F-DEA2FD9A5FC8}">
      <dsp:nvSpPr>
        <dsp:cNvPr id="0" name=""/>
        <dsp:cNvSpPr/>
      </dsp:nvSpPr>
      <dsp:spPr>
        <a:xfrm>
          <a:off x="48282" y="2245951"/>
          <a:ext cx="831834" cy="831834"/>
        </a:xfrm>
        <a:prstGeom prst="ellipse">
          <a:avLst/>
        </a:prstGeom>
        <a:solidFill>
          <a:srgbClr val="4CB3A2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1534F8-8E4F-400F-AAAD-417E75646F3D}">
      <dsp:nvSpPr>
        <dsp:cNvPr id="0" name=""/>
        <dsp:cNvSpPr/>
      </dsp:nvSpPr>
      <dsp:spPr>
        <a:xfrm>
          <a:off x="0" y="1323411"/>
          <a:ext cx="3096883" cy="19665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49B8EE9-B840-42EF-B67A-7C76B6F73934}">
      <dsp:nvSpPr>
        <dsp:cNvPr id="0" name=""/>
        <dsp:cNvSpPr/>
      </dsp:nvSpPr>
      <dsp:spPr>
        <a:xfrm>
          <a:off x="344098" y="1650304"/>
          <a:ext cx="3096883" cy="1966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Guidelines for representation</a:t>
          </a:r>
        </a:p>
      </dsp:txBody>
      <dsp:txXfrm>
        <a:off x="401695" y="1707901"/>
        <a:ext cx="2981689" cy="1851326"/>
      </dsp:txXfrm>
    </dsp:sp>
    <dsp:sp modelId="{ACF5D7C9-4F68-426A-80B9-0E040DCCCAEF}">
      <dsp:nvSpPr>
        <dsp:cNvPr id="0" name=""/>
        <dsp:cNvSpPr/>
      </dsp:nvSpPr>
      <dsp:spPr>
        <a:xfrm>
          <a:off x="3785079" y="1323411"/>
          <a:ext cx="3096883" cy="19665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4ABF23-EDF1-4196-BB36-439FF44DABE5}">
      <dsp:nvSpPr>
        <dsp:cNvPr id="0" name=""/>
        <dsp:cNvSpPr/>
      </dsp:nvSpPr>
      <dsp:spPr>
        <a:xfrm>
          <a:off x="4129177" y="1650304"/>
          <a:ext cx="3096883" cy="1966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3400" kern="1200" dirty="0"/>
            <a:t>Relevant SNOMED CT </a:t>
          </a:r>
          <a:r>
            <a:rPr lang="fr-CH" sz="3400" kern="1200" dirty="0" err="1"/>
            <a:t>subset</a:t>
          </a:r>
          <a:r>
            <a:rPr lang="fr-CH" sz="3400" kern="1200" dirty="0"/>
            <a:t> </a:t>
          </a:r>
          <a:r>
            <a:rPr lang="fr-CH" sz="3400" kern="1200" dirty="0" err="1"/>
            <a:t>creation</a:t>
          </a:r>
          <a:endParaRPr lang="en-US" sz="3400" kern="1200" dirty="0"/>
        </a:p>
      </dsp:txBody>
      <dsp:txXfrm>
        <a:off x="4186774" y="1707901"/>
        <a:ext cx="2981689" cy="1851326"/>
      </dsp:txXfrm>
    </dsp:sp>
    <dsp:sp modelId="{BE1AC727-6751-4DC1-A289-181A51782556}">
      <dsp:nvSpPr>
        <dsp:cNvPr id="0" name=""/>
        <dsp:cNvSpPr/>
      </dsp:nvSpPr>
      <dsp:spPr>
        <a:xfrm>
          <a:off x="7570159" y="1323411"/>
          <a:ext cx="3096883" cy="196652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8D59EC-EF36-4348-9D84-2785D855AD16}">
      <dsp:nvSpPr>
        <dsp:cNvPr id="0" name=""/>
        <dsp:cNvSpPr/>
      </dsp:nvSpPr>
      <dsp:spPr>
        <a:xfrm>
          <a:off x="7914257" y="1650304"/>
          <a:ext cx="3096883" cy="1966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Measure impact</a:t>
          </a:r>
        </a:p>
      </dsp:txBody>
      <dsp:txXfrm>
        <a:off x="7971854" y="1707901"/>
        <a:ext cx="2981689" cy="18513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2611438" y="0"/>
            <a:ext cx="1997075" cy="1730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70357-D356-47C3-A965-28CF9FFCB76C}" type="datetimeFigureOut">
              <a:rPr lang="fr-CH" smtClean="0"/>
              <a:t>22.02.2023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68413" y="433388"/>
            <a:ext cx="2073275" cy="11668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460375" y="1665288"/>
            <a:ext cx="3689350" cy="1363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2611438" y="3287713"/>
            <a:ext cx="1997075" cy="1730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8B0A83-D2CE-4CAB-ACF6-20E23CF67DA9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19120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811532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1pPr>
    <a:lvl2pPr marL="905767" algn="l" defTabSz="1811532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2pPr>
    <a:lvl3pPr marL="1811532" algn="l" defTabSz="1811532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3pPr>
    <a:lvl4pPr marL="2717300" algn="l" defTabSz="1811532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4pPr>
    <a:lvl5pPr marL="3623065" algn="l" defTabSz="1811532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5pPr>
    <a:lvl6pPr marL="4528832" algn="l" defTabSz="1811532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6pPr>
    <a:lvl7pPr marL="5434599" algn="l" defTabSz="1811532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7pPr>
    <a:lvl8pPr marL="6340363" algn="l" defTabSz="1811532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8pPr>
    <a:lvl9pPr marL="7246130" algn="l" defTabSz="1811532" rtl="0" eaLnBrk="1" latinLnBrk="0" hangingPunct="1">
      <a:defRPr sz="237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B0A83-D2CE-4CAB-ACF6-20E23CF67DA9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403832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 err="1"/>
              <a:t>From</a:t>
            </a:r>
            <a:r>
              <a:rPr lang="fr-CH" dirty="0"/>
              <a:t> the </a:t>
            </a:r>
            <a:r>
              <a:rPr lang="fr-CH" dirty="0" err="1"/>
              <a:t>concatenation</a:t>
            </a:r>
            <a:r>
              <a:rPr lang="fr-CH" dirty="0"/>
              <a:t> of the production </a:t>
            </a:r>
            <a:r>
              <a:rPr lang="fr-CH" dirty="0" err="1"/>
              <a:t>databases</a:t>
            </a:r>
            <a:r>
              <a:rPr lang="fr-CH" dirty="0"/>
              <a:t>, an </a:t>
            </a:r>
            <a:r>
              <a:rPr lang="fr-CH" dirty="0" err="1"/>
              <a:t>implicit</a:t>
            </a:r>
            <a:r>
              <a:rPr lang="fr-CH" dirty="0"/>
              <a:t> </a:t>
            </a:r>
            <a:r>
              <a:rPr lang="fr-CH" dirty="0" err="1"/>
              <a:t>semantic</a:t>
            </a:r>
            <a:r>
              <a:rPr lang="fr-CH" dirty="0"/>
              <a:t> model </a:t>
            </a:r>
            <a:r>
              <a:rPr lang="fr-CH" dirty="0" err="1"/>
              <a:t>emerges</a:t>
            </a:r>
            <a:r>
              <a:rPr lang="fr-CH" dirty="0"/>
              <a:t>.</a:t>
            </a:r>
          </a:p>
          <a:p>
            <a:r>
              <a:rPr lang="fr-CH" dirty="0" err="1"/>
              <a:t>Numerous</a:t>
            </a:r>
            <a:r>
              <a:rPr lang="fr-CH" dirty="0"/>
              <a:t> limitations</a:t>
            </a:r>
          </a:p>
          <a:p>
            <a:r>
              <a:rPr lang="fr-CH" dirty="0" err="1"/>
              <a:t>Useful</a:t>
            </a:r>
            <a:r>
              <a:rPr lang="fr-CH" dirty="0"/>
              <a:t> to </a:t>
            </a:r>
            <a:r>
              <a:rPr lang="fr-CH" dirty="0" err="1"/>
              <a:t>understand</a:t>
            </a:r>
            <a:r>
              <a:rPr lang="fr-CH" dirty="0"/>
              <a:t> data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B0A83-D2CE-4CAB-ACF6-20E23CF67DA9}" type="slidenum">
              <a:rPr lang="fr-CH" smtClean="0"/>
              <a:t>13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597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B0A83-D2CE-4CAB-ACF6-20E23CF67DA9}" type="slidenum">
              <a:rPr lang="fr-CH" smtClean="0"/>
              <a:t>14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47062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8B004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Redonner du sens aux données</a:t>
            </a:r>
            <a:endParaRPr lang="fr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57B499-DE6E-4596-A999-A4DDE4B1472D}" type="slidenum">
              <a:rPr lang="fr-CH" smtClean="0"/>
              <a:t>23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828401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B0A83-D2CE-4CAB-ACF6-20E23CF67DA9}" type="slidenum">
              <a:rPr lang="fr-CH" smtClean="0"/>
              <a:t>4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235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B0A83-D2CE-4CAB-ACF6-20E23CF67DA9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95921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B0A83-D2CE-4CAB-ACF6-20E23CF67DA9}" type="slidenum">
              <a:rPr lang="fr-CH" smtClean="0"/>
              <a:t>6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99332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8B0A83-D2CE-4CAB-ACF6-20E23CF67DA9}" type="slidenum">
              <a:rPr kumimoji="0" lang="fr-C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6055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B0A83-D2CE-4CAB-ACF6-20E23CF67DA9}" type="slidenum">
              <a:rPr lang="fr-CH" smtClean="0"/>
              <a:t>8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0905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B0A83-D2CE-4CAB-ACF6-20E23CF67DA9}" type="slidenum">
              <a:rPr lang="fr-CH" smtClean="0"/>
              <a:t>9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9388729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B0A83-D2CE-4CAB-ACF6-20E23CF67DA9}" type="slidenum">
              <a:rPr lang="fr-CH" smtClean="0"/>
              <a:t>10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908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8B0A83-D2CE-4CAB-ACF6-20E23CF67DA9}" type="slidenum">
              <a:rPr lang="fr-CH" smtClean="0"/>
              <a:t>11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7273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9669" y="6357808"/>
            <a:ext cx="2741523" cy="364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77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fr-CH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813" y="6357808"/>
            <a:ext cx="4114380" cy="364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77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lang="fr-CH"/>
          </a:p>
        </p:txBody>
      </p:sp>
      <p:sp>
        <p:nvSpPr>
          <p:cNvPr id="9" name="object 2"/>
          <p:cNvSpPr/>
          <p:nvPr userDrawn="1"/>
        </p:nvSpPr>
        <p:spPr>
          <a:xfrm>
            <a:off x="5" y="4637018"/>
            <a:ext cx="12191996" cy="2220985"/>
          </a:xfrm>
          <a:custGeom>
            <a:avLst/>
            <a:gdLst/>
            <a:ahLst/>
            <a:cxnLst/>
            <a:rect l="l" t="t" r="r" b="b"/>
            <a:pathLst>
              <a:path w="4608195" h="1080135">
                <a:moveTo>
                  <a:pt x="0" y="1080013"/>
                </a:moveTo>
                <a:lnTo>
                  <a:pt x="4608055" y="1080013"/>
                </a:lnTo>
                <a:lnTo>
                  <a:pt x="4608055" y="0"/>
                </a:lnTo>
                <a:lnTo>
                  <a:pt x="0" y="0"/>
                </a:lnTo>
                <a:lnTo>
                  <a:pt x="0" y="1080013"/>
                </a:lnTo>
                <a:close/>
              </a:path>
            </a:pathLst>
          </a:custGeom>
          <a:solidFill>
            <a:srgbClr val="34B4E5"/>
          </a:solidFill>
        </p:spPr>
        <p:txBody>
          <a:bodyPr wrap="square" lIns="0" tIns="0" rIns="0" bIns="0" rtlCol="0"/>
          <a:lstStyle/>
          <a:p>
            <a:endParaRPr sz="3567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object 3"/>
          <p:cNvSpPr/>
          <p:nvPr userDrawn="1"/>
        </p:nvSpPr>
        <p:spPr>
          <a:xfrm>
            <a:off x="0" y="-1"/>
            <a:ext cx="12192000" cy="4704224"/>
          </a:xfrm>
          <a:custGeom>
            <a:avLst/>
            <a:gdLst/>
            <a:ahLst/>
            <a:cxnLst/>
            <a:rect l="l" t="t" r="r" b="b"/>
            <a:pathLst>
              <a:path w="4608195" h="2376170">
                <a:moveTo>
                  <a:pt x="0" y="2376037"/>
                </a:moveTo>
                <a:lnTo>
                  <a:pt x="0" y="0"/>
                </a:lnTo>
                <a:lnTo>
                  <a:pt x="4608055" y="0"/>
                </a:lnTo>
                <a:lnTo>
                  <a:pt x="4608055" y="2376037"/>
                </a:lnTo>
                <a:lnTo>
                  <a:pt x="0" y="2376037"/>
                </a:lnTo>
                <a:close/>
              </a:path>
            </a:pathLst>
          </a:custGeom>
          <a:solidFill>
            <a:srgbClr val="59B6B3"/>
          </a:solidFill>
        </p:spPr>
        <p:txBody>
          <a:bodyPr wrap="square" lIns="0" tIns="0" rIns="0" bIns="0" rtlCol="0"/>
          <a:lstStyle/>
          <a:p>
            <a:endParaRPr sz="4756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object 4"/>
          <p:cNvSpPr/>
          <p:nvPr userDrawn="1"/>
        </p:nvSpPr>
        <p:spPr>
          <a:xfrm>
            <a:off x="0" y="4788019"/>
            <a:ext cx="7570459" cy="2069984"/>
          </a:xfrm>
          <a:custGeom>
            <a:avLst/>
            <a:gdLst/>
            <a:ahLst/>
            <a:cxnLst/>
            <a:rect l="l" t="t" r="r" b="b"/>
            <a:pathLst>
              <a:path w="2862580" h="1044575">
                <a:moveTo>
                  <a:pt x="0" y="1044011"/>
                </a:moveTo>
                <a:lnTo>
                  <a:pt x="0" y="0"/>
                </a:lnTo>
                <a:lnTo>
                  <a:pt x="2862033" y="0"/>
                </a:lnTo>
                <a:lnTo>
                  <a:pt x="2862033" y="1044011"/>
                </a:lnTo>
                <a:lnTo>
                  <a:pt x="0" y="1044011"/>
                </a:lnTo>
                <a:close/>
              </a:path>
            </a:pathLst>
          </a:custGeom>
          <a:solidFill>
            <a:srgbClr val="94CCAC"/>
          </a:solidFill>
        </p:spPr>
        <p:txBody>
          <a:bodyPr wrap="square" lIns="0" tIns="0" rIns="0" bIns="0" rtlCol="0"/>
          <a:lstStyle/>
          <a:p>
            <a:endParaRPr sz="356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2" name="object 5"/>
          <p:cNvSpPr/>
          <p:nvPr userDrawn="1"/>
        </p:nvSpPr>
        <p:spPr>
          <a:xfrm>
            <a:off x="7669543" y="4788019"/>
            <a:ext cx="4522460" cy="2069984"/>
          </a:xfrm>
          <a:custGeom>
            <a:avLst/>
            <a:gdLst/>
            <a:ahLst/>
            <a:cxnLst/>
            <a:rect l="l" t="t" r="r" b="b"/>
            <a:pathLst>
              <a:path w="1710054" h="1044575">
                <a:moveTo>
                  <a:pt x="0" y="1044011"/>
                </a:moveTo>
                <a:lnTo>
                  <a:pt x="0" y="0"/>
                </a:lnTo>
                <a:lnTo>
                  <a:pt x="1710016" y="0"/>
                </a:lnTo>
                <a:lnTo>
                  <a:pt x="1710016" y="1044011"/>
                </a:lnTo>
                <a:lnTo>
                  <a:pt x="0" y="10440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567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Holder 2"/>
          <p:cNvSpPr>
            <a:spLocks noGrp="1"/>
          </p:cNvSpPr>
          <p:nvPr>
            <p:ph type="title"/>
          </p:nvPr>
        </p:nvSpPr>
        <p:spPr>
          <a:xfrm>
            <a:off x="5826995" y="2220989"/>
            <a:ext cx="5791408" cy="6565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267" b="1" i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21" name="Espace réservé du texte 20"/>
          <p:cNvSpPr>
            <a:spLocks noGrp="1"/>
          </p:cNvSpPr>
          <p:nvPr>
            <p:ph type="body" sz="quarter" idx="10"/>
          </p:nvPr>
        </p:nvSpPr>
        <p:spPr>
          <a:xfrm>
            <a:off x="300955" y="4831621"/>
            <a:ext cx="7153907" cy="369332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sp>
        <p:nvSpPr>
          <p:cNvPr id="22" name="Espace réservé du texte 20"/>
          <p:cNvSpPr>
            <a:spLocks noGrp="1"/>
          </p:cNvSpPr>
          <p:nvPr>
            <p:ph type="body" sz="quarter" idx="11"/>
          </p:nvPr>
        </p:nvSpPr>
        <p:spPr>
          <a:xfrm>
            <a:off x="300955" y="6110117"/>
            <a:ext cx="7153907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3587" y="5904381"/>
            <a:ext cx="3074365" cy="92182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8944" y="4831621"/>
            <a:ext cx="2365763" cy="11320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33">
            <a:extLst>
              <a:ext uri="{FF2B5EF4-FFF2-40B4-BE49-F238E27FC236}">
                <a16:creationId xmlns:a16="http://schemas.microsoft.com/office/drawing/2014/main" id="{A54EC8C3-914D-4639-96D7-615176A87800}"/>
              </a:ext>
            </a:extLst>
          </p:cNvPr>
          <p:cNvSpPr/>
          <p:nvPr userDrawn="1"/>
        </p:nvSpPr>
        <p:spPr>
          <a:xfrm>
            <a:off x="8" y="1"/>
            <a:ext cx="12186961" cy="970185"/>
          </a:xfrm>
          <a:custGeom>
            <a:avLst/>
            <a:gdLst/>
            <a:ahLst/>
            <a:cxnLst/>
            <a:rect l="l" t="t" r="r" b="b"/>
            <a:pathLst>
              <a:path w="4608195" h="489584">
                <a:moveTo>
                  <a:pt x="0" y="489060"/>
                </a:moveTo>
                <a:lnTo>
                  <a:pt x="4608055" y="489060"/>
                </a:lnTo>
                <a:lnTo>
                  <a:pt x="4608055" y="0"/>
                </a:lnTo>
                <a:lnTo>
                  <a:pt x="0" y="0"/>
                </a:lnTo>
                <a:lnTo>
                  <a:pt x="0" y="489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56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BA509718-C75B-4B94-B09B-6762214DDD5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15" y="131398"/>
            <a:ext cx="1999085" cy="5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bk object 35">
            <a:extLst>
              <a:ext uri="{FF2B5EF4-FFF2-40B4-BE49-F238E27FC236}">
                <a16:creationId xmlns:a16="http://schemas.microsoft.com/office/drawing/2014/main" id="{7815302A-D28E-4252-8BA8-9224E01C2765}"/>
              </a:ext>
            </a:extLst>
          </p:cNvPr>
          <p:cNvSpPr/>
          <p:nvPr userDrawn="1"/>
        </p:nvSpPr>
        <p:spPr>
          <a:xfrm>
            <a:off x="0" y="1"/>
            <a:ext cx="476933" cy="382537"/>
          </a:xfrm>
          <a:custGeom>
            <a:avLst/>
            <a:gdLst/>
            <a:ahLst/>
            <a:cxnLst/>
            <a:rect l="l" t="t" r="r" b="b"/>
            <a:pathLst>
              <a:path w="180340" h="193040">
                <a:moveTo>
                  <a:pt x="0" y="192643"/>
                </a:moveTo>
                <a:lnTo>
                  <a:pt x="0" y="0"/>
                </a:lnTo>
                <a:lnTo>
                  <a:pt x="180002" y="0"/>
                </a:lnTo>
                <a:lnTo>
                  <a:pt x="180002" y="192643"/>
                </a:lnTo>
                <a:lnTo>
                  <a:pt x="0" y="192643"/>
                </a:lnTo>
                <a:close/>
              </a:path>
            </a:pathLst>
          </a:custGeom>
          <a:solidFill>
            <a:srgbClr val="94CCAC"/>
          </a:solidFill>
        </p:spPr>
        <p:txBody>
          <a:bodyPr wrap="square" lIns="0" tIns="0" rIns="0" bIns="0" rtlCol="0"/>
          <a:lstStyle/>
          <a:p>
            <a:endParaRPr sz="3567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bk object 36">
            <a:extLst>
              <a:ext uri="{FF2B5EF4-FFF2-40B4-BE49-F238E27FC236}">
                <a16:creationId xmlns:a16="http://schemas.microsoft.com/office/drawing/2014/main" id="{835C6C18-593E-4D5A-9C73-003D0602E1E3}"/>
              </a:ext>
            </a:extLst>
          </p:cNvPr>
          <p:cNvSpPr/>
          <p:nvPr userDrawn="1"/>
        </p:nvSpPr>
        <p:spPr>
          <a:xfrm>
            <a:off x="571255" y="791963"/>
            <a:ext cx="11615987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2051" y="0"/>
                </a:lnTo>
              </a:path>
            </a:pathLst>
          </a:custGeom>
          <a:ln w="18002">
            <a:solidFill>
              <a:srgbClr val="34B4E5"/>
            </a:solidFill>
          </a:ln>
        </p:spPr>
        <p:txBody>
          <a:bodyPr wrap="square" lIns="0" tIns="0" rIns="0" bIns="0" rtlCol="0"/>
          <a:lstStyle/>
          <a:p>
            <a:endParaRPr sz="3567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AF371C4-8AF4-4349-8B12-DF03A4E4A6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11" y="56283"/>
            <a:ext cx="1419781" cy="679407"/>
          </a:xfrm>
          <a:prstGeom prst="rect">
            <a:avLst/>
          </a:prstGeom>
        </p:spPr>
      </p:pic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571258" y="206974"/>
            <a:ext cx="10797273" cy="410369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>
                <a:solidFill>
                  <a:srgbClr val="59B6B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17" name="Holder 3"/>
          <p:cNvSpPr>
            <a:spLocks noGrp="1"/>
          </p:cNvSpPr>
          <p:nvPr>
            <p:ph sz="half" idx="2"/>
          </p:nvPr>
        </p:nvSpPr>
        <p:spPr>
          <a:xfrm>
            <a:off x="571259" y="1314975"/>
            <a:ext cx="11011141" cy="4940237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marL="239178" marR="0" indent="-239178" algn="l" defTabSz="181180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17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54593" indent="-234945">
              <a:buFont typeface="Arial" panose="020B0604020202020204" pitchFamily="34" charset="0"/>
              <a:buChar char="•"/>
              <a:tabLst/>
              <a:defRPr sz="2775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674242" indent="-241294">
              <a:buFont typeface="Arial" panose="020B0604020202020204" pitchFamily="34" charset="0"/>
              <a:buChar char="•"/>
              <a:defRPr sz="2377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2393891" indent="-239178">
              <a:buFont typeface="Arial" panose="020B0604020202020204" pitchFamily="34" charset="0"/>
              <a:buChar char="•"/>
              <a:defRPr sz="218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3107189" indent="-239178">
              <a:buFont typeface="Arial" panose="020B0604020202020204" pitchFamily="34" charset="0"/>
              <a:buChar char="•"/>
              <a:defRPr sz="218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sp>
        <p:nvSpPr>
          <p:cNvPr id="2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0927507" y="6484273"/>
            <a:ext cx="1264496" cy="364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AC0D9BD-BFDE-4DA5-BFBE-1628136DC882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07E8391-5DDF-48CF-AB73-E9FF2E0744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256" y="6493857"/>
            <a:ext cx="10325343" cy="15716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33">
            <a:extLst>
              <a:ext uri="{FF2B5EF4-FFF2-40B4-BE49-F238E27FC236}">
                <a16:creationId xmlns:a16="http://schemas.microsoft.com/office/drawing/2014/main" id="{2064A4C5-8076-4613-BD6A-68FFEEBC168E}"/>
              </a:ext>
            </a:extLst>
          </p:cNvPr>
          <p:cNvSpPr/>
          <p:nvPr userDrawn="1"/>
        </p:nvSpPr>
        <p:spPr>
          <a:xfrm>
            <a:off x="8" y="1"/>
            <a:ext cx="12186961" cy="970185"/>
          </a:xfrm>
          <a:custGeom>
            <a:avLst/>
            <a:gdLst/>
            <a:ahLst/>
            <a:cxnLst/>
            <a:rect l="l" t="t" r="r" b="b"/>
            <a:pathLst>
              <a:path w="4608195" h="489584">
                <a:moveTo>
                  <a:pt x="0" y="489060"/>
                </a:moveTo>
                <a:lnTo>
                  <a:pt x="4608055" y="489060"/>
                </a:lnTo>
                <a:lnTo>
                  <a:pt x="4608055" y="0"/>
                </a:lnTo>
                <a:lnTo>
                  <a:pt x="0" y="0"/>
                </a:lnTo>
                <a:lnTo>
                  <a:pt x="0" y="489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56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bk object 35">
            <a:extLst>
              <a:ext uri="{FF2B5EF4-FFF2-40B4-BE49-F238E27FC236}">
                <a16:creationId xmlns:a16="http://schemas.microsoft.com/office/drawing/2014/main" id="{C5E27C1F-BD89-44E4-A3E1-F2ABC0C3CA09}"/>
              </a:ext>
            </a:extLst>
          </p:cNvPr>
          <p:cNvSpPr/>
          <p:nvPr userDrawn="1"/>
        </p:nvSpPr>
        <p:spPr>
          <a:xfrm>
            <a:off x="0" y="1"/>
            <a:ext cx="476933" cy="382537"/>
          </a:xfrm>
          <a:custGeom>
            <a:avLst/>
            <a:gdLst/>
            <a:ahLst/>
            <a:cxnLst/>
            <a:rect l="l" t="t" r="r" b="b"/>
            <a:pathLst>
              <a:path w="180340" h="193040">
                <a:moveTo>
                  <a:pt x="0" y="192643"/>
                </a:moveTo>
                <a:lnTo>
                  <a:pt x="0" y="0"/>
                </a:lnTo>
                <a:lnTo>
                  <a:pt x="180002" y="0"/>
                </a:lnTo>
                <a:lnTo>
                  <a:pt x="180002" y="192643"/>
                </a:lnTo>
                <a:lnTo>
                  <a:pt x="0" y="192643"/>
                </a:lnTo>
                <a:close/>
              </a:path>
            </a:pathLst>
          </a:custGeom>
          <a:solidFill>
            <a:srgbClr val="94CCAC"/>
          </a:solidFill>
        </p:spPr>
        <p:txBody>
          <a:bodyPr wrap="square" lIns="0" tIns="0" rIns="0" bIns="0" rtlCol="0"/>
          <a:lstStyle/>
          <a:p>
            <a:endParaRPr sz="3567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bk object 36">
            <a:extLst>
              <a:ext uri="{FF2B5EF4-FFF2-40B4-BE49-F238E27FC236}">
                <a16:creationId xmlns:a16="http://schemas.microsoft.com/office/drawing/2014/main" id="{6ECEC8E6-A35E-4895-B8E9-3571B47E5C5C}"/>
              </a:ext>
            </a:extLst>
          </p:cNvPr>
          <p:cNvSpPr/>
          <p:nvPr userDrawn="1"/>
        </p:nvSpPr>
        <p:spPr>
          <a:xfrm>
            <a:off x="571255" y="791963"/>
            <a:ext cx="11615987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2051" y="0"/>
                </a:lnTo>
              </a:path>
            </a:pathLst>
          </a:custGeom>
          <a:ln w="18002">
            <a:solidFill>
              <a:srgbClr val="34B4E5"/>
            </a:solidFill>
          </a:ln>
        </p:spPr>
        <p:txBody>
          <a:bodyPr wrap="square" lIns="0" tIns="0" rIns="0" bIns="0" rtlCol="0"/>
          <a:lstStyle/>
          <a:p>
            <a:endParaRPr sz="3567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0FB28E4-07B5-45EC-ACAB-7A44DE9AB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11" y="56283"/>
            <a:ext cx="1419781" cy="679407"/>
          </a:xfrm>
          <a:prstGeom prst="rect">
            <a:avLst/>
          </a:prstGeom>
        </p:spPr>
      </p:pic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571258" y="206974"/>
            <a:ext cx="10797273" cy="410369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>
                <a:solidFill>
                  <a:srgbClr val="59B6B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17" name="Holder 3"/>
          <p:cNvSpPr>
            <a:spLocks noGrp="1"/>
          </p:cNvSpPr>
          <p:nvPr>
            <p:ph sz="half" idx="2"/>
          </p:nvPr>
        </p:nvSpPr>
        <p:spPr>
          <a:xfrm>
            <a:off x="571259" y="1314975"/>
            <a:ext cx="11011141" cy="4940237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marL="239178" marR="0" indent="-239178" algn="l" defTabSz="181180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17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54593" indent="-234945">
              <a:buFont typeface="Arial" panose="020B0604020202020204" pitchFamily="34" charset="0"/>
              <a:buChar char="•"/>
              <a:tabLst/>
              <a:defRPr sz="2775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674242" indent="-241294">
              <a:buFont typeface="Arial" panose="020B0604020202020204" pitchFamily="34" charset="0"/>
              <a:buChar char="•"/>
              <a:defRPr sz="2377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2393891" indent="-239178">
              <a:buFont typeface="Arial" panose="020B0604020202020204" pitchFamily="34" charset="0"/>
              <a:buChar char="•"/>
              <a:defRPr sz="218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3107189" indent="-239178">
              <a:buFont typeface="Arial" panose="020B0604020202020204" pitchFamily="34" charset="0"/>
              <a:buChar char="•"/>
              <a:defRPr sz="218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sp>
        <p:nvSpPr>
          <p:cNvPr id="2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0927507" y="6484273"/>
            <a:ext cx="1264496" cy="364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AC0D9BD-BFDE-4DA5-BFBE-1628136DC882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14FF4219-A419-40D2-B6BB-89E3EE211D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15" y="131398"/>
            <a:ext cx="1999085" cy="5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534F8D0C-CAA7-463F-9CF0-E6DB491E9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256" y="6493857"/>
            <a:ext cx="10325343" cy="15716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962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k object 35">
            <a:extLst>
              <a:ext uri="{FF2B5EF4-FFF2-40B4-BE49-F238E27FC236}">
                <a16:creationId xmlns:a16="http://schemas.microsoft.com/office/drawing/2014/main" id="{C5E27C1F-BD89-44E4-A3E1-F2ABC0C3CA09}"/>
              </a:ext>
            </a:extLst>
          </p:cNvPr>
          <p:cNvSpPr/>
          <p:nvPr userDrawn="1"/>
        </p:nvSpPr>
        <p:spPr>
          <a:xfrm>
            <a:off x="0" y="1"/>
            <a:ext cx="476933" cy="382537"/>
          </a:xfrm>
          <a:custGeom>
            <a:avLst/>
            <a:gdLst/>
            <a:ahLst/>
            <a:cxnLst/>
            <a:rect l="l" t="t" r="r" b="b"/>
            <a:pathLst>
              <a:path w="180340" h="193040">
                <a:moveTo>
                  <a:pt x="0" y="192643"/>
                </a:moveTo>
                <a:lnTo>
                  <a:pt x="0" y="0"/>
                </a:lnTo>
                <a:lnTo>
                  <a:pt x="180002" y="0"/>
                </a:lnTo>
                <a:lnTo>
                  <a:pt x="180002" y="192643"/>
                </a:lnTo>
                <a:lnTo>
                  <a:pt x="0" y="192643"/>
                </a:lnTo>
                <a:close/>
              </a:path>
            </a:pathLst>
          </a:custGeom>
          <a:solidFill>
            <a:srgbClr val="94CCAC"/>
          </a:solidFill>
        </p:spPr>
        <p:txBody>
          <a:bodyPr wrap="square" lIns="0" tIns="0" rIns="0" bIns="0" rtlCol="0"/>
          <a:lstStyle/>
          <a:p>
            <a:endParaRPr sz="3567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571258" y="206974"/>
            <a:ext cx="10797273" cy="410369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>
                <a:solidFill>
                  <a:srgbClr val="59B6B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17" name="Holder 3"/>
          <p:cNvSpPr>
            <a:spLocks noGrp="1"/>
          </p:cNvSpPr>
          <p:nvPr>
            <p:ph sz="half" idx="2"/>
          </p:nvPr>
        </p:nvSpPr>
        <p:spPr>
          <a:xfrm>
            <a:off x="571259" y="1314975"/>
            <a:ext cx="11011141" cy="4940237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marL="239178" marR="0" indent="-239178" algn="l" defTabSz="181180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17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954593" indent="-234945">
              <a:buFont typeface="Arial" panose="020B0604020202020204" pitchFamily="34" charset="0"/>
              <a:buChar char="•"/>
              <a:tabLst/>
              <a:defRPr sz="2775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674242" indent="-241294">
              <a:buFont typeface="Arial" panose="020B0604020202020204" pitchFamily="34" charset="0"/>
              <a:buChar char="•"/>
              <a:defRPr sz="2377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2393891" indent="-239178">
              <a:buFont typeface="Arial" panose="020B0604020202020204" pitchFamily="34" charset="0"/>
              <a:buChar char="•"/>
              <a:defRPr sz="218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3107189" indent="-239178">
              <a:buFont typeface="Arial" panose="020B0604020202020204" pitchFamily="34" charset="0"/>
              <a:buChar char="•"/>
              <a:defRPr sz="218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sp>
        <p:nvSpPr>
          <p:cNvPr id="2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0927507" y="6484273"/>
            <a:ext cx="1264496" cy="364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AC0D9BD-BFDE-4DA5-BFBE-1628136DC882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E1A84E8E-903E-4F20-A919-BE9C939AD5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256" y="6493857"/>
            <a:ext cx="10325343" cy="15716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41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33">
            <a:extLst>
              <a:ext uri="{FF2B5EF4-FFF2-40B4-BE49-F238E27FC236}">
                <a16:creationId xmlns:a16="http://schemas.microsoft.com/office/drawing/2014/main" id="{43CA83F1-F954-4F4E-B3B6-34DB7CE6412D}"/>
              </a:ext>
            </a:extLst>
          </p:cNvPr>
          <p:cNvSpPr/>
          <p:nvPr userDrawn="1"/>
        </p:nvSpPr>
        <p:spPr>
          <a:xfrm>
            <a:off x="8" y="1"/>
            <a:ext cx="12186961" cy="970185"/>
          </a:xfrm>
          <a:custGeom>
            <a:avLst/>
            <a:gdLst/>
            <a:ahLst/>
            <a:cxnLst/>
            <a:rect l="l" t="t" r="r" b="b"/>
            <a:pathLst>
              <a:path w="4608195" h="489584">
                <a:moveTo>
                  <a:pt x="0" y="489060"/>
                </a:moveTo>
                <a:lnTo>
                  <a:pt x="4608055" y="489060"/>
                </a:lnTo>
                <a:lnTo>
                  <a:pt x="4608055" y="0"/>
                </a:lnTo>
                <a:lnTo>
                  <a:pt x="0" y="0"/>
                </a:lnTo>
                <a:lnTo>
                  <a:pt x="0" y="489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56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bk object 35">
            <a:extLst>
              <a:ext uri="{FF2B5EF4-FFF2-40B4-BE49-F238E27FC236}">
                <a16:creationId xmlns:a16="http://schemas.microsoft.com/office/drawing/2014/main" id="{6EB841FD-2D7A-456A-84D9-7EB82791B1DD}"/>
              </a:ext>
            </a:extLst>
          </p:cNvPr>
          <p:cNvSpPr/>
          <p:nvPr userDrawn="1"/>
        </p:nvSpPr>
        <p:spPr>
          <a:xfrm>
            <a:off x="0" y="1"/>
            <a:ext cx="476933" cy="382537"/>
          </a:xfrm>
          <a:custGeom>
            <a:avLst/>
            <a:gdLst/>
            <a:ahLst/>
            <a:cxnLst/>
            <a:rect l="l" t="t" r="r" b="b"/>
            <a:pathLst>
              <a:path w="180340" h="193040">
                <a:moveTo>
                  <a:pt x="0" y="192643"/>
                </a:moveTo>
                <a:lnTo>
                  <a:pt x="0" y="0"/>
                </a:lnTo>
                <a:lnTo>
                  <a:pt x="180002" y="0"/>
                </a:lnTo>
                <a:lnTo>
                  <a:pt x="180002" y="192643"/>
                </a:lnTo>
                <a:lnTo>
                  <a:pt x="0" y="192643"/>
                </a:lnTo>
                <a:close/>
              </a:path>
            </a:pathLst>
          </a:custGeom>
          <a:solidFill>
            <a:srgbClr val="94CCAC"/>
          </a:solidFill>
        </p:spPr>
        <p:txBody>
          <a:bodyPr wrap="square" lIns="0" tIns="0" rIns="0" bIns="0" rtlCol="0"/>
          <a:lstStyle/>
          <a:p>
            <a:endParaRPr sz="3567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0" name="bk object 36">
            <a:extLst>
              <a:ext uri="{FF2B5EF4-FFF2-40B4-BE49-F238E27FC236}">
                <a16:creationId xmlns:a16="http://schemas.microsoft.com/office/drawing/2014/main" id="{D35C967B-6F1A-4AD0-B346-BFA0DEB572D8}"/>
              </a:ext>
            </a:extLst>
          </p:cNvPr>
          <p:cNvSpPr/>
          <p:nvPr userDrawn="1"/>
        </p:nvSpPr>
        <p:spPr>
          <a:xfrm>
            <a:off x="571255" y="791963"/>
            <a:ext cx="11615987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2051" y="0"/>
                </a:lnTo>
              </a:path>
            </a:pathLst>
          </a:custGeom>
          <a:ln w="18002">
            <a:solidFill>
              <a:srgbClr val="34B4E5"/>
            </a:solidFill>
          </a:ln>
        </p:spPr>
        <p:txBody>
          <a:bodyPr wrap="square" lIns="0" tIns="0" rIns="0" bIns="0" rtlCol="0"/>
          <a:lstStyle/>
          <a:p>
            <a:endParaRPr sz="3567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4D614733-2FB4-4E75-BA2B-6C7E4B02C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11" y="56283"/>
            <a:ext cx="1419781" cy="679407"/>
          </a:xfrm>
          <a:prstGeom prst="rect">
            <a:avLst/>
          </a:prstGeom>
        </p:spPr>
      </p:pic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571258" y="206974"/>
            <a:ext cx="10797273" cy="410369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>
                <a:solidFill>
                  <a:srgbClr val="59B6B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17" name="Holder 3"/>
          <p:cNvSpPr>
            <a:spLocks noGrp="1"/>
          </p:cNvSpPr>
          <p:nvPr>
            <p:ph sz="half" idx="2"/>
          </p:nvPr>
        </p:nvSpPr>
        <p:spPr>
          <a:xfrm>
            <a:off x="571258" y="1314975"/>
            <a:ext cx="5232241" cy="4940237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marL="239178" marR="0" indent="-239178" algn="l" defTabSz="181180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17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19649" indent="-243411">
              <a:buClrTx/>
              <a:buFont typeface="Arial" panose="020B0604020202020204" pitchFamily="34" charset="0"/>
              <a:buChar char="•"/>
              <a:defRPr sz="2775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3770" indent="-239178">
              <a:buClrTx/>
              <a:buFont typeface="Arial" panose="020B0604020202020204" pitchFamily="34" charset="0"/>
              <a:buChar char="•"/>
              <a:defRPr sz="2377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432948" indent="-239178">
              <a:buClrTx/>
              <a:buFont typeface="Arial" panose="020B0604020202020204" pitchFamily="34" charset="0"/>
              <a:buChar char="•"/>
              <a:defRPr sz="218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913419" indent="-239178">
              <a:buClrTx/>
              <a:buFont typeface="Arial" panose="020B0604020202020204" pitchFamily="34" charset="0"/>
              <a:buChar char="•"/>
              <a:defRPr sz="218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sp>
        <p:nvSpPr>
          <p:cNvPr id="2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0927507" y="6484273"/>
            <a:ext cx="1264496" cy="364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AC0D9BD-BFDE-4DA5-BFBE-1628136DC882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5" name="Holder 3"/>
          <p:cNvSpPr>
            <a:spLocks noGrp="1"/>
          </p:cNvSpPr>
          <p:nvPr>
            <p:ph sz="half" idx="10"/>
          </p:nvPr>
        </p:nvSpPr>
        <p:spPr>
          <a:xfrm>
            <a:off x="6400801" y="1314975"/>
            <a:ext cx="5232241" cy="4940237"/>
          </a:xfrm>
          <a:prstGeom prst="rect">
            <a:avLst/>
          </a:prstGeom>
        </p:spPr>
        <p:txBody>
          <a:bodyPr wrap="square" lIns="90000" tIns="46800" rIns="90000" bIns="46800">
            <a:normAutofit/>
          </a:bodyPr>
          <a:lstStyle>
            <a:lvl1pPr marL="239178" marR="0" indent="-239178" algn="l" defTabSz="181180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317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719649" indent="-243411">
              <a:buClrTx/>
              <a:buFont typeface="Arial" panose="020B0604020202020204" pitchFamily="34" charset="0"/>
              <a:buChar char="•"/>
              <a:defRPr sz="2775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 marL="1193770" indent="-239178">
              <a:buClrTx/>
              <a:buFont typeface="Arial" panose="020B0604020202020204" pitchFamily="34" charset="0"/>
              <a:buChar char="•"/>
              <a:defRPr sz="2377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 marL="1432948" indent="-239178">
              <a:buClrTx/>
              <a:buFont typeface="Arial" panose="020B0604020202020204" pitchFamily="34" charset="0"/>
              <a:buChar char="•"/>
              <a:defRPr sz="218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 marL="1913419" indent="-239178">
              <a:buClrTx/>
              <a:buFont typeface="Arial" panose="020B0604020202020204" pitchFamily="34" charset="0"/>
              <a:buChar char="•"/>
              <a:defRPr sz="218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dirty="0"/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72560850-EB75-4C71-A814-82D56950AF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15" y="131398"/>
            <a:ext cx="1999085" cy="5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B1550239-868D-4E7C-A58F-31DCF01B05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256" y="6493857"/>
            <a:ext cx="10325343" cy="15716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779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k object 33">
            <a:extLst>
              <a:ext uri="{FF2B5EF4-FFF2-40B4-BE49-F238E27FC236}">
                <a16:creationId xmlns:a16="http://schemas.microsoft.com/office/drawing/2014/main" id="{2064A4C5-8076-4613-BD6A-68FFEEBC168E}"/>
              </a:ext>
            </a:extLst>
          </p:cNvPr>
          <p:cNvSpPr/>
          <p:nvPr userDrawn="1"/>
        </p:nvSpPr>
        <p:spPr>
          <a:xfrm>
            <a:off x="8" y="1"/>
            <a:ext cx="12186961" cy="970185"/>
          </a:xfrm>
          <a:custGeom>
            <a:avLst/>
            <a:gdLst/>
            <a:ahLst/>
            <a:cxnLst/>
            <a:rect l="l" t="t" r="r" b="b"/>
            <a:pathLst>
              <a:path w="4608195" h="489584">
                <a:moveTo>
                  <a:pt x="0" y="489060"/>
                </a:moveTo>
                <a:lnTo>
                  <a:pt x="4608055" y="489060"/>
                </a:lnTo>
                <a:lnTo>
                  <a:pt x="4608055" y="0"/>
                </a:lnTo>
                <a:lnTo>
                  <a:pt x="0" y="0"/>
                </a:lnTo>
                <a:lnTo>
                  <a:pt x="0" y="4890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356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bk object 35">
            <a:extLst>
              <a:ext uri="{FF2B5EF4-FFF2-40B4-BE49-F238E27FC236}">
                <a16:creationId xmlns:a16="http://schemas.microsoft.com/office/drawing/2014/main" id="{C5E27C1F-BD89-44E4-A3E1-F2ABC0C3CA09}"/>
              </a:ext>
            </a:extLst>
          </p:cNvPr>
          <p:cNvSpPr/>
          <p:nvPr userDrawn="1"/>
        </p:nvSpPr>
        <p:spPr>
          <a:xfrm>
            <a:off x="0" y="1"/>
            <a:ext cx="476933" cy="382537"/>
          </a:xfrm>
          <a:custGeom>
            <a:avLst/>
            <a:gdLst/>
            <a:ahLst/>
            <a:cxnLst/>
            <a:rect l="l" t="t" r="r" b="b"/>
            <a:pathLst>
              <a:path w="180340" h="193040">
                <a:moveTo>
                  <a:pt x="0" y="192643"/>
                </a:moveTo>
                <a:lnTo>
                  <a:pt x="0" y="0"/>
                </a:lnTo>
                <a:lnTo>
                  <a:pt x="180002" y="0"/>
                </a:lnTo>
                <a:lnTo>
                  <a:pt x="180002" y="192643"/>
                </a:lnTo>
                <a:lnTo>
                  <a:pt x="0" y="192643"/>
                </a:lnTo>
                <a:close/>
              </a:path>
            </a:pathLst>
          </a:custGeom>
          <a:solidFill>
            <a:srgbClr val="94CCAC"/>
          </a:solidFill>
        </p:spPr>
        <p:txBody>
          <a:bodyPr wrap="square" lIns="0" tIns="0" rIns="0" bIns="0" rtlCol="0"/>
          <a:lstStyle/>
          <a:p>
            <a:endParaRPr sz="3567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bk object 36">
            <a:extLst>
              <a:ext uri="{FF2B5EF4-FFF2-40B4-BE49-F238E27FC236}">
                <a16:creationId xmlns:a16="http://schemas.microsoft.com/office/drawing/2014/main" id="{6ECEC8E6-A35E-4895-B8E9-3571B47E5C5C}"/>
              </a:ext>
            </a:extLst>
          </p:cNvPr>
          <p:cNvSpPr/>
          <p:nvPr userDrawn="1"/>
        </p:nvSpPr>
        <p:spPr>
          <a:xfrm>
            <a:off x="571255" y="791963"/>
            <a:ext cx="11615987" cy="0"/>
          </a:xfrm>
          <a:custGeom>
            <a:avLst/>
            <a:gdLst/>
            <a:ahLst/>
            <a:cxnLst/>
            <a:rect l="l" t="t" r="r" b="b"/>
            <a:pathLst>
              <a:path w="4392295">
                <a:moveTo>
                  <a:pt x="0" y="0"/>
                </a:moveTo>
                <a:lnTo>
                  <a:pt x="4392051" y="0"/>
                </a:lnTo>
              </a:path>
            </a:pathLst>
          </a:custGeom>
          <a:ln w="18002">
            <a:solidFill>
              <a:srgbClr val="34B4E5"/>
            </a:solidFill>
          </a:ln>
        </p:spPr>
        <p:txBody>
          <a:bodyPr wrap="square" lIns="0" tIns="0" rIns="0" bIns="0" rtlCol="0"/>
          <a:lstStyle/>
          <a:p>
            <a:endParaRPr sz="3567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F0FB28E4-07B5-45EC-ACAB-7A44DE9AB7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311" y="56283"/>
            <a:ext cx="1419781" cy="679407"/>
          </a:xfrm>
          <a:prstGeom prst="rect">
            <a:avLst/>
          </a:prstGeom>
        </p:spPr>
      </p:pic>
      <p:sp>
        <p:nvSpPr>
          <p:cNvPr id="16" name="Holder 2"/>
          <p:cNvSpPr>
            <a:spLocks noGrp="1"/>
          </p:cNvSpPr>
          <p:nvPr>
            <p:ph type="title"/>
          </p:nvPr>
        </p:nvSpPr>
        <p:spPr>
          <a:xfrm>
            <a:off x="571258" y="206974"/>
            <a:ext cx="10797273" cy="410369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>
                <a:solidFill>
                  <a:srgbClr val="59B6B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22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0927507" y="6484273"/>
            <a:ext cx="1264496" cy="364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AC0D9BD-BFDE-4DA5-BFBE-1628136DC882}" type="slidenum">
              <a:rPr lang="fr-CH" smtClean="0"/>
              <a:pPr/>
              <a:t>‹N°›</a:t>
            </a:fld>
            <a:endParaRPr lang="fr-CH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45B75585-F9AB-49FD-B49C-DEAED2EDE7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315" y="131398"/>
            <a:ext cx="1999085" cy="5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49D4727C-F21A-4B59-80E7-91FDE3405B4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256" y="6493857"/>
            <a:ext cx="10325343" cy="15716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758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58EFAAC-DA08-43E7-8CB9-AF826923A4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4" name="bk object 33">
            <a:extLst>
              <a:ext uri="{FF2B5EF4-FFF2-40B4-BE49-F238E27FC236}">
                <a16:creationId xmlns:a16="http://schemas.microsoft.com/office/drawing/2014/main" id="{C8D614DD-7B6A-49D0-92E8-0AC8BAA05100}"/>
              </a:ext>
            </a:extLst>
          </p:cNvPr>
          <p:cNvSpPr/>
          <p:nvPr userDrawn="1"/>
        </p:nvSpPr>
        <p:spPr>
          <a:xfrm>
            <a:off x="8" y="1"/>
            <a:ext cx="12186961" cy="970185"/>
          </a:xfrm>
          <a:custGeom>
            <a:avLst/>
            <a:gdLst/>
            <a:ahLst/>
            <a:cxnLst/>
            <a:rect l="l" t="t" r="r" b="b"/>
            <a:pathLst>
              <a:path w="4608195" h="489584">
                <a:moveTo>
                  <a:pt x="0" y="489060"/>
                </a:moveTo>
                <a:lnTo>
                  <a:pt x="4608055" y="489060"/>
                </a:lnTo>
                <a:lnTo>
                  <a:pt x="4608055" y="0"/>
                </a:lnTo>
                <a:lnTo>
                  <a:pt x="0" y="0"/>
                </a:lnTo>
                <a:lnTo>
                  <a:pt x="0" y="489060"/>
                </a:lnTo>
                <a:close/>
              </a:path>
            </a:pathLst>
          </a:custGeom>
          <a:noFill/>
        </p:spPr>
        <p:txBody>
          <a:bodyPr wrap="square" lIns="0" tIns="0" rIns="0" bIns="0" rtlCol="0"/>
          <a:lstStyle/>
          <a:p>
            <a:endParaRPr sz="356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Espace réservé du numéro de diapositive 4">
            <a:extLst>
              <a:ext uri="{FF2B5EF4-FFF2-40B4-BE49-F238E27FC236}">
                <a16:creationId xmlns:a16="http://schemas.microsoft.com/office/drawing/2014/main" id="{AF4179F9-4F0B-4170-96DA-22C2E55D2D70}"/>
              </a:ext>
            </a:extLst>
          </p:cNvPr>
          <p:cNvSpPr txBox="1">
            <a:spLocks/>
          </p:cNvSpPr>
          <p:nvPr userDrawn="1"/>
        </p:nvSpPr>
        <p:spPr>
          <a:xfrm>
            <a:off x="10927507" y="6484273"/>
            <a:ext cx="1264496" cy="364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1811532" rtl="0" eaLnBrk="1" latinLnBrk="0" hangingPunct="1">
              <a:defRPr sz="1585" kern="1200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ea typeface="+mn-ea"/>
                <a:cs typeface="Calibri Light" panose="020F0302020204030204" pitchFamily="34" charset="0"/>
              </a:defRPr>
            </a:lvl1pPr>
            <a:lvl2pPr marL="905767" algn="l" defTabSz="1811532" rtl="0" eaLnBrk="1" latinLnBrk="0" hangingPunct="1"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11532" algn="l" defTabSz="1811532" rtl="0" eaLnBrk="1" latinLnBrk="0" hangingPunct="1"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17300" algn="l" defTabSz="1811532" rtl="0" eaLnBrk="1" latinLnBrk="0" hangingPunct="1"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23065" algn="l" defTabSz="1811532" rtl="0" eaLnBrk="1" latinLnBrk="0" hangingPunct="1"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28832" algn="l" defTabSz="1811532" rtl="0" eaLnBrk="1" latinLnBrk="0" hangingPunct="1"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34599" algn="l" defTabSz="1811532" rtl="0" eaLnBrk="1" latinLnBrk="0" hangingPunct="1"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40363" algn="l" defTabSz="1811532" rtl="0" eaLnBrk="1" latinLnBrk="0" hangingPunct="1"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246130" algn="l" defTabSz="1811532" rtl="0" eaLnBrk="1" latinLnBrk="0" hangingPunct="1">
              <a:defRPr sz="35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AC0D9BD-BFDE-4DA5-BFBE-1628136DC882}" type="slidenum">
              <a:rPr lang="fr-CH" smtClean="0"/>
              <a:pPr/>
              <a:t>‹N°›</a:t>
            </a:fld>
            <a:endParaRPr lang="fr-CH" dirty="0"/>
          </a:p>
        </p:txBody>
      </p:sp>
      <p:sp>
        <p:nvSpPr>
          <p:cNvPr id="11" name="Holder 2">
            <a:extLst>
              <a:ext uri="{FF2B5EF4-FFF2-40B4-BE49-F238E27FC236}">
                <a16:creationId xmlns:a16="http://schemas.microsoft.com/office/drawing/2014/main" id="{301EED5A-959B-49F2-BAED-201FA0BEF1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58" y="206974"/>
            <a:ext cx="10797273" cy="410369"/>
          </a:xfrm>
          <a:prstGeom prst="rect">
            <a:avLst/>
          </a:prstGeom>
        </p:spPr>
        <p:txBody>
          <a:bodyPr lIns="0" tIns="0" rIns="0" bIns="0"/>
          <a:lstStyle>
            <a:lvl1pPr>
              <a:defRPr sz="2667" b="0" i="0">
                <a:solidFill>
                  <a:srgbClr val="59B6B3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endParaRPr dirty="0"/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FABB0D01-A7DE-447A-B6FE-36AEE2953F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71256" y="6493857"/>
            <a:ext cx="10325343" cy="157169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fr-FR" dirty="0"/>
              <a:t>Cliquez pour modifier les styles 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63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k object 35"/>
          <p:cNvSpPr/>
          <p:nvPr userDrawn="1"/>
        </p:nvSpPr>
        <p:spPr>
          <a:xfrm>
            <a:off x="11715067" y="6475465"/>
            <a:ext cx="476933" cy="382537"/>
          </a:xfrm>
          <a:custGeom>
            <a:avLst/>
            <a:gdLst/>
            <a:ahLst/>
            <a:cxnLst/>
            <a:rect l="l" t="t" r="r" b="b"/>
            <a:pathLst>
              <a:path w="180340" h="193040">
                <a:moveTo>
                  <a:pt x="0" y="192643"/>
                </a:moveTo>
                <a:lnTo>
                  <a:pt x="0" y="0"/>
                </a:lnTo>
                <a:lnTo>
                  <a:pt x="180002" y="0"/>
                </a:lnTo>
                <a:lnTo>
                  <a:pt x="180002" y="192643"/>
                </a:lnTo>
                <a:lnTo>
                  <a:pt x="0" y="192643"/>
                </a:lnTo>
                <a:close/>
              </a:path>
            </a:pathLst>
          </a:custGeom>
          <a:solidFill>
            <a:srgbClr val="94CCAC"/>
          </a:solidFill>
        </p:spPr>
        <p:txBody>
          <a:bodyPr wrap="square" lIns="0" tIns="0" rIns="0" bIns="0" rtlCol="0"/>
          <a:lstStyle/>
          <a:p>
            <a:endParaRPr sz="3567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11271019" y="6484273"/>
            <a:ext cx="920981" cy="364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85">
                <a:solidFill>
                  <a:schemeClr val="tx1">
                    <a:tint val="7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fld id="{CAC0D9BD-BFDE-4DA5-BFBE-1628136DC882}" type="slidenum">
              <a:rPr lang="fr-CH" smtClean="0"/>
              <a:pPr/>
              <a:t>‹N°›</a:t>
            </a:fld>
            <a:endParaRPr lang="fr-CH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70" r:id="rId3"/>
    <p:sldLayoutId id="2147483671" r:id="rId4"/>
    <p:sldLayoutId id="2147483665" r:id="rId5"/>
    <p:sldLayoutId id="2147483672" r:id="rId6"/>
    <p:sldLayoutId id="2147483673" r:id="rId7"/>
  </p:sldLayoutIdLst>
  <p:hf hdr="0" ftr="0" dt="0"/>
  <p:txStyles>
    <p:titleStyle>
      <a:lvl1pPr>
        <a:defRPr sz="1867"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905867">
        <a:defRPr>
          <a:latin typeface="+mn-lt"/>
          <a:ea typeface="+mn-ea"/>
          <a:cs typeface="+mn-cs"/>
        </a:defRPr>
      </a:lvl2pPr>
      <a:lvl3pPr marL="1811731">
        <a:defRPr>
          <a:latin typeface="+mn-lt"/>
          <a:ea typeface="+mn-ea"/>
          <a:cs typeface="+mn-cs"/>
        </a:defRPr>
      </a:lvl3pPr>
      <a:lvl4pPr marL="2717597">
        <a:defRPr>
          <a:latin typeface="+mn-lt"/>
          <a:ea typeface="+mn-ea"/>
          <a:cs typeface="+mn-cs"/>
        </a:defRPr>
      </a:lvl4pPr>
      <a:lvl5pPr marL="3623461">
        <a:defRPr>
          <a:latin typeface="+mn-lt"/>
          <a:ea typeface="+mn-ea"/>
          <a:cs typeface="+mn-cs"/>
        </a:defRPr>
      </a:lvl5pPr>
      <a:lvl6pPr marL="4529325">
        <a:defRPr>
          <a:latin typeface="+mn-lt"/>
          <a:ea typeface="+mn-ea"/>
          <a:cs typeface="+mn-cs"/>
        </a:defRPr>
      </a:lvl6pPr>
      <a:lvl7pPr marL="5435192">
        <a:defRPr>
          <a:latin typeface="+mn-lt"/>
          <a:ea typeface="+mn-ea"/>
          <a:cs typeface="+mn-cs"/>
        </a:defRPr>
      </a:lvl7pPr>
      <a:lvl8pPr marL="6341056">
        <a:defRPr>
          <a:latin typeface="+mn-lt"/>
          <a:ea typeface="+mn-ea"/>
          <a:cs typeface="+mn-cs"/>
        </a:defRPr>
      </a:lvl8pPr>
      <a:lvl9pPr marL="724692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905867">
        <a:defRPr>
          <a:latin typeface="+mn-lt"/>
          <a:ea typeface="+mn-ea"/>
          <a:cs typeface="+mn-cs"/>
        </a:defRPr>
      </a:lvl2pPr>
      <a:lvl3pPr marL="1811731">
        <a:defRPr>
          <a:latin typeface="+mn-lt"/>
          <a:ea typeface="+mn-ea"/>
          <a:cs typeface="+mn-cs"/>
        </a:defRPr>
      </a:lvl3pPr>
      <a:lvl4pPr marL="2717597">
        <a:defRPr>
          <a:latin typeface="+mn-lt"/>
          <a:ea typeface="+mn-ea"/>
          <a:cs typeface="+mn-cs"/>
        </a:defRPr>
      </a:lvl4pPr>
      <a:lvl5pPr marL="3623461">
        <a:defRPr>
          <a:latin typeface="+mn-lt"/>
          <a:ea typeface="+mn-ea"/>
          <a:cs typeface="+mn-cs"/>
        </a:defRPr>
      </a:lvl5pPr>
      <a:lvl6pPr marL="4529325">
        <a:defRPr>
          <a:latin typeface="+mn-lt"/>
          <a:ea typeface="+mn-ea"/>
          <a:cs typeface="+mn-cs"/>
        </a:defRPr>
      </a:lvl6pPr>
      <a:lvl7pPr marL="5435192">
        <a:defRPr>
          <a:latin typeface="+mn-lt"/>
          <a:ea typeface="+mn-ea"/>
          <a:cs typeface="+mn-cs"/>
        </a:defRPr>
      </a:lvl7pPr>
      <a:lvl8pPr marL="6341056">
        <a:defRPr>
          <a:latin typeface="+mn-lt"/>
          <a:ea typeface="+mn-ea"/>
          <a:cs typeface="+mn-cs"/>
        </a:defRPr>
      </a:lvl8pPr>
      <a:lvl9pPr marL="724692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47.png"/><Relationship Id="rId12" Type="http://schemas.openxmlformats.org/officeDocument/2006/relationships/image" Target="../media/image5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openxmlformats.org/officeDocument/2006/relationships/image" Target="../media/image54.svg"/><Relationship Id="rId5" Type="http://schemas.openxmlformats.org/officeDocument/2006/relationships/diagramColors" Target="../diagrams/colors1.xml"/><Relationship Id="rId10" Type="http://schemas.openxmlformats.org/officeDocument/2006/relationships/image" Target="../media/image5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5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microsoft.com/office/2014/relationships/chartEx" Target="../charts/chartEx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microsoft.com/office/2014/relationships/chartEx" Target="../charts/chartEx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sv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sv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Relationship Id="rId14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svg"/><Relationship Id="rId3" Type="http://schemas.openxmlformats.org/officeDocument/2006/relationships/image" Target="../media/image20.jpeg"/><Relationship Id="rId21" Type="http://schemas.openxmlformats.org/officeDocument/2006/relationships/image" Target="../media/image38.png"/><Relationship Id="rId7" Type="http://schemas.openxmlformats.org/officeDocument/2006/relationships/image" Target="../media/image24.svg"/><Relationship Id="rId12" Type="http://schemas.openxmlformats.org/officeDocument/2006/relationships/image" Target="../media/image29.sv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3.svg"/><Relationship Id="rId20" Type="http://schemas.openxmlformats.org/officeDocument/2006/relationships/image" Target="../media/image37.sv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svg"/><Relationship Id="rId15" Type="http://schemas.openxmlformats.org/officeDocument/2006/relationships/image" Target="../media/image32.png"/><Relationship Id="rId10" Type="http://schemas.openxmlformats.org/officeDocument/2006/relationships/image" Target="../media/image27.sv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svg"/><Relationship Id="rId22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3495DFA-43E4-4E5C-960C-23DB71D3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752600"/>
            <a:ext cx="5334000" cy="1846659"/>
          </a:xfrm>
        </p:spPr>
        <p:txBody>
          <a:bodyPr/>
          <a:lstStyle/>
          <a:p>
            <a:r>
              <a:rPr lang="en-US" sz="4000" b="0" dirty="0"/>
              <a:t>Semantic-driven approach for exploration </a:t>
            </a:r>
            <a:br>
              <a:rPr lang="en-US" sz="4000" b="0" dirty="0"/>
            </a:br>
            <a:r>
              <a:rPr lang="en-US" sz="4000" b="0" dirty="0"/>
              <a:t>of clinical datasets</a:t>
            </a:r>
            <a:endParaRPr lang="fr-CH" sz="4000" b="0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2BBDF281-3EA4-490B-A033-27148CFA28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CH" dirty="0"/>
              <a:t>Christophe Gaudet-Blavignac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B651515E-FFB5-4495-82D3-741A616DD34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fr-CH" dirty="0"/>
              <a:t>GESAN Journal Club 22.02.2023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DA260BB-9D87-49AF-B2EB-0E17A645B07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71250" y="6484938"/>
            <a:ext cx="920750" cy="363537"/>
          </a:xfrm>
        </p:spPr>
        <p:txBody>
          <a:bodyPr/>
          <a:lstStyle/>
          <a:p>
            <a:fld id="{974B381B-717A-4F6B-87E2-42A9B3C33C75}" type="slidenum">
              <a:rPr lang="en-US" smtClean="0"/>
              <a:t>1</a:t>
            </a:fld>
            <a:endParaRPr lang="en-US"/>
          </a:p>
        </p:txBody>
      </p:sp>
      <p:pic>
        <p:nvPicPr>
          <p:cNvPr id="5" name="Image 4" descr="Une image contenant extérieur, mégalithe&#10;&#10;Description générée automatiquement">
            <a:extLst>
              <a:ext uri="{FF2B5EF4-FFF2-40B4-BE49-F238E27FC236}">
                <a16:creationId xmlns:a16="http://schemas.microsoft.com/office/drawing/2014/main" id="{1EAA216E-845D-4509-B88C-DB1CB5A63B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128"/>
          <a:stretch/>
        </p:blipFill>
        <p:spPr>
          <a:xfrm>
            <a:off x="5744269" y="-9525"/>
            <a:ext cx="6447731" cy="686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521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6E5A18-7A0D-4FC4-BDBB-67829B917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Compositional possibilities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97C3897-4295-4197-A9A4-41C234059AB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Compositional grammar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 err="1"/>
              <a:t>Postcoordinated</a:t>
            </a:r>
            <a:r>
              <a:rPr lang="en-US" dirty="0"/>
              <a:t> concept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07A1807-C214-4282-9C6C-52E475A96F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10</a:t>
            </a:fld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505EF06-F515-4A34-AB0B-AB5CBA59EF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https://confluence.ihtsdotools.org/display/DOCSCG</a:t>
            </a:r>
          </a:p>
        </p:txBody>
      </p:sp>
      <p:pic>
        <p:nvPicPr>
          <p:cNvPr id="6" name="Espace réservé du contenu 8">
            <a:extLst>
              <a:ext uri="{FF2B5EF4-FFF2-40B4-BE49-F238E27FC236}">
                <a16:creationId xmlns:a16="http://schemas.microsoft.com/office/drawing/2014/main" id="{C3444C70-00BF-4C7A-805B-2F2A9DB247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8868" y="476275"/>
            <a:ext cx="3849663" cy="56245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2" descr="worddav4824e78d088db53d27bf2e41825c8ddb.png">
            <a:extLst>
              <a:ext uri="{FF2B5EF4-FFF2-40B4-BE49-F238E27FC236}">
                <a16:creationId xmlns:a16="http://schemas.microsoft.com/office/drawing/2014/main" id="{F1F130A9-C8E8-444F-A7CC-1CECF08062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10" y="3733800"/>
            <a:ext cx="5677791" cy="233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970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3ECEE5-4E1B-4207-AD30-F58C1A576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Temporality</a:t>
            </a:r>
          </a:p>
        </p:txBody>
      </p:sp>
      <p:sp>
        <p:nvSpPr>
          <p:cNvPr id="12" name="Espace réservé du contenu 11">
            <a:extLst>
              <a:ext uri="{FF2B5EF4-FFF2-40B4-BE49-F238E27FC236}">
                <a16:creationId xmlns:a16="http://schemas.microsoft.com/office/drawing/2014/main" id="{E9278B08-996A-48E6-B4B2-ED85CB011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76400" y="2370780"/>
            <a:ext cx="4031233" cy="388443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Multiple iterations</a:t>
            </a:r>
          </a:p>
          <a:p>
            <a:pPr marL="0" indent="0" algn="ctr">
              <a:buNone/>
            </a:pPr>
            <a:r>
              <a:rPr lang="en-US" sz="2800" dirty="0"/>
              <a:t>Missing documentation</a:t>
            </a:r>
          </a:p>
          <a:p>
            <a:pPr marL="0" indent="0" algn="ctr">
              <a:buNone/>
            </a:pPr>
            <a:r>
              <a:rPr lang="en-US" sz="2800" dirty="0"/>
              <a:t>Semantic drift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20 years history</a:t>
            </a:r>
          </a:p>
          <a:p>
            <a:pPr marL="0" indent="0" algn="ctr">
              <a:buNone/>
            </a:pPr>
            <a:endParaRPr lang="en-US" sz="2800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D332F4-EB71-416A-9E88-BFA0F9B60F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11</a:t>
            </a:fld>
            <a:endParaRPr lang="fr-CH" dirty="0"/>
          </a:p>
        </p:txBody>
      </p:sp>
      <p:sp>
        <p:nvSpPr>
          <p:cNvPr id="14" name="Espace réservé du contenu 13">
            <a:extLst>
              <a:ext uri="{FF2B5EF4-FFF2-40B4-BE49-F238E27FC236}">
                <a16:creationId xmlns:a16="http://schemas.microsoft.com/office/drawing/2014/main" id="{54E8745A-346D-4F82-8B9A-75EF2C49B3A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484369" y="2370780"/>
            <a:ext cx="4031231" cy="3871495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Semantic representation from the start</a:t>
            </a:r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endParaRPr lang="en-US" sz="2800" dirty="0"/>
          </a:p>
          <a:p>
            <a:pPr marL="0" indent="0" algn="ctr">
              <a:buNone/>
            </a:pPr>
            <a:r>
              <a:rPr lang="en-US" sz="2800" dirty="0"/>
              <a:t>Involve data creators</a:t>
            </a:r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E102AA5A-3E6B-42CC-87B1-4F63980E02C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256" y="6493857"/>
            <a:ext cx="6591543" cy="157169"/>
          </a:xfrm>
          <a:prstGeom prst="rect">
            <a:avLst/>
          </a:prstGeom>
        </p:spPr>
        <p:txBody>
          <a:bodyPr/>
          <a:lstStyle/>
          <a:p>
            <a:r>
              <a:rPr lang="en-US" sz="900" b="1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Hersh </a:t>
            </a:r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et al., “Caveats for the Use of Operational Electronic Health Record Data in Comparative Effectiveness Research.”</a:t>
            </a:r>
          </a:p>
        </p:txBody>
      </p:sp>
      <p:pic>
        <p:nvPicPr>
          <p:cNvPr id="2050" name="Picture 2" descr="Retour vers le futur (trilogie) — Wikipédia">
            <a:extLst>
              <a:ext uri="{FF2B5EF4-FFF2-40B4-BE49-F238E27FC236}">
                <a16:creationId xmlns:a16="http://schemas.microsoft.com/office/drawing/2014/main" id="{0756E1AD-20CD-4017-9104-5448D82E3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7776" y="892883"/>
            <a:ext cx="1716448" cy="783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èche : double flèche horizontale 5">
            <a:extLst>
              <a:ext uri="{FF2B5EF4-FFF2-40B4-BE49-F238E27FC236}">
                <a16:creationId xmlns:a16="http://schemas.microsoft.com/office/drawing/2014/main" id="{14AED50E-D55A-48C0-833C-AC2D833A0AE0}"/>
              </a:ext>
            </a:extLst>
          </p:cNvPr>
          <p:cNvSpPr/>
          <p:nvPr/>
        </p:nvSpPr>
        <p:spPr>
          <a:xfrm>
            <a:off x="830834" y="1600200"/>
            <a:ext cx="10530332" cy="1043714"/>
          </a:xfrm>
          <a:prstGeom prst="leftRight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94EA371-DF8D-4B9C-A3E2-3472621B4D15}"/>
              </a:ext>
            </a:extLst>
          </p:cNvPr>
          <p:cNvSpPr txBox="1"/>
          <p:nvPr/>
        </p:nvSpPr>
        <p:spPr>
          <a:xfrm>
            <a:off x="2885987" y="1761501"/>
            <a:ext cx="1612057" cy="641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Past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A08E0DBD-CD93-4594-9C1A-A6DE9766028C}"/>
              </a:ext>
            </a:extLst>
          </p:cNvPr>
          <p:cNvSpPr txBox="1"/>
          <p:nvPr/>
        </p:nvSpPr>
        <p:spPr>
          <a:xfrm>
            <a:off x="7693958" y="1801424"/>
            <a:ext cx="1612057" cy="641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321904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itre 35">
            <a:extLst>
              <a:ext uri="{FF2B5EF4-FFF2-40B4-BE49-F238E27FC236}">
                <a16:creationId xmlns:a16="http://schemas.microsoft.com/office/drawing/2014/main" id="{A9467963-CF6A-4099-98DB-FC0A315A0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Approach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166AE09D-67B8-49BC-8922-EA6F56581D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32829" y="6493857"/>
            <a:ext cx="759171" cy="287418"/>
          </a:xfrm>
        </p:spPr>
        <p:txBody>
          <a:bodyPr/>
          <a:lstStyle/>
          <a:p>
            <a:fld id="{CAC0D9BD-BFDE-4DA5-BFBE-1628136DC882}" type="slidenum">
              <a:rPr lang="fr-CH" smtClean="0"/>
              <a:pPr/>
              <a:t>12</a:t>
            </a:fld>
            <a:endParaRPr lang="fr-CH" dirty="0"/>
          </a:p>
        </p:txBody>
      </p:sp>
      <p:sp>
        <p:nvSpPr>
          <p:cNvPr id="37" name="Espace réservé du texte 36">
            <a:extLst>
              <a:ext uri="{FF2B5EF4-FFF2-40B4-BE49-F238E27FC236}">
                <a16:creationId xmlns:a16="http://schemas.microsoft.com/office/drawing/2014/main" id="{19327CB4-6A76-4F39-BC27-C3B5180D7E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graphicFrame>
        <p:nvGraphicFramePr>
          <p:cNvPr id="21" name="Diagramme 20">
            <a:extLst>
              <a:ext uri="{FF2B5EF4-FFF2-40B4-BE49-F238E27FC236}">
                <a16:creationId xmlns:a16="http://schemas.microsoft.com/office/drawing/2014/main" id="{C1B8FA98-F5B8-4CCF-B074-6F4639ED8B3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0300636"/>
              </p:ext>
            </p:extLst>
          </p:nvPr>
        </p:nvGraphicFramePr>
        <p:xfrm>
          <a:off x="-57581" y="2057400"/>
          <a:ext cx="6710153" cy="3327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2" name="Picture 2" descr="How we use SNOMED CT to deliver better care at Birdie | by Lucy Mitchell |  Medium">
            <a:extLst>
              <a:ext uri="{FF2B5EF4-FFF2-40B4-BE49-F238E27FC236}">
                <a16:creationId xmlns:a16="http://schemas.microsoft.com/office/drawing/2014/main" id="{AFD9B11F-DCFA-4BAE-B99B-0DC94C802B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0791" y="1872488"/>
            <a:ext cx="3745748" cy="1102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A4399627-D97D-4DB1-8BC2-3BC979CC1638}"/>
              </a:ext>
            </a:extLst>
          </p:cNvPr>
          <p:cNvSpPr txBox="1"/>
          <p:nvPr/>
        </p:nvSpPr>
        <p:spPr>
          <a:xfrm>
            <a:off x="7089424" y="4261122"/>
            <a:ext cx="1491872" cy="683305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txBody>
          <a:bodyPr wrap="square" lIns="252000" tIns="180000" rIns="252000" bIns="0" rtlCol="0" anchor="t">
            <a:normAutofit/>
          </a:bodyPr>
          <a:lstStyle/>
          <a:p>
            <a:pPr algn="ctr"/>
            <a:r>
              <a:rPr lang="fr-CH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Broad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DC5366CE-8897-4D8E-9752-AB88A4C8D947}"/>
              </a:ext>
            </a:extLst>
          </p:cNvPr>
          <p:cNvSpPr txBox="1"/>
          <p:nvPr/>
        </p:nvSpPr>
        <p:spPr>
          <a:xfrm>
            <a:off x="8030877" y="5284106"/>
            <a:ext cx="2365576" cy="683305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txBody>
          <a:bodyPr wrap="square" lIns="252000" tIns="180000" rIns="252000" bIns="0" rtlCol="0" anchor="t">
            <a:normAutofit/>
          </a:bodyPr>
          <a:lstStyle/>
          <a:p>
            <a:pPr algn="ctr"/>
            <a:r>
              <a:rPr lang="fr-CH" sz="2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Compositionnal</a:t>
            </a:r>
            <a:endParaRPr lang="fr-CH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ABFD26BA-2C4A-4EAA-9F72-D9F22B7753AC}"/>
              </a:ext>
            </a:extLst>
          </p:cNvPr>
          <p:cNvSpPr txBox="1"/>
          <p:nvPr/>
        </p:nvSpPr>
        <p:spPr>
          <a:xfrm>
            <a:off x="9717063" y="4104376"/>
            <a:ext cx="2057696" cy="683305"/>
          </a:xfrm>
          <a:prstGeom prst="rect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txBody>
          <a:bodyPr wrap="square" lIns="252000" tIns="180000" rIns="252000" bIns="0" rtlCol="0" anchor="t">
            <a:normAutofit/>
          </a:bodyPr>
          <a:lstStyle/>
          <a:p>
            <a:pPr algn="ctr"/>
            <a:r>
              <a:rPr lang="fr-CH" sz="2000" dirty="0">
                <a:latin typeface="Calibri Light" panose="020F0302020204030204" pitchFamily="34" charset="0"/>
                <a:cs typeface="Calibri Light" panose="020F0302020204030204" pitchFamily="34" charset="0"/>
              </a:rPr>
              <a:t>International</a:t>
            </a:r>
          </a:p>
        </p:txBody>
      </p: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EF4EBCE1-5718-493C-B33C-4574F0041D5F}"/>
              </a:ext>
            </a:extLst>
          </p:cNvPr>
          <p:cNvCxnSpPr>
            <a:cxnSpLocks/>
            <a:stCxn id="22" idx="2"/>
            <a:endCxn id="23" idx="0"/>
          </p:cNvCxnSpPr>
          <p:nvPr/>
        </p:nvCxnSpPr>
        <p:spPr>
          <a:xfrm flipH="1">
            <a:off x="7835360" y="2974946"/>
            <a:ext cx="1378305" cy="1286176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>
            <a:extLst>
              <a:ext uri="{FF2B5EF4-FFF2-40B4-BE49-F238E27FC236}">
                <a16:creationId xmlns:a16="http://schemas.microsoft.com/office/drawing/2014/main" id="{AC3613F3-CC70-4872-B934-DABEDA2308EF}"/>
              </a:ext>
            </a:extLst>
          </p:cNvPr>
          <p:cNvCxnSpPr>
            <a:cxnSpLocks/>
            <a:stCxn id="22" idx="2"/>
            <a:endCxn id="24" idx="0"/>
          </p:cNvCxnSpPr>
          <p:nvPr/>
        </p:nvCxnSpPr>
        <p:spPr>
          <a:xfrm>
            <a:off x="9213665" y="2974946"/>
            <a:ext cx="0" cy="230916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>
            <a:extLst>
              <a:ext uri="{FF2B5EF4-FFF2-40B4-BE49-F238E27FC236}">
                <a16:creationId xmlns:a16="http://schemas.microsoft.com/office/drawing/2014/main" id="{51DB0043-5C76-474F-8FDC-C95437672B45}"/>
              </a:ext>
            </a:extLst>
          </p:cNvPr>
          <p:cNvCxnSpPr>
            <a:cxnSpLocks/>
            <a:stCxn id="22" idx="2"/>
            <a:endCxn id="25" idx="0"/>
          </p:cNvCxnSpPr>
          <p:nvPr/>
        </p:nvCxnSpPr>
        <p:spPr>
          <a:xfrm>
            <a:off x="9213665" y="2974946"/>
            <a:ext cx="1532246" cy="1129430"/>
          </a:xfrm>
          <a:prstGeom prst="straightConnector1">
            <a:avLst/>
          </a:prstGeom>
          <a:ln w="57150">
            <a:solidFill>
              <a:schemeClr val="bg2">
                <a:lumMod val="10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0" name="Graphique 29" descr="Presse-papiers vérifié avec un remplissage uni">
            <a:extLst>
              <a:ext uri="{FF2B5EF4-FFF2-40B4-BE49-F238E27FC236}">
                <a16:creationId xmlns:a16="http://schemas.microsoft.com/office/drawing/2014/main" id="{C32115D9-D754-4953-A9B7-D5A1431790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559" y="2410773"/>
            <a:ext cx="603889" cy="603889"/>
          </a:xfrm>
          <a:prstGeom prst="rect">
            <a:avLst/>
          </a:prstGeom>
        </p:spPr>
      </p:pic>
      <p:pic>
        <p:nvPicPr>
          <p:cNvPr id="31" name="Graphique 30" descr="Création de récits avec un remplissage uni">
            <a:extLst>
              <a:ext uri="{FF2B5EF4-FFF2-40B4-BE49-F238E27FC236}">
                <a16:creationId xmlns:a16="http://schemas.microsoft.com/office/drawing/2014/main" id="{C84C9C25-E384-4576-B128-E1878FC6658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4989" y="3393435"/>
            <a:ext cx="603889" cy="603889"/>
          </a:xfrm>
          <a:prstGeom prst="rect">
            <a:avLst/>
          </a:prstGeom>
        </p:spPr>
      </p:pic>
      <p:pic>
        <p:nvPicPr>
          <p:cNvPr id="32" name="Graphique 31" descr="Connecté avec un remplissage uni">
            <a:extLst>
              <a:ext uri="{FF2B5EF4-FFF2-40B4-BE49-F238E27FC236}">
                <a16:creationId xmlns:a16="http://schemas.microsoft.com/office/drawing/2014/main" id="{3D381375-3C83-491C-B8A0-CE22EF10898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759" y="4399364"/>
            <a:ext cx="603888" cy="603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852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711E471-743D-4E8E-8F86-344D3D7B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HUG’s</a:t>
            </a:r>
            <a:r>
              <a:rPr lang="fr-CH" dirty="0"/>
              <a:t> patient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DC09861-B73E-4E3F-9F0B-BFC9A21D62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13</a:t>
            </a:fld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55B2023-F70D-4C63-8CB6-FC7F0226E2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" name="Graphique 7" descr="Impatient avec un remplissage uni">
            <a:extLst>
              <a:ext uri="{FF2B5EF4-FFF2-40B4-BE49-F238E27FC236}">
                <a16:creationId xmlns:a16="http://schemas.microsoft.com/office/drawing/2014/main" id="{1F9FCAEA-4CD1-48CB-8731-DC4F3A6F8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08108" y="3364134"/>
            <a:ext cx="914400" cy="9144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1B52125A-C0C3-4D28-AA6F-4440793774E9}"/>
              </a:ext>
            </a:extLst>
          </p:cNvPr>
          <p:cNvSpPr/>
          <p:nvPr/>
        </p:nvSpPr>
        <p:spPr>
          <a:xfrm>
            <a:off x="1390475" y="1504636"/>
            <a:ext cx="1298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>
                <a:solidFill>
                  <a:schemeClr val="tx1"/>
                </a:solidFill>
              </a:rPr>
              <a:t>Lab</a:t>
            </a:r>
            <a:r>
              <a:rPr lang="fr-CH" sz="1600" dirty="0">
                <a:solidFill>
                  <a:schemeClr val="tx1"/>
                </a:solidFill>
              </a:rPr>
              <a:t> </a:t>
            </a:r>
            <a:r>
              <a:rPr lang="fr-CH" sz="1600" dirty="0" err="1">
                <a:solidFill>
                  <a:schemeClr val="tx1"/>
                </a:solidFill>
              </a:rPr>
              <a:t>analysis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443DDE-B6B4-45B4-8B4A-14AA994A0758}"/>
              </a:ext>
            </a:extLst>
          </p:cNvPr>
          <p:cNvSpPr/>
          <p:nvPr/>
        </p:nvSpPr>
        <p:spPr>
          <a:xfrm>
            <a:off x="3230007" y="1854747"/>
            <a:ext cx="158084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>
                <a:solidFill>
                  <a:schemeClr val="tx1"/>
                </a:solidFill>
              </a:rPr>
              <a:t>Sample</a:t>
            </a:r>
            <a:r>
              <a:rPr lang="fr-CH" sz="1600" dirty="0">
                <a:solidFill>
                  <a:schemeClr val="tx1"/>
                </a:solidFill>
              </a:rPr>
              <a:t> </a:t>
            </a:r>
            <a:r>
              <a:rPr lang="fr-CH" sz="1600" dirty="0" err="1">
                <a:solidFill>
                  <a:schemeClr val="tx1"/>
                </a:solidFill>
              </a:rPr>
              <a:t>material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F0BED6B-7BA0-42DA-9ADB-78F89CCA0B22}"/>
              </a:ext>
            </a:extLst>
          </p:cNvPr>
          <p:cNvSpPr/>
          <p:nvPr/>
        </p:nvSpPr>
        <p:spPr>
          <a:xfrm>
            <a:off x="3434017" y="3194165"/>
            <a:ext cx="1365893" cy="49370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solidFill>
                  <a:schemeClr val="tx1"/>
                </a:solidFill>
              </a:rPr>
              <a:t>Observations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0D9587-0C05-4293-8182-EE1753B20425}"/>
              </a:ext>
            </a:extLst>
          </p:cNvPr>
          <p:cNvSpPr/>
          <p:nvPr/>
        </p:nvSpPr>
        <p:spPr>
          <a:xfrm>
            <a:off x="6726314" y="3646209"/>
            <a:ext cx="1298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solidFill>
                  <a:schemeClr val="tx1"/>
                </a:solidFill>
              </a:rPr>
              <a:t>Care interventions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2F345AA-CAB7-4BE7-B43B-9C877BA68B3F}"/>
              </a:ext>
            </a:extLst>
          </p:cNvPr>
          <p:cNvSpPr/>
          <p:nvPr/>
        </p:nvSpPr>
        <p:spPr>
          <a:xfrm>
            <a:off x="5652187" y="2512086"/>
            <a:ext cx="1298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>
                <a:solidFill>
                  <a:schemeClr val="tx1"/>
                </a:solidFill>
              </a:rPr>
              <a:t>Problems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39A72A6-4B05-4E89-9CEB-6977C6F59CB1}"/>
              </a:ext>
            </a:extLst>
          </p:cNvPr>
          <p:cNvSpPr/>
          <p:nvPr/>
        </p:nvSpPr>
        <p:spPr>
          <a:xfrm>
            <a:off x="5555582" y="1699605"/>
            <a:ext cx="1298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solidFill>
                  <a:schemeClr val="tx1"/>
                </a:solidFill>
              </a:rPr>
              <a:t>Nursing </a:t>
            </a:r>
            <a:r>
              <a:rPr lang="fr-CH" sz="1600" dirty="0" err="1">
                <a:solidFill>
                  <a:schemeClr val="tx1"/>
                </a:solidFill>
              </a:rPr>
              <a:t>diagnosis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0F9DFD9-A8DE-451D-A124-AD38E2F68B8E}"/>
              </a:ext>
            </a:extLst>
          </p:cNvPr>
          <p:cNvSpPr/>
          <p:nvPr/>
        </p:nvSpPr>
        <p:spPr>
          <a:xfrm>
            <a:off x="7207392" y="5328078"/>
            <a:ext cx="1298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>
                <a:solidFill>
                  <a:schemeClr val="tx1"/>
                </a:solidFill>
              </a:rPr>
              <a:t>Procedures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E5FFE6F-33B7-49F8-9A7C-560F957B4AEA}"/>
              </a:ext>
            </a:extLst>
          </p:cNvPr>
          <p:cNvSpPr/>
          <p:nvPr/>
        </p:nvSpPr>
        <p:spPr>
          <a:xfrm>
            <a:off x="7333167" y="4396821"/>
            <a:ext cx="1298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>
                <a:solidFill>
                  <a:schemeClr val="tx1"/>
                </a:solidFill>
              </a:rPr>
              <a:t>Diagnosis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1523265-5D7B-454E-88BA-948E5B817AFB}"/>
              </a:ext>
            </a:extLst>
          </p:cNvPr>
          <p:cNvSpPr/>
          <p:nvPr/>
        </p:nvSpPr>
        <p:spPr>
          <a:xfrm>
            <a:off x="1297649" y="3931291"/>
            <a:ext cx="1298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solidFill>
                  <a:schemeClr val="tx1"/>
                </a:solidFill>
              </a:rPr>
              <a:t>Prescriptions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C875FEE-B6C4-4F2D-B47E-B5C5C109C45C}"/>
              </a:ext>
            </a:extLst>
          </p:cNvPr>
          <p:cNvSpPr/>
          <p:nvPr/>
        </p:nvSpPr>
        <p:spPr>
          <a:xfrm>
            <a:off x="1795464" y="4991931"/>
            <a:ext cx="1532869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solidFill>
                  <a:schemeClr val="tx1"/>
                </a:solidFill>
              </a:rPr>
              <a:t>Administration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403257-58E6-4A56-B036-347CB05C1B6C}"/>
              </a:ext>
            </a:extLst>
          </p:cNvPr>
          <p:cNvSpPr/>
          <p:nvPr/>
        </p:nvSpPr>
        <p:spPr>
          <a:xfrm>
            <a:off x="3436523" y="4283352"/>
            <a:ext cx="1532869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solidFill>
                  <a:schemeClr val="tx1"/>
                </a:solidFill>
              </a:rPr>
              <a:t>Substances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E3FD1BF-BD6A-4DCD-AC14-22DC80D1EAE6}"/>
              </a:ext>
            </a:extLst>
          </p:cNvPr>
          <p:cNvSpPr/>
          <p:nvPr/>
        </p:nvSpPr>
        <p:spPr>
          <a:xfrm>
            <a:off x="5370037" y="5036228"/>
            <a:ext cx="1532869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>
                <a:solidFill>
                  <a:schemeClr val="tx1"/>
                </a:solidFill>
              </a:rPr>
              <a:t>Galenic</a:t>
            </a:r>
            <a:r>
              <a:rPr lang="fr-CH" sz="1600" dirty="0">
                <a:solidFill>
                  <a:schemeClr val="tx1"/>
                </a:solidFill>
              </a:rPr>
              <a:t> </a:t>
            </a:r>
            <a:r>
              <a:rPr lang="fr-CH" sz="1600" dirty="0" err="1">
                <a:solidFill>
                  <a:schemeClr val="tx1"/>
                </a:solidFill>
              </a:rPr>
              <a:t>form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D5D3FB3-225C-4EBE-96F9-32FFDA7DA6C4}"/>
              </a:ext>
            </a:extLst>
          </p:cNvPr>
          <p:cNvSpPr/>
          <p:nvPr/>
        </p:nvSpPr>
        <p:spPr>
          <a:xfrm>
            <a:off x="3581400" y="5650742"/>
            <a:ext cx="1532869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solidFill>
                  <a:schemeClr val="tx1"/>
                </a:solidFill>
              </a:rPr>
              <a:t>Route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24DE8B0-4DB7-4EBC-817A-9D23B396A0CF}"/>
              </a:ext>
            </a:extLst>
          </p:cNvPr>
          <p:cNvSpPr/>
          <p:nvPr/>
        </p:nvSpPr>
        <p:spPr>
          <a:xfrm>
            <a:off x="7514206" y="1350667"/>
            <a:ext cx="1532869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>
                <a:solidFill>
                  <a:schemeClr val="tx1"/>
                </a:solidFill>
              </a:rPr>
              <a:t>Formularies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45AF4CD-A41F-45C7-85A9-5DA6B66DFED7}"/>
              </a:ext>
            </a:extLst>
          </p:cNvPr>
          <p:cNvSpPr/>
          <p:nvPr/>
        </p:nvSpPr>
        <p:spPr>
          <a:xfrm>
            <a:off x="8848148" y="1888608"/>
            <a:ext cx="1532869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solidFill>
                  <a:schemeClr val="tx1"/>
                </a:solidFill>
              </a:rPr>
              <a:t>Fields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612BCF0-F7B0-4BC0-8C0E-CF2CA21CB7B2}"/>
              </a:ext>
            </a:extLst>
          </p:cNvPr>
          <p:cNvSpPr/>
          <p:nvPr/>
        </p:nvSpPr>
        <p:spPr>
          <a:xfrm>
            <a:off x="8539963" y="3296085"/>
            <a:ext cx="1532869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>
                <a:solidFill>
                  <a:schemeClr val="tx1"/>
                </a:solidFill>
              </a:rPr>
              <a:t>Droplists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F3C4BC9-47C3-4485-826B-750BF14F5A83}"/>
              </a:ext>
            </a:extLst>
          </p:cNvPr>
          <p:cNvSpPr/>
          <p:nvPr/>
        </p:nvSpPr>
        <p:spPr>
          <a:xfrm>
            <a:off x="7307932" y="2756986"/>
            <a:ext cx="1298600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>
                <a:solidFill>
                  <a:schemeClr val="tx1"/>
                </a:solidFill>
              </a:rPr>
              <a:t>Concrete</a:t>
            </a:r>
            <a:r>
              <a:rPr lang="fr-CH" sz="1600" dirty="0">
                <a:solidFill>
                  <a:schemeClr val="tx1"/>
                </a:solidFill>
              </a:rPr>
              <a:t> values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3254C1F-D10A-4E59-99F0-F52BC7B5983A}"/>
              </a:ext>
            </a:extLst>
          </p:cNvPr>
          <p:cNvSpPr/>
          <p:nvPr/>
        </p:nvSpPr>
        <p:spPr>
          <a:xfrm>
            <a:off x="8848147" y="4732249"/>
            <a:ext cx="1532869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>
                <a:solidFill>
                  <a:schemeClr val="tx1"/>
                </a:solidFill>
              </a:rPr>
              <a:t>Clinical</a:t>
            </a:r>
            <a:r>
              <a:rPr lang="fr-CH" sz="1600" dirty="0">
                <a:solidFill>
                  <a:schemeClr val="tx1"/>
                </a:solidFill>
              </a:rPr>
              <a:t> </a:t>
            </a:r>
            <a:r>
              <a:rPr lang="fr-CH" sz="1600" dirty="0" err="1">
                <a:solidFill>
                  <a:schemeClr val="tx1"/>
                </a:solidFill>
              </a:rPr>
              <a:t>scales</a:t>
            </a:r>
            <a:endParaRPr lang="fr-CH" sz="1600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D559E45-F224-46E2-9916-4CA9DC9480AB}"/>
              </a:ext>
            </a:extLst>
          </p:cNvPr>
          <p:cNvSpPr/>
          <p:nvPr/>
        </p:nvSpPr>
        <p:spPr>
          <a:xfrm>
            <a:off x="1238207" y="2404039"/>
            <a:ext cx="1532869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 err="1">
                <a:solidFill>
                  <a:schemeClr val="tx1"/>
                </a:solidFill>
              </a:rPr>
              <a:t>Radiologic</a:t>
            </a:r>
            <a:r>
              <a:rPr lang="fr-CH" sz="1600" dirty="0">
                <a:solidFill>
                  <a:schemeClr val="tx1"/>
                </a:solidFill>
              </a:rPr>
              <a:t> exam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7CA567E-A2AE-4ACD-A2BF-343E463C2AA0}"/>
              </a:ext>
            </a:extLst>
          </p:cNvPr>
          <p:cNvSpPr/>
          <p:nvPr/>
        </p:nvSpPr>
        <p:spPr>
          <a:xfrm>
            <a:off x="3673285" y="2469510"/>
            <a:ext cx="1532869" cy="457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600" dirty="0">
                <a:solidFill>
                  <a:schemeClr val="tx1"/>
                </a:solidFill>
              </a:rPr>
              <a:t>Indication</a:t>
            </a:r>
          </a:p>
        </p:txBody>
      </p:sp>
      <p:cxnSp>
        <p:nvCxnSpPr>
          <p:cNvPr id="10" name="Connecteur : en angle 9">
            <a:extLst>
              <a:ext uri="{FF2B5EF4-FFF2-40B4-BE49-F238E27FC236}">
                <a16:creationId xmlns:a16="http://schemas.microsoft.com/office/drawing/2014/main" id="{199331C6-1B17-4E27-B187-EADE2254314E}"/>
              </a:ext>
            </a:extLst>
          </p:cNvPr>
          <p:cNvCxnSpPr>
            <a:cxnSpLocks/>
            <a:stCxn id="15" idx="2"/>
            <a:endCxn id="16" idx="1"/>
          </p:cNvCxnSpPr>
          <p:nvPr/>
        </p:nvCxnSpPr>
        <p:spPr>
          <a:xfrm rot="16200000" flipH="1">
            <a:off x="2574136" y="1427475"/>
            <a:ext cx="121511" cy="1190232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 : en angle 36">
            <a:extLst>
              <a:ext uri="{FF2B5EF4-FFF2-40B4-BE49-F238E27FC236}">
                <a16:creationId xmlns:a16="http://schemas.microsoft.com/office/drawing/2014/main" id="{1D6D55E1-3552-41EE-9595-DF93D060E8E9}"/>
              </a:ext>
            </a:extLst>
          </p:cNvPr>
          <p:cNvCxnSpPr>
            <a:cxnSpLocks/>
            <a:stCxn id="39" idx="2"/>
            <a:endCxn id="40" idx="1"/>
          </p:cNvCxnSpPr>
          <p:nvPr/>
        </p:nvCxnSpPr>
        <p:spPr>
          <a:xfrm rot="5400000" flipH="1" flipV="1">
            <a:off x="2757398" y="1945353"/>
            <a:ext cx="163129" cy="1668643"/>
          </a:xfrm>
          <a:prstGeom prst="bentConnector4">
            <a:avLst>
              <a:gd name="adj1" fmla="val -140134"/>
              <a:gd name="adj2" fmla="val 72966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 : en angle 40">
            <a:extLst>
              <a:ext uri="{FF2B5EF4-FFF2-40B4-BE49-F238E27FC236}">
                <a16:creationId xmlns:a16="http://schemas.microsoft.com/office/drawing/2014/main" id="{1C036CAA-FEFA-41A5-B152-BDF13A5FDEE2}"/>
              </a:ext>
            </a:extLst>
          </p:cNvPr>
          <p:cNvCxnSpPr>
            <a:cxnSpLocks/>
            <a:stCxn id="32" idx="2"/>
            <a:endCxn id="33" idx="1"/>
          </p:cNvCxnSpPr>
          <p:nvPr/>
        </p:nvCxnSpPr>
        <p:spPr>
          <a:xfrm rot="16200000" flipH="1">
            <a:off x="8409724" y="1678783"/>
            <a:ext cx="309341" cy="567507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 : en angle 42">
            <a:extLst>
              <a:ext uri="{FF2B5EF4-FFF2-40B4-BE49-F238E27FC236}">
                <a16:creationId xmlns:a16="http://schemas.microsoft.com/office/drawing/2014/main" id="{D543FBFE-832B-4D73-903B-967C8E102C3C}"/>
              </a:ext>
            </a:extLst>
          </p:cNvPr>
          <p:cNvCxnSpPr>
            <a:cxnSpLocks/>
            <a:stCxn id="33" idx="2"/>
            <a:endCxn id="34" idx="2"/>
          </p:cNvCxnSpPr>
          <p:nvPr/>
        </p:nvCxnSpPr>
        <p:spPr>
          <a:xfrm rot="5400000">
            <a:off x="8756753" y="2895454"/>
            <a:ext cx="1407477" cy="308185"/>
          </a:xfrm>
          <a:prstGeom prst="bentConnector5">
            <a:avLst>
              <a:gd name="adj1" fmla="val 33758"/>
              <a:gd name="adj2" fmla="val -222869"/>
              <a:gd name="adj3" fmla="val 11624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 : en angle 51">
            <a:extLst>
              <a:ext uri="{FF2B5EF4-FFF2-40B4-BE49-F238E27FC236}">
                <a16:creationId xmlns:a16="http://schemas.microsoft.com/office/drawing/2014/main" id="{294DF973-B622-44F5-98A2-9F35BC4E42A4}"/>
              </a:ext>
            </a:extLst>
          </p:cNvPr>
          <p:cNvCxnSpPr>
            <a:cxnSpLocks/>
            <a:stCxn id="35" idx="0"/>
            <a:endCxn id="33" idx="2"/>
          </p:cNvCxnSpPr>
          <p:nvPr/>
        </p:nvCxnSpPr>
        <p:spPr>
          <a:xfrm rot="5400000" flipH="1" flipV="1">
            <a:off x="8580318" y="1722722"/>
            <a:ext cx="411178" cy="165735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 : en angle 56">
            <a:extLst>
              <a:ext uri="{FF2B5EF4-FFF2-40B4-BE49-F238E27FC236}">
                <a16:creationId xmlns:a16="http://schemas.microsoft.com/office/drawing/2014/main" id="{A925457A-5214-4CDE-AFC3-CE046AB2F5C6}"/>
              </a:ext>
            </a:extLst>
          </p:cNvPr>
          <p:cNvCxnSpPr>
            <a:cxnSpLocks/>
            <a:stCxn id="27" idx="2"/>
            <a:endCxn id="29" idx="1"/>
          </p:cNvCxnSpPr>
          <p:nvPr/>
        </p:nvCxnSpPr>
        <p:spPr>
          <a:xfrm rot="16200000" flipH="1">
            <a:off x="2630006" y="3705434"/>
            <a:ext cx="123461" cy="1489574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 : en angle 59">
            <a:extLst>
              <a:ext uri="{FF2B5EF4-FFF2-40B4-BE49-F238E27FC236}">
                <a16:creationId xmlns:a16="http://schemas.microsoft.com/office/drawing/2014/main" id="{54AB8CEF-FC8C-4D9C-907C-FD56F2BE5498}"/>
              </a:ext>
            </a:extLst>
          </p:cNvPr>
          <p:cNvCxnSpPr>
            <a:cxnSpLocks/>
            <a:stCxn id="27" idx="2"/>
            <a:endCxn id="28" idx="0"/>
          </p:cNvCxnSpPr>
          <p:nvPr/>
        </p:nvCxnSpPr>
        <p:spPr>
          <a:xfrm rot="16200000" flipH="1">
            <a:off x="1952704" y="4382736"/>
            <a:ext cx="603440" cy="61495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 : en angle 63">
            <a:extLst>
              <a:ext uri="{FF2B5EF4-FFF2-40B4-BE49-F238E27FC236}">
                <a16:creationId xmlns:a16="http://schemas.microsoft.com/office/drawing/2014/main" id="{97BD715C-7A66-4D6F-BC79-895C197FDE00}"/>
              </a:ext>
            </a:extLst>
          </p:cNvPr>
          <p:cNvCxnSpPr>
            <a:cxnSpLocks/>
            <a:stCxn id="28" idx="2"/>
            <a:endCxn id="31" idx="1"/>
          </p:cNvCxnSpPr>
          <p:nvPr/>
        </p:nvCxnSpPr>
        <p:spPr>
          <a:xfrm rot="16200000" flipH="1">
            <a:off x="2856544" y="5154485"/>
            <a:ext cx="430211" cy="1019501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 : en angle 67">
            <a:extLst>
              <a:ext uri="{FF2B5EF4-FFF2-40B4-BE49-F238E27FC236}">
                <a16:creationId xmlns:a16="http://schemas.microsoft.com/office/drawing/2014/main" id="{BFC1B7C3-5A78-4FCE-AA8D-FC8DBF89AE60}"/>
              </a:ext>
            </a:extLst>
          </p:cNvPr>
          <p:cNvCxnSpPr>
            <a:cxnSpLocks/>
            <a:stCxn id="29" idx="2"/>
            <a:endCxn id="30" idx="1"/>
          </p:cNvCxnSpPr>
          <p:nvPr/>
        </p:nvCxnSpPr>
        <p:spPr>
          <a:xfrm rot="16200000" flipH="1">
            <a:off x="4524359" y="4419150"/>
            <a:ext cx="524276" cy="1167079"/>
          </a:xfrm>
          <a:prstGeom prst="bentConnector2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Rectangle 83">
            <a:extLst>
              <a:ext uri="{FF2B5EF4-FFF2-40B4-BE49-F238E27FC236}">
                <a16:creationId xmlns:a16="http://schemas.microsoft.com/office/drawing/2014/main" id="{F8C3964F-FEEA-4B8B-9A48-7F3A9D3D4C97}"/>
              </a:ext>
            </a:extLst>
          </p:cNvPr>
          <p:cNvSpPr/>
          <p:nvPr/>
        </p:nvSpPr>
        <p:spPr>
          <a:xfrm>
            <a:off x="922209" y="1097322"/>
            <a:ext cx="10031584" cy="5227277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Care institution</a:t>
            </a:r>
          </a:p>
        </p:txBody>
      </p:sp>
      <p:pic>
        <p:nvPicPr>
          <p:cNvPr id="85" name="Graphique 84" descr="Hôpital">
            <a:extLst>
              <a:ext uri="{FF2B5EF4-FFF2-40B4-BE49-F238E27FC236}">
                <a16:creationId xmlns:a16="http://schemas.microsoft.com/office/drawing/2014/main" id="{3FA5FC60-FF36-4A34-9E37-A95DBAB990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20414" y="675156"/>
            <a:ext cx="1066757" cy="106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501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E6D933-D19D-4761-B02E-4B2126321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HUG data </a:t>
            </a:r>
            <a:r>
              <a:rPr lang="fr-CH" dirty="0" err="1"/>
              <a:t>elements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9BD6A34-4C7B-48AE-A4C6-FE6FCCEA26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14</a:t>
            </a:fld>
            <a:endParaRPr lang="fr-CH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F53EE68-7883-4192-91B7-95B289DE93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graphicFrame>
        <p:nvGraphicFramePr>
          <p:cNvPr id="5" name="Espace réservé du contenu 5">
            <a:extLst>
              <a:ext uri="{FF2B5EF4-FFF2-40B4-BE49-F238E27FC236}">
                <a16:creationId xmlns:a16="http://schemas.microsoft.com/office/drawing/2014/main" id="{60CE94DD-04CD-43B6-BDB2-CB9D19DB072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677817"/>
              </p:ext>
            </p:extLst>
          </p:nvPr>
        </p:nvGraphicFramePr>
        <p:xfrm>
          <a:off x="1523682" y="1219200"/>
          <a:ext cx="9144636" cy="4967516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3047539">
                  <a:extLst>
                    <a:ext uri="{9D8B030D-6E8A-4147-A177-3AD203B41FA5}">
                      <a16:colId xmlns:a16="http://schemas.microsoft.com/office/drawing/2014/main" val="1677081156"/>
                    </a:ext>
                  </a:extLst>
                </a:gridCol>
                <a:gridCol w="2669120">
                  <a:extLst>
                    <a:ext uri="{9D8B030D-6E8A-4147-A177-3AD203B41FA5}">
                      <a16:colId xmlns:a16="http://schemas.microsoft.com/office/drawing/2014/main" val="975709485"/>
                    </a:ext>
                  </a:extLst>
                </a:gridCol>
                <a:gridCol w="3427977">
                  <a:extLst>
                    <a:ext uri="{9D8B030D-6E8A-4147-A177-3AD203B41FA5}">
                      <a16:colId xmlns:a16="http://schemas.microsoft.com/office/drawing/2014/main" val="2773569887"/>
                    </a:ext>
                  </a:extLst>
                </a:gridCol>
              </a:tblGrid>
              <a:tr h="211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800" dirty="0">
                          <a:effectLst/>
                        </a:rPr>
                        <a:t>Data </a:t>
                      </a:r>
                      <a:r>
                        <a:rPr lang="fr-CH" sz="1800" dirty="0" err="1">
                          <a:effectLst/>
                        </a:rPr>
                        <a:t>elements</a:t>
                      </a:r>
                      <a:endParaRPr lang="fr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800" dirty="0">
                          <a:effectLst/>
                        </a:rPr>
                        <a:t>Progress</a:t>
                      </a:r>
                      <a:endParaRPr lang="fr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800" dirty="0" err="1">
                          <a:effectLst/>
                        </a:rPr>
                        <a:t>Coverage</a:t>
                      </a:r>
                      <a:endParaRPr lang="fr-CH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34208429"/>
                  </a:ext>
                </a:extLst>
              </a:tr>
              <a:tr h="7412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 err="1">
                          <a:effectLst/>
                        </a:rPr>
                        <a:t>Formularies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>
                          <a:effectLst/>
                        </a:rPr>
                        <a:t>125 / 2080 </a:t>
                      </a:r>
                      <a:r>
                        <a:rPr lang="fr-CH" sz="1600" dirty="0" err="1">
                          <a:effectLst/>
                        </a:rPr>
                        <a:t>complete</a:t>
                      </a:r>
                      <a:r>
                        <a:rPr lang="fr-CH" sz="1600" dirty="0">
                          <a:effectLst/>
                        </a:rPr>
                        <a:t> </a:t>
                      </a:r>
                      <a:r>
                        <a:rPr lang="fr-CH" sz="1600" dirty="0" err="1">
                          <a:effectLst/>
                        </a:rPr>
                        <a:t>forms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6% </a:t>
                      </a:r>
                      <a:b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</a:b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55% </a:t>
                      </a:r>
                      <a:r>
                        <a:rPr lang="fr-CH" sz="1600" dirty="0" err="1">
                          <a:solidFill>
                            <a:schemeClr val="dk1"/>
                          </a:solidFill>
                          <a:effectLst/>
                        </a:rPr>
                        <a:t>forms</a:t>
                      </a: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 instances</a:t>
                      </a:r>
                    </a:p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26% </a:t>
                      </a:r>
                      <a:r>
                        <a:rPr lang="fr-CH" sz="1600" dirty="0" err="1">
                          <a:solidFill>
                            <a:schemeClr val="dk1"/>
                          </a:solidFill>
                          <a:effectLst/>
                        </a:rPr>
                        <a:t>droplists</a:t>
                      </a:r>
                      <a:endParaRPr lang="fr-CH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62056701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 err="1">
                          <a:effectLst/>
                        </a:rPr>
                        <a:t>Problem</a:t>
                      </a:r>
                      <a:r>
                        <a:rPr lang="fr-CH" sz="1600" dirty="0">
                          <a:effectLst/>
                        </a:rPr>
                        <a:t> </a:t>
                      </a:r>
                      <a:r>
                        <a:rPr lang="fr-CH" sz="1600" dirty="0" err="1">
                          <a:effectLst/>
                        </a:rPr>
                        <a:t>list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>
                          <a:effectLst/>
                        </a:rPr>
                        <a:t>24’872 / 25’350</a:t>
                      </a:r>
                      <a:endParaRPr lang="fr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98%</a:t>
                      </a:r>
                      <a:endParaRPr lang="fr-CH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1948053"/>
                  </a:ext>
                </a:extLst>
              </a:tr>
              <a:tr h="519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 err="1">
                          <a:effectLst/>
                        </a:rPr>
                        <a:t>Laboratory</a:t>
                      </a:r>
                      <a:r>
                        <a:rPr lang="fr-CH" sz="1600" dirty="0">
                          <a:effectLst/>
                        </a:rPr>
                        <a:t> </a:t>
                      </a:r>
                      <a:r>
                        <a:rPr lang="fr-CH" sz="1600" dirty="0" err="1">
                          <a:effectLst/>
                        </a:rPr>
                        <a:t>analysis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>
                          <a:effectLst/>
                        </a:rPr>
                        <a:t>4’826/12'142 analyses</a:t>
                      </a:r>
                      <a:endParaRPr lang="fr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40% </a:t>
                      </a:r>
                    </a:p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92% instances</a:t>
                      </a:r>
                      <a:endParaRPr lang="fr-CH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25864962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 err="1">
                          <a:effectLst/>
                        </a:rPr>
                        <a:t>Units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>
                          <a:effectLst/>
                        </a:rPr>
                        <a:t>11’999/12’121</a:t>
                      </a:r>
                      <a:endParaRPr lang="fr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99%</a:t>
                      </a:r>
                      <a:endParaRPr lang="fr-CH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278624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 err="1">
                          <a:effectLst/>
                        </a:rPr>
                        <a:t>Sample</a:t>
                      </a:r>
                      <a:r>
                        <a:rPr lang="fr-CH" sz="1600" dirty="0">
                          <a:effectLst/>
                        </a:rPr>
                        <a:t> </a:t>
                      </a:r>
                      <a:r>
                        <a:rPr lang="fr-CH" sz="1600" dirty="0" err="1">
                          <a:effectLst/>
                        </a:rPr>
                        <a:t>Material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>
                          <a:effectLst/>
                        </a:rPr>
                        <a:t>130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 </a:t>
                      </a:r>
                      <a:endParaRPr lang="fr-CH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89320981"/>
                  </a:ext>
                </a:extLst>
              </a:tr>
              <a:tr h="519654"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600" dirty="0">
                          <a:effectLst/>
                        </a:rPr>
                        <a:t>Observations (patient value)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>
                          <a:effectLst/>
                        </a:rPr>
                        <a:t>1’068/1’939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55%</a:t>
                      </a:r>
                    </a:p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90% instances</a:t>
                      </a:r>
                      <a:endParaRPr lang="fr-CH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7930661"/>
                  </a:ext>
                </a:extLst>
              </a:tr>
              <a:tr h="519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 err="1">
                          <a:effectLst/>
                        </a:rPr>
                        <a:t>Radiology</a:t>
                      </a:r>
                      <a:r>
                        <a:rPr lang="fr-CH" sz="1600" dirty="0">
                          <a:effectLst/>
                        </a:rPr>
                        <a:t> exams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>
                          <a:effectLst/>
                        </a:rPr>
                        <a:t>1’397/1’443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97%</a:t>
                      </a:r>
                    </a:p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99% instances</a:t>
                      </a:r>
                      <a:endParaRPr lang="fr-CH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9765213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>
                          <a:effectLst/>
                        </a:rPr>
                        <a:t>Nurse </a:t>
                      </a:r>
                      <a:r>
                        <a:rPr lang="fr-CH" sz="1600" dirty="0" err="1">
                          <a:effectLst/>
                        </a:rPr>
                        <a:t>diagnosis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>
                          <a:effectLst/>
                        </a:rPr>
                        <a:t>498/498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>
                          <a:solidFill>
                            <a:schemeClr val="dk1"/>
                          </a:solidFill>
                          <a:effectLst/>
                        </a:rPr>
                        <a:t>100%</a:t>
                      </a:r>
                      <a:endParaRPr lang="fr-CH" sz="16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50239877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>
                          <a:effectLst/>
                        </a:rPr>
                        <a:t>Care interventions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>
                          <a:effectLst/>
                        </a:rPr>
                        <a:t>1’718/1’882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91%</a:t>
                      </a:r>
                      <a:endParaRPr lang="fr-CH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97394280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>
                          <a:effectLst/>
                        </a:rPr>
                        <a:t>Administration routes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>
                          <a:effectLst/>
                        </a:rPr>
                        <a:t>417/444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94%</a:t>
                      </a:r>
                      <a:endParaRPr lang="fr-CH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87869058"/>
                  </a:ext>
                </a:extLst>
              </a:tr>
              <a:tr h="211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 err="1">
                          <a:effectLst/>
                        </a:rPr>
                        <a:t>Galenic</a:t>
                      </a:r>
                      <a:r>
                        <a:rPr lang="fr-CH" sz="1600" dirty="0">
                          <a:effectLst/>
                        </a:rPr>
                        <a:t> </a:t>
                      </a:r>
                      <a:r>
                        <a:rPr lang="fr-CH" sz="1600" dirty="0" err="1">
                          <a:effectLst/>
                        </a:rPr>
                        <a:t>forms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>
                          <a:effectLst/>
                        </a:rPr>
                        <a:t>290/290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100%</a:t>
                      </a:r>
                      <a:endParaRPr lang="fr-CH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7206104"/>
                  </a:ext>
                </a:extLst>
              </a:tr>
              <a:tr h="5196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 dirty="0">
                          <a:effectLst/>
                        </a:rPr>
                        <a:t>Substances</a:t>
                      </a:r>
                      <a:endParaRPr lang="fr-CH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H" sz="1600">
                          <a:effectLst/>
                        </a:rPr>
                        <a:t>5’385/14’158</a:t>
                      </a:r>
                      <a:endParaRPr lang="fr-CH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38%</a:t>
                      </a:r>
                    </a:p>
                    <a:p>
                      <a:pPr marL="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CH" sz="1600" dirty="0">
                          <a:solidFill>
                            <a:schemeClr val="dk1"/>
                          </a:solidFill>
                          <a:effectLst/>
                        </a:rPr>
                        <a:t>99% instances</a:t>
                      </a:r>
                      <a:endParaRPr lang="fr-CH" sz="16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82113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50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7">
            <a:extLst>
              <a:ext uri="{FF2B5EF4-FFF2-40B4-BE49-F238E27FC236}">
                <a16:creationId xmlns:a16="http://schemas.microsoft.com/office/drawing/2014/main" id="{2826AB11-5FA9-41AE-8E04-9DD1171E66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err="1"/>
              <a:t>Number</a:t>
            </a:r>
            <a:r>
              <a:rPr lang="fr-CH" dirty="0"/>
              <a:t> of </a:t>
            </a:r>
            <a:r>
              <a:rPr lang="fr-CH" dirty="0" err="1"/>
              <a:t>represented</a:t>
            </a:r>
            <a:r>
              <a:rPr lang="fr-CH" dirty="0"/>
              <a:t> data </a:t>
            </a:r>
            <a:r>
              <a:rPr lang="fr-CH" dirty="0" err="1"/>
              <a:t>elements</a:t>
            </a:r>
            <a:endParaRPr lang="fr-CH" dirty="0"/>
          </a:p>
          <a:p>
            <a:pPr lvl="1"/>
            <a:r>
              <a:rPr lang="fr-CH" dirty="0"/>
              <a:t>62’224</a:t>
            </a:r>
          </a:p>
          <a:p>
            <a:r>
              <a:rPr lang="fr-CH" dirty="0" err="1"/>
              <a:t>Number</a:t>
            </a:r>
            <a:r>
              <a:rPr lang="fr-CH" dirty="0"/>
              <a:t> of distinct </a:t>
            </a:r>
            <a:r>
              <a:rPr lang="fr-CH" dirty="0" err="1"/>
              <a:t>representations</a:t>
            </a:r>
            <a:endParaRPr lang="fr-CH" dirty="0"/>
          </a:p>
          <a:p>
            <a:pPr lvl="1"/>
            <a:r>
              <a:rPr lang="fr-CH" dirty="0"/>
              <a:t>29’460</a:t>
            </a:r>
          </a:p>
          <a:p>
            <a:r>
              <a:rPr lang="fr-CH" dirty="0" err="1"/>
              <a:t>Number</a:t>
            </a:r>
            <a:r>
              <a:rPr lang="fr-CH" dirty="0"/>
              <a:t> of distinct SCT concepts </a:t>
            </a:r>
            <a:r>
              <a:rPr lang="fr-CH" dirty="0" err="1"/>
              <a:t>used</a:t>
            </a:r>
            <a:r>
              <a:rPr lang="fr-CH" dirty="0"/>
              <a:t> </a:t>
            </a:r>
          </a:p>
          <a:p>
            <a:pPr lvl="1"/>
            <a:r>
              <a:rPr lang="fr-CH" dirty="0"/>
              <a:t>26’836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FFF2198-CECB-4865-A1EC-FC71457016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Lands </a:t>
            </a:r>
            <a:r>
              <a:rPr lang="fr-CH" dirty="0" err="1"/>
              <a:t>Between</a:t>
            </a:r>
            <a:br>
              <a:rPr lang="fr-CH" dirty="0"/>
            </a:b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6002A31-4990-4716-83B2-EA9E43F98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15</a:t>
            </a:fld>
            <a:endParaRPr lang="fr-CH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433AEE0-FB72-4FA6-BB29-8E9D525E2C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0040F5-0921-4F00-ACF4-C162A8747B79}"/>
              </a:ext>
            </a:extLst>
          </p:cNvPr>
          <p:cNvSpPr/>
          <p:nvPr/>
        </p:nvSpPr>
        <p:spPr>
          <a:xfrm>
            <a:off x="234948" y="4878145"/>
            <a:ext cx="3048000" cy="302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gonarthrose </a:t>
            </a:r>
            <a:r>
              <a:rPr lang="fr-CH" sz="1100" dirty="0" err="1">
                <a:solidFill>
                  <a:schemeClr val="tx1"/>
                </a:solidFill>
              </a:rPr>
              <a:t>tricompartimentale</a:t>
            </a:r>
            <a:r>
              <a:rPr lang="fr-CH" sz="1100" dirty="0">
                <a:solidFill>
                  <a:schemeClr val="tx1"/>
                </a:solidFill>
              </a:rPr>
              <a:t> des deux genoux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2C3406-522E-41F5-982B-31D288BC2A58}"/>
              </a:ext>
            </a:extLst>
          </p:cNvPr>
          <p:cNvSpPr/>
          <p:nvPr/>
        </p:nvSpPr>
        <p:spPr>
          <a:xfrm>
            <a:off x="685799" y="5410200"/>
            <a:ext cx="2590802" cy="302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gonarthrose </a:t>
            </a:r>
            <a:r>
              <a:rPr lang="fr-CH" sz="1100" dirty="0" err="1">
                <a:solidFill>
                  <a:schemeClr val="tx1"/>
                </a:solidFill>
              </a:rPr>
              <a:t>tricompartimentale</a:t>
            </a:r>
            <a:r>
              <a:rPr lang="fr-CH" sz="1100" dirty="0">
                <a:solidFill>
                  <a:schemeClr val="tx1"/>
                </a:solidFill>
              </a:rPr>
              <a:t> bilatérale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B9AB0D-7F27-4C37-91BB-D2F00FB7C16B}"/>
              </a:ext>
            </a:extLst>
          </p:cNvPr>
          <p:cNvSpPr/>
          <p:nvPr/>
        </p:nvSpPr>
        <p:spPr>
          <a:xfrm>
            <a:off x="3810000" y="5021418"/>
            <a:ext cx="4572000" cy="619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100" dirty="0">
                <a:solidFill>
                  <a:schemeClr val="tx1"/>
                </a:solidFill>
              </a:rPr>
              <a:t>112981000119107 |</a:t>
            </a:r>
            <a:r>
              <a:rPr lang="fr-CH" sz="1100" dirty="0" err="1">
                <a:solidFill>
                  <a:schemeClr val="tx1"/>
                </a:solidFill>
              </a:rPr>
              <a:t>Osteoarthritis</a:t>
            </a:r>
            <a:r>
              <a:rPr lang="fr-CH" sz="1100" dirty="0">
                <a:solidFill>
                  <a:schemeClr val="tx1"/>
                </a:solidFill>
              </a:rPr>
              <a:t> of </a:t>
            </a:r>
            <a:r>
              <a:rPr lang="fr-CH" sz="1100" dirty="0" err="1">
                <a:solidFill>
                  <a:schemeClr val="tx1"/>
                </a:solidFill>
              </a:rPr>
              <a:t>bilateral</a:t>
            </a:r>
            <a:r>
              <a:rPr lang="fr-CH" sz="1100" dirty="0">
                <a:solidFill>
                  <a:schemeClr val="tx1"/>
                </a:solidFill>
              </a:rPr>
              <a:t> </a:t>
            </a:r>
            <a:r>
              <a:rPr lang="fr-CH" sz="1100" dirty="0" err="1">
                <a:solidFill>
                  <a:schemeClr val="tx1"/>
                </a:solidFill>
              </a:rPr>
              <a:t>knee</a:t>
            </a:r>
            <a:r>
              <a:rPr lang="fr-CH" sz="1100" dirty="0">
                <a:solidFill>
                  <a:schemeClr val="tx1"/>
                </a:solidFill>
              </a:rPr>
              <a:t> joints (</a:t>
            </a:r>
            <a:r>
              <a:rPr lang="fr-CH" sz="1100" dirty="0" err="1">
                <a:solidFill>
                  <a:schemeClr val="tx1"/>
                </a:solidFill>
              </a:rPr>
              <a:t>disorder</a:t>
            </a:r>
            <a:r>
              <a:rPr lang="fr-CH" sz="1100" dirty="0">
                <a:solidFill>
                  <a:schemeClr val="tx1"/>
                </a:solidFill>
              </a:rPr>
              <a:t>)|:</a:t>
            </a:r>
          </a:p>
          <a:p>
            <a:r>
              <a:rPr lang="fr-CH" sz="1100" dirty="0">
                <a:solidFill>
                  <a:schemeClr val="tx1"/>
                </a:solidFill>
              </a:rPr>
              <a:t>            363698007 |</a:t>
            </a:r>
            <a:r>
              <a:rPr lang="fr-CH" sz="1100" dirty="0" err="1">
                <a:solidFill>
                  <a:schemeClr val="tx1"/>
                </a:solidFill>
              </a:rPr>
              <a:t>Finding</a:t>
            </a:r>
            <a:r>
              <a:rPr lang="fr-CH" sz="1100" dirty="0">
                <a:solidFill>
                  <a:schemeClr val="tx1"/>
                </a:solidFill>
              </a:rPr>
              <a:t> site (</a:t>
            </a:r>
            <a:r>
              <a:rPr lang="fr-CH" sz="1100" dirty="0" err="1">
                <a:solidFill>
                  <a:schemeClr val="tx1"/>
                </a:solidFill>
              </a:rPr>
              <a:t>attribute</a:t>
            </a:r>
            <a:r>
              <a:rPr lang="fr-CH" sz="1100" dirty="0">
                <a:solidFill>
                  <a:schemeClr val="tx1"/>
                </a:solidFill>
              </a:rPr>
              <a:t>)| =        </a:t>
            </a:r>
          </a:p>
          <a:p>
            <a:r>
              <a:rPr lang="fr-CH" sz="1100" dirty="0">
                <a:solidFill>
                  <a:schemeClr val="tx1"/>
                </a:solidFill>
              </a:rPr>
              <a:t>                                   729789004 |</a:t>
            </a:r>
            <a:r>
              <a:rPr lang="fr-CH" sz="1100" dirty="0" err="1">
                <a:solidFill>
                  <a:schemeClr val="tx1"/>
                </a:solidFill>
              </a:rPr>
              <a:t>Entire</a:t>
            </a:r>
            <a:r>
              <a:rPr lang="fr-CH" sz="1100" dirty="0">
                <a:solidFill>
                  <a:schemeClr val="tx1"/>
                </a:solidFill>
              </a:rPr>
              <a:t> </a:t>
            </a:r>
            <a:r>
              <a:rPr lang="fr-CH" sz="1100" dirty="0" err="1">
                <a:solidFill>
                  <a:schemeClr val="tx1"/>
                </a:solidFill>
              </a:rPr>
              <a:t>knee</a:t>
            </a:r>
            <a:r>
              <a:rPr lang="fr-CH" sz="1100" dirty="0">
                <a:solidFill>
                  <a:schemeClr val="tx1"/>
                </a:solidFill>
              </a:rPr>
              <a:t> joint </a:t>
            </a:r>
            <a:r>
              <a:rPr lang="fr-CH" sz="1100" dirty="0" err="1">
                <a:solidFill>
                  <a:schemeClr val="tx1"/>
                </a:solidFill>
              </a:rPr>
              <a:t>cavity</a:t>
            </a:r>
            <a:r>
              <a:rPr lang="fr-CH" sz="1100" dirty="0">
                <a:solidFill>
                  <a:schemeClr val="tx1"/>
                </a:solidFill>
              </a:rPr>
              <a:t> (body structure)|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A880A764-6BC9-44DF-8D5C-63AEFE8828D3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3282948" y="5029642"/>
            <a:ext cx="527052" cy="3013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4200E014-0A32-43FB-8585-80A5E060936F}"/>
              </a:ext>
            </a:extLst>
          </p:cNvPr>
          <p:cNvCxnSpPr>
            <a:cxnSpLocks/>
            <a:stCxn id="7" idx="3"/>
            <a:endCxn id="10" idx="1"/>
          </p:cNvCxnSpPr>
          <p:nvPr/>
        </p:nvCxnSpPr>
        <p:spPr>
          <a:xfrm flipV="1">
            <a:off x="3276601" y="5330963"/>
            <a:ext cx="533399" cy="23073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>
            <a:extLst>
              <a:ext uri="{FF2B5EF4-FFF2-40B4-BE49-F238E27FC236}">
                <a16:creationId xmlns:a16="http://schemas.microsoft.com/office/drawing/2014/main" id="{9893461C-6513-4200-A027-0B244FCA5742}"/>
              </a:ext>
            </a:extLst>
          </p:cNvPr>
          <p:cNvCxnSpPr>
            <a:cxnSpLocks/>
            <a:stCxn id="10" idx="3"/>
            <a:endCxn id="18" idx="1"/>
          </p:cNvCxnSpPr>
          <p:nvPr/>
        </p:nvCxnSpPr>
        <p:spPr>
          <a:xfrm>
            <a:off x="8382000" y="5330963"/>
            <a:ext cx="571498" cy="61167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92BE2843-AE02-4860-9FFE-22189537259D}"/>
              </a:ext>
            </a:extLst>
          </p:cNvPr>
          <p:cNvSpPr/>
          <p:nvPr/>
        </p:nvSpPr>
        <p:spPr>
          <a:xfrm>
            <a:off x="8953498" y="4343400"/>
            <a:ext cx="2590802" cy="5183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112981000119107 |</a:t>
            </a:r>
            <a:r>
              <a:rPr lang="fr-CH" sz="1100" dirty="0" err="1">
                <a:solidFill>
                  <a:schemeClr val="tx1"/>
                </a:solidFill>
              </a:rPr>
              <a:t>Osteoarthritis</a:t>
            </a:r>
            <a:r>
              <a:rPr lang="fr-CH" sz="1100" dirty="0">
                <a:solidFill>
                  <a:schemeClr val="tx1"/>
                </a:solidFill>
              </a:rPr>
              <a:t> of </a:t>
            </a:r>
            <a:r>
              <a:rPr lang="fr-CH" sz="1100" dirty="0" err="1">
                <a:solidFill>
                  <a:schemeClr val="tx1"/>
                </a:solidFill>
              </a:rPr>
              <a:t>bilateral</a:t>
            </a:r>
            <a:r>
              <a:rPr lang="fr-CH" sz="1100" dirty="0">
                <a:solidFill>
                  <a:schemeClr val="tx1"/>
                </a:solidFill>
              </a:rPr>
              <a:t> </a:t>
            </a:r>
            <a:r>
              <a:rPr lang="fr-CH" sz="1100" dirty="0" err="1">
                <a:solidFill>
                  <a:schemeClr val="tx1"/>
                </a:solidFill>
              </a:rPr>
              <a:t>knee</a:t>
            </a:r>
            <a:r>
              <a:rPr lang="fr-CH" sz="1100" dirty="0">
                <a:solidFill>
                  <a:schemeClr val="tx1"/>
                </a:solidFill>
              </a:rPr>
              <a:t> joints (</a:t>
            </a:r>
            <a:r>
              <a:rPr lang="fr-CH" sz="1100" dirty="0" err="1">
                <a:solidFill>
                  <a:schemeClr val="tx1"/>
                </a:solidFill>
              </a:rPr>
              <a:t>disorder</a:t>
            </a:r>
            <a:r>
              <a:rPr lang="fr-CH" sz="1100" dirty="0">
                <a:solidFill>
                  <a:schemeClr val="tx1"/>
                </a:solidFill>
              </a:rPr>
              <a:t>)|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7C663C-B1D7-4781-8E17-2DAD79FBB397}"/>
              </a:ext>
            </a:extLst>
          </p:cNvPr>
          <p:cNvSpPr/>
          <p:nvPr/>
        </p:nvSpPr>
        <p:spPr>
          <a:xfrm>
            <a:off x="8953498" y="5132584"/>
            <a:ext cx="2590802" cy="30299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>
                <a:solidFill>
                  <a:schemeClr val="tx1"/>
                </a:solidFill>
              </a:rPr>
              <a:t>363698007 |Finding site (attribute)|</a:t>
            </a:r>
            <a:endParaRPr lang="fr-CH" sz="11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76EBC0-F134-4025-AA5D-5045019CDD4C}"/>
              </a:ext>
            </a:extLst>
          </p:cNvPr>
          <p:cNvSpPr/>
          <p:nvPr/>
        </p:nvSpPr>
        <p:spPr>
          <a:xfrm>
            <a:off x="8953498" y="5748156"/>
            <a:ext cx="2415033" cy="3889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100" dirty="0">
                <a:solidFill>
                  <a:schemeClr val="tx1"/>
                </a:solidFill>
              </a:rPr>
              <a:t>729789004 |</a:t>
            </a:r>
            <a:r>
              <a:rPr lang="fr-CH" sz="1100" dirty="0" err="1">
                <a:solidFill>
                  <a:schemeClr val="tx1"/>
                </a:solidFill>
              </a:rPr>
              <a:t>Entire</a:t>
            </a:r>
            <a:r>
              <a:rPr lang="fr-CH" sz="1100" dirty="0">
                <a:solidFill>
                  <a:schemeClr val="tx1"/>
                </a:solidFill>
              </a:rPr>
              <a:t> </a:t>
            </a:r>
            <a:r>
              <a:rPr lang="fr-CH" sz="1100" dirty="0" err="1">
                <a:solidFill>
                  <a:schemeClr val="tx1"/>
                </a:solidFill>
              </a:rPr>
              <a:t>knee</a:t>
            </a:r>
            <a:r>
              <a:rPr lang="fr-CH" sz="1100" dirty="0">
                <a:solidFill>
                  <a:schemeClr val="tx1"/>
                </a:solidFill>
              </a:rPr>
              <a:t> joint </a:t>
            </a:r>
            <a:r>
              <a:rPr lang="fr-CH" sz="1100" dirty="0" err="1">
                <a:solidFill>
                  <a:schemeClr val="tx1"/>
                </a:solidFill>
              </a:rPr>
              <a:t>cavity</a:t>
            </a:r>
            <a:r>
              <a:rPr lang="fr-CH" sz="1100" dirty="0">
                <a:solidFill>
                  <a:schemeClr val="tx1"/>
                </a:solidFill>
              </a:rPr>
              <a:t> (body structure)|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0C0DCA13-C561-4B8B-87EF-004C7562A3F0}"/>
              </a:ext>
            </a:extLst>
          </p:cNvPr>
          <p:cNvCxnSpPr>
            <a:cxnSpLocks/>
            <a:stCxn id="10" idx="3"/>
            <a:endCxn id="17" idx="1"/>
          </p:cNvCxnSpPr>
          <p:nvPr/>
        </p:nvCxnSpPr>
        <p:spPr>
          <a:xfrm flipV="1">
            <a:off x="8382000" y="5284081"/>
            <a:ext cx="571498" cy="4688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D21A5763-2186-47BE-A3E3-0BCC32A4F78A}"/>
              </a:ext>
            </a:extLst>
          </p:cNvPr>
          <p:cNvCxnSpPr>
            <a:cxnSpLocks/>
            <a:stCxn id="10" idx="3"/>
            <a:endCxn id="16" idx="1"/>
          </p:cNvCxnSpPr>
          <p:nvPr/>
        </p:nvCxnSpPr>
        <p:spPr>
          <a:xfrm flipV="1">
            <a:off x="8382000" y="4602583"/>
            <a:ext cx="571498" cy="72838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685051B-5F15-4506-AA83-46C732150E03}"/>
              </a:ext>
            </a:extLst>
          </p:cNvPr>
          <p:cNvSpPr/>
          <p:nvPr/>
        </p:nvSpPr>
        <p:spPr>
          <a:xfrm>
            <a:off x="156521" y="4343400"/>
            <a:ext cx="3272480" cy="1981199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Data </a:t>
            </a:r>
            <a:r>
              <a:rPr kumimoji="0" lang="fr-CH" sz="1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elements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97B15E5A-D5C7-4D90-AAC2-E5D2E7C20E69}"/>
              </a:ext>
            </a:extLst>
          </p:cNvPr>
          <p:cNvSpPr/>
          <p:nvPr/>
        </p:nvSpPr>
        <p:spPr>
          <a:xfrm>
            <a:off x="3543300" y="4349750"/>
            <a:ext cx="4991100" cy="1981199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600" kern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SCT </a:t>
            </a:r>
            <a:r>
              <a:rPr lang="fr-CH" sz="1600" kern="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representation</a:t>
            </a:r>
            <a:endParaRPr kumimoji="0" lang="fr-CH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1F9BB48C-5D54-4C82-A546-58E4890D3B79}"/>
              </a:ext>
            </a:extLst>
          </p:cNvPr>
          <p:cNvSpPr/>
          <p:nvPr/>
        </p:nvSpPr>
        <p:spPr>
          <a:xfrm>
            <a:off x="8705610" y="3961434"/>
            <a:ext cx="3272480" cy="2369515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SCT concepts</a:t>
            </a:r>
          </a:p>
        </p:txBody>
      </p:sp>
    </p:spTree>
    <p:extLst>
      <p:ext uri="{BB962C8B-B14F-4D97-AF65-F5344CB8AC3E}">
        <p14:creationId xmlns:p14="http://schemas.microsoft.com/office/powerpoint/2010/main" val="3102469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E602BB-C8DB-4F80-BF2E-7BA66E05A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SNOMED CT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9B1059-0263-4F92-A391-5223AD82F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16</a:t>
            </a:fld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9FA7A0E-FCC9-44FB-9D2B-BE8AEC8E9C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7" name="Espace réservé du contenu 6">
                <a:extLst>
                  <a:ext uri="{FF2B5EF4-FFF2-40B4-BE49-F238E27FC236}">
                    <a16:creationId xmlns:a16="http://schemas.microsoft.com/office/drawing/2014/main" id="{51E63D40-68AE-4821-A1D3-C8A02109AD6D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702807501"/>
                  </p:ext>
                </p:extLst>
              </p:nvPr>
            </p:nvGraphicFramePr>
            <p:xfrm>
              <a:off x="571500" y="1314450"/>
              <a:ext cx="11010900" cy="49403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7" name="Espace réservé du contenu 6">
                <a:extLst>
                  <a:ext uri="{FF2B5EF4-FFF2-40B4-BE49-F238E27FC236}">
                    <a16:creationId xmlns:a16="http://schemas.microsoft.com/office/drawing/2014/main" id="{51E63D40-68AE-4821-A1D3-C8A02109AD6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500" y="1314450"/>
                <a:ext cx="11010900" cy="49403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1638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6BF6F74-FC97-4AEA-999D-E2832D1ED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HUG data </a:t>
            </a:r>
            <a:r>
              <a:rPr lang="fr-CH" dirty="0" err="1"/>
              <a:t>elements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AAE8A9E-1182-48F9-84A0-291E25DF1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17</a:t>
            </a:fld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5C23E93-4867-4F0C-A7F3-0836A30FB86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5" name="Espace réservé du contenu 14">
                <a:extLst>
                  <a:ext uri="{FF2B5EF4-FFF2-40B4-BE49-F238E27FC236}">
                    <a16:creationId xmlns:a16="http://schemas.microsoft.com/office/drawing/2014/main" id="{89C71611-1B33-4274-B83A-372C61E34E46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3807600800"/>
                  </p:ext>
                </p:extLst>
              </p:nvPr>
            </p:nvGraphicFramePr>
            <p:xfrm>
              <a:off x="571500" y="1314450"/>
              <a:ext cx="11010900" cy="49403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5" name="Espace réservé du contenu 14">
                <a:extLst>
                  <a:ext uri="{FF2B5EF4-FFF2-40B4-BE49-F238E27FC236}">
                    <a16:creationId xmlns:a16="http://schemas.microsoft.com/office/drawing/2014/main" id="{89C71611-1B33-4274-B83A-372C61E34E4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500" y="1314450"/>
                <a:ext cx="11010900" cy="49403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20790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6BFFC5-30D6-4A7B-A675-2B81443E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HUG SCT </a:t>
            </a:r>
            <a:r>
              <a:rPr lang="fr-CH" dirty="0" err="1"/>
              <a:t>representations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398368C-271E-4760-92E4-EC292510B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18</a:t>
            </a:fld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6C131A-A165-45C1-B218-963ABBC017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Espace réservé du contenu 10">
                <a:extLst>
                  <a:ext uri="{FF2B5EF4-FFF2-40B4-BE49-F238E27FC236}">
                    <a16:creationId xmlns:a16="http://schemas.microsoft.com/office/drawing/2014/main" id="{48407473-30EC-4116-A5B8-D5002AD4DB4F}"/>
                  </a:ext>
                </a:extLst>
              </p:cNvPr>
              <p:cNvGraphicFramePr>
                <a:graphicFrameLocks noGrp="1"/>
              </p:cNvGraphicFramePr>
              <p:nvPr>
                <p:ph sz="half" idx="2"/>
                <p:extLst>
                  <p:ext uri="{D42A27DB-BD31-4B8C-83A1-F6EECF244321}">
                    <p14:modId xmlns:p14="http://schemas.microsoft.com/office/powerpoint/2010/main" val="1164870787"/>
                  </p:ext>
                </p:extLst>
              </p:nvPr>
            </p:nvGraphicFramePr>
            <p:xfrm>
              <a:off x="571500" y="1314450"/>
              <a:ext cx="11010900" cy="4940300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11" name="Espace réservé du contenu 10">
                <a:extLst>
                  <a:ext uri="{FF2B5EF4-FFF2-40B4-BE49-F238E27FC236}">
                    <a16:creationId xmlns:a16="http://schemas.microsoft.com/office/drawing/2014/main" id="{48407473-30EC-4116-A5B8-D5002AD4DB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1500" y="1314450"/>
                <a:ext cx="11010900" cy="49403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9105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AD60091-FE1E-408B-B85D-77ADE7FAE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Overall</a:t>
            </a:r>
            <a:endParaRPr lang="fr-CH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0A0EE29F-648A-422B-9A96-D5B43AA41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19</a:t>
            </a:fld>
            <a:endParaRPr lang="fr-CH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7C78F418-2617-4C56-8283-84CC26B6E0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graphicFrame>
        <p:nvGraphicFramePr>
          <p:cNvPr id="15" name="Espace réservé du contenu 14">
            <a:extLst>
              <a:ext uri="{FF2B5EF4-FFF2-40B4-BE49-F238E27FC236}">
                <a16:creationId xmlns:a16="http://schemas.microsoft.com/office/drawing/2014/main" id="{5D9F9832-D228-442C-97CF-6BAC502A761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1737402"/>
              </p:ext>
            </p:extLst>
          </p:nvPr>
        </p:nvGraphicFramePr>
        <p:xfrm>
          <a:off x="571500" y="1314450"/>
          <a:ext cx="11010900" cy="4940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3258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531951-0468-4436-89B1-E3A9920B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Previously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EBBCFDC-544D-4867-AB92-B1CAF60FD6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2</a:t>
            </a:fld>
            <a:endParaRPr lang="fr-CH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79478DA7-6321-454E-AF40-4B78D916BC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11" name="Espace réservé du contenu 10">
            <a:extLst>
              <a:ext uri="{FF2B5EF4-FFF2-40B4-BE49-F238E27FC236}">
                <a16:creationId xmlns:a16="http://schemas.microsoft.com/office/drawing/2014/main" id="{5CF5C8C5-BA0D-4A2E-85CA-E52FC802228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 err="1"/>
              <a:t>October</a:t>
            </a:r>
            <a:r>
              <a:rPr lang="fr-CH" dirty="0"/>
              <a:t> 2021</a:t>
            </a:r>
          </a:p>
        </p:txBody>
      </p:sp>
      <p:pic>
        <p:nvPicPr>
          <p:cNvPr id="12" name="Espace réservé du contenu 6">
            <a:extLst>
              <a:ext uri="{FF2B5EF4-FFF2-40B4-BE49-F238E27FC236}">
                <a16:creationId xmlns:a16="http://schemas.microsoft.com/office/drawing/2014/main" id="{D25CBBF0-B105-44C7-984C-E3421160982C}"/>
              </a:ext>
            </a:extLst>
          </p:cNvPr>
          <p:cNvPicPr>
            <a:picLocks noGrp="1" noChangeAspect="1"/>
          </p:cNvPicPr>
          <p:nvPr>
            <p:ph sz="half" idx="10"/>
          </p:nvPr>
        </p:nvPicPr>
        <p:blipFill>
          <a:blip r:embed="rId2"/>
          <a:stretch>
            <a:fillRect/>
          </a:stretch>
        </p:blipFill>
        <p:spPr>
          <a:xfrm>
            <a:off x="3733800" y="1371600"/>
            <a:ext cx="8128000" cy="4566614"/>
          </a:xfrm>
        </p:spPr>
      </p:pic>
    </p:spTree>
    <p:extLst>
      <p:ext uri="{BB962C8B-B14F-4D97-AF65-F5344CB8AC3E}">
        <p14:creationId xmlns:p14="http://schemas.microsoft.com/office/powerpoint/2010/main" val="2683101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CBDB2-4586-4C15-B394-F3ECF459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Most </a:t>
            </a:r>
            <a:r>
              <a:rPr lang="fr-CH" dirty="0" err="1"/>
              <a:t>redundant</a:t>
            </a:r>
            <a:r>
              <a:rPr lang="fr-CH" dirty="0"/>
              <a:t> concepts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FF973B-B757-41EF-8514-21BA7E1A9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20</a:t>
            </a:fld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69BFEA-DF05-4C24-B944-F6680B632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graphicFrame>
        <p:nvGraphicFramePr>
          <p:cNvPr id="10" name="Espace réservé du contenu 9">
            <a:extLst>
              <a:ext uri="{FF2B5EF4-FFF2-40B4-BE49-F238E27FC236}">
                <a16:creationId xmlns:a16="http://schemas.microsoft.com/office/drawing/2014/main" id="{FECCCB8D-FFC1-4C6E-A800-BA5DBF5B58B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7982976"/>
              </p:ext>
            </p:extLst>
          </p:nvPr>
        </p:nvGraphicFramePr>
        <p:xfrm>
          <a:off x="2019300" y="1071570"/>
          <a:ext cx="8153400" cy="5238362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7026174">
                  <a:extLst>
                    <a:ext uri="{9D8B030D-6E8A-4147-A177-3AD203B41FA5}">
                      <a16:colId xmlns:a16="http://schemas.microsoft.com/office/drawing/2014/main" val="764244088"/>
                    </a:ext>
                  </a:extLst>
                </a:gridCol>
                <a:gridCol w="1127226">
                  <a:extLst>
                    <a:ext uri="{9D8B030D-6E8A-4147-A177-3AD203B41FA5}">
                      <a16:colId xmlns:a16="http://schemas.microsoft.com/office/drawing/2014/main" val="2111593400"/>
                    </a:ext>
                  </a:extLst>
                </a:gridCol>
              </a:tblGrid>
              <a:tr h="330643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Concepts (</a:t>
                      </a:r>
                      <a:r>
                        <a:rPr lang="fr-CH" sz="1400" u="none" strike="noStrike" dirty="0" err="1">
                          <a:effectLst/>
                        </a:rPr>
                        <a:t>Overall</a:t>
                      </a:r>
                      <a:r>
                        <a:rPr lang="fr-CH" sz="1400" u="none" strike="noStrike" dirty="0">
                          <a:effectLst/>
                        </a:rPr>
                        <a:t>)</a:t>
                      </a:r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400" u="none" strike="noStrike" dirty="0">
                          <a:effectLst/>
                        </a:rPr>
                        <a:t># of data </a:t>
                      </a:r>
                      <a:r>
                        <a:rPr lang="fr-CH" sz="1400" u="none" strike="noStrike" dirty="0" err="1">
                          <a:effectLst/>
                        </a:rPr>
                        <a:t>elements</a:t>
                      </a:r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extLst>
                  <a:ext uri="{0D108BD9-81ED-4DB2-BD59-A6C34878D82A}">
                    <a16:rowId xmlns:a16="http://schemas.microsoft.com/office/drawing/2014/main" val="4108374165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258684004|milligram (qualifier value)|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7920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1351745709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276727009|Null (qualifier value)|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1595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610204801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258773002|Milliliter (qualifier value)|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1181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021709668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228914009|International unit/24 hours (qualifier value)|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884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4084013865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258685003|microgram (qualifier value)|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778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130246378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373067005|No (qualifier value)|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606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1739732586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373066001|Yes (qualifier value)|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594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515389435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258718000|millimole (qualifier value)|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302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87169438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258682000|gram (qualifier value)|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124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978699533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703852005|Narrative comment section (record artifact)|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115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711384226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786134002|Product containing calcium electrolyte and colecalciferol (medicinal product)|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91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914962951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74964007|Other (qualifier value)|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84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96201296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104381000|Allergen specific immunoglobulin E antibody measurement (procedure)|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78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2291237974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38112003|1 (qualifier value)|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72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4217529229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19338005|2 (qualifier value)|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72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694052250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414175005|Product containing ezetimibe and simvastatin (medicinal product)|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71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888196355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258997004|international unit (qualifier value)|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69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1330688166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18414002|Colecalciferol (substance)|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68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191015652"/>
                  </a:ext>
                </a:extLst>
              </a:tr>
              <a:tr h="32605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250401004|Irregular blood group antibody (substance)|+430925007|Measurement of substance (procedure)|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67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112474769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127800008|Microscopic </a:t>
                      </a:r>
                      <a:r>
                        <a:rPr lang="fr-CH" sz="1400" u="none" strike="noStrike" dirty="0" err="1">
                          <a:effectLst/>
                        </a:rPr>
                        <a:t>urinalysis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procedure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57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3222397368"/>
                  </a:ext>
                </a:extLst>
              </a:tr>
              <a:tr h="16504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768800004|Product containing candesartan and hydrochlorothiazide (medicinal product)|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49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/>
                </a:tc>
                <a:extLst>
                  <a:ext uri="{0D108BD9-81ED-4DB2-BD59-A6C34878D82A}">
                    <a16:rowId xmlns:a16="http://schemas.microsoft.com/office/drawing/2014/main" val="10265529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18368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CBDB2-4586-4C15-B394-F3ECF459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Most </a:t>
            </a:r>
            <a:r>
              <a:rPr lang="fr-CH" dirty="0" err="1"/>
              <a:t>redundant</a:t>
            </a:r>
            <a:r>
              <a:rPr lang="fr-CH" dirty="0"/>
              <a:t> concepts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FF973B-B757-41EF-8514-21BA7E1A9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21</a:t>
            </a:fld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69BFEA-DF05-4C24-B944-F6680B632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D99ABB30-6C8D-4A0B-A6F7-CC66556A3DC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9173431"/>
              </p:ext>
            </p:extLst>
          </p:nvPr>
        </p:nvGraphicFramePr>
        <p:xfrm>
          <a:off x="1510711" y="1219200"/>
          <a:ext cx="9170577" cy="5025002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8256177">
                  <a:extLst>
                    <a:ext uri="{9D8B030D-6E8A-4147-A177-3AD203B41FA5}">
                      <a16:colId xmlns:a16="http://schemas.microsoft.com/office/drawing/2014/main" val="1343774551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47737739"/>
                    </a:ext>
                  </a:extLst>
                </a:gridCol>
              </a:tblGrid>
              <a:tr h="313542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Concepts (</a:t>
                      </a:r>
                      <a:r>
                        <a:rPr lang="fr-CH" sz="1400" u="none" strike="noStrike" dirty="0" err="1">
                          <a:effectLst/>
                        </a:rPr>
                        <a:t>Procedure</a:t>
                      </a:r>
                      <a:r>
                        <a:rPr lang="fr-CH" sz="1400" u="none" strike="noStrike" dirty="0">
                          <a:effectLst/>
                        </a:rPr>
                        <a:t>)</a:t>
                      </a:r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# of data</a:t>
                      </a:r>
                      <a:br>
                        <a:rPr lang="fr-CH" sz="1400" u="none" strike="noStrike" dirty="0">
                          <a:effectLst/>
                        </a:rPr>
                      </a:br>
                      <a:r>
                        <a:rPr lang="fr-CH" sz="1400" u="none" strike="noStrike" dirty="0" err="1">
                          <a:effectLst/>
                        </a:rPr>
                        <a:t>elements</a:t>
                      </a:r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extLst>
                  <a:ext uri="{0D108BD9-81ED-4DB2-BD59-A6C34878D82A}">
                    <a16:rowId xmlns:a16="http://schemas.microsoft.com/office/drawing/2014/main" val="3993092925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104381000|Allergen specific immunoglobulin E antibody measurement (procedure)|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78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5124624"/>
                  </a:ext>
                </a:extLst>
              </a:tr>
              <a:tr h="157748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250401004|Irregular blood group antibody (substance)|+430925007|Measurement of substance (procedure)|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67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93376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127800008|Microscopic </a:t>
                      </a:r>
                      <a:r>
                        <a:rPr lang="fr-CH" sz="1400" u="none" strike="noStrike" dirty="0" err="1">
                          <a:effectLst/>
                        </a:rPr>
                        <a:t>urinalysis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procedure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57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2113097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11900001|Semen </a:t>
                      </a:r>
                      <a:r>
                        <a:rPr lang="fr-CH" sz="1400" u="none" strike="noStrike" dirty="0" err="1">
                          <a:effectLst/>
                        </a:rPr>
                        <a:t>analysis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procedure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38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341416"/>
                  </a:ext>
                </a:extLst>
              </a:tr>
              <a:tr h="157748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84101006|Human coronavirus (</a:t>
                      </a:r>
                      <a:r>
                        <a:rPr lang="fr-CH" sz="1400" u="none" strike="noStrike" dirty="0" err="1">
                          <a:effectLst/>
                        </a:rPr>
                        <a:t>organism</a:t>
                      </a:r>
                      <a:r>
                        <a:rPr lang="fr-CH" sz="1400" u="none" strike="noStrike" dirty="0">
                          <a:effectLst/>
                        </a:rPr>
                        <a:t>)|+9718006|Polymerase </a:t>
                      </a:r>
                      <a:r>
                        <a:rPr lang="fr-CH" sz="1400" u="none" strike="noStrike" dirty="0" err="1">
                          <a:effectLst/>
                        </a:rPr>
                        <a:t>chain</a:t>
                      </a:r>
                      <a:r>
                        <a:rPr lang="fr-CH" sz="1400" u="none" strike="noStrike" dirty="0">
                          <a:effectLst/>
                        </a:rPr>
                        <a:t> </a:t>
                      </a:r>
                      <a:r>
                        <a:rPr lang="fr-CH" sz="1400" u="none" strike="noStrike" dirty="0" err="1">
                          <a:effectLst/>
                        </a:rPr>
                        <a:t>reaction</a:t>
                      </a:r>
                      <a:r>
                        <a:rPr lang="fr-CH" sz="1400" u="none" strike="noStrike" dirty="0">
                          <a:effectLst/>
                        </a:rPr>
                        <a:t> </a:t>
                      </a:r>
                      <a:r>
                        <a:rPr lang="fr-CH" sz="1400" u="none" strike="noStrike" dirty="0" err="1">
                          <a:effectLst/>
                        </a:rPr>
                        <a:t>analysis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procedure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35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5307235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271036002|Lymphocyte percent differential count (procedure)|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35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8802599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122406000|Staphylococcus species culture (procedure)|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33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5955190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it-IT" sz="1400" u="none" strike="noStrike">
                          <a:effectLst/>
                        </a:rPr>
                        <a:t>122208001|Candida species culture (procedure)|</a:t>
                      </a:r>
                      <a:endParaRPr lang="it-IT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32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981465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88960003|Chromosome </a:t>
                      </a:r>
                      <a:r>
                        <a:rPr lang="fr-CH" sz="1400" u="none" strike="noStrike" dirty="0" err="1">
                          <a:effectLst/>
                        </a:rPr>
                        <a:t>analysis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procedure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31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64142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312681000|Bone density scan (procedure)|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28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8406399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441689006|Measurement of total hemoglobin concentration (procedure)|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26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361241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46215003|Antibody to extractable nuclear antigen measurement (procedure)|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25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187083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58800005|Genus Streptococcus (organism)|+61594008|Microbial culture (procedure)|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24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0175080"/>
                  </a:ext>
                </a:extLst>
              </a:tr>
              <a:tr h="157748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407498006|Human </a:t>
                      </a:r>
                      <a:r>
                        <a:rPr lang="fr-CH" sz="1400" u="none" strike="noStrike" dirty="0" err="1">
                          <a:effectLst/>
                        </a:rPr>
                        <a:t>parainfluenza</a:t>
                      </a:r>
                      <a:r>
                        <a:rPr lang="fr-CH" sz="1400" u="none" strike="noStrike" dirty="0">
                          <a:effectLst/>
                        </a:rPr>
                        <a:t> </a:t>
                      </a:r>
                      <a:r>
                        <a:rPr lang="fr-CH" sz="1400" u="none" strike="noStrike" dirty="0" err="1">
                          <a:effectLst/>
                        </a:rPr>
                        <a:t>viruses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organism</a:t>
                      </a:r>
                      <a:r>
                        <a:rPr lang="fr-CH" sz="1400" u="none" strike="noStrike" dirty="0">
                          <a:effectLst/>
                        </a:rPr>
                        <a:t>)|+9718006|Polymerase </a:t>
                      </a:r>
                      <a:r>
                        <a:rPr lang="fr-CH" sz="1400" u="none" strike="noStrike" dirty="0" err="1">
                          <a:effectLst/>
                        </a:rPr>
                        <a:t>chain</a:t>
                      </a:r>
                      <a:r>
                        <a:rPr lang="fr-CH" sz="1400" u="none" strike="noStrike" dirty="0">
                          <a:effectLst/>
                        </a:rPr>
                        <a:t> </a:t>
                      </a:r>
                      <a:r>
                        <a:rPr lang="fr-CH" sz="1400" u="none" strike="noStrike" dirty="0" err="1">
                          <a:effectLst/>
                        </a:rPr>
                        <a:t>reaction</a:t>
                      </a:r>
                      <a:r>
                        <a:rPr lang="fr-CH" sz="1400" u="none" strike="noStrike" dirty="0">
                          <a:effectLst/>
                        </a:rPr>
                        <a:t> </a:t>
                      </a:r>
                      <a:r>
                        <a:rPr lang="fr-CH" sz="1400" u="none" strike="noStrike" dirty="0" err="1">
                          <a:effectLst/>
                        </a:rPr>
                        <a:t>analysis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procedure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24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318530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58396001|Calculus </a:t>
                      </a:r>
                      <a:r>
                        <a:rPr lang="fr-CH" sz="1400" u="none" strike="noStrike" dirty="0" err="1">
                          <a:effectLst/>
                        </a:rPr>
                        <a:t>analysis</a:t>
                      </a:r>
                      <a:r>
                        <a:rPr lang="fr-CH" sz="1400" u="none" strike="noStrike" dirty="0">
                          <a:effectLst/>
                        </a:rPr>
                        <a:t>, qualitative (</a:t>
                      </a:r>
                      <a:r>
                        <a:rPr lang="fr-CH" sz="1400" u="none" strike="noStrike" dirty="0" err="1">
                          <a:effectLst/>
                        </a:rPr>
                        <a:t>procedure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23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5981959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70901006|Creatinine measurement (procedure)|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22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4227223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36048009|Glucose measurement (procedure)|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22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880857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26758005|Albumin measurement (procedure)|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22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640389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117263002|Measurement of ganglioside antibody (procedure)|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22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604107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59573005|Potassium </a:t>
                      </a:r>
                      <a:r>
                        <a:rPr lang="fr-CH" sz="1400" u="none" strike="noStrike" dirty="0" err="1">
                          <a:effectLst/>
                        </a:rPr>
                        <a:t>measurement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procedure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20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4456119"/>
                  </a:ext>
                </a:extLst>
              </a:tr>
              <a:tr h="110182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25197003|Sodium </a:t>
                      </a:r>
                      <a:r>
                        <a:rPr lang="fr-CH" sz="1400" u="none" strike="noStrike" dirty="0" err="1">
                          <a:effectLst/>
                        </a:rPr>
                        <a:t>measurement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procedure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20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07286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8252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CBDB2-4586-4C15-B394-F3ECF459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Most </a:t>
            </a:r>
            <a:r>
              <a:rPr lang="fr-CH" dirty="0" err="1"/>
              <a:t>redundant</a:t>
            </a:r>
            <a:r>
              <a:rPr lang="fr-CH" dirty="0"/>
              <a:t> concepts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AFF973B-B757-41EF-8514-21BA7E1A9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22</a:t>
            </a:fld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769BFEA-DF05-4C24-B944-F6680B632C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069ED57E-5672-4427-BCAA-680E7C49E5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8024086"/>
              </p:ext>
            </p:extLst>
          </p:nvPr>
        </p:nvGraphicFramePr>
        <p:xfrm>
          <a:off x="2560591" y="1219200"/>
          <a:ext cx="7070818" cy="5037524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6080218">
                  <a:extLst>
                    <a:ext uri="{9D8B030D-6E8A-4147-A177-3AD203B41FA5}">
                      <a16:colId xmlns:a16="http://schemas.microsoft.com/office/drawing/2014/main" val="736931906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592694510"/>
                    </a:ext>
                  </a:extLst>
                </a:gridCol>
              </a:tblGrid>
              <a:tr h="300485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Concepts (</a:t>
                      </a:r>
                      <a:r>
                        <a:rPr lang="fr-CH" sz="1400" u="none" strike="noStrike" dirty="0" err="1">
                          <a:effectLst/>
                        </a:rPr>
                        <a:t>Disorders</a:t>
                      </a:r>
                      <a:r>
                        <a:rPr lang="fr-CH" sz="1400" u="none" strike="noStrike" dirty="0">
                          <a:effectLst/>
                        </a:rPr>
                        <a:t>)</a:t>
                      </a:r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# of data</a:t>
                      </a:r>
                      <a:br>
                        <a:rPr lang="fr-CH" sz="1400" u="none" strike="noStrike" dirty="0">
                          <a:effectLst/>
                        </a:rPr>
                      </a:br>
                      <a:r>
                        <a:rPr lang="fr-CH" sz="1400" u="none" strike="noStrike" dirty="0" err="1">
                          <a:effectLst/>
                        </a:rPr>
                        <a:t>elements</a:t>
                      </a:r>
                      <a:endParaRPr lang="fr-CH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ctr"/>
                </a:tc>
                <a:extLst>
                  <a:ext uri="{0D108BD9-81ED-4DB2-BD59-A6C34878D82A}">
                    <a16:rowId xmlns:a16="http://schemas.microsoft.com/office/drawing/2014/main" val="92283983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231504006|Mixed anxiety and depressive disorder (disorder)|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14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715751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698247007|Cardiac arrhythmia (disorder)|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13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7318301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3527003|Antibody measurement (procedure)|+31384009|Polymyositis (disorder)|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13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2895613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90708001|Kidney </a:t>
                      </a:r>
                      <a:r>
                        <a:rPr lang="fr-CH" sz="1400" u="none" strike="noStrike" dirty="0" err="1">
                          <a:effectLst/>
                        </a:rPr>
                        <a:t>disease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disorder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10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671674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64779008|Blood coagulation disorder (disorder)|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10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312877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67195008|Acute stress </a:t>
                      </a:r>
                      <a:r>
                        <a:rPr lang="fr-CH" sz="1400" u="none" strike="noStrike" dirty="0" err="1">
                          <a:effectLst/>
                        </a:rPr>
                        <a:t>disorder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disorder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10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63690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44376007|Dissociative disorder (disorder)|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10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62570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406506008|Attention deficit hyperactivity disorder (disorder)|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10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02105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</a:rPr>
                        <a:t>195951007|Acute exacerbation of chronic obstructive airways disease (disorder)|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10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351481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190633005|Folic acid deficiency (disorder)|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10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26834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15188001|Hearing loss (disorder)|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10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9231674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85670002|Vitamin </a:t>
                      </a:r>
                      <a:r>
                        <a:rPr lang="fr-CH" sz="1400" u="none" strike="noStrike" dirty="0" err="1">
                          <a:effectLst/>
                        </a:rPr>
                        <a:t>deficiency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disorder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9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4323942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62014003|Adverse reaction caused by drug (disorder)|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9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88941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38341003|Hypertensive </a:t>
                      </a:r>
                      <a:r>
                        <a:rPr lang="fr-CH" sz="1400" u="none" strike="noStrike" dirty="0" err="1">
                          <a:effectLst/>
                        </a:rPr>
                        <a:t>disorder</a:t>
                      </a:r>
                      <a:r>
                        <a:rPr lang="fr-CH" sz="1400" u="none" strike="noStrike" dirty="0">
                          <a:effectLst/>
                        </a:rPr>
                        <a:t>, </a:t>
                      </a:r>
                      <a:r>
                        <a:rPr lang="fr-CH" sz="1400" u="none" strike="noStrike" dirty="0" err="1">
                          <a:effectLst/>
                        </a:rPr>
                        <a:t>systemic</a:t>
                      </a:r>
                      <a:r>
                        <a:rPr lang="fr-CH" sz="1400" u="none" strike="noStrike" dirty="0">
                          <a:effectLst/>
                        </a:rPr>
                        <a:t> </a:t>
                      </a:r>
                      <a:r>
                        <a:rPr lang="fr-CH" sz="1400" u="none" strike="noStrike" dirty="0" err="1">
                          <a:effectLst/>
                        </a:rPr>
                        <a:t>arterial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disorder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9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962526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399114005|Adhesive capsulitis of shoulder (disorder)|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9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221714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34713006|Vitamin D deficiency (disorder)|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>
                          <a:effectLst/>
                        </a:rPr>
                        <a:t>9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083425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>
                          <a:effectLst/>
                        </a:rPr>
                        <a:t>25702006|Alcohol intoxication (disorder)|</a:t>
                      </a:r>
                      <a:endParaRPr lang="fr-CH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9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827235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u="none" strike="noStrike" dirty="0">
                          <a:effectLst/>
                        </a:rPr>
                        <a:t>109992005|Polycythemia </a:t>
                      </a:r>
                      <a:r>
                        <a:rPr lang="fr-CH" sz="1400" u="none" strike="noStrike" dirty="0" err="1">
                          <a:effectLst/>
                        </a:rPr>
                        <a:t>vera</a:t>
                      </a:r>
                      <a:r>
                        <a:rPr lang="fr-CH" sz="1400" u="none" strike="noStrike" dirty="0">
                          <a:effectLst/>
                        </a:rPr>
                        <a:t> (</a:t>
                      </a:r>
                      <a:r>
                        <a:rPr lang="fr-CH" sz="1400" u="none" strike="noStrike" dirty="0" err="1">
                          <a:effectLst/>
                        </a:rPr>
                        <a:t>disorder</a:t>
                      </a:r>
                      <a:r>
                        <a:rPr lang="fr-CH" sz="1400" u="none" strike="noStrike" dirty="0"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u="none" strike="noStrike" dirty="0">
                          <a:effectLst/>
                        </a:rPr>
                        <a:t>9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351" marR="5351" marT="5351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5487793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74732009|Mental </a:t>
                      </a:r>
                      <a:r>
                        <a:rPr lang="fr-CH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disorder</a:t>
                      </a:r>
                      <a:r>
                        <a:rPr lang="fr-CH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fr-CH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disorder</a:t>
                      </a:r>
                      <a:r>
                        <a:rPr lang="fr-CH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093744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fr-CH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66590003|Alcohol </a:t>
                      </a:r>
                      <a:r>
                        <a:rPr lang="fr-CH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dependence</a:t>
                      </a:r>
                      <a:r>
                        <a:rPr lang="fr-CH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(</a:t>
                      </a:r>
                      <a:r>
                        <a:rPr lang="fr-CH" sz="1400" b="0" u="none" strike="noStrike" dirty="0" err="1">
                          <a:solidFill>
                            <a:srgbClr val="000000"/>
                          </a:solidFill>
                          <a:effectLst/>
                        </a:rPr>
                        <a:t>disorder</a:t>
                      </a:r>
                      <a:r>
                        <a:rPr lang="fr-CH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)|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71061"/>
                  </a:ext>
                </a:extLst>
              </a:tr>
              <a:tr h="176230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u="none" strike="noStrike">
                          <a:solidFill>
                            <a:srgbClr val="000000"/>
                          </a:solidFill>
                          <a:effectLst/>
                        </a:rPr>
                        <a:t>74142004|Feeding disorder of infancy OR early childhood (disorder)|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CH" sz="14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8</a:t>
                      </a:r>
                      <a:endParaRPr lang="fr-CH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939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4905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 : coins arrondis 6">
            <a:extLst>
              <a:ext uri="{FF2B5EF4-FFF2-40B4-BE49-F238E27FC236}">
                <a16:creationId xmlns:a16="http://schemas.microsoft.com/office/drawing/2014/main" id="{AA093DFB-4697-4E09-A934-76B6C3AAEF4C}"/>
              </a:ext>
            </a:extLst>
          </p:cNvPr>
          <p:cNvSpPr/>
          <p:nvPr/>
        </p:nvSpPr>
        <p:spPr>
          <a:xfrm>
            <a:off x="5173392" y="1379092"/>
            <a:ext cx="6256608" cy="4437586"/>
          </a:xfrm>
          <a:prstGeom prst="roundRect">
            <a:avLst>
              <a:gd name="adj" fmla="val 6324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fr-CH" sz="1400" b="1" cap="all" dirty="0">
                <a:solidFill>
                  <a:schemeClr val="tx1"/>
                </a:solidFill>
              </a:rPr>
              <a:t>DATA</a:t>
            </a:r>
          </a:p>
        </p:txBody>
      </p:sp>
      <p:sp>
        <p:nvSpPr>
          <p:cNvPr id="91" name="Rectangle : coins arrondis 7">
            <a:extLst>
              <a:ext uri="{FF2B5EF4-FFF2-40B4-BE49-F238E27FC236}">
                <a16:creationId xmlns:a16="http://schemas.microsoft.com/office/drawing/2014/main" id="{9B8A9EAF-05D6-4DB2-A2AD-C5FCBE809B3E}"/>
              </a:ext>
            </a:extLst>
          </p:cNvPr>
          <p:cNvSpPr/>
          <p:nvPr/>
        </p:nvSpPr>
        <p:spPr>
          <a:xfrm>
            <a:off x="1096112" y="3463988"/>
            <a:ext cx="3350280" cy="1967501"/>
          </a:xfrm>
          <a:prstGeom prst="roundRect">
            <a:avLst>
              <a:gd name="adj" fmla="val 8900"/>
            </a:avLst>
          </a:prstGeom>
          <a:solidFill>
            <a:srgbClr val="92D05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1400" b="1" cap="all">
                <a:solidFill>
                  <a:schemeClr val="tx1"/>
                </a:solidFill>
              </a:rPr>
              <a:t>formAL</a:t>
            </a:r>
            <a:r>
              <a:rPr lang="fr-CH" sz="1400" b="1" cap="all" dirty="0">
                <a:solidFill>
                  <a:schemeClr val="tx1"/>
                </a:solidFill>
              </a:rPr>
              <a:t> SEMANTICS</a:t>
            </a:r>
          </a:p>
          <a:p>
            <a:endParaRPr lang="fr-CH" sz="1400" dirty="0">
              <a:solidFill>
                <a:schemeClr val="tx1"/>
              </a:solidFill>
            </a:endParaRPr>
          </a:p>
          <a:p>
            <a:r>
              <a:rPr lang="fr-CH" sz="1400" dirty="0">
                <a:solidFill>
                  <a:schemeClr val="tx1"/>
                </a:solidFill>
              </a:rPr>
              <a:t>&lt;&lt; 138875005 |SNOMED CT Concept |: </a:t>
            </a:r>
          </a:p>
          <a:p>
            <a:r>
              <a:rPr lang="fr-CH" sz="1400" dirty="0">
                <a:solidFill>
                  <a:schemeClr val="tx1"/>
                </a:solidFill>
              </a:rPr>
              <a:t>              363704007 |</a:t>
            </a:r>
            <a:r>
              <a:rPr lang="fr-CH" sz="1400" dirty="0" err="1">
                <a:solidFill>
                  <a:schemeClr val="tx1"/>
                </a:solidFill>
              </a:rPr>
              <a:t>Procedure</a:t>
            </a:r>
            <a:r>
              <a:rPr lang="fr-CH" sz="1400" dirty="0">
                <a:solidFill>
                  <a:schemeClr val="tx1"/>
                </a:solidFill>
              </a:rPr>
              <a:t> site| = &lt;&lt; 51185008 |</a:t>
            </a:r>
            <a:r>
              <a:rPr lang="fr-CH" sz="1400" dirty="0" err="1">
                <a:solidFill>
                  <a:schemeClr val="tx1"/>
                </a:solidFill>
              </a:rPr>
              <a:t>Thoracic</a:t>
            </a:r>
            <a:r>
              <a:rPr lang="fr-CH" sz="1400" dirty="0">
                <a:solidFill>
                  <a:schemeClr val="tx1"/>
                </a:solidFill>
              </a:rPr>
              <a:t> structure| </a:t>
            </a:r>
          </a:p>
          <a:p>
            <a:r>
              <a:rPr lang="fr-CH" sz="1400" dirty="0">
                <a:solidFill>
                  <a:schemeClr val="tx1"/>
                </a:solidFill>
              </a:rPr>
              <a:t>              or</a:t>
            </a:r>
            <a:br>
              <a:rPr lang="fr-CH" sz="1400" dirty="0">
                <a:solidFill>
                  <a:schemeClr val="tx1"/>
                </a:solidFill>
              </a:rPr>
            </a:br>
            <a:r>
              <a:rPr lang="fr-CH" sz="1400" dirty="0">
                <a:solidFill>
                  <a:schemeClr val="tx1"/>
                </a:solidFill>
              </a:rPr>
              <a:t>              363698007 |</a:t>
            </a:r>
            <a:r>
              <a:rPr lang="fr-CH" sz="1400" dirty="0" err="1">
                <a:solidFill>
                  <a:schemeClr val="tx1"/>
                </a:solidFill>
              </a:rPr>
              <a:t>Finding</a:t>
            </a:r>
            <a:r>
              <a:rPr lang="fr-CH" sz="1400" dirty="0">
                <a:solidFill>
                  <a:schemeClr val="tx1"/>
                </a:solidFill>
              </a:rPr>
              <a:t> site| = &lt;&lt; 51185008 |</a:t>
            </a:r>
            <a:r>
              <a:rPr lang="fr-CH" sz="1400" dirty="0" err="1">
                <a:solidFill>
                  <a:schemeClr val="tx1"/>
                </a:solidFill>
              </a:rPr>
              <a:t>Thoracic</a:t>
            </a:r>
            <a:r>
              <a:rPr lang="fr-CH" sz="1400" dirty="0">
                <a:solidFill>
                  <a:schemeClr val="tx1"/>
                </a:solidFill>
              </a:rPr>
              <a:t> structure|</a:t>
            </a:r>
          </a:p>
        </p:txBody>
      </p:sp>
      <p:sp>
        <p:nvSpPr>
          <p:cNvPr id="94" name="Rectangle : coins arrondis 10">
            <a:extLst>
              <a:ext uri="{FF2B5EF4-FFF2-40B4-BE49-F238E27FC236}">
                <a16:creationId xmlns:a16="http://schemas.microsoft.com/office/drawing/2014/main" id="{FFD3DCF2-0B47-4957-B071-B6C14D10C954}"/>
              </a:ext>
            </a:extLst>
          </p:cNvPr>
          <p:cNvSpPr/>
          <p:nvPr/>
        </p:nvSpPr>
        <p:spPr>
          <a:xfrm>
            <a:off x="5296029" y="3433082"/>
            <a:ext cx="2500643" cy="98651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CH" sz="1400" b="1" cap="all" dirty="0">
                <a:solidFill>
                  <a:schemeClr val="tx1"/>
                </a:solidFill>
              </a:rPr>
              <a:t>Observations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</a:rPr>
              <a:t>pv.ventilation.exams</a:t>
            </a:r>
            <a:r>
              <a:rPr lang="en-US" sz="1400" dirty="0">
                <a:solidFill>
                  <a:schemeClr val="tx1"/>
                </a:solidFill>
              </a:rPr>
              <a:t>	</a:t>
            </a:r>
          </a:p>
          <a:p>
            <a:pPr marL="1191517" lvl="1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solidFill>
                  <a:schemeClr val="tx1"/>
                </a:solidFill>
              </a:rPr>
              <a:t>radio_thorax</a:t>
            </a:r>
            <a:endParaRPr lang="fr-CH" sz="1400" dirty="0">
              <a:solidFill>
                <a:schemeClr val="tx1"/>
              </a:solidFill>
            </a:endParaRPr>
          </a:p>
        </p:txBody>
      </p:sp>
      <p:sp>
        <p:nvSpPr>
          <p:cNvPr id="95" name="Rectangle : coins arrondis 11">
            <a:extLst>
              <a:ext uri="{FF2B5EF4-FFF2-40B4-BE49-F238E27FC236}">
                <a16:creationId xmlns:a16="http://schemas.microsoft.com/office/drawing/2014/main" id="{02552FD8-98D9-4D78-ADE1-3D93021CFD44}"/>
              </a:ext>
            </a:extLst>
          </p:cNvPr>
          <p:cNvSpPr/>
          <p:nvPr/>
        </p:nvSpPr>
        <p:spPr>
          <a:xfrm>
            <a:off x="5294833" y="4841422"/>
            <a:ext cx="2329719" cy="83269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CH" sz="1400" b="1" cap="all" dirty="0">
                <a:solidFill>
                  <a:schemeClr val="tx1"/>
                </a:solidFill>
              </a:rPr>
              <a:t>Patients PROBLEMS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chemeClr val="tx1"/>
                </a:solidFill>
              </a:rPr>
              <a:t>Fracture thoracique</a:t>
            </a:r>
          </a:p>
        </p:txBody>
      </p:sp>
      <p:sp>
        <p:nvSpPr>
          <p:cNvPr id="101" name="Rectangle : coins arrondis 17">
            <a:extLst>
              <a:ext uri="{FF2B5EF4-FFF2-40B4-BE49-F238E27FC236}">
                <a16:creationId xmlns:a16="http://schemas.microsoft.com/office/drawing/2014/main" id="{E9E278F1-EB1B-49FE-8B4A-E4FF798BC206}"/>
              </a:ext>
            </a:extLst>
          </p:cNvPr>
          <p:cNvSpPr/>
          <p:nvPr/>
        </p:nvSpPr>
        <p:spPr>
          <a:xfrm>
            <a:off x="8114407" y="4030537"/>
            <a:ext cx="3181267" cy="1637681"/>
          </a:xfrm>
          <a:prstGeom prst="roundRect">
            <a:avLst>
              <a:gd name="adj" fmla="val 859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CH" sz="1400" b="1" cap="all" dirty="0" err="1">
                <a:solidFill>
                  <a:schemeClr val="tx1"/>
                </a:solidFill>
              </a:rPr>
              <a:t>FormulaRIES</a:t>
            </a:r>
            <a:endParaRPr lang="fr-CH" sz="1400" b="1" cap="al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1" dirty="0" err="1">
                <a:solidFill>
                  <a:schemeClr val="tx1"/>
                </a:solidFill>
              </a:rPr>
              <a:t>Anesth</a:t>
            </a:r>
            <a:r>
              <a:rPr lang="fr-CH" sz="1400" b="1" dirty="0">
                <a:solidFill>
                  <a:schemeClr val="tx1"/>
                </a:solidFill>
              </a:rPr>
              <a:t> – Consultation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chemeClr val="tx1"/>
                </a:solidFill>
              </a:rPr>
              <a:t>traumatisme thoracique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1" dirty="0" err="1">
                <a:solidFill>
                  <a:schemeClr val="tx1"/>
                </a:solidFill>
              </a:rPr>
              <a:t>Anesth</a:t>
            </a:r>
            <a:r>
              <a:rPr lang="fr-CH" sz="1400" b="1" dirty="0">
                <a:solidFill>
                  <a:schemeClr val="tx1"/>
                </a:solidFill>
              </a:rPr>
              <a:t> – Anesthésie (hors </a:t>
            </a:r>
            <a:r>
              <a:rPr lang="fr-CH" sz="1400" b="1" dirty="0" err="1">
                <a:solidFill>
                  <a:schemeClr val="tx1"/>
                </a:solidFill>
              </a:rPr>
              <a:t>obst</a:t>
            </a:r>
            <a:r>
              <a:rPr lang="fr-CH" sz="1400" b="1" dirty="0">
                <a:solidFill>
                  <a:schemeClr val="tx1"/>
                </a:solidFill>
              </a:rPr>
              <a:t>.)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chemeClr val="tx1"/>
                </a:solidFill>
              </a:rPr>
              <a:t>pas de pneumothorax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b="1" dirty="0">
                <a:solidFill>
                  <a:schemeClr val="tx1"/>
                </a:solidFill>
              </a:rPr>
              <a:t>Dossier de naissance 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chemeClr val="tx1"/>
                </a:solidFill>
              </a:rPr>
              <a:t>Malformation Thorax</a:t>
            </a:r>
          </a:p>
        </p:txBody>
      </p:sp>
      <p:sp>
        <p:nvSpPr>
          <p:cNvPr id="117" name="Rectangle : coins arrondis 9">
            <a:extLst>
              <a:ext uri="{FF2B5EF4-FFF2-40B4-BE49-F238E27FC236}">
                <a16:creationId xmlns:a16="http://schemas.microsoft.com/office/drawing/2014/main" id="{059979D2-0F6A-48A3-A3A7-7E3B6D349E34}"/>
              </a:ext>
            </a:extLst>
          </p:cNvPr>
          <p:cNvSpPr/>
          <p:nvPr/>
        </p:nvSpPr>
        <p:spPr>
          <a:xfrm>
            <a:off x="5296029" y="2024742"/>
            <a:ext cx="2328523" cy="72367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fr-CH" sz="1400" b="1" cap="all" dirty="0" err="1">
                <a:solidFill>
                  <a:schemeClr val="tx1"/>
                </a:solidFill>
              </a:rPr>
              <a:t>RadioloGY</a:t>
            </a:r>
            <a:endParaRPr lang="fr-CH" sz="1400" b="1" cap="all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chemeClr val="tx1"/>
                </a:solidFill>
              </a:rPr>
              <a:t>Radiographie thorax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H" sz="1400" dirty="0">
                <a:solidFill>
                  <a:schemeClr val="tx1"/>
                </a:solidFill>
              </a:rPr>
              <a:t>US Ponction thorax</a:t>
            </a:r>
          </a:p>
        </p:txBody>
      </p:sp>
      <p:sp>
        <p:nvSpPr>
          <p:cNvPr id="164" name="Double flèche horizontale 163"/>
          <p:cNvSpPr/>
          <p:nvPr/>
        </p:nvSpPr>
        <p:spPr>
          <a:xfrm>
            <a:off x="4350548" y="2353141"/>
            <a:ext cx="822844" cy="458169"/>
          </a:xfrm>
          <a:prstGeom prst="leftRightArrow">
            <a:avLst/>
          </a:prstGeom>
          <a:solidFill>
            <a:srgbClr val="4C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58" name="Picture 12" descr="http://www.laboiteverte.fr/wp-content/uploads/2011/08/art-range-ursus-Wehrli-04.jpg">
            <a:extLst>
              <a:ext uri="{FF2B5EF4-FFF2-40B4-BE49-F238E27FC236}">
                <a16:creationId xmlns:a16="http://schemas.microsoft.com/office/drawing/2014/main" id="{AB45167E-A740-49B0-AE67-754851694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8097" y="1620021"/>
            <a:ext cx="2413885" cy="2067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 : coins arrondis 8">
            <a:extLst>
              <a:ext uri="{FF2B5EF4-FFF2-40B4-BE49-F238E27FC236}">
                <a16:creationId xmlns:a16="http://schemas.microsoft.com/office/drawing/2014/main" id="{2C7AE29C-60BA-4DE7-B3C0-9E78BB7AD9DA}"/>
              </a:ext>
            </a:extLst>
          </p:cNvPr>
          <p:cNvSpPr/>
          <p:nvPr/>
        </p:nvSpPr>
        <p:spPr>
          <a:xfrm>
            <a:off x="925783" y="2136929"/>
            <a:ext cx="3302128" cy="706188"/>
          </a:xfrm>
          <a:prstGeom prst="roundRect">
            <a:avLst>
              <a:gd name="adj" fmla="val 19624"/>
            </a:avLst>
          </a:prstGeom>
          <a:solidFill>
            <a:srgbClr val="4CB3A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Patients having a pathology or procedure related to the thoracic region?</a:t>
            </a:r>
          </a:p>
        </p:txBody>
      </p:sp>
      <p:sp>
        <p:nvSpPr>
          <p:cNvPr id="25" name="Double flèche horizontale 24"/>
          <p:cNvSpPr/>
          <p:nvPr/>
        </p:nvSpPr>
        <p:spPr>
          <a:xfrm>
            <a:off x="4446392" y="4330832"/>
            <a:ext cx="727001" cy="23381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6" name="Double flèche horizontale 25"/>
          <p:cNvSpPr/>
          <p:nvPr/>
        </p:nvSpPr>
        <p:spPr>
          <a:xfrm rot="5400000">
            <a:off x="2361996" y="3073173"/>
            <a:ext cx="620872" cy="160760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240C787-0F94-4FF0-A601-CE4DC32AA8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Semantic</a:t>
            </a:r>
            <a:r>
              <a:rPr lang="fr-CH" dirty="0"/>
              <a:t> exploration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BCADFFD-63DD-41EA-8FD4-A6EA803C7EA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848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C05488C-4EB1-431E-8F57-C39A349F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Semantic</a:t>
            </a:r>
            <a:r>
              <a:rPr lang="fr-CH" dirty="0"/>
              <a:t> bridge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63708F-131B-4931-BF59-6303B285F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24</a:t>
            </a:fld>
            <a:endParaRPr lang="fr-CH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A267940-E0E2-4EED-9B1A-FF22DAB9B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6731AAB5-15B6-4D42-A6F5-F38A1EF93F42}"/>
              </a:ext>
            </a:extLst>
          </p:cNvPr>
          <p:cNvGraphicFramePr>
            <a:graphicFrameLocks noGrp="1"/>
          </p:cNvGraphicFramePr>
          <p:nvPr/>
        </p:nvGraphicFramePr>
        <p:xfrm>
          <a:off x="652330" y="2042160"/>
          <a:ext cx="1066800" cy="138684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16926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CH" sz="700" dirty="0"/>
                        <a:t>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09451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name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23100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Birthdate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61968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Deathdate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526415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Gender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049247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52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23508"/>
                  </a:ext>
                </a:extLst>
              </a:tr>
            </a:tbl>
          </a:graphicData>
        </a:graphic>
      </p:graphicFrame>
      <p:graphicFrame>
        <p:nvGraphicFramePr>
          <p:cNvPr id="11" name="Tableau 9">
            <a:extLst>
              <a:ext uri="{FF2B5EF4-FFF2-40B4-BE49-F238E27FC236}">
                <a16:creationId xmlns:a16="http://schemas.microsoft.com/office/drawing/2014/main" id="{B346B9D2-B608-4DF2-8EBC-8759ABB4D189}"/>
              </a:ext>
            </a:extLst>
          </p:cNvPr>
          <p:cNvGraphicFramePr>
            <a:graphicFrameLocks noGrp="1"/>
          </p:cNvGraphicFramePr>
          <p:nvPr/>
        </p:nvGraphicFramePr>
        <p:xfrm>
          <a:off x="2223446" y="2003463"/>
          <a:ext cx="1066800" cy="79248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16926319"/>
                    </a:ext>
                  </a:extLst>
                </a:gridCol>
              </a:tblGrid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Visit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09451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23100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61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23508"/>
                  </a:ext>
                </a:extLst>
              </a:tr>
            </a:tbl>
          </a:graphicData>
        </a:graphic>
      </p:graphicFrame>
      <p:graphicFrame>
        <p:nvGraphicFramePr>
          <p:cNvPr id="12" name="Tableau 9">
            <a:extLst>
              <a:ext uri="{FF2B5EF4-FFF2-40B4-BE49-F238E27FC236}">
                <a16:creationId xmlns:a16="http://schemas.microsoft.com/office/drawing/2014/main" id="{2ADE6FDB-B004-4174-A968-E2253C8FFAA9}"/>
              </a:ext>
            </a:extLst>
          </p:cNvPr>
          <p:cNvGraphicFramePr>
            <a:graphicFrameLocks noGrp="1"/>
          </p:cNvGraphicFramePr>
          <p:nvPr/>
        </p:nvGraphicFramePr>
        <p:xfrm>
          <a:off x="2289711" y="5004599"/>
          <a:ext cx="1066800" cy="99060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16926319"/>
                    </a:ext>
                  </a:extLst>
                </a:gridCol>
              </a:tblGrid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Laboratory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09451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Analysis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23100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Startdate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61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H" sz="700" dirty="0" err="1"/>
                        <a:t>Sample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23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H" sz="7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95850"/>
                  </a:ext>
                </a:extLst>
              </a:tr>
            </a:tbl>
          </a:graphicData>
        </a:graphic>
      </p:graphicFrame>
      <p:graphicFrame>
        <p:nvGraphicFramePr>
          <p:cNvPr id="13" name="Tableau 9">
            <a:extLst>
              <a:ext uri="{FF2B5EF4-FFF2-40B4-BE49-F238E27FC236}">
                <a16:creationId xmlns:a16="http://schemas.microsoft.com/office/drawing/2014/main" id="{46E961E1-D53F-4B24-9345-5DB7E073DD5A}"/>
              </a:ext>
            </a:extLst>
          </p:cNvPr>
          <p:cNvGraphicFramePr>
            <a:graphicFrameLocks noGrp="1"/>
          </p:cNvGraphicFramePr>
          <p:nvPr/>
        </p:nvGraphicFramePr>
        <p:xfrm>
          <a:off x="652330" y="3875612"/>
          <a:ext cx="1066800" cy="79248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16926319"/>
                    </a:ext>
                  </a:extLst>
                </a:gridCol>
              </a:tblGrid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Problems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09451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23100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Startdate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61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H" sz="7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23508"/>
                  </a:ext>
                </a:extLst>
              </a:tr>
            </a:tbl>
          </a:graphicData>
        </a:graphic>
      </p:graphicFrame>
      <p:graphicFrame>
        <p:nvGraphicFramePr>
          <p:cNvPr id="14" name="Tableau 9">
            <a:extLst>
              <a:ext uri="{FF2B5EF4-FFF2-40B4-BE49-F238E27FC236}">
                <a16:creationId xmlns:a16="http://schemas.microsoft.com/office/drawing/2014/main" id="{31D66698-1565-4D4A-AAB7-BD6B3BBF372E}"/>
              </a:ext>
            </a:extLst>
          </p:cNvPr>
          <p:cNvGraphicFramePr>
            <a:graphicFrameLocks noGrp="1"/>
          </p:cNvGraphicFramePr>
          <p:nvPr/>
        </p:nvGraphicFramePr>
        <p:xfrm>
          <a:off x="2700470" y="4066067"/>
          <a:ext cx="1066800" cy="79248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16926319"/>
                    </a:ext>
                  </a:extLst>
                </a:gridCol>
              </a:tblGrid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Procedures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09451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23100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Startdate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61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H" sz="7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23508"/>
                  </a:ext>
                </a:extLst>
              </a:tr>
            </a:tbl>
          </a:graphicData>
        </a:graphic>
      </p:graphicFrame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453B9B9B-4A62-45EE-BB69-A26D1D93F31D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1719130" y="2399703"/>
            <a:ext cx="504316" cy="335877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DB6B939F-1BE7-47FE-84DC-FAD360E025E0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185730" y="2735580"/>
            <a:ext cx="533400" cy="1140032"/>
          </a:xfrm>
          <a:prstGeom prst="bentConnector4">
            <a:avLst>
              <a:gd name="adj1" fmla="val -42857"/>
              <a:gd name="adj2" fmla="val 8041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3934462C-AA4D-4822-B14E-0A30696B9B07}"/>
              </a:ext>
            </a:extLst>
          </p:cNvPr>
          <p:cNvCxnSpPr>
            <a:cxnSpLocks/>
            <a:stCxn id="11" idx="2"/>
            <a:endCxn id="12" idx="1"/>
          </p:cNvCxnSpPr>
          <p:nvPr/>
        </p:nvCxnSpPr>
        <p:spPr>
          <a:xfrm rot="5400000">
            <a:off x="1171301" y="3914354"/>
            <a:ext cx="2703956" cy="467135"/>
          </a:xfrm>
          <a:prstGeom prst="bentConnector4">
            <a:avLst>
              <a:gd name="adj1" fmla="val 40841"/>
              <a:gd name="adj2" fmla="val 14893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38C1CFB1-90C9-45B1-A8BE-B8E8B409B8F0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rot="16200000" flipH="1">
            <a:off x="2360296" y="3192493"/>
            <a:ext cx="1270124" cy="47702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12FDEA1-D6D3-4EE2-A291-65CDB94F4E25}"/>
              </a:ext>
            </a:extLst>
          </p:cNvPr>
          <p:cNvSpPr/>
          <p:nvPr/>
        </p:nvSpPr>
        <p:spPr>
          <a:xfrm>
            <a:off x="457200" y="1110406"/>
            <a:ext cx="3505200" cy="5227277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Implicit</a:t>
            </a: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fr-CH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semantic</a:t>
            </a: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E57134D8-1382-4AD3-ABCB-78AC1145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17" y="1166521"/>
            <a:ext cx="1414305" cy="3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ow we use SNOMED CT to deliver better care at Birdie | by Lucy Mitchell |  Medium">
            <a:extLst>
              <a:ext uri="{FF2B5EF4-FFF2-40B4-BE49-F238E27FC236}">
                <a16:creationId xmlns:a16="http://schemas.microsoft.com/office/drawing/2014/main" id="{96DF8359-D7B3-420D-95DB-8523F09678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9711"/>
          <a:stretch/>
        </p:blipFill>
        <p:spPr bwMode="auto">
          <a:xfrm>
            <a:off x="5802107" y="3941551"/>
            <a:ext cx="1394283" cy="20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B9E8F8CA-9580-4464-994A-99CCA7B436AD}"/>
              </a:ext>
            </a:extLst>
          </p:cNvPr>
          <p:cNvSpPr/>
          <p:nvPr/>
        </p:nvSpPr>
        <p:spPr>
          <a:xfrm>
            <a:off x="4854986" y="2920678"/>
            <a:ext cx="2460214" cy="1606731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SCT </a:t>
            </a:r>
            <a:r>
              <a:rPr kumimoji="0" lang="fr-CH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representation</a:t>
            </a: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of HUG model</a:t>
            </a: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4A195FE7-FC7A-4B38-B6C5-D1ED7A42E4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122"/>
          <a:stretch/>
        </p:blipFill>
        <p:spPr bwMode="auto">
          <a:xfrm>
            <a:off x="4994591" y="3863528"/>
            <a:ext cx="762000" cy="3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9FD3D07C-06E4-45F5-A84E-904E2149BD29}"/>
              </a:ext>
            </a:extLst>
          </p:cNvPr>
          <p:cNvCxnSpPr>
            <a:stCxn id="49" idx="3"/>
            <a:endCxn id="42" idx="1"/>
          </p:cNvCxnSpPr>
          <p:nvPr/>
        </p:nvCxnSpPr>
        <p:spPr>
          <a:xfrm flipV="1">
            <a:off x="3962400" y="3724044"/>
            <a:ext cx="892586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avec flèche 45">
            <a:extLst>
              <a:ext uri="{FF2B5EF4-FFF2-40B4-BE49-F238E27FC236}">
                <a16:creationId xmlns:a16="http://schemas.microsoft.com/office/drawing/2014/main" id="{7CCEAEA7-70DD-40AE-84E4-284EAE84A8C2}"/>
              </a:ext>
            </a:extLst>
          </p:cNvPr>
          <p:cNvCxnSpPr>
            <a:cxnSpLocks/>
            <a:stCxn id="42" idx="3"/>
            <a:endCxn id="83" idx="1"/>
          </p:cNvCxnSpPr>
          <p:nvPr/>
        </p:nvCxnSpPr>
        <p:spPr>
          <a:xfrm flipV="1">
            <a:off x="7315200" y="1946000"/>
            <a:ext cx="1676400" cy="17780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avec flèche 51">
            <a:extLst>
              <a:ext uri="{FF2B5EF4-FFF2-40B4-BE49-F238E27FC236}">
                <a16:creationId xmlns:a16="http://schemas.microsoft.com/office/drawing/2014/main" id="{DD2A4A97-DDE3-45CC-8EF4-D179C2B77DE0}"/>
              </a:ext>
            </a:extLst>
          </p:cNvPr>
          <p:cNvCxnSpPr>
            <a:cxnSpLocks/>
            <a:stCxn id="42" idx="3"/>
            <a:endCxn id="84" idx="1"/>
          </p:cNvCxnSpPr>
          <p:nvPr/>
        </p:nvCxnSpPr>
        <p:spPr>
          <a:xfrm flipV="1">
            <a:off x="7315200" y="2813599"/>
            <a:ext cx="1676400" cy="91044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808176AC-5101-4C9A-87DF-09853FFCAD0A}"/>
              </a:ext>
            </a:extLst>
          </p:cNvPr>
          <p:cNvCxnSpPr>
            <a:cxnSpLocks/>
            <a:stCxn id="42" idx="3"/>
            <a:endCxn id="85" idx="1"/>
          </p:cNvCxnSpPr>
          <p:nvPr/>
        </p:nvCxnSpPr>
        <p:spPr>
          <a:xfrm flipV="1">
            <a:off x="7315200" y="3654050"/>
            <a:ext cx="1676400" cy="6999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>
            <a:extLst>
              <a:ext uri="{FF2B5EF4-FFF2-40B4-BE49-F238E27FC236}">
                <a16:creationId xmlns:a16="http://schemas.microsoft.com/office/drawing/2014/main" id="{EB3B33C8-352F-4903-A3E3-B781035C7EE7}"/>
              </a:ext>
            </a:extLst>
          </p:cNvPr>
          <p:cNvCxnSpPr>
            <a:cxnSpLocks/>
            <a:stCxn id="42" idx="3"/>
            <a:endCxn id="86" idx="1"/>
          </p:cNvCxnSpPr>
          <p:nvPr/>
        </p:nvCxnSpPr>
        <p:spPr>
          <a:xfrm>
            <a:off x="7315200" y="3724044"/>
            <a:ext cx="1676400" cy="86292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51A7C38C-19B2-45C8-B200-BE981223E9D4}"/>
              </a:ext>
            </a:extLst>
          </p:cNvPr>
          <p:cNvSpPr/>
          <p:nvPr/>
        </p:nvSpPr>
        <p:spPr>
          <a:xfrm>
            <a:off x="8991600" y="1666521"/>
            <a:ext cx="1600200" cy="558957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OMOP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568D50B-CA1A-49A5-8ECD-9EE22B95FA3E}"/>
              </a:ext>
            </a:extLst>
          </p:cNvPr>
          <p:cNvSpPr/>
          <p:nvPr/>
        </p:nvSpPr>
        <p:spPr>
          <a:xfrm>
            <a:off x="8991600" y="2534120"/>
            <a:ext cx="1295400" cy="558957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</a:t>
            </a: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2b2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37647380-ECDE-4610-9182-52AD6A6739D8}"/>
              </a:ext>
            </a:extLst>
          </p:cNvPr>
          <p:cNvSpPr/>
          <p:nvPr/>
        </p:nvSpPr>
        <p:spPr>
          <a:xfrm>
            <a:off x="8991600" y="3374571"/>
            <a:ext cx="1935907" cy="558957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CDISC</a:t>
            </a: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9144F905-EFF2-431C-AE82-B584243004D4}"/>
              </a:ext>
            </a:extLst>
          </p:cNvPr>
          <p:cNvSpPr/>
          <p:nvPr/>
        </p:nvSpPr>
        <p:spPr>
          <a:xfrm>
            <a:off x="8991600" y="4307491"/>
            <a:ext cx="533400" cy="558957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2000" kern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…</a:t>
            </a: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F49F098-8F16-493C-BAD1-529F7287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0066" y="2579458"/>
            <a:ext cx="436976" cy="432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Observational Health Data Sciences and Informatics · GitHub">
            <a:extLst>
              <a:ext uri="{FF2B5EF4-FFF2-40B4-BE49-F238E27FC236}">
                <a16:creationId xmlns:a16="http://schemas.microsoft.com/office/drawing/2014/main" id="{EE403896-6FDE-4068-BF39-3E0EEF48EC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060" y="1774549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DISC | Clear Data. Clear Impact.">
            <a:extLst>
              <a:ext uri="{FF2B5EF4-FFF2-40B4-BE49-F238E27FC236}">
                <a16:creationId xmlns:a16="http://schemas.microsoft.com/office/drawing/2014/main" id="{834E11BA-DB06-464D-86D2-C8D75F109A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685" y="3393693"/>
            <a:ext cx="999229" cy="52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10200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ADF220-EE41-4E5A-A5B4-1E320AA4A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Semantic</a:t>
            </a:r>
            <a:r>
              <a:rPr lang="fr-CH" dirty="0"/>
              <a:t> bridge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E47030E-BA64-4E8A-A88A-9A33A765C4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25</a:t>
            </a:fld>
            <a:endParaRPr lang="fr-CH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59D74C0-3EDC-4138-BF10-5FC3778735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DA08C878-CEC7-4C41-97BE-301FCA14A39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" y="1932396"/>
            <a:ext cx="11925300" cy="3704408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754031F3-7B22-4429-A62A-118705A91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133600"/>
            <a:ext cx="1414305" cy="3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Observational Health Data Sciences and Informatics · GitHub">
            <a:extLst>
              <a:ext uri="{FF2B5EF4-FFF2-40B4-BE49-F238E27FC236}">
                <a16:creationId xmlns:a16="http://schemas.microsoft.com/office/drawing/2014/main" id="{B81CF486-F09A-40BA-81D5-F34564CD82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75578" y="5029200"/>
            <a:ext cx="816252" cy="816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2825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B9F582-75A7-4CF8-B3D3-DED55FF63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Challenge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B0E55EAD-BC3F-454A-AD3B-229ED13806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fr-CH" dirty="0"/>
              <a:t>Not </a:t>
            </a:r>
            <a:r>
              <a:rPr lang="fr-CH" dirty="0" err="1"/>
              <a:t>every</a:t>
            </a:r>
            <a:r>
              <a:rPr lang="fr-CH" dirty="0"/>
              <a:t> SNOMED CT concept </a:t>
            </a:r>
            <a:r>
              <a:rPr lang="fr-CH" dirty="0" err="1"/>
              <a:t>is</a:t>
            </a:r>
            <a:r>
              <a:rPr lang="fr-CH" dirty="0"/>
              <a:t> relevant for HUG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2B84F9F2-5058-47BA-BE04-5AB1D6717E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26</a:t>
            </a:fld>
            <a:endParaRPr lang="fr-CH" dirty="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CD35A77B-A3C8-4B58-8509-2F93AF6398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B4909F-9C4E-47FB-B433-4EA0E80E18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156" y="2133600"/>
            <a:ext cx="5454861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50867AD4-646F-4090-AB6C-8A3473BAFE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0924" y="2116023"/>
            <a:ext cx="5029200" cy="423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B0BDF87A-0B0C-41C7-BFB5-74714F28DC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9110" y="1872871"/>
            <a:ext cx="4868343" cy="46341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C1494991-3519-4012-BA64-74859E934D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6940" y="1872871"/>
            <a:ext cx="4206475" cy="4829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411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7C05488C-4EB1-431E-8F57-C39A349F9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Challenge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463708F-131B-4931-BF59-6303B285F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27</a:t>
            </a:fld>
            <a:endParaRPr lang="fr-CH" dirty="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3A267940-E0E2-4EED-9B1A-FF22DAB9BF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graphicFrame>
        <p:nvGraphicFramePr>
          <p:cNvPr id="9" name="Tableau 9">
            <a:extLst>
              <a:ext uri="{FF2B5EF4-FFF2-40B4-BE49-F238E27FC236}">
                <a16:creationId xmlns:a16="http://schemas.microsoft.com/office/drawing/2014/main" id="{6731AAB5-15B6-4D42-A6F5-F38A1EF93F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5977217"/>
              </p:ext>
            </p:extLst>
          </p:nvPr>
        </p:nvGraphicFramePr>
        <p:xfrm>
          <a:off x="652330" y="2042160"/>
          <a:ext cx="1066800" cy="138684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16926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fr-CH" sz="700" dirty="0"/>
                        <a:t>Patient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09451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name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23100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Birthdate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61968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Deathdate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526415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Gender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049247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052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23508"/>
                  </a:ext>
                </a:extLst>
              </a:tr>
            </a:tbl>
          </a:graphicData>
        </a:graphic>
      </p:graphicFrame>
      <p:graphicFrame>
        <p:nvGraphicFramePr>
          <p:cNvPr id="11" name="Tableau 9">
            <a:extLst>
              <a:ext uri="{FF2B5EF4-FFF2-40B4-BE49-F238E27FC236}">
                <a16:creationId xmlns:a16="http://schemas.microsoft.com/office/drawing/2014/main" id="{B346B9D2-B608-4DF2-8EBC-8759ABB4D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8018045"/>
              </p:ext>
            </p:extLst>
          </p:nvPr>
        </p:nvGraphicFramePr>
        <p:xfrm>
          <a:off x="2223446" y="2003463"/>
          <a:ext cx="1066800" cy="79248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16926319"/>
                    </a:ext>
                  </a:extLst>
                </a:gridCol>
              </a:tblGrid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Visit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09451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/>
                        <a:t>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23100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61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23508"/>
                  </a:ext>
                </a:extLst>
              </a:tr>
            </a:tbl>
          </a:graphicData>
        </a:graphic>
      </p:graphicFrame>
      <p:graphicFrame>
        <p:nvGraphicFramePr>
          <p:cNvPr id="12" name="Tableau 9">
            <a:extLst>
              <a:ext uri="{FF2B5EF4-FFF2-40B4-BE49-F238E27FC236}">
                <a16:creationId xmlns:a16="http://schemas.microsoft.com/office/drawing/2014/main" id="{2ADE6FDB-B004-4174-A968-E2253C8FFA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518974"/>
              </p:ext>
            </p:extLst>
          </p:nvPr>
        </p:nvGraphicFramePr>
        <p:xfrm>
          <a:off x="2289711" y="5004599"/>
          <a:ext cx="1066800" cy="99060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16926319"/>
                    </a:ext>
                  </a:extLst>
                </a:gridCol>
              </a:tblGrid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Laboratory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09451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Analysis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23100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Startdate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61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H" sz="700" dirty="0" err="1"/>
                        <a:t>Sample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23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H" sz="7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295850"/>
                  </a:ext>
                </a:extLst>
              </a:tr>
            </a:tbl>
          </a:graphicData>
        </a:graphic>
      </p:graphicFrame>
      <p:graphicFrame>
        <p:nvGraphicFramePr>
          <p:cNvPr id="13" name="Tableau 9">
            <a:extLst>
              <a:ext uri="{FF2B5EF4-FFF2-40B4-BE49-F238E27FC236}">
                <a16:creationId xmlns:a16="http://schemas.microsoft.com/office/drawing/2014/main" id="{46E961E1-D53F-4B24-9345-5DB7E073DD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60566"/>
              </p:ext>
            </p:extLst>
          </p:nvPr>
        </p:nvGraphicFramePr>
        <p:xfrm>
          <a:off x="652330" y="3875612"/>
          <a:ext cx="1066800" cy="79248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16926319"/>
                    </a:ext>
                  </a:extLst>
                </a:gridCol>
              </a:tblGrid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Problems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09451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23100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Startdate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61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H" sz="7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23508"/>
                  </a:ext>
                </a:extLst>
              </a:tr>
            </a:tbl>
          </a:graphicData>
        </a:graphic>
      </p:graphicFrame>
      <p:graphicFrame>
        <p:nvGraphicFramePr>
          <p:cNvPr id="14" name="Tableau 9">
            <a:extLst>
              <a:ext uri="{FF2B5EF4-FFF2-40B4-BE49-F238E27FC236}">
                <a16:creationId xmlns:a16="http://schemas.microsoft.com/office/drawing/2014/main" id="{31D66698-1565-4D4A-AAB7-BD6B3BBF37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3650544"/>
              </p:ext>
            </p:extLst>
          </p:nvPr>
        </p:nvGraphicFramePr>
        <p:xfrm>
          <a:off x="2700470" y="4066067"/>
          <a:ext cx="1066800" cy="792480"/>
        </p:xfrm>
        <a:graphic>
          <a:graphicData uri="http://schemas.openxmlformats.org/drawingml/2006/table">
            <a:tbl>
              <a:tblPr firstRow="1">
                <a:tableStyleId>{7E9639D4-E3E2-4D34-9284-5A2195B3D0D7}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1716926319"/>
                    </a:ext>
                  </a:extLst>
                </a:gridCol>
              </a:tblGrid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Procedures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7909451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/>
                        <a:t>Label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3923100"/>
                  </a:ext>
                </a:extLst>
              </a:tr>
              <a:tr h="163286">
                <a:tc>
                  <a:txBody>
                    <a:bodyPr/>
                    <a:lstStyle/>
                    <a:p>
                      <a:r>
                        <a:rPr lang="fr-CH" sz="700" dirty="0" err="1"/>
                        <a:t>Startdate</a:t>
                      </a:r>
                      <a:endParaRPr lang="fr-CH" sz="7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861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fr-CH" sz="700" dirty="0"/>
                        <a:t>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923508"/>
                  </a:ext>
                </a:extLst>
              </a:tr>
            </a:tbl>
          </a:graphicData>
        </a:graphic>
      </p:graphicFrame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453B9B9B-4A62-45EE-BB69-A26D1D93F31D}"/>
              </a:ext>
            </a:extLst>
          </p:cNvPr>
          <p:cNvCxnSpPr>
            <a:cxnSpLocks/>
            <a:stCxn id="9" idx="3"/>
            <a:endCxn id="11" idx="1"/>
          </p:cNvCxnSpPr>
          <p:nvPr/>
        </p:nvCxnSpPr>
        <p:spPr>
          <a:xfrm flipV="1">
            <a:off x="1719130" y="2399703"/>
            <a:ext cx="504316" cy="335877"/>
          </a:xfrm>
          <a:prstGeom prst="bentConnector3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 : en angle 17">
            <a:extLst>
              <a:ext uri="{FF2B5EF4-FFF2-40B4-BE49-F238E27FC236}">
                <a16:creationId xmlns:a16="http://schemas.microsoft.com/office/drawing/2014/main" id="{DB6B939F-1BE7-47FE-84DC-FAD360E025E0}"/>
              </a:ext>
            </a:extLst>
          </p:cNvPr>
          <p:cNvCxnSpPr>
            <a:cxnSpLocks/>
            <a:stCxn id="9" idx="3"/>
            <a:endCxn id="13" idx="0"/>
          </p:cNvCxnSpPr>
          <p:nvPr/>
        </p:nvCxnSpPr>
        <p:spPr>
          <a:xfrm flipH="1">
            <a:off x="1185730" y="2735580"/>
            <a:ext cx="533400" cy="1140032"/>
          </a:xfrm>
          <a:prstGeom prst="bentConnector4">
            <a:avLst>
              <a:gd name="adj1" fmla="val -42857"/>
              <a:gd name="adj2" fmla="val 80412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3934462C-AA4D-4822-B14E-0A30696B9B07}"/>
              </a:ext>
            </a:extLst>
          </p:cNvPr>
          <p:cNvCxnSpPr>
            <a:cxnSpLocks/>
            <a:stCxn id="11" idx="2"/>
            <a:endCxn id="12" idx="1"/>
          </p:cNvCxnSpPr>
          <p:nvPr/>
        </p:nvCxnSpPr>
        <p:spPr>
          <a:xfrm rot="5400000">
            <a:off x="1171301" y="3914354"/>
            <a:ext cx="2703956" cy="467135"/>
          </a:xfrm>
          <a:prstGeom prst="bentConnector4">
            <a:avLst>
              <a:gd name="adj1" fmla="val 40841"/>
              <a:gd name="adj2" fmla="val 148937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ngle 29">
            <a:extLst>
              <a:ext uri="{FF2B5EF4-FFF2-40B4-BE49-F238E27FC236}">
                <a16:creationId xmlns:a16="http://schemas.microsoft.com/office/drawing/2014/main" id="{38C1CFB1-90C9-45B1-A8BE-B8E8B409B8F0}"/>
              </a:ext>
            </a:extLst>
          </p:cNvPr>
          <p:cNvCxnSpPr>
            <a:cxnSpLocks/>
            <a:stCxn id="11" idx="2"/>
            <a:endCxn id="14" idx="0"/>
          </p:cNvCxnSpPr>
          <p:nvPr/>
        </p:nvCxnSpPr>
        <p:spPr>
          <a:xfrm rot="16200000" flipH="1">
            <a:off x="2360296" y="3192493"/>
            <a:ext cx="1270124" cy="477024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F12FDEA1-D6D3-4EE2-A291-65CDB94F4E25}"/>
              </a:ext>
            </a:extLst>
          </p:cNvPr>
          <p:cNvSpPr/>
          <p:nvPr/>
        </p:nvSpPr>
        <p:spPr>
          <a:xfrm>
            <a:off x="457200" y="1110406"/>
            <a:ext cx="3505200" cy="5227277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Implicit</a:t>
            </a: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kumimoji="0" lang="fr-CH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semantic</a:t>
            </a: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6D12B65-BAEA-4EBB-B891-70AE302AC6A1}"/>
              </a:ext>
            </a:extLst>
          </p:cNvPr>
          <p:cNvSpPr/>
          <p:nvPr/>
        </p:nvSpPr>
        <p:spPr>
          <a:xfrm>
            <a:off x="8295865" y="1110405"/>
            <a:ext cx="3505200" cy="5227277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Explicit </a:t>
            </a:r>
            <a:r>
              <a:rPr kumimoji="0" lang="fr-CH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semantic</a:t>
            </a: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3603EF93-199E-4804-B276-7E5E1B623060}"/>
              </a:ext>
            </a:extLst>
          </p:cNvPr>
          <p:cNvSpPr/>
          <p:nvPr/>
        </p:nvSpPr>
        <p:spPr>
          <a:xfrm>
            <a:off x="4376532" y="1110404"/>
            <a:ext cx="3505200" cy="5227277"/>
          </a:xfrm>
          <a:prstGeom prst="rect">
            <a:avLst/>
          </a:prstGeom>
          <a:noFill/>
          <a:ln w="2857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20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Relevant </a:t>
            </a:r>
            <a:r>
              <a:rPr kumimoji="0" lang="fr-CH" sz="20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rPr>
              <a:t>semantic</a:t>
            </a: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2000" kern="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sz="2000" kern="0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0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55" name="Picture 2">
            <a:extLst>
              <a:ext uri="{FF2B5EF4-FFF2-40B4-BE49-F238E27FC236}">
                <a16:creationId xmlns:a16="http://schemas.microsoft.com/office/drawing/2014/main" id="{E57134D8-1382-4AD3-ABCB-78AC11457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717" y="1166521"/>
            <a:ext cx="1414305" cy="3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2" descr="How we use SNOMED CT to deliver better care at Birdie | by Lucy Mitchell |  Medium">
            <a:extLst>
              <a:ext uri="{FF2B5EF4-FFF2-40B4-BE49-F238E27FC236}">
                <a16:creationId xmlns:a16="http://schemas.microsoft.com/office/drawing/2014/main" id="{96DF8359-D7B3-420D-95DB-8523F0967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517" y="1219200"/>
            <a:ext cx="1394283" cy="4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Rectangle 59">
            <a:extLst>
              <a:ext uri="{FF2B5EF4-FFF2-40B4-BE49-F238E27FC236}">
                <a16:creationId xmlns:a16="http://schemas.microsoft.com/office/drawing/2014/main" id="{D05D3C1C-2864-433E-8757-632BAAA2C3AF}"/>
              </a:ext>
            </a:extLst>
          </p:cNvPr>
          <p:cNvSpPr/>
          <p:nvPr/>
        </p:nvSpPr>
        <p:spPr>
          <a:xfrm>
            <a:off x="9659845" y="5234145"/>
            <a:ext cx="968911" cy="406400"/>
          </a:xfrm>
          <a:prstGeom prst="rect">
            <a:avLst/>
          </a:prstGeom>
          <a:solidFill>
            <a:srgbClr val="4C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333" dirty="0">
                <a:solidFill>
                  <a:schemeClr val="tx1"/>
                </a:solidFill>
                <a:latin typeface="Calibri"/>
              </a:rPr>
              <a:t>Graves’ disease</a:t>
            </a: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445B874B-6E67-4CD1-872A-2FCA2A3B4DB2}"/>
              </a:ext>
            </a:extLst>
          </p:cNvPr>
          <p:cNvSpPr/>
          <p:nvPr/>
        </p:nvSpPr>
        <p:spPr>
          <a:xfrm>
            <a:off x="8465867" y="3108326"/>
            <a:ext cx="968911" cy="701674"/>
          </a:xfrm>
          <a:prstGeom prst="rect">
            <a:avLst/>
          </a:prstGeom>
          <a:solidFill>
            <a:srgbClr val="4C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800" dirty="0">
                <a:solidFill>
                  <a:schemeClr val="tx1"/>
                </a:solidFill>
                <a:latin typeface="Calibri"/>
              </a:rPr>
              <a:t>Antibody-mediated activation and inactivation (disorder)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920CE42-21D6-4975-84C0-A5FFC490D5E0}"/>
              </a:ext>
            </a:extLst>
          </p:cNvPr>
          <p:cNvSpPr/>
          <p:nvPr/>
        </p:nvSpPr>
        <p:spPr>
          <a:xfrm>
            <a:off x="9659845" y="4319745"/>
            <a:ext cx="968911" cy="508000"/>
          </a:xfrm>
          <a:prstGeom prst="rect">
            <a:avLst/>
          </a:prstGeom>
          <a:solidFill>
            <a:srgbClr val="4C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800" dirty="0">
                <a:solidFill>
                  <a:schemeClr val="tx1"/>
                </a:solidFill>
                <a:latin typeface="Calibri"/>
              </a:rPr>
              <a:t>Autoimmune endocrine disease (disorder)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EA84D1B8-436D-41D2-8666-ED9BB8AA11BE}"/>
              </a:ext>
            </a:extLst>
          </p:cNvPr>
          <p:cNvSpPr/>
          <p:nvPr/>
        </p:nvSpPr>
        <p:spPr>
          <a:xfrm>
            <a:off x="10791046" y="3112420"/>
            <a:ext cx="968911" cy="508000"/>
          </a:xfrm>
          <a:prstGeom prst="rect">
            <a:avLst/>
          </a:prstGeom>
          <a:solidFill>
            <a:srgbClr val="4C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800" dirty="0">
                <a:solidFill>
                  <a:schemeClr val="tx1"/>
                </a:solidFill>
                <a:latin typeface="Calibri"/>
              </a:rPr>
              <a:t>Toxic goiter (disorder)</a:t>
            </a:r>
          </a:p>
        </p:txBody>
      </p:sp>
      <p:cxnSp>
        <p:nvCxnSpPr>
          <p:cNvPr id="64" name="Connecteur droit avec flèche 63">
            <a:extLst>
              <a:ext uri="{FF2B5EF4-FFF2-40B4-BE49-F238E27FC236}">
                <a16:creationId xmlns:a16="http://schemas.microsoft.com/office/drawing/2014/main" id="{0FC8DFD8-E602-475C-8D9C-2CF1EA6709FA}"/>
              </a:ext>
            </a:extLst>
          </p:cNvPr>
          <p:cNvCxnSpPr>
            <a:cxnSpLocks/>
            <a:stCxn id="60" idx="0"/>
            <a:endCxn id="61" idx="2"/>
          </p:cNvCxnSpPr>
          <p:nvPr/>
        </p:nvCxnSpPr>
        <p:spPr>
          <a:xfrm flipH="1" flipV="1">
            <a:off x="8950323" y="3810000"/>
            <a:ext cx="1193978" cy="14241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avec flèche 64">
            <a:extLst>
              <a:ext uri="{FF2B5EF4-FFF2-40B4-BE49-F238E27FC236}">
                <a16:creationId xmlns:a16="http://schemas.microsoft.com/office/drawing/2014/main" id="{57935B4B-9160-4FDA-A1E8-D0CC859DBBEF}"/>
              </a:ext>
            </a:extLst>
          </p:cNvPr>
          <p:cNvCxnSpPr>
            <a:stCxn id="60" idx="0"/>
            <a:endCxn id="62" idx="2"/>
          </p:cNvCxnSpPr>
          <p:nvPr/>
        </p:nvCxnSpPr>
        <p:spPr>
          <a:xfrm flipV="1">
            <a:off x="10144301" y="4827745"/>
            <a:ext cx="0" cy="406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cteur droit avec flèche 65">
            <a:extLst>
              <a:ext uri="{FF2B5EF4-FFF2-40B4-BE49-F238E27FC236}">
                <a16:creationId xmlns:a16="http://schemas.microsoft.com/office/drawing/2014/main" id="{7B9E9735-9DDB-4016-9D19-FBA8C4408313}"/>
              </a:ext>
            </a:extLst>
          </p:cNvPr>
          <p:cNvCxnSpPr>
            <a:stCxn id="60" idx="0"/>
            <a:endCxn id="63" idx="2"/>
          </p:cNvCxnSpPr>
          <p:nvPr/>
        </p:nvCxnSpPr>
        <p:spPr>
          <a:xfrm flipV="1">
            <a:off x="10144301" y="3620420"/>
            <a:ext cx="1131201" cy="1613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CBDAB669-9406-4C67-BDD9-60F45AEDB696}"/>
              </a:ext>
            </a:extLst>
          </p:cNvPr>
          <p:cNvCxnSpPr>
            <a:stCxn id="62" idx="0"/>
            <a:endCxn id="68" idx="2"/>
          </p:cNvCxnSpPr>
          <p:nvPr/>
        </p:nvCxnSpPr>
        <p:spPr>
          <a:xfrm flipV="1">
            <a:off x="10144301" y="3523333"/>
            <a:ext cx="0" cy="79641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Rectangle 67">
            <a:extLst>
              <a:ext uri="{FF2B5EF4-FFF2-40B4-BE49-F238E27FC236}">
                <a16:creationId xmlns:a16="http://schemas.microsoft.com/office/drawing/2014/main" id="{308DCE9D-B86F-4C33-AFA3-A4CA72BCE876}"/>
              </a:ext>
            </a:extLst>
          </p:cNvPr>
          <p:cNvSpPr/>
          <p:nvPr/>
        </p:nvSpPr>
        <p:spPr>
          <a:xfrm>
            <a:off x="9659845" y="3334666"/>
            <a:ext cx="968911" cy="188667"/>
          </a:xfrm>
          <a:prstGeom prst="rect">
            <a:avLst/>
          </a:prstGeom>
          <a:solidFill>
            <a:srgbClr val="4C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800" dirty="0">
                <a:solidFill>
                  <a:schemeClr val="tx1"/>
                </a:solidFill>
                <a:latin typeface="Calibri"/>
              </a:rPr>
              <a:t>……….</a:t>
            </a:r>
          </a:p>
        </p:txBody>
      </p:sp>
      <p:cxnSp>
        <p:nvCxnSpPr>
          <p:cNvPr id="69" name="Connecteur droit avec flèche 68">
            <a:extLst>
              <a:ext uri="{FF2B5EF4-FFF2-40B4-BE49-F238E27FC236}">
                <a16:creationId xmlns:a16="http://schemas.microsoft.com/office/drawing/2014/main" id="{1C260CFF-0419-4D2E-A9B1-6375AF77D3BB}"/>
              </a:ext>
            </a:extLst>
          </p:cNvPr>
          <p:cNvCxnSpPr>
            <a:stCxn id="68" idx="0"/>
            <a:endCxn id="76" idx="2"/>
          </p:cNvCxnSpPr>
          <p:nvPr/>
        </p:nvCxnSpPr>
        <p:spPr>
          <a:xfrm flipH="1" flipV="1">
            <a:off x="10129445" y="2290442"/>
            <a:ext cx="14856" cy="104422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eur droit avec flèche 69">
            <a:extLst>
              <a:ext uri="{FF2B5EF4-FFF2-40B4-BE49-F238E27FC236}">
                <a16:creationId xmlns:a16="http://schemas.microsoft.com/office/drawing/2014/main" id="{B4A8A759-E294-4587-99AF-C279FC0E1A2B}"/>
              </a:ext>
            </a:extLst>
          </p:cNvPr>
          <p:cNvCxnSpPr>
            <a:stCxn id="63" idx="0"/>
            <a:endCxn id="71" idx="2"/>
          </p:cNvCxnSpPr>
          <p:nvPr/>
        </p:nvCxnSpPr>
        <p:spPr>
          <a:xfrm flipH="1" flipV="1">
            <a:off x="11275501" y="2695543"/>
            <a:ext cx="1" cy="41687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>
            <a:extLst>
              <a:ext uri="{FF2B5EF4-FFF2-40B4-BE49-F238E27FC236}">
                <a16:creationId xmlns:a16="http://schemas.microsoft.com/office/drawing/2014/main" id="{BB8706E1-74B8-45AF-8FB0-FD6E83C9EB94}"/>
              </a:ext>
            </a:extLst>
          </p:cNvPr>
          <p:cNvSpPr/>
          <p:nvPr/>
        </p:nvSpPr>
        <p:spPr>
          <a:xfrm>
            <a:off x="10791045" y="2502782"/>
            <a:ext cx="968911" cy="192761"/>
          </a:xfrm>
          <a:prstGeom prst="rect">
            <a:avLst/>
          </a:prstGeom>
          <a:solidFill>
            <a:srgbClr val="4C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800" dirty="0">
                <a:solidFill>
                  <a:schemeClr val="tx1"/>
                </a:solidFill>
                <a:latin typeface="Calibri"/>
              </a:rPr>
              <a:t>……….</a:t>
            </a:r>
          </a:p>
        </p:txBody>
      </p:sp>
      <p:cxnSp>
        <p:nvCxnSpPr>
          <p:cNvPr id="72" name="Connecteur droit avec flèche 71">
            <a:extLst>
              <a:ext uri="{FF2B5EF4-FFF2-40B4-BE49-F238E27FC236}">
                <a16:creationId xmlns:a16="http://schemas.microsoft.com/office/drawing/2014/main" id="{99704867-1C3C-4B8A-84EA-8CFC5C5E2508}"/>
              </a:ext>
            </a:extLst>
          </p:cNvPr>
          <p:cNvCxnSpPr>
            <a:stCxn id="71" idx="0"/>
            <a:endCxn id="76" idx="2"/>
          </p:cNvCxnSpPr>
          <p:nvPr/>
        </p:nvCxnSpPr>
        <p:spPr>
          <a:xfrm flipH="1" flipV="1">
            <a:off x="10129445" y="2290442"/>
            <a:ext cx="1146056" cy="21234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necteur droit avec flèche 72">
            <a:extLst>
              <a:ext uri="{FF2B5EF4-FFF2-40B4-BE49-F238E27FC236}">
                <a16:creationId xmlns:a16="http://schemas.microsoft.com/office/drawing/2014/main" id="{683CC2F7-877F-426C-BD00-E22B098ACA0A}"/>
              </a:ext>
            </a:extLst>
          </p:cNvPr>
          <p:cNvCxnSpPr>
            <a:cxnSpLocks/>
            <a:stCxn id="61" idx="0"/>
            <a:endCxn id="74" idx="2"/>
          </p:cNvCxnSpPr>
          <p:nvPr/>
        </p:nvCxnSpPr>
        <p:spPr>
          <a:xfrm flipV="1">
            <a:off x="8950323" y="2691449"/>
            <a:ext cx="0" cy="41687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BAF27C1E-2EDE-4CE8-9C18-47FB7A2FAE73}"/>
              </a:ext>
            </a:extLst>
          </p:cNvPr>
          <p:cNvSpPr/>
          <p:nvPr/>
        </p:nvSpPr>
        <p:spPr>
          <a:xfrm>
            <a:off x="8465867" y="2502782"/>
            <a:ext cx="968911" cy="188667"/>
          </a:xfrm>
          <a:prstGeom prst="rect">
            <a:avLst/>
          </a:prstGeom>
          <a:solidFill>
            <a:srgbClr val="4C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800" dirty="0">
                <a:solidFill>
                  <a:schemeClr val="tx1"/>
                </a:solidFill>
                <a:latin typeface="Calibri"/>
              </a:rPr>
              <a:t>……….</a:t>
            </a:r>
          </a:p>
        </p:txBody>
      </p:sp>
      <p:cxnSp>
        <p:nvCxnSpPr>
          <p:cNvPr id="75" name="Connecteur droit avec flèche 74">
            <a:extLst>
              <a:ext uri="{FF2B5EF4-FFF2-40B4-BE49-F238E27FC236}">
                <a16:creationId xmlns:a16="http://schemas.microsoft.com/office/drawing/2014/main" id="{C07B7A61-E6E8-404B-9EE3-F03E0FEADCC2}"/>
              </a:ext>
            </a:extLst>
          </p:cNvPr>
          <p:cNvCxnSpPr>
            <a:stCxn id="74" idx="0"/>
            <a:endCxn id="76" idx="2"/>
          </p:cNvCxnSpPr>
          <p:nvPr/>
        </p:nvCxnSpPr>
        <p:spPr>
          <a:xfrm flipV="1">
            <a:off x="8950323" y="2290442"/>
            <a:ext cx="1179122" cy="21234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Rectangle 75">
            <a:extLst>
              <a:ext uri="{FF2B5EF4-FFF2-40B4-BE49-F238E27FC236}">
                <a16:creationId xmlns:a16="http://schemas.microsoft.com/office/drawing/2014/main" id="{50AD291F-1BC8-4A84-909F-A003DB7FBF3D}"/>
              </a:ext>
            </a:extLst>
          </p:cNvPr>
          <p:cNvSpPr/>
          <p:nvPr/>
        </p:nvSpPr>
        <p:spPr>
          <a:xfrm>
            <a:off x="9644989" y="1884042"/>
            <a:ext cx="968911" cy="406400"/>
          </a:xfrm>
          <a:prstGeom prst="rect">
            <a:avLst/>
          </a:prstGeom>
          <a:solidFill>
            <a:srgbClr val="4CB3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1067" dirty="0">
                <a:solidFill>
                  <a:schemeClr val="tx1"/>
                </a:solidFill>
                <a:latin typeface="Calibri"/>
              </a:rPr>
              <a:t>SNOMED-CT Concept</a:t>
            </a:r>
          </a:p>
        </p:txBody>
      </p:sp>
      <p:cxnSp>
        <p:nvCxnSpPr>
          <p:cNvPr id="77" name="Connecteur droit avec flèche 76">
            <a:extLst>
              <a:ext uri="{FF2B5EF4-FFF2-40B4-BE49-F238E27FC236}">
                <a16:creationId xmlns:a16="http://schemas.microsoft.com/office/drawing/2014/main" id="{3CBCA186-F478-442F-AF57-7FA05708CD96}"/>
              </a:ext>
            </a:extLst>
          </p:cNvPr>
          <p:cNvCxnSpPr>
            <a:cxnSpLocks/>
            <a:stCxn id="61" idx="0"/>
            <a:endCxn id="68" idx="2"/>
          </p:cNvCxnSpPr>
          <p:nvPr/>
        </p:nvCxnSpPr>
        <p:spPr>
          <a:xfrm>
            <a:off x="8950323" y="3108326"/>
            <a:ext cx="1193978" cy="41500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necteur droit avec flèche 77">
            <a:extLst>
              <a:ext uri="{FF2B5EF4-FFF2-40B4-BE49-F238E27FC236}">
                <a16:creationId xmlns:a16="http://schemas.microsoft.com/office/drawing/2014/main" id="{3B31FBE2-02CB-497F-B107-284AF9039166}"/>
              </a:ext>
            </a:extLst>
          </p:cNvPr>
          <p:cNvCxnSpPr>
            <a:stCxn id="62" idx="0"/>
            <a:endCxn id="71" idx="2"/>
          </p:cNvCxnSpPr>
          <p:nvPr/>
        </p:nvCxnSpPr>
        <p:spPr>
          <a:xfrm flipV="1">
            <a:off x="10144301" y="2695543"/>
            <a:ext cx="1131200" cy="162420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necteur droit avec flèche 78">
            <a:extLst>
              <a:ext uri="{FF2B5EF4-FFF2-40B4-BE49-F238E27FC236}">
                <a16:creationId xmlns:a16="http://schemas.microsoft.com/office/drawing/2014/main" id="{C946C4DA-8026-4E87-8B00-270F32F0F9B2}"/>
              </a:ext>
            </a:extLst>
          </p:cNvPr>
          <p:cNvCxnSpPr>
            <a:stCxn id="63" idx="0"/>
            <a:endCxn id="68" idx="2"/>
          </p:cNvCxnSpPr>
          <p:nvPr/>
        </p:nvCxnSpPr>
        <p:spPr>
          <a:xfrm flipH="1">
            <a:off x="10144301" y="3112420"/>
            <a:ext cx="1131201" cy="410913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Picture 2">
            <a:extLst>
              <a:ext uri="{FF2B5EF4-FFF2-40B4-BE49-F238E27FC236}">
                <a16:creationId xmlns:a16="http://schemas.microsoft.com/office/drawing/2014/main" id="{3CC188F1-6415-45F0-BDDB-9D9C7D1B8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928" y="1691382"/>
            <a:ext cx="1414305" cy="36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 descr="How we use SNOMED CT to deliver better care at Birdie | by Lucy Mitchell |  Medium">
            <a:extLst>
              <a:ext uri="{FF2B5EF4-FFF2-40B4-BE49-F238E27FC236}">
                <a16:creationId xmlns:a16="http://schemas.microsoft.com/office/drawing/2014/main" id="{256082C1-ED46-49F6-928D-C76241D4E9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006" y="1695890"/>
            <a:ext cx="1394283" cy="410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Rectangle 81">
            <a:extLst>
              <a:ext uri="{FF2B5EF4-FFF2-40B4-BE49-F238E27FC236}">
                <a16:creationId xmlns:a16="http://schemas.microsoft.com/office/drawing/2014/main" id="{EEDEC551-B859-4D7C-A21E-94DEFD6AD7D5}"/>
              </a:ext>
            </a:extLst>
          </p:cNvPr>
          <p:cNvSpPr/>
          <p:nvPr/>
        </p:nvSpPr>
        <p:spPr>
          <a:xfrm>
            <a:off x="4995016" y="2463281"/>
            <a:ext cx="2153067" cy="16273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1800" kern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Relevant SNOMED CT </a:t>
            </a:r>
            <a:r>
              <a:rPr lang="fr-CH" sz="1800" kern="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subset</a:t>
            </a:r>
            <a:r>
              <a:rPr lang="fr-CH" sz="1800" kern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to </a:t>
            </a:r>
            <a:r>
              <a:rPr lang="fr-CH" sz="1800" kern="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represent</a:t>
            </a:r>
            <a:r>
              <a:rPr lang="fr-CH" sz="1800" kern="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and explore HUG data </a:t>
            </a:r>
            <a:r>
              <a:rPr lang="fr-CH" sz="1800" kern="0" dirty="0" err="1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elements</a:t>
            </a:r>
            <a:endParaRPr kumimoji="0" lang="fr-CH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83" name="Picture 4" descr="Target - Free business icons">
            <a:extLst>
              <a:ext uri="{FF2B5EF4-FFF2-40B4-BE49-F238E27FC236}">
                <a16:creationId xmlns:a16="http://schemas.microsoft.com/office/drawing/2014/main" id="{963F1E16-46E9-4D13-85F2-B7775A7A04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821" y="4558277"/>
            <a:ext cx="1096713" cy="109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37708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4CDAF7-6E56-499E-ABA5-553198ADB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258" y="206974"/>
            <a:ext cx="10797273" cy="410369"/>
          </a:xfrm>
        </p:spPr>
        <p:txBody>
          <a:bodyPr>
            <a:normAutofit/>
          </a:bodyPr>
          <a:lstStyle/>
          <a:p>
            <a:r>
              <a:rPr lang="fr-CH" dirty="0"/>
              <a:t>Next </a:t>
            </a:r>
            <a:r>
              <a:rPr lang="fr-CH" dirty="0" err="1"/>
              <a:t>steps</a:t>
            </a:r>
            <a:endParaRPr lang="fr-CH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E8F61BE-B15E-4C4B-89DE-F1E8BF6B12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9999" y="6484273"/>
            <a:ext cx="762003" cy="364921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AC0D9BD-BFDE-4DA5-BFBE-1628136DC882}" type="slidenum">
              <a:rPr lang="fr-CH" smtClean="0"/>
              <a:pPr>
                <a:spcAft>
                  <a:spcPts val="600"/>
                </a:spcAft>
              </a:pPr>
              <a:t>28</a:t>
            </a:fld>
            <a:endParaRPr lang="fr-CH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9328DFD-195C-6F40-8BE7-B117F10A1B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1256" y="6493857"/>
            <a:ext cx="10356251" cy="157169"/>
          </a:xfrm>
        </p:spPr>
        <p:txBody>
          <a:bodyPr/>
          <a:lstStyle/>
          <a:p>
            <a:endParaRPr lang="en-US"/>
          </a:p>
        </p:txBody>
      </p:sp>
      <p:graphicFrame>
        <p:nvGraphicFramePr>
          <p:cNvPr id="14" name="Espace réservé du contenu 2">
            <a:extLst>
              <a:ext uri="{FF2B5EF4-FFF2-40B4-BE49-F238E27FC236}">
                <a16:creationId xmlns:a16="http://schemas.microsoft.com/office/drawing/2014/main" id="{DCCC1EE0-08EF-4B3A-C60C-77F7592395D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23024684"/>
              </p:ext>
            </p:extLst>
          </p:nvPr>
        </p:nvGraphicFramePr>
        <p:xfrm>
          <a:off x="571259" y="1314975"/>
          <a:ext cx="11011141" cy="494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99447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BFA2666-FFF0-402B-8416-9955122BC5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err="1"/>
              <a:t>Thank</a:t>
            </a:r>
            <a:r>
              <a:rPr lang="fr-CH" dirty="0"/>
              <a:t> </a:t>
            </a:r>
            <a:r>
              <a:rPr lang="fr-CH" dirty="0" err="1"/>
              <a:t>you</a:t>
            </a:r>
            <a:r>
              <a:rPr lang="fr-CH" dirty="0"/>
              <a:t> for </a:t>
            </a:r>
            <a:r>
              <a:rPr lang="fr-CH" dirty="0" err="1"/>
              <a:t>your</a:t>
            </a:r>
            <a:r>
              <a:rPr lang="fr-CH" dirty="0"/>
              <a:t> attention!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9424C66-A50B-4C31-9CB4-4AB5BFDCBE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29</a:t>
            </a:fld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855B79D-F1CE-4756-B74C-3A111D9DBA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122" name="Picture 2" descr="Plato's Allegory of the Cave and the Modern Digital World – Brewminate: A  Bold Blend of News and Ideas">
            <a:extLst>
              <a:ext uri="{FF2B5EF4-FFF2-40B4-BE49-F238E27FC236}">
                <a16:creationId xmlns:a16="http://schemas.microsoft.com/office/drawing/2014/main" id="{7AFA9FE6-AB4A-4C7E-8234-3C7F812A436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978154"/>
            <a:ext cx="9944100" cy="5612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5259A72F-D796-47BF-8B34-94CBBB3660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" r="46179"/>
          <a:stretch/>
        </p:blipFill>
        <p:spPr bwMode="auto">
          <a:xfrm rot="20163090">
            <a:off x="2105812" y="4438303"/>
            <a:ext cx="935721" cy="43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ow we use SNOMED CT to deliver better care at Birdie | by Lucy Mitchell |  Medium">
            <a:extLst>
              <a:ext uri="{FF2B5EF4-FFF2-40B4-BE49-F238E27FC236}">
                <a16:creationId xmlns:a16="http://schemas.microsoft.com/office/drawing/2014/main" id="{9A2908BB-0297-4DFF-BBD0-A792CE6872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49711"/>
          <a:stretch/>
        </p:blipFill>
        <p:spPr bwMode="auto">
          <a:xfrm rot="1500728">
            <a:off x="2346220" y="4164335"/>
            <a:ext cx="1998837" cy="2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Observational Health Data Sciences and Informatics · GitHub">
            <a:extLst>
              <a:ext uri="{FF2B5EF4-FFF2-40B4-BE49-F238E27FC236}">
                <a16:creationId xmlns:a16="http://schemas.microsoft.com/office/drawing/2014/main" id="{77977B42-B911-49AF-B08C-A676A622A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429000"/>
            <a:ext cx="441899" cy="441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DISC | Clear Data. Clear Impact.">
            <a:extLst>
              <a:ext uri="{FF2B5EF4-FFF2-40B4-BE49-F238E27FC236}">
                <a16:creationId xmlns:a16="http://schemas.microsoft.com/office/drawing/2014/main" id="{4566FE0C-F824-49B1-AB84-B4AA8BBC82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8078" y="3791022"/>
            <a:ext cx="685800" cy="360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146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FF30B4D6-2A0E-422A-972F-7A17DE1DAF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EC2CD1C-3B5D-4CB9-AA06-743BAB73AC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3</a:t>
            </a:fld>
            <a:endParaRPr lang="fr-CH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E9A1F43-0744-430C-9C69-6B72AF054AF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257" y="6493857"/>
            <a:ext cx="5080000" cy="167216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grpSp>
        <p:nvGrpSpPr>
          <p:cNvPr id="286" name="Groupe 285">
            <a:extLst>
              <a:ext uri="{FF2B5EF4-FFF2-40B4-BE49-F238E27FC236}">
                <a16:creationId xmlns:a16="http://schemas.microsoft.com/office/drawing/2014/main" id="{6864AD6C-899E-4722-8651-98829CAB5DD4}"/>
              </a:ext>
            </a:extLst>
          </p:cNvPr>
          <p:cNvGrpSpPr/>
          <p:nvPr/>
        </p:nvGrpSpPr>
        <p:grpSpPr>
          <a:xfrm>
            <a:off x="1253559" y="1096297"/>
            <a:ext cx="9583945" cy="5152103"/>
            <a:chOff x="1253559" y="801868"/>
            <a:chExt cx="9583945" cy="5152103"/>
          </a:xfrm>
        </p:grpSpPr>
        <p:pic>
          <p:nvPicPr>
            <p:cNvPr id="287" name="Graphique 286" descr="Aiguille">
              <a:extLst>
                <a:ext uri="{FF2B5EF4-FFF2-40B4-BE49-F238E27FC236}">
                  <a16:creationId xmlns:a16="http://schemas.microsoft.com/office/drawing/2014/main" id="{53499DD2-D99F-442B-968F-7B743B46F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164573" y="3710449"/>
              <a:ext cx="623338" cy="623338"/>
            </a:xfrm>
            <a:prstGeom prst="rect">
              <a:avLst/>
            </a:prstGeom>
          </p:spPr>
        </p:pic>
        <p:pic>
          <p:nvPicPr>
            <p:cNvPr id="288" name="Graphique 287" descr="Stéthoscope">
              <a:extLst>
                <a:ext uri="{FF2B5EF4-FFF2-40B4-BE49-F238E27FC236}">
                  <a16:creationId xmlns:a16="http://schemas.microsoft.com/office/drawing/2014/main" id="{923A716B-6454-4E79-BD85-6F81B6BFC39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75903" y="2048416"/>
              <a:ext cx="628653" cy="628653"/>
            </a:xfrm>
            <a:prstGeom prst="rect">
              <a:avLst/>
            </a:prstGeom>
          </p:spPr>
        </p:pic>
        <p:pic>
          <p:nvPicPr>
            <p:cNvPr id="289" name="Graphique 288" descr="ADN">
              <a:extLst>
                <a:ext uri="{FF2B5EF4-FFF2-40B4-BE49-F238E27FC236}">
                  <a16:creationId xmlns:a16="http://schemas.microsoft.com/office/drawing/2014/main" id="{76FF64AC-CD81-47AD-9929-B019B5A6241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894827" y="3710449"/>
              <a:ext cx="623338" cy="623338"/>
            </a:xfrm>
            <a:prstGeom prst="rect">
              <a:avLst/>
            </a:prstGeom>
          </p:spPr>
        </p:pic>
        <p:pic>
          <p:nvPicPr>
            <p:cNvPr id="290" name="Graphique 289" descr="Compte-gouttes">
              <a:extLst>
                <a:ext uri="{FF2B5EF4-FFF2-40B4-BE49-F238E27FC236}">
                  <a16:creationId xmlns:a16="http://schemas.microsoft.com/office/drawing/2014/main" id="{CAEDE451-5475-4AE9-A659-8BF158575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2894827" y="2051073"/>
              <a:ext cx="623338" cy="623338"/>
            </a:xfrm>
            <a:prstGeom prst="rect">
              <a:avLst/>
            </a:prstGeom>
          </p:spPr>
        </p:pic>
        <p:pic>
          <p:nvPicPr>
            <p:cNvPr id="291" name="Graphique 290" descr="Médecine">
              <a:extLst>
                <a:ext uri="{FF2B5EF4-FFF2-40B4-BE49-F238E27FC236}">
                  <a16:creationId xmlns:a16="http://schemas.microsoft.com/office/drawing/2014/main" id="{10C101AC-E508-410C-8995-1998D2A86B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575903" y="3710449"/>
              <a:ext cx="628653" cy="628653"/>
            </a:xfrm>
            <a:prstGeom prst="rect">
              <a:avLst/>
            </a:prstGeom>
          </p:spPr>
        </p:pic>
        <p:pic>
          <p:nvPicPr>
            <p:cNvPr id="292" name="Graphique 291" descr="Dormir">
              <a:extLst>
                <a:ext uri="{FF2B5EF4-FFF2-40B4-BE49-F238E27FC236}">
                  <a16:creationId xmlns:a16="http://schemas.microsoft.com/office/drawing/2014/main" id="{EC422B46-65EC-407B-87E2-887F161E1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164573" y="2051073"/>
              <a:ext cx="623338" cy="623338"/>
            </a:xfrm>
            <a:prstGeom prst="rect">
              <a:avLst/>
            </a:prstGeom>
          </p:spPr>
        </p:pic>
        <p:sp>
          <p:nvSpPr>
            <p:cNvPr id="293" name="Rectangle 292">
              <a:extLst>
                <a:ext uri="{FF2B5EF4-FFF2-40B4-BE49-F238E27FC236}">
                  <a16:creationId xmlns:a16="http://schemas.microsoft.com/office/drawing/2014/main" id="{E2FAF00C-BB4E-49CE-8C49-08FD72D3C049}"/>
                </a:ext>
              </a:extLst>
            </p:cNvPr>
            <p:cNvSpPr/>
            <p:nvPr/>
          </p:nvSpPr>
          <p:spPr>
            <a:xfrm>
              <a:off x="1253559" y="1325218"/>
              <a:ext cx="3862433" cy="3134837"/>
            </a:xfrm>
            <a:prstGeom prst="rect">
              <a:avLst/>
            </a:prstGeom>
            <a:noFill/>
            <a:ln w="28575" cap="flat" cmpd="sng" algn="ctr">
              <a:solidFill>
                <a:srgbClr val="4CB3A2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Care institution</a:t>
              </a:r>
            </a:p>
          </p:txBody>
        </p:sp>
        <p:cxnSp>
          <p:nvCxnSpPr>
            <p:cNvPr id="294" name="Connecteur droit avec flèche 293">
              <a:extLst>
                <a:ext uri="{FF2B5EF4-FFF2-40B4-BE49-F238E27FC236}">
                  <a16:creationId xmlns:a16="http://schemas.microsoft.com/office/drawing/2014/main" id="{B9AC851C-E660-4FF2-9AC5-24AAAE2EBF76}"/>
                </a:ext>
              </a:extLst>
            </p:cNvPr>
            <p:cNvCxnSpPr>
              <a:cxnSpLocks/>
              <a:stCxn id="291" idx="0"/>
              <a:endCxn id="288" idx="2"/>
            </p:cNvCxnSpPr>
            <p:nvPr/>
          </p:nvCxnSpPr>
          <p:spPr>
            <a:xfrm flipV="1">
              <a:off x="1890230" y="2677069"/>
              <a:ext cx="0" cy="1033380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95" name="Connecteur droit avec flèche 294">
              <a:extLst>
                <a:ext uri="{FF2B5EF4-FFF2-40B4-BE49-F238E27FC236}">
                  <a16:creationId xmlns:a16="http://schemas.microsoft.com/office/drawing/2014/main" id="{2F3A8D6A-0B51-4F13-9CCD-2E8B5968F193}"/>
                </a:ext>
              </a:extLst>
            </p:cNvPr>
            <p:cNvCxnSpPr>
              <a:cxnSpLocks/>
              <a:stCxn id="289" idx="0"/>
              <a:endCxn id="288" idx="2"/>
            </p:cNvCxnSpPr>
            <p:nvPr/>
          </p:nvCxnSpPr>
          <p:spPr>
            <a:xfrm flipH="1" flipV="1">
              <a:off x="1890230" y="2677069"/>
              <a:ext cx="1316266" cy="1033380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96" name="Connecteur droit avec flèche 295">
              <a:extLst>
                <a:ext uri="{FF2B5EF4-FFF2-40B4-BE49-F238E27FC236}">
                  <a16:creationId xmlns:a16="http://schemas.microsoft.com/office/drawing/2014/main" id="{59E79636-12ED-4F9C-845C-1212258DC1F5}"/>
                </a:ext>
              </a:extLst>
            </p:cNvPr>
            <p:cNvCxnSpPr>
              <a:cxnSpLocks/>
              <a:stCxn id="287" idx="0"/>
              <a:endCxn id="288" idx="2"/>
            </p:cNvCxnSpPr>
            <p:nvPr/>
          </p:nvCxnSpPr>
          <p:spPr>
            <a:xfrm flipH="1" flipV="1">
              <a:off x="1890230" y="2677069"/>
              <a:ext cx="2586012" cy="1033380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97" name="Connecteur droit avec flèche 296">
              <a:extLst>
                <a:ext uri="{FF2B5EF4-FFF2-40B4-BE49-F238E27FC236}">
                  <a16:creationId xmlns:a16="http://schemas.microsoft.com/office/drawing/2014/main" id="{0CCB8988-68C3-4CEF-B953-E7CB8E64843D}"/>
                </a:ext>
              </a:extLst>
            </p:cNvPr>
            <p:cNvCxnSpPr>
              <a:cxnSpLocks/>
              <a:stCxn id="290" idx="1"/>
              <a:endCxn id="288" idx="3"/>
            </p:cNvCxnSpPr>
            <p:nvPr/>
          </p:nvCxnSpPr>
          <p:spPr>
            <a:xfrm flipH="1">
              <a:off x="2204556" y="2362742"/>
              <a:ext cx="690271" cy="1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98" name="Connecteur droit avec flèche 297">
              <a:extLst>
                <a:ext uri="{FF2B5EF4-FFF2-40B4-BE49-F238E27FC236}">
                  <a16:creationId xmlns:a16="http://schemas.microsoft.com/office/drawing/2014/main" id="{95D769EA-8E5C-4077-8EE5-D94010C4913B}"/>
                </a:ext>
              </a:extLst>
            </p:cNvPr>
            <p:cNvCxnSpPr>
              <a:cxnSpLocks/>
              <a:stCxn id="292" idx="1"/>
              <a:endCxn id="290" idx="3"/>
            </p:cNvCxnSpPr>
            <p:nvPr/>
          </p:nvCxnSpPr>
          <p:spPr>
            <a:xfrm flipH="1">
              <a:off x="3518165" y="2362742"/>
              <a:ext cx="64640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299" name="Connecteur droit avec flèche 298">
              <a:extLst>
                <a:ext uri="{FF2B5EF4-FFF2-40B4-BE49-F238E27FC236}">
                  <a16:creationId xmlns:a16="http://schemas.microsoft.com/office/drawing/2014/main" id="{3B4296ED-CB1E-4CF1-BD58-6F0313BF0A2B}"/>
                </a:ext>
              </a:extLst>
            </p:cNvPr>
            <p:cNvCxnSpPr>
              <a:cxnSpLocks/>
              <a:stCxn id="291" idx="0"/>
              <a:endCxn id="290" idx="2"/>
            </p:cNvCxnSpPr>
            <p:nvPr/>
          </p:nvCxnSpPr>
          <p:spPr>
            <a:xfrm flipV="1">
              <a:off x="1890230" y="2674411"/>
              <a:ext cx="1316266" cy="1036038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00" name="Connecteur droit avec flèche 299">
              <a:extLst>
                <a:ext uri="{FF2B5EF4-FFF2-40B4-BE49-F238E27FC236}">
                  <a16:creationId xmlns:a16="http://schemas.microsoft.com/office/drawing/2014/main" id="{A790E82F-1397-466E-9919-13B668BC40BD}"/>
                </a:ext>
              </a:extLst>
            </p:cNvPr>
            <p:cNvCxnSpPr>
              <a:cxnSpLocks/>
              <a:stCxn id="289" idx="0"/>
              <a:endCxn id="290" idx="2"/>
            </p:cNvCxnSpPr>
            <p:nvPr/>
          </p:nvCxnSpPr>
          <p:spPr>
            <a:xfrm flipV="1">
              <a:off x="3206496" y="2674411"/>
              <a:ext cx="0" cy="1036038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01" name="Connecteur droit avec flèche 300">
              <a:extLst>
                <a:ext uri="{FF2B5EF4-FFF2-40B4-BE49-F238E27FC236}">
                  <a16:creationId xmlns:a16="http://schemas.microsoft.com/office/drawing/2014/main" id="{754573A6-2217-4D2E-8D71-954127ABC30D}"/>
                </a:ext>
              </a:extLst>
            </p:cNvPr>
            <p:cNvCxnSpPr>
              <a:cxnSpLocks/>
              <a:stCxn id="287" idx="0"/>
              <a:endCxn id="290" idx="2"/>
            </p:cNvCxnSpPr>
            <p:nvPr/>
          </p:nvCxnSpPr>
          <p:spPr>
            <a:xfrm flipH="1" flipV="1">
              <a:off x="3206496" y="2674411"/>
              <a:ext cx="1269746" cy="1036038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02" name="Connecteur droit avec flèche 301">
              <a:extLst>
                <a:ext uri="{FF2B5EF4-FFF2-40B4-BE49-F238E27FC236}">
                  <a16:creationId xmlns:a16="http://schemas.microsoft.com/office/drawing/2014/main" id="{7C166ACB-94AD-4282-BC06-7C4420ED7BA0}"/>
                </a:ext>
              </a:extLst>
            </p:cNvPr>
            <p:cNvCxnSpPr>
              <a:cxnSpLocks/>
              <a:stCxn id="287" idx="0"/>
              <a:endCxn id="292" idx="2"/>
            </p:cNvCxnSpPr>
            <p:nvPr/>
          </p:nvCxnSpPr>
          <p:spPr>
            <a:xfrm flipV="1">
              <a:off x="4476242" y="2674411"/>
              <a:ext cx="0" cy="1036038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03" name="Connecteur droit avec flèche 302">
              <a:extLst>
                <a:ext uri="{FF2B5EF4-FFF2-40B4-BE49-F238E27FC236}">
                  <a16:creationId xmlns:a16="http://schemas.microsoft.com/office/drawing/2014/main" id="{CBB99A81-800D-44D8-BAEC-9269F00539C3}"/>
                </a:ext>
              </a:extLst>
            </p:cNvPr>
            <p:cNvCxnSpPr>
              <a:cxnSpLocks/>
              <a:stCxn id="289" idx="0"/>
              <a:endCxn id="292" idx="2"/>
            </p:cNvCxnSpPr>
            <p:nvPr/>
          </p:nvCxnSpPr>
          <p:spPr>
            <a:xfrm flipV="1">
              <a:off x="3206496" y="2674411"/>
              <a:ext cx="1269746" cy="1036038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04" name="Connecteur droit avec flèche 303">
              <a:extLst>
                <a:ext uri="{FF2B5EF4-FFF2-40B4-BE49-F238E27FC236}">
                  <a16:creationId xmlns:a16="http://schemas.microsoft.com/office/drawing/2014/main" id="{050EE454-7072-4D6C-B3DB-D64A8136FEC9}"/>
                </a:ext>
              </a:extLst>
            </p:cNvPr>
            <p:cNvCxnSpPr>
              <a:cxnSpLocks/>
              <a:stCxn id="291" idx="3"/>
              <a:endCxn id="289" idx="1"/>
            </p:cNvCxnSpPr>
            <p:nvPr/>
          </p:nvCxnSpPr>
          <p:spPr>
            <a:xfrm flipV="1">
              <a:off x="2204556" y="4022118"/>
              <a:ext cx="690271" cy="2658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05" name="Connecteur droit avec flèche 304">
              <a:extLst>
                <a:ext uri="{FF2B5EF4-FFF2-40B4-BE49-F238E27FC236}">
                  <a16:creationId xmlns:a16="http://schemas.microsoft.com/office/drawing/2014/main" id="{127F0DC8-A375-4748-AB20-133F36CA97AC}"/>
                </a:ext>
              </a:extLst>
            </p:cNvPr>
            <p:cNvCxnSpPr>
              <a:cxnSpLocks/>
              <a:stCxn id="289" idx="3"/>
              <a:endCxn id="287" idx="1"/>
            </p:cNvCxnSpPr>
            <p:nvPr/>
          </p:nvCxnSpPr>
          <p:spPr>
            <a:xfrm>
              <a:off x="3518165" y="4022118"/>
              <a:ext cx="64640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pic>
          <p:nvPicPr>
            <p:cNvPr id="306" name="Graphique 305" descr="Hôpital">
              <a:extLst>
                <a:ext uri="{FF2B5EF4-FFF2-40B4-BE49-F238E27FC236}">
                  <a16:creationId xmlns:a16="http://schemas.microsoft.com/office/drawing/2014/main" id="{9FAE5424-B3EF-4A49-9432-C513F59C5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658792" y="808218"/>
              <a:ext cx="914400" cy="914400"/>
            </a:xfrm>
            <a:prstGeom prst="rect">
              <a:avLst/>
            </a:prstGeom>
          </p:spPr>
        </p:pic>
        <p:cxnSp>
          <p:nvCxnSpPr>
            <p:cNvPr id="307" name="Connecteur : en angle 306">
              <a:extLst>
                <a:ext uri="{FF2B5EF4-FFF2-40B4-BE49-F238E27FC236}">
                  <a16:creationId xmlns:a16="http://schemas.microsoft.com/office/drawing/2014/main" id="{84CBB192-CE06-4552-ACB6-384F770046C1}"/>
                </a:ext>
              </a:extLst>
            </p:cNvPr>
            <p:cNvCxnSpPr>
              <a:cxnSpLocks/>
              <a:stCxn id="306" idx="0"/>
              <a:endCxn id="327" idx="0"/>
            </p:cNvCxnSpPr>
            <p:nvPr/>
          </p:nvCxnSpPr>
          <p:spPr>
            <a:xfrm rot="5400000" flipH="1" flipV="1">
              <a:off x="7748148" y="-1823938"/>
              <a:ext cx="12700" cy="5264312"/>
            </a:xfrm>
            <a:prstGeom prst="bentConnector3">
              <a:avLst>
                <a:gd name="adj1" fmla="val 3857142"/>
              </a:avLst>
            </a:prstGeom>
            <a:noFill/>
            <a:ln w="762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pic>
          <p:nvPicPr>
            <p:cNvPr id="308" name="Graphique 307" descr="Aiguille">
              <a:extLst>
                <a:ext uri="{FF2B5EF4-FFF2-40B4-BE49-F238E27FC236}">
                  <a16:creationId xmlns:a16="http://schemas.microsoft.com/office/drawing/2014/main" id="{22B5C63C-B0D5-4521-B1B7-3D595D8CF6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428885" y="3710449"/>
              <a:ext cx="623338" cy="623338"/>
            </a:xfrm>
            <a:prstGeom prst="rect">
              <a:avLst/>
            </a:prstGeom>
          </p:spPr>
        </p:pic>
        <p:pic>
          <p:nvPicPr>
            <p:cNvPr id="309" name="Graphique 308" descr="Stéthoscope">
              <a:extLst>
                <a:ext uri="{FF2B5EF4-FFF2-40B4-BE49-F238E27FC236}">
                  <a16:creationId xmlns:a16="http://schemas.microsoft.com/office/drawing/2014/main" id="{CABF972A-F541-4872-8C07-AFC7C93A325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840215" y="2048416"/>
              <a:ext cx="628653" cy="628653"/>
            </a:xfrm>
            <a:prstGeom prst="rect">
              <a:avLst/>
            </a:prstGeom>
          </p:spPr>
        </p:pic>
        <p:pic>
          <p:nvPicPr>
            <p:cNvPr id="310" name="Graphique 309" descr="ADN">
              <a:extLst>
                <a:ext uri="{FF2B5EF4-FFF2-40B4-BE49-F238E27FC236}">
                  <a16:creationId xmlns:a16="http://schemas.microsoft.com/office/drawing/2014/main" id="{CC73B793-4783-4A06-B768-9C7EB1C09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59139" y="3710449"/>
              <a:ext cx="623338" cy="623338"/>
            </a:xfrm>
            <a:prstGeom prst="rect">
              <a:avLst/>
            </a:prstGeom>
          </p:spPr>
        </p:pic>
        <p:pic>
          <p:nvPicPr>
            <p:cNvPr id="311" name="Graphique 310" descr="Compte-gouttes">
              <a:extLst>
                <a:ext uri="{FF2B5EF4-FFF2-40B4-BE49-F238E27FC236}">
                  <a16:creationId xmlns:a16="http://schemas.microsoft.com/office/drawing/2014/main" id="{91D16A83-3A14-4E19-AF00-1816384143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159139" y="2051073"/>
              <a:ext cx="623338" cy="623338"/>
            </a:xfrm>
            <a:prstGeom prst="rect">
              <a:avLst/>
            </a:prstGeom>
          </p:spPr>
        </p:pic>
        <p:pic>
          <p:nvPicPr>
            <p:cNvPr id="312" name="Graphique 311" descr="Médecine">
              <a:extLst>
                <a:ext uri="{FF2B5EF4-FFF2-40B4-BE49-F238E27FC236}">
                  <a16:creationId xmlns:a16="http://schemas.microsoft.com/office/drawing/2014/main" id="{60EF8516-18DC-4947-96FB-F388FA6CC45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840215" y="3710449"/>
              <a:ext cx="628653" cy="628653"/>
            </a:xfrm>
            <a:prstGeom prst="rect">
              <a:avLst/>
            </a:prstGeom>
          </p:spPr>
        </p:pic>
        <p:pic>
          <p:nvPicPr>
            <p:cNvPr id="313" name="Graphique 312" descr="Dormir">
              <a:extLst>
                <a:ext uri="{FF2B5EF4-FFF2-40B4-BE49-F238E27FC236}">
                  <a16:creationId xmlns:a16="http://schemas.microsoft.com/office/drawing/2014/main" id="{2E73C8F2-DAC9-4ED6-8028-4FEAD47F2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428885" y="2051073"/>
              <a:ext cx="623338" cy="623338"/>
            </a:xfrm>
            <a:prstGeom prst="rect">
              <a:avLst/>
            </a:prstGeom>
          </p:spPr>
        </p:pic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77F06D3E-474A-40FF-A286-17B53799A7D2}"/>
                </a:ext>
              </a:extLst>
            </p:cNvPr>
            <p:cNvSpPr/>
            <p:nvPr/>
          </p:nvSpPr>
          <p:spPr>
            <a:xfrm>
              <a:off x="6517871" y="1325218"/>
              <a:ext cx="3862433" cy="3134837"/>
            </a:xfrm>
            <a:prstGeom prst="rect">
              <a:avLst/>
            </a:prstGeom>
            <a:noFill/>
            <a:ln w="28575" cap="flat" cmpd="sng" algn="ctr">
              <a:solidFill>
                <a:srgbClr val="4CB3A2"/>
              </a:solidFill>
              <a:prstDash val="solid"/>
              <a:miter lim="800000"/>
            </a:ln>
            <a:effectLst/>
          </p:spPr>
          <p:txBody>
            <a:bodyPr rtlCol="0" anchor="t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Care institution</a:t>
              </a:r>
            </a:p>
          </p:txBody>
        </p:sp>
        <p:cxnSp>
          <p:nvCxnSpPr>
            <p:cNvPr id="315" name="Connecteur droit avec flèche 314">
              <a:extLst>
                <a:ext uri="{FF2B5EF4-FFF2-40B4-BE49-F238E27FC236}">
                  <a16:creationId xmlns:a16="http://schemas.microsoft.com/office/drawing/2014/main" id="{5DB26225-1675-484D-BD02-1127D8656E5E}"/>
                </a:ext>
              </a:extLst>
            </p:cNvPr>
            <p:cNvCxnSpPr>
              <a:cxnSpLocks/>
              <a:stCxn id="312" idx="0"/>
              <a:endCxn id="309" idx="2"/>
            </p:cNvCxnSpPr>
            <p:nvPr/>
          </p:nvCxnSpPr>
          <p:spPr>
            <a:xfrm flipV="1">
              <a:off x="7154542" y="2677069"/>
              <a:ext cx="0" cy="1033380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16" name="Connecteur droit avec flèche 315">
              <a:extLst>
                <a:ext uri="{FF2B5EF4-FFF2-40B4-BE49-F238E27FC236}">
                  <a16:creationId xmlns:a16="http://schemas.microsoft.com/office/drawing/2014/main" id="{1FEA1DD2-7131-4728-BC7B-21CD46CDC5AD}"/>
                </a:ext>
              </a:extLst>
            </p:cNvPr>
            <p:cNvCxnSpPr>
              <a:cxnSpLocks/>
              <a:stCxn id="310" idx="0"/>
              <a:endCxn id="309" idx="2"/>
            </p:cNvCxnSpPr>
            <p:nvPr/>
          </p:nvCxnSpPr>
          <p:spPr>
            <a:xfrm flipH="1" flipV="1">
              <a:off x="7154542" y="2677069"/>
              <a:ext cx="1316266" cy="1033380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17" name="Connecteur droit avec flèche 316">
              <a:extLst>
                <a:ext uri="{FF2B5EF4-FFF2-40B4-BE49-F238E27FC236}">
                  <a16:creationId xmlns:a16="http://schemas.microsoft.com/office/drawing/2014/main" id="{20FEA399-1F6D-4212-9688-889239C883E5}"/>
                </a:ext>
              </a:extLst>
            </p:cNvPr>
            <p:cNvCxnSpPr>
              <a:cxnSpLocks/>
              <a:stCxn id="308" idx="0"/>
              <a:endCxn id="309" idx="2"/>
            </p:cNvCxnSpPr>
            <p:nvPr/>
          </p:nvCxnSpPr>
          <p:spPr>
            <a:xfrm flipH="1" flipV="1">
              <a:off x="7154542" y="2677069"/>
              <a:ext cx="2586012" cy="1033380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18" name="Connecteur droit avec flèche 317">
              <a:extLst>
                <a:ext uri="{FF2B5EF4-FFF2-40B4-BE49-F238E27FC236}">
                  <a16:creationId xmlns:a16="http://schemas.microsoft.com/office/drawing/2014/main" id="{8F89C494-399E-41D0-8722-52F4F836D58B}"/>
                </a:ext>
              </a:extLst>
            </p:cNvPr>
            <p:cNvCxnSpPr>
              <a:cxnSpLocks/>
              <a:stCxn id="311" idx="1"/>
              <a:endCxn id="309" idx="3"/>
            </p:cNvCxnSpPr>
            <p:nvPr/>
          </p:nvCxnSpPr>
          <p:spPr>
            <a:xfrm flipH="1">
              <a:off x="7468868" y="2362742"/>
              <a:ext cx="690271" cy="1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19" name="Connecteur droit avec flèche 318">
              <a:extLst>
                <a:ext uri="{FF2B5EF4-FFF2-40B4-BE49-F238E27FC236}">
                  <a16:creationId xmlns:a16="http://schemas.microsoft.com/office/drawing/2014/main" id="{326AAF52-66A2-413B-B2AE-C1A1C8D13CA0}"/>
                </a:ext>
              </a:extLst>
            </p:cNvPr>
            <p:cNvCxnSpPr>
              <a:cxnSpLocks/>
              <a:stCxn id="313" idx="1"/>
              <a:endCxn id="311" idx="3"/>
            </p:cNvCxnSpPr>
            <p:nvPr/>
          </p:nvCxnSpPr>
          <p:spPr>
            <a:xfrm flipH="1">
              <a:off x="8782477" y="2362742"/>
              <a:ext cx="64640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20" name="Connecteur droit avec flèche 319">
              <a:extLst>
                <a:ext uri="{FF2B5EF4-FFF2-40B4-BE49-F238E27FC236}">
                  <a16:creationId xmlns:a16="http://schemas.microsoft.com/office/drawing/2014/main" id="{6C8C4BBE-80E1-457F-8EFF-BB1A981B2D0D}"/>
                </a:ext>
              </a:extLst>
            </p:cNvPr>
            <p:cNvCxnSpPr>
              <a:cxnSpLocks/>
              <a:stCxn id="312" idx="0"/>
              <a:endCxn id="311" idx="2"/>
            </p:cNvCxnSpPr>
            <p:nvPr/>
          </p:nvCxnSpPr>
          <p:spPr>
            <a:xfrm flipV="1">
              <a:off x="7154542" y="2674411"/>
              <a:ext cx="1316266" cy="1036038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21" name="Connecteur droit avec flèche 320">
              <a:extLst>
                <a:ext uri="{FF2B5EF4-FFF2-40B4-BE49-F238E27FC236}">
                  <a16:creationId xmlns:a16="http://schemas.microsoft.com/office/drawing/2014/main" id="{3B0C124B-12CA-4561-ADC8-7661062B43CC}"/>
                </a:ext>
              </a:extLst>
            </p:cNvPr>
            <p:cNvCxnSpPr>
              <a:cxnSpLocks/>
              <a:stCxn id="310" idx="0"/>
              <a:endCxn id="311" idx="2"/>
            </p:cNvCxnSpPr>
            <p:nvPr/>
          </p:nvCxnSpPr>
          <p:spPr>
            <a:xfrm flipV="1">
              <a:off x="8470808" y="2674411"/>
              <a:ext cx="0" cy="1036038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22" name="Connecteur droit avec flèche 321">
              <a:extLst>
                <a:ext uri="{FF2B5EF4-FFF2-40B4-BE49-F238E27FC236}">
                  <a16:creationId xmlns:a16="http://schemas.microsoft.com/office/drawing/2014/main" id="{8541668A-A174-4FC0-9AD4-A360911D9C77}"/>
                </a:ext>
              </a:extLst>
            </p:cNvPr>
            <p:cNvCxnSpPr>
              <a:cxnSpLocks/>
              <a:stCxn id="308" idx="0"/>
              <a:endCxn id="311" idx="2"/>
            </p:cNvCxnSpPr>
            <p:nvPr/>
          </p:nvCxnSpPr>
          <p:spPr>
            <a:xfrm flipH="1" flipV="1">
              <a:off x="8470808" y="2674411"/>
              <a:ext cx="1269746" cy="1036038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23" name="Connecteur droit avec flèche 322">
              <a:extLst>
                <a:ext uri="{FF2B5EF4-FFF2-40B4-BE49-F238E27FC236}">
                  <a16:creationId xmlns:a16="http://schemas.microsoft.com/office/drawing/2014/main" id="{801B7101-B076-4F9B-A467-2DCE78D49B8A}"/>
                </a:ext>
              </a:extLst>
            </p:cNvPr>
            <p:cNvCxnSpPr>
              <a:cxnSpLocks/>
              <a:stCxn id="308" idx="0"/>
              <a:endCxn id="313" idx="2"/>
            </p:cNvCxnSpPr>
            <p:nvPr/>
          </p:nvCxnSpPr>
          <p:spPr>
            <a:xfrm flipV="1">
              <a:off x="9740554" y="2674411"/>
              <a:ext cx="0" cy="1036038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24" name="Connecteur droit avec flèche 323">
              <a:extLst>
                <a:ext uri="{FF2B5EF4-FFF2-40B4-BE49-F238E27FC236}">
                  <a16:creationId xmlns:a16="http://schemas.microsoft.com/office/drawing/2014/main" id="{05605EB8-29E9-44A2-9A99-5D837B9A4143}"/>
                </a:ext>
              </a:extLst>
            </p:cNvPr>
            <p:cNvCxnSpPr>
              <a:cxnSpLocks/>
              <a:stCxn id="310" idx="0"/>
              <a:endCxn id="313" idx="2"/>
            </p:cNvCxnSpPr>
            <p:nvPr/>
          </p:nvCxnSpPr>
          <p:spPr>
            <a:xfrm flipV="1">
              <a:off x="8470808" y="2674411"/>
              <a:ext cx="1269746" cy="1036038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25" name="Connecteur droit avec flèche 324">
              <a:extLst>
                <a:ext uri="{FF2B5EF4-FFF2-40B4-BE49-F238E27FC236}">
                  <a16:creationId xmlns:a16="http://schemas.microsoft.com/office/drawing/2014/main" id="{2393068A-4691-408A-917D-99A8050659B2}"/>
                </a:ext>
              </a:extLst>
            </p:cNvPr>
            <p:cNvCxnSpPr>
              <a:cxnSpLocks/>
              <a:stCxn id="312" idx="3"/>
              <a:endCxn id="310" idx="1"/>
            </p:cNvCxnSpPr>
            <p:nvPr/>
          </p:nvCxnSpPr>
          <p:spPr>
            <a:xfrm flipV="1">
              <a:off x="7468868" y="4022118"/>
              <a:ext cx="690271" cy="2658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cxnSp>
          <p:nvCxnSpPr>
            <p:cNvPr id="326" name="Connecteur droit avec flèche 325">
              <a:extLst>
                <a:ext uri="{FF2B5EF4-FFF2-40B4-BE49-F238E27FC236}">
                  <a16:creationId xmlns:a16="http://schemas.microsoft.com/office/drawing/2014/main" id="{B0504FD2-D983-418D-B1AC-9014ECD22166}"/>
                </a:ext>
              </a:extLst>
            </p:cNvPr>
            <p:cNvCxnSpPr>
              <a:cxnSpLocks/>
              <a:stCxn id="310" idx="3"/>
              <a:endCxn id="308" idx="1"/>
            </p:cNvCxnSpPr>
            <p:nvPr/>
          </p:nvCxnSpPr>
          <p:spPr>
            <a:xfrm>
              <a:off x="8782477" y="4022118"/>
              <a:ext cx="646408" cy="0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pic>
          <p:nvPicPr>
            <p:cNvPr id="327" name="Graphique 326" descr="Hôpital">
              <a:extLst>
                <a:ext uri="{FF2B5EF4-FFF2-40B4-BE49-F238E27FC236}">
                  <a16:creationId xmlns:a16="http://schemas.microsoft.com/office/drawing/2014/main" id="{97407CB6-538F-4A25-8B56-12A42E7EFF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923104" y="808218"/>
              <a:ext cx="914400" cy="914400"/>
            </a:xfrm>
            <a:prstGeom prst="rect">
              <a:avLst/>
            </a:prstGeom>
          </p:spPr>
        </p:pic>
        <p:sp>
          <p:nvSpPr>
            <p:cNvPr id="328" name="ZoneTexte 327">
              <a:extLst>
                <a:ext uri="{FF2B5EF4-FFF2-40B4-BE49-F238E27FC236}">
                  <a16:creationId xmlns:a16="http://schemas.microsoft.com/office/drawing/2014/main" id="{4FD3BD6D-187D-462F-9A68-5B85C9D0FDE1}"/>
                </a:ext>
              </a:extLst>
            </p:cNvPr>
            <p:cNvSpPr txBox="1"/>
            <p:nvPr/>
          </p:nvSpPr>
          <p:spPr>
            <a:xfrm>
              <a:off x="7437118" y="5572163"/>
              <a:ext cx="253949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Information sharing</a:t>
              </a:r>
            </a:p>
          </p:txBody>
        </p:sp>
        <p:cxnSp>
          <p:nvCxnSpPr>
            <p:cNvPr id="329" name="Connecteur droit avec flèche 328">
              <a:extLst>
                <a:ext uri="{FF2B5EF4-FFF2-40B4-BE49-F238E27FC236}">
                  <a16:creationId xmlns:a16="http://schemas.microsoft.com/office/drawing/2014/main" id="{69A71A48-430A-4A96-BBC0-2E8FBFFEA4E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5743" y="5688295"/>
              <a:ext cx="410387" cy="114300"/>
            </a:xfrm>
            <a:prstGeom prst="straightConnector1">
              <a:avLst/>
            </a:prstGeom>
            <a:noFill/>
            <a:ln w="38100" cap="flat" cmpd="sng" algn="ctr">
              <a:solidFill>
                <a:srgbClr val="4CB3A2"/>
              </a:solidFill>
              <a:prstDash val="solid"/>
              <a:miter lim="800000"/>
              <a:headEnd type="triangle"/>
              <a:tailEnd type="triangle"/>
            </a:ln>
            <a:effectLst/>
          </p:spPr>
        </p:cxnSp>
        <p:pic>
          <p:nvPicPr>
            <p:cNvPr id="330" name="Graphique 329" descr="Médecine">
              <a:extLst>
                <a:ext uri="{FF2B5EF4-FFF2-40B4-BE49-F238E27FC236}">
                  <a16:creationId xmlns:a16="http://schemas.microsoft.com/office/drawing/2014/main" id="{B0732D60-B4F2-4AA4-A227-67EA0DC7A6E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253560" y="4923183"/>
              <a:ext cx="408986" cy="408986"/>
            </a:xfrm>
            <a:prstGeom prst="rect">
              <a:avLst/>
            </a:prstGeom>
          </p:spPr>
        </p:pic>
        <p:pic>
          <p:nvPicPr>
            <p:cNvPr id="331" name="Graphique 330" descr="Stéthoscope">
              <a:extLst>
                <a:ext uri="{FF2B5EF4-FFF2-40B4-BE49-F238E27FC236}">
                  <a16:creationId xmlns:a16="http://schemas.microsoft.com/office/drawing/2014/main" id="{33004979-8F3E-4697-9916-52CAC2EED5D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253560" y="5540952"/>
              <a:ext cx="408986" cy="408986"/>
            </a:xfrm>
            <a:prstGeom prst="rect">
              <a:avLst/>
            </a:prstGeom>
          </p:spPr>
        </p:pic>
        <p:pic>
          <p:nvPicPr>
            <p:cNvPr id="332" name="Graphique 331" descr="Aiguille">
              <a:extLst>
                <a:ext uri="{FF2B5EF4-FFF2-40B4-BE49-F238E27FC236}">
                  <a16:creationId xmlns:a16="http://schemas.microsoft.com/office/drawing/2014/main" id="{D58CBC51-4A42-4640-BACD-8E69D2A6E3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315831" y="4923183"/>
              <a:ext cx="408986" cy="408986"/>
            </a:xfrm>
            <a:prstGeom prst="rect">
              <a:avLst/>
            </a:prstGeom>
          </p:spPr>
        </p:pic>
        <p:pic>
          <p:nvPicPr>
            <p:cNvPr id="333" name="Graphique 332" descr="ADN">
              <a:extLst>
                <a:ext uri="{FF2B5EF4-FFF2-40B4-BE49-F238E27FC236}">
                  <a16:creationId xmlns:a16="http://schemas.microsoft.com/office/drawing/2014/main" id="{CFE551BE-090C-431D-8CDC-38EBB3C13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069058" y="5540952"/>
              <a:ext cx="413019" cy="413019"/>
            </a:xfrm>
            <a:prstGeom prst="rect">
              <a:avLst/>
            </a:prstGeom>
          </p:spPr>
        </p:pic>
        <p:pic>
          <p:nvPicPr>
            <p:cNvPr id="334" name="Graphique 333" descr="Compte-gouttes">
              <a:extLst>
                <a:ext uri="{FF2B5EF4-FFF2-40B4-BE49-F238E27FC236}">
                  <a16:creationId xmlns:a16="http://schemas.microsoft.com/office/drawing/2014/main" id="{8C2EE26F-0827-4F44-8E99-79CB5103E2D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15992" y="4924539"/>
              <a:ext cx="406273" cy="406273"/>
            </a:xfrm>
            <a:prstGeom prst="rect">
              <a:avLst/>
            </a:prstGeom>
          </p:spPr>
        </p:pic>
        <p:pic>
          <p:nvPicPr>
            <p:cNvPr id="335" name="Graphique 334" descr="Dormir">
              <a:extLst>
                <a:ext uri="{FF2B5EF4-FFF2-40B4-BE49-F238E27FC236}">
                  <a16:creationId xmlns:a16="http://schemas.microsoft.com/office/drawing/2014/main" id="{18234C78-642D-4CD6-AF5E-F138F81E6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5126457" y="5543665"/>
              <a:ext cx="406273" cy="406273"/>
            </a:xfrm>
            <a:prstGeom prst="rect">
              <a:avLst/>
            </a:prstGeom>
          </p:spPr>
        </p:pic>
        <p:sp>
          <p:nvSpPr>
            <p:cNvPr id="336" name="ZoneTexte 335">
              <a:extLst>
                <a:ext uri="{FF2B5EF4-FFF2-40B4-BE49-F238E27FC236}">
                  <a16:creationId xmlns:a16="http://schemas.microsoft.com/office/drawing/2014/main" id="{99B1214E-0DF3-4A7B-8A05-0BBB580FC5BC}"/>
                </a:ext>
              </a:extLst>
            </p:cNvPr>
            <p:cNvSpPr txBox="1"/>
            <p:nvPr/>
          </p:nvSpPr>
          <p:spPr>
            <a:xfrm>
              <a:off x="1669524" y="4946171"/>
              <a:ext cx="1377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Pharmacists</a:t>
              </a:r>
              <a:endPara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37" name="ZoneTexte 336">
              <a:extLst>
                <a:ext uri="{FF2B5EF4-FFF2-40B4-BE49-F238E27FC236}">
                  <a16:creationId xmlns:a16="http://schemas.microsoft.com/office/drawing/2014/main" id="{924991B6-5ED9-4661-AEA3-245E62C634C2}"/>
                </a:ext>
              </a:extLst>
            </p:cNvPr>
            <p:cNvSpPr txBox="1"/>
            <p:nvPr/>
          </p:nvSpPr>
          <p:spPr>
            <a:xfrm>
              <a:off x="1689959" y="5565837"/>
              <a:ext cx="1377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Clinicians</a:t>
              </a:r>
              <a:endPara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38" name="ZoneTexte 337">
              <a:extLst>
                <a:ext uri="{FF2B5EF4-FFF2-40B4-BE49-F238E27FC236}">
                  <a16:creationId xmlns:a16="http://schemas.microsoft.com/office/drawing/2014/main" id="{C8DFAEAC-B2D4-4102-A587-BBF1141B5581}"/>
                </a:ext>
              </a:extLst>
            </p:cNvPr>
            <p:cNvSpPr txBox="1"/>
            <p:nvPr/>
          </p:nvSpPr>
          <p:spPr>
            <a:xfrm>
              <a:off x="5638926" y="4943009"/>
              <a:ext cx="211267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Laboratory</a:t>
              </a:r>
              <a:r>
                <a:rPr kumimoji="0" lang="fr-CH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 experts</a:t>
              </a:r>
            </a:p>
          </p:txBody>
        </p:sp>
        <p:sp>
          <p:nvSpPr>
            <p:cNvPr id="339" name="ZoneTexte 338">
              <a:extLst>
                <a:ext uri="{FF2B5EF4-FFF2-40B4-BE49-F238E27FC236}">
                  <a16:creationId xmlns:a16="http://schemas.microsoft.com/office/drawing/2014/main" id="{0D219966-9DF6-4D2C-B0C7-701641EC5BEF}"/>
                </a:ext>
              </a:extLst>
            </p:cNvPr>
            <p:cNvSpPr txBox="1"/>
            <p:nvPr/>
          </p:nvSpPr>
          <p:spPr>
            <a:xfrm>
              <a:off x="3835818" y="4943010"/>
              <a:ext cx="1377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Nurses</a:t>
              </a:r>
            </a:p>
          </p:txBody>
        </p:sp>
        <p:sp>
          <p:nvSpPr>
            <p:cNvPr id="340" name="ZoneTexte 339">
              <a:extLst>
                <a:ext uri="{FF2B5EF4-FFF2-40B4-BE49-F238E27FC236}">
                  <a16:creationId xmlns:a16="http://schemas.microsoft.com/office/drawing/2014/main" id="{3848FA26-BF3E-4CE3-B377-67D4A6CEEFBA}"/>
                </a:ext>
              </a:extLst>
            </p:cNvPr>
            <p:cNvSpPr txBox="1"/>
            <p:nvPr/>
          </p:nvSpPr>
          <p:spPr>
            <a:xfrm>
              <a:off x="3588168" y="5572163"/>
              <a:ext cx="1377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Geneticians</a:t>
              </a:r>
              <a:endParaRPr kumimoji="0" lang="fr-CH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  <p:sp>
          <p:nvSpPr>
            <p:cNvPr id="341" name="ZoneTexte 340">
              <a:extLst>
                <a:ext uri="{FF2B5EF4-FFF2-40B4-BE49-F238E27FC236}">
                  <a16:creationId xmlns:a16="http://schemas.microsoft.com/office/drawing/2014/main" id="{86534BB8-99CA-45B5-BB81-A1B0945798AD}"/>
                </a:ext>
              </a:extLst>
            </p:cNvPr>
            <p:cNvSpPr txBox="1"/>
            <p:nvPr/>
          </p:nvSpPr>
          <p:spPr>
            <a:xfrm>
              <a:off x="5638926" y="5572163"/>
              <a:ext cx="10963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CH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 pitchFamily="34" charset="0"/>
                  <a:cs typeface="Calibri Light" panose="020F0302020204030204" pitchFamily="34" charset="0"/>
                </a:rPr>
                <a:t>Patients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1123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2">
            <a:extLst>
              <a:ext uri="{FF2B5EF4-FFF2-40B4-BE49-F238E27FC236}">
                <a16:creationId xmlns:a16="http://schemas.microsoft.com/office/drawing/2014/main" id="{81695832-369C-4540-86B9-D9BC101EE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6" y="911254"/>
            <a:ext cx="4802042" cy="3289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itre 33">
            <a:extLst>
              <a:ext uri="{FF2B5EF4-FFF2-40B4-BE49-F238E27FC236}">
                <a16:creationId xmlns:a16="http://schemas.microsoft.com/office/drawing/2014/main" id="{9BBB1462-32F1-4E6E-A770-D0DF54DE0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Limited </a:t>
            </a:r>
            <a:r>
              <a:rPr lang="fr-CH" dirty="0" err="1"/>
              <a:t>reuse</a:t>
            </a:r>
            <a:endParaRPr lang="fr-CH" dirty="0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A2DB542-D460-428D-B5BB-E957D975B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4</a:t>
            </a:fld>
            <a:endParaRPr lang="fr-CH" dirty="0"/>
          </a:p>
        </p:txBody>
      </p:sp>
      <p:sp>
        <p:nvSpPr>
          <p:cNvPr id="41" name="Espace réservé du texte 40">
            <a:extLst>
              <a:ext uri="{FF2B5EF4-FFF2-40B4-BE49-F238E27FC236}">
                <a16:creationId xmlns:a16="http://schemas.microsoft.com/office/drawing/2014/main" id="{D1ACA938-9836-4F5C-A57A-76C9D7651AE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fr-CH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B875DD6-A3B7-4777-B79C-62C88CA001AC}"/>
              </a:ext>
            </a:extLst>
          </p:cNvPr>
          <p:cNvGrpSpPr/>
          <p:nvPr/>
        </p:nvGrpSpPr>
        <p:grpSpPr>
          <a:xfrm>
            <a:off x="7692202" y="4987780"/>
            <a:ext cx="1070798" cy="1285553"/>
            <a:chOff x="7219948" y="3958042"/>
            <a:chExt cx="1543685" cy="1543685"/>
          </a:xfrm>
        </p:grpSpPr>
        <p:pic>
          <p:nvPicPr>
            <p:cNvPr id="9" name="Graphique 8" descr="Robinet qui fuit avec un remplissage uni">
              <a:extLst>
                <a:ext uri="{FF2B5EF4-FFF2-40B4-BE49-F238E27FC236}">
                  <a16:creationId xmlns:a16="http://schemas.microsoft.com/office/drawing/2014/main" id="{903ABD56-5C75-4521-A54F-58B31FBD7B7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219948" y="3958042"/>
              <a:ext cx="1543685" cy="1543685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F7DBCA8-C6C2-4C6F-883D-94F0F6AD3A47}"/>
                </a:ext>
              </a:extLst>
            </p:cNvPr>
            <p:cNvSpPr/>
            <p:nvPr/>
          </p:nvSpPr>
          <p:spPr>
            <a:xfrm>
              <a:off x="8220715" y="4966137"/>
              <a:ext cx="307082" cy="39952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CH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1" name="Graphique 10" descr="Chaudron avec un remplissage uni">
            <a:extLst>
              <a:ext uri="{FF2B5EF4-FFF2-40B4-BE49-F238E27FC236}">
                <a16:creationId xmlns:a16="http://schemas.microsoft.com/office/drawing/2014/main" id="{F5C64506-D61C-48BF-A7D5-2E8A04B1AE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56180" y="4193230"/>
            <a:ext cx="2237272" cy="2237272"/>
          </a:xfrm>
          <a:prstGeom prst="rect">
            <a:avLst/>
          </a:prstGeom>
        </p:spPr>
      </p:pic>
      <p:sp>
        <p:nvSpPr>
          <p:cNvPr id="12" name="Flèche : angle droit 11">
            <a:extLst>
              <a:ext uri="{FF2B5EF4-FFF2-40B4-BE49-F238E27FC236}">
                <a16:creationId xmlns:a16="http://schemas.microsoft.com/office/drawing/2014/main" id="{4BFCAB40-FF02-4FB7-B7B3-7CE7ACDFF106}"/>
              </a:ext>
            </a:extLst>
          </p:cNvPr>
          <p:cNvSpPr/>
          <p:nvPr/>
        </p:nvSpPr>
        <p:spPr>
          <a:xfrm flipV="1">
            <a:off x="2665147" y="3550409"/>
            <a:ext cx="4684359" cy="967007"/>
          </a:xfrm>
          <a:prstGeom prst="bentUpArrow">
            <a:avLst>
              <a:gd name="adj1" fmla="val 14502"/>
              <a:gd name="adj2" fmla="val 32054"/>
              <a:gd name="adj3" fmla="val 30058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ED35F0A8-A175-4FFF-8ECD-D05D6C081B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8067" y="5817222"/>
            <a:ext cx="139256" cy="16754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2EAF1AD-2C54-45CA-9A16-AC6A188E6605}"/>
              </a:ext>
            </a:extLst>
          </p:cNvPr>
          <p:cNvSpPr/>
          <p:nvPr/>
        </p:nvSpPr>
        <p:spPr>
          <a:xfrm>
            <a:off x="2281914" y="2125358"/>
            <a:ext cx="3709375" cy="1230043"/>
          </a:xfrm>
          <a:prstGeom prst="rect">
            <a:avLst/>
          </a:prstGeom>
          <a:solidFill>
            <a:schemeClr val="bg1">
              <a:alpha val="69000"/>
            </a:schemeClr>
          </a:solidFill>
          <a:ln w="38100">
            <a:solidFill>
              <a:srgbClr val="4CB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Graphique 14" descr="Tasse de mesure avec un remplissage uni">
            <a:extLst>
              <a:ext uri="{FF2B5EF4-FFF2-40B4-BE49-F238E27FC236}">
                <a16:creationId xmlns:a16="http://schemas.microsoft.com/office/drawing/2014/main" id="{9B15D19E-E021-432E-AB8E-3AA94ED59FC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08238" y="6285841"/>
            <a:ext cx="419759" cy="41975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F22196B-87B0-4B47-A89D-E51A6BAB85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8067" y="5975323"/>
            <a:ext cx="139256" cy="167541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99F1C1C4-B173-4E79-9BBC-C270F22E51F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8067" y="6127740"/>
            <a:ext cx="139256" cy="167541"/>
          </a:xfrm>
          <a:prstGeom prst="rect">
            <a:avLst/>
          </a:prstGeom>
        </p:spPr>
      </p:pic>
      <p:pic>
        <p:nvPicPr>
          <p:cNvPr id="18" name="Graphique 17" descr="Femme scientifique avec un remplissage uni">
            <a:extLst>
              <a:ext uri="{FF2B5EF4-FFF2-40B4-BE49-F238E27FC236}">
                <a16:creationId xmlns:a16="http://schemas.microsoft.com/office/drawing/2014/main" id="{A68F0D41-202D-4CEC-B6AC-78B8C573130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10520" y="2397396"/>
            <a:ext cx="721657" cy="721657"/>
          </a:xfrm>
          <a:prstGeom prst="rect">
            <a:avLst/>
          </a:prstGeom>
        </p:spPr>
      </p:pic>
      <p:pic>
        <p:nvPicPr>
          <p:cNvPr id="19" name="Graphique 18" descr="Homme médecin avec un remplissage uni">
            <a:extLst>
              <a:ext uri="{FF2B5EF4-FFF2-40B4-BE49-F238E27FC236}">
                <a16:creationId xmlns:a16="http://schemas.microsoft.com/office/drawing/2014/main" id="{86AE919A-C579-4B7D-A9E1-99E9293C208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49134" y="2413273"/>
            <a:ext cx="721657" cy="721657"/>
          </a:xfrm>
          <a:prstGeom prst="rect">
            <a:avLst/>
          </a:prstGeom>
        </p:spPr>
      </p:pic>
      <p:pic>
        <p:nvPicPr>
          <p:cNvPr id="20" name="Graphique 19" descr="Femme médecin avec un remplissage uni">
            <a:extLst>
              <a:ext uri="{FF2B5EF4-FFF2-40B4-BE49-F238E27FC236}">
                <a16:creationId xmlns:a16="http://schemas.microsoft.com/office/drawing/2014/main" id="{D43B7D93-6C3D-41AB-823F-3BF037D4DD4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29827" y="2413273"/>
            <a:ext cx="721657" cy="721657"/>
          </a:xfrm>
          <a:prstGeom prst="rect">
            <a:avLst/>
          </a:prstGeom>
        </p:spPr>
      </p:pic>
      <p:pic>
        <p:nvPicPr>
          <p:cNvPr id="21" name="Graphique 20" descr="Fronde avec un remplissage uni">
            <a:extLst>
              <a:ext uri="{FF2B5EF4-FFF2-40B4-BE49-F238E27FC236}">
                <a16:creationId xmlns:a16="http://schemas.microsoft.com/office/drawing/2014/main" id="{E606C664-108D-4C16-8306-A740E43E2885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386306" y="2413273"/>
            <a:ext cx="721657" cy="7216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8EA51A5A-729C-484E-AD5A-A002C497AC42}"/>
              </a:ext>
            </a:extLst>
          </p:cNvPr>
          <p:cNvSpPr/>
          <p:nvPr/>
        </p:nvSpPr>
        <p:spPr>
          <a:xfrm>
            <a:off x="2665148" y="3178939"/>
            <a:ext cx="234280" cy="4224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8751FF1-6D76-408F-A17F-10B4264285A7}"/>
              </a:ext>
            </a:extLst>
          </p:cNvPr>
          <p:cNvSpPr/>
          <p:nvPr/>
        </p:nvSpPr>
        <p:spPr>
          <a:xfrm>
            <a:off x="3568711" y="3164549"/>
            <a:ext cx="234280" cy="4628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03CCE9F-0E11-41F5-B3AE-B618DC1142E4}"/>
              </a:ext>
            </a:extLst>
          </p:cNvPr>
          <p:cNvSpPr/>
          <p:nvPr/>
        </p:nvSpPr>
        <p:spPr>
          <a:xfrm>
            <a:off x="4491888" y="3164549"/>
            <a:ext cx="234280" cy="46289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16977CA-909C-4427-B0F0-268B2EC0A01B}"/>
              </a:ext>
            </a:extLst>
          </p:cNvPr>
          <p:cNvSpPr/>
          <p:nvPr/>
        </p:nvSpPr>
        <p:spPr>
          <a:xfrm>
            <a:off x="5392963" y="3161213"/>
            <a:ext cx="234280" cy="4147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 : coins arrondis 8">
            <a:extLst>
              <a:ext uri="{FF2B5EF4-FFF2-40B4-BE49-F238E27FC236}">
                <a16:creationId xmlns:a16="http://schemas.microsoft.com/office/drawing/2014/main" id="{E77048CB-CEE1-401E-988E-8666EA0B6B84}"/>
              </a:ext>
            </a:extLst>
          </p:cNvPr>
          <p:cNvSpPr/>
          <p:nvPr/>
        </p:nvSpPr>
        <p:spPr>
          <a:xfrm>
            <a:off x="2194095" y="5247747"/>
            <a:ext cx="3023250" cy="706188"/>
          </a:xfrm>
          <a:prstGeom prst="roundRect">
            <a:avLst>
              <a:gd name="adj" fmla="val 19624"/>
            </a:avLst>
          </a:prstGeom>
          <a:solidFill>
            <a:srgbClr val="4CB3A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bg1"/>
                </a:solidFill>
              </a:rPr>
              <a:t>Patients having a pathology or procedure related to the thoracic region?</a:t>
            </a:r>
          </a:p>
        </p:txBody>
      </p:sp>
      <p:pic>
        <p:nvPicPr>
          <p:cNvPr id="43" name="Graphique 42" descr="Homme ouvrier du bâtiment avec un remplissage uni">
            <a:extLst>
              <a:ext uri="{FF2B5EF4-FFF2-40B4-BE49-F238E27FC236}">
                <a16:creationId xmlns:a16="http://schemas.microsoft.com/office/drawing/2014/main" id="{4DDB3A31-7AE9-4EF6-9345-6C90581B25E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270046" y="4688361"/>
            <a:ext cx="592815" cy="592815"/>
          </a:xfrm>
          <a:prstGeom prst="rect">
            <a:avLst/>
          </a:prstGeom>
        </p:spPr>
      </p:pic>
      <p:pic>
        <p:nvPicPr>
          <p:cNvPr id="45" name="Graphique 44" descr="Femme ouvrière du bâtiment avec un remplissage uni">
            <a:extLst>
              <a:ext uri="{FF2B5EF4-FFF2-40B4-BE49-F238E27FC236}">
                <a16:creationId xmlns:a16="http://schemas.microsoft.com/office/drawing/2014/main" id="{A32683EC-C7B7-432E-9329-50714ED4382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8922465" y="4688361"/>
            <a:ext cx="592815" cy="592815"/>
          </a:xfrm>
          <a:prstGeom prst="rect">
            <a:avLst/>
          </a:prstGeom>
        </p:spPr>
      </p:pic>
      <p:pic>
        <p:nvPicPr>
          <p:cNvPr id="46" name="Graphique 45" descr="Femme ouvrière du bâtiment avec un remplissage uni">
            <a:extLst>
              <a:ext uri="{FF2B5EF4-FFF2-40B4-BE49-F238E27FC236}">
                <a16:creationId xmlns:a16="http://schemas.microsoft.com/office/drawing/2014/main" id="{3A1C69C1-29E0-4CFC-BA3A-66AB452E2A6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7836332" y="5790780"/>
            <a:ext cx="592815" cy="592815"/>
          </a:xfrm>
          <a:prstGeom prst="rect">
            <a:avLst/>
          </a:prstGeom>
        </p:spPr>
      </p:pic>
      <p:pic>
        <p:nvPicPr>
          <p:cNvPr id="47" name="Graphique 46" descr="Homme ouvrier du bâtiment avec un remplissage uni">
            <a:extLst>
              <a:ext uri="{FF2B5EF4-FFF2-40B4-BE49-F238E27FC236}">
                <a16:creationId xmlns:a16="http://schemas.microsoft.com/office/drawing/2014/main" id="{02472E4B-D1BF-4E90-A463-E2FDF81CA72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8659399" y="5281176"/>
            <a:ext cx="592815" cy="592815"/>
          </a:xfrm>
          <a:prstGeom prst="rect">
            <a:avLst/>
          </a:prstGeom>
        </p:spPr>
      </p:pic>
      <p:sp>
        <p:nvSpPr>
          <p:cNvPr id="51" name="ZoneTexte 50">
            <a:extLst>
              <a:ext uri="{FF2B5EF4-FFF2-40B4-BE49-F238E27FC236}">
                <a16:creationId xmlns:a16="http://schemas.microsoft.com/office/drawing/2014/main" id="{30372894-304D-4461-9E3B-40B872591466}"/>
              </a:ext>
            </a:extLst>
          </p:cNvPr>
          <p:cNvSpPr txBox="1"/>
          <p:nvPr/>
        </p:nvSpPr>
        <p:spPr>
          <a:xfrm>
            <a:off x="8416590" y="2499466"/>
            <a:ext cx="3276600" cy="641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Why</a:t>
            </a:r>
            <a:r>
              <a:rPr lang="fr-CH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1810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EEBDD3FD-E63D-4AE7-82EB-D4C20CF7B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/>
              <a:t>Digitalisation</a:t>
            </a:r>
            <a:endParaRPr lang="en-US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E568686-B4F1-4212-8C6C-757C66D489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5</a:t>
            </a:fld>
            <a:endParaRPr lang="fr-CH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92B1B397-12D8-4AE2-82B7-8B95A065D6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Photographer: </a:t>
            </a:r>
            <a:r>
              <a:rPr lang="en-US" dirty="0" err="1"/>
              <a:t>Ursus</a:t>
            </a:r>
            <a:r>
              <a:rPr lang="en-US" dirty="0"/>
              <a:t> </a:t>
            </a:r>
            <a:r>
              <a:rPr lang="en-US" dirty="0" err="1"/>
              <a:t>Wehrli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10" descr="http://www.laboiteverte.fr/wp-content/uploads/2011/08/art-range-ursus-Wehrli-03.jpg">
            <a:extLst>
              <a:ext uri="{FF2B5EF4-FFF2-40B4-BE49-F238E27FC236}">
                <a16:creationId xmlns:a16="http://schemas.microsoft.com/office/drawing/2014/main" id="{FD5141EF-97F5-4DC7-91EF-24DD6D26A75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37141"/>
            <a:ext cx="4064000" cy="348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2" descr="http://www.laboiteverte.fr/wp-content/uploads/2011/08/art-range-ursus-Wehrli-04.jpg">
            <a:extLst>
              <a:ext uri="{FF2B5EF4-FFF2-40B4-BE49-F238E27FC236}">
                <a16:creationId xmlns:a16="http://schemas.microsoft.com/office/drawing/2014/main" id="{0FEB45F7-B87F-46F2-BC81-B06871F9D298}"/>
              </a:ext>
            </a:extLst>
          </p:cNvPr>
          <p:cNvPicPr>
            <a:picLocks noGrp="1" noChangeAspect="1" noChangeArrowheads="1"/>
          </p:cNvPicPr>
          <p:nvPr>
            <p:ph sz="half" idx="10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837141"/>
            <a:ext cx="4051301" cy="3470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èche : droite 12">
            <a:extLst>
              <a:ext uri="{FF2B5EF4-FFF2-40B4-BE49-F238E27FC236}">
                <a16:creationId xmlns:a16="http://schemas.microsoft.com/office/drawing/2014/main" id="{08179A34-1805-4338-9404-CB9DB2C53749}"/>
              </a:ext>
            </a:extLst>
          </p:cNvPr>
          <p:cNvSpPr/>
          <p:nvPr/>
        </p:nvSpPr>
        <p:spPr>
          <a:xfrm>
            <a:off x="5283200" y="3165795"/>
            <a:ext cx="1625600" cy="771205"/>
          </a:xfrm>
          <a:prstGeom prst="rightArrow">
            <a:avLst/>
          </a:prstGeom>
          <a:solidFill>
            <a:srgbClr val="4CB3A2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Digitalisation</a:t>
            </a:r>
            <a:endParaRPr lang="en-US" sz="1867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43305070-5065-4AED-8266-81CBFF8F587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6" r="7973"/>
          <a:stretch/>
        </p:blipFill>
        <p:spPr>
          <a:xfrm>
            <a:off x="5286690" y="4445000"/>
            <a:ext cx="1622111" cy="1713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10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88CCBCDD-9FBA-4F54-AE30-A281B07B5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 many languages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88B2DFF0-1BC5-42C7-98BD-72B4CCC682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t="30463" r="25032"/>
          <a:stretch/>
        </p:blipFill>
        <p:spPr>
          <a:xfrm>
            <a:off x="2967612" y="2475832"/>
            <a:ext cx="6299200" cy="4382168"/>
          </a:xfrm>
        </p:spPr>
      </p:pic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4AE4559-5603-4496-87B9-FF93D99804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AC0D9BD-BFDE-4DA5-BFBE-1628136DC882}" type="slidenum">
              <a:rPr lang="fr-CH" smtClean="0"/>
              <a:pPr/>
              <a:t>6</a:t>
            </a:fld>
            <a:endParaRPr lang="fr-CH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C818C2DA-ACC5-4656-9C27-2469CC44294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3AC3EAAD-B434-431B-A194-46AE2C142E1D}"/>
              </a:ext>
            </a:extLst>
          </p:cNvPr>
          <p:cNvGrpSpPr/>
          <p:nvPr/>
        </p:nvGrpSpPr>
        <p:grpSpPr>
          <a:xfrm>
            <a:off x="10268108" y="1677505"/>
            <a:ext cx="1451106" cy="913636"/>
            <a:chOff x="3168057" y="0"/>
            <a:chExt cx="1440025" cy="86401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AC95754-DAE9-40B7-B7BE-3B8F818698C4}"/>
                </a:ext>
              </a:extLst>
            </p:cNvPr>
            <p:cNvSpPr/>
            <p:nvPr/>
          </p:nvSpPr>
          <p:spPr>
            <a:xfrm>
              <a:off x="3168057" y="0"/>
              <a:ext cx="1440025" cy="864015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49B6B6BE-7323-41FB-A1D6-A54971AC8345}"/>
                </a:ext>
              </a:extLst>
            </p:cNvPr>
            <p:cNvSpPr txBox="1"/>
            <p:nvPr/>
          </p:nvSpPr>
          <p:spPr>
            <a:xfrm>
              <a:off x="3168057" y="0"/>
              <a:ext cx="1440025" cy="8640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4770" tIns="64770" rIns="64770" bIns="64770" numCol="1" spcCol="1270" anchor="t" anchorCtr="0">
              <a:noAutofit/>
            </a:bodyPr>
            <a:lstStyle/>
            <a:p>
              <a:pPr marL="0" lvl="0" indent="0" algn="l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6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LOINC</a:t>
              </a:r>
            </a:p>
            <a:p>
              <a:pPr marL="114300" lvl="1" indent="-114300" algn="l" defTabSz="5778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2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Observations and laboratory exams</a:t>
              </a:r>
            </a:p>
          </p:txBody>
        </p:sp>
      </p:grp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B3F69323-E8AD-440D-AF4E-075ED5EFFCCD}"/>
              </a:ext>
            </a:extLst>
          </p:cNvPr>
          <p:cNvGrpSpPr/>
          <p:nvPr/>
        </p:nvGrpSpPr>
        <p:grpSpPr>
          <a:xfrm>
            <a:off x="6288541" y="1307009"/>
            <a:ext cx="1342402" cy="794998"/>
            <a:chOff x="1665029" y="-25719"/>
            <a:chExt cx="1342402" cy="794998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74309E-523E-4B3F-A79F-7AFA19742DAF}"/>
                </a:ext>
              </a:extLst>
            </p:cNvPr>
            <p:cNvSpPr/>
            <p:nvPr/>
          </p:nvSpPr>
          <p:spPr>
            <a:xfrm>
              <a:off x="1665029" y="2466"/>
              <a:ext cx="1278023" cy="76681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A2F47EA0-D4D5-4555-8BDB-DCD1BF014C1B}"/>
                </a:ext>
              </a:extLst>
            </p:cNvPr>
            <p:cNvSpPr txBox="1"/>
            <p:nvPr/>
          </p:nvSpPr>
          <p:spPr>
            <a:xfrm>
              <a:off x="1729408" y="-25719"/>
              <a:ext cx="1278023" cy="766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4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CHOP</a:t>
              </a:r>
              <a:endParaRPr lang="en-US" sz="1400" kern="12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CH" sz="11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CH – </a:t>
              </a:r>
              <a:r>
                <a:rPr lang="fr-CH" sz="1100" kern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Surgical</a:t>
              </a:r>
              <a:r>
                <a:rPr lang="fr-CH" sz="11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 </a:t>
              </a:r>
              <a:r>
                <a:rPr lang="fr-CH" sz="1100" kern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procedures</a:t>
              </a:r>
              <a:endParaRPr lang="en-US" sz="1100" kern="12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C99EFDFF-ADC9-43FB-86EB-E09C6A12E812}"/>
              </a:ext>
            </a:extLst>
          </p:cNvPr>
          <p:cNvGrpSpPr/>
          <p:nvPr/>
        </p:nvGrpSpPr>
        <p:grpSpPr>
          <a:xfrm>
            <a:off x="10185398" y="3429000"/>
            <a:ext cx="1278023" cy="766813"/>
            <a:chOff x="259204" y="2466"/>
            <a:chExt cx="1278023" cy="76681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4FA383D-A870-4553-A345-87D7F58C7A31}"/>
                </a:ext>
              </a:extLst>
            </p:cNvPr>
            <p:cNvSpPr/>
            <p:nvPr/>
          </p:nvSpPr>
          <p:spPr>
            <a:xfrm>
              <a:off x="259204" y="2466"/>
              <a:ext cx="1278023" cy="76681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51A04C55-3734-4377-89C3-ABB8B3B0C4A3}"/>
                </a:ext>
              </a:extLst>
            </p:cNvPr>
            <p:cNvSpPr txBox="1"/>
            <p:nvPr/>
          </p:nvSpPr>
          <p:spPr>
            <a:xfrm>
              <a:off x="259204" y="2466"/>
              <a:ext cx="1278023" cy="766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fr-CH" sz="14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ICD-10</a:t>
              </a:r>
              <a:endParaRPr lang="en-US" sz="1400" kern="12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fr-CH" sz="1100" kern="1200" dirty="0" err="1">
                  <a:latin typeface="Calibri Light" panose="020F0302020204030204" pitchFamily="34" charset="0"/>
                  <a:cs typeface="Calibri Light" panose="020F0302020204030204" pitchFamily="34" charset="0"/>
                </a:rPr>
                <a:t>Diseases</a:t>
              </a:r>
              <a:endParaRPr lang="en-US" sz="1100" kern="1200" dirty="0"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</p:txBody>
        </p:sp>
      </p:grp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59E435CB-EF48-4A24-A777-087AE28E7722}"/>
              </a:ext>
            </a:extLst>
          </p:cNvPr>
          <p:cNvGrpSpPr/>
          <p:nvPr/>
        </p:nvGrpSpPr>
        <p:grpSpPr>
          <a:xfrm>
            <a:off x="608388" y="2706436"/>
            <a:ext cx="1278023" cy="766813"/>
            <a:chOff x="3070855" y="897082"/>
            <a:chExt cx="1278023" cy="766813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B2A73C0-2035-42CF-A206-01AD41B47D5B}"/>
                </a:ext>
              </a:extLst>
            </p:cNvPr>
            <p:cNvSpPr/>
            <p:nvPr/>
          </p:nvSpPr>
          <p:spPr>
            <a:xfrm>
              <a:off x="3070855" y="897082"/>
              <a:ext cx="1278023" cy="76681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ZoneTexte 22">
              <a:extLst>
                <a:ext uri="{FF2B5EF4-FFF2-40B4-BE49-F238E27FC236}">
                  <a16:creationId xmlns:a16="http://schemas.microsoft.com/office/drawing/2014/main" id="{6FC0B096-1462-4FD1-B15F-7280EBA1ABD0}"/>
                </a:ext>
              </a:extLst>
            </p:cNvPr>
            <p:cNvSpPr txBox="1"/>
            <p:nvPr/>
          </p:nvSpPr>
          <p:spPr>
            <a:xfrm>
              <a:off x="3070855" y="897082"/>
              <a:ext cx="1278023" cy="766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>
                  <a:latin typeface="Calibri Light" panose="020F0302020204030204" pitchFamily="34" charset="0"/>
                  <a:cs typeface="Calibri Light" panose="020F0302020204030204" pitchFamily="34" charset="0"/>
                </a:rPr>
                <a:t>ICNP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Nursing procedures</a:t>
              </a:r>
            </a:p>
          </p:txBody>
        </p:sp>
      </p:grpSp>
      <p:grpSp>
        <p:nvGrpSpPr>
          <p:cNvPr id="24" name="Groupe 23">
            <a:extLst>
              <a:ext uri="{FF2B5EF4-FFF2-40B4-BE49-F238E27FC236}">
                <a16:creationId xmlns:a16="http://schemas.microsoft.com/office/drawing/2014/main" id="{6D86EFAF-F38C-4AF7-B2FA-3762020A38FD}"/>
              </a:ext>
            </a:extLst>
          </p:cNvPr>
          <p:cNvGrpSpPr/>
          <p:nvPr/>
        </p:nvGrpSpPr>
        <p:grpSpPr>
          <a:xfrm>
            <a:off x="3916536" y="1163181"/>
            <a:ext cx="1278023" cy="766813"/>
            <a:chOff x="1665029" y="2686314"/>
            <a:chExt cx="1278023" cy="766813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4EEEE24-CB6F-4B08-B1AE-16AA9C1370A2}"/>
                </a:ext>
              </a:extLst>
            </p:cNvPr>
            <p:cNvSpPr/>
            <p:nvPr/>
          </p:nvSpPr>
          <p:spPr>
            <a:xfrm>
              <a:off x="1665029" y="2686314"/>
              <a:ext cx="1278023" cy="76681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0F681A88-D10A-45AE-9F11-805DAF2464BA}"/>
                </a:ext>
              </a:extLst>
            </p:cNvPr>
            <p:cNvSpPr txBox="1"/>
            <p:nvPr/>
          </p:nvSpPr>
          <p:spPr>
            <a:xfrm>
              <a:off x="1665029" y="2686314"/>
              <a:ext cx="1278023" cy="766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GTIN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Commercial units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54B896BA-C0AC-4407-BEC0-DA5787C0496C}"/>
              </a:ext>
            </a:extLst>
          </p:cNvPr>
          <p:cNvGrpSpPr/>
          <p:nvPr/>
        </p:nvGrpSpPr>
        <p:grpSpPr>
          <a:xfrm>
            <a:off x="1867888" y="1522106"/>
            <a:ext cx="1278023" cy="766813"/>
            <a:chOff x="1665029" y="3580930"/>
            <a:chExt cx="1278023" cy="766813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1A3243A1-CA37-4DD2-AAF0-992859BCD99C}"/>
                </a:ext>
              </a:extLst>
            </p:cNvPr>
            <p:cNvSpPr/>
            <p:nvPr/>
          </p:nvSpPr>
          <p:spPr>
            <a:xfrm>
              <a:off x="1665029" y="3580930"/>
              <a:ext cx="1278023" cy="76681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ZoneTexte 28">
              <a:extLst>
                <a:ext uri="{FF2B5EF4-FFF2-40B4-BE49-F238E27FC236}">
                  <a16:creationId xmlns:a16="http://schemas.microsoft.com/office/drawing/2014/main" id="{79561E09-C1D4-4876-8898-E31D80A3D3EA}"/>
                </a:ext>
              </a:extLst>
            </p:cNvPr>
            <p:cNvSpPr txBox="1"/>
            <p:nvPr/>
          </p:nvSpPr>
          <p:spPr>
            <a:xfrm>
              <a:off x="1665029" y="3580930"/>
              <a:ext cx="1278023" cy="766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MedDRA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Medical products</a:t>
              </a:r>
            </a:p>
          </p:txBody>
        </p:sp>
      </p:grp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8E276329-6EAC-4D9D-9A03-3C2DC4317F6D}"/>
              </a:ext>
            </a:extLst>
          </p:cNvPr>
          <p:cNvGrpSpPr/>
          <p:nvPr/>
        </p:nvGrpSpPr>
        <p:grpSpPr>
          <a:xfrm>
            <a:off x="990600" y="4332581"/>
            <a:ext cx="1278023" cy="766813"/>
            <a:chOff x="259204" y="3580930"/>
            <a:chExt cx="1278023" cy="766813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D49E4E0-5921-4AC6-B280-BEE1BC662EF0}"/>
                </a:ext>
              </a:extLst>
            </p:cNvPr>
            <p:cNvSpPr/>
            <p:nvPr/>
          </p:nvSpPr>
          <p:spPr>
            <a:xfrm>
              <a:off x="259204" y="3580930"/>
              <a:ext cx="1278023" cy="76681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EE54CD66-4E51-43B1-A933-0C1CC8693CBE}"/>
                </a:ext>
              </a:extLst>
            </p:cNvPr>
            <p:cNvSpPr txBox="1"/>
            <p:nvPr/>
          </p:nvSpPr>
          <p:spPr>
            <a:xfrm>
              <a:off x="259204" y="3580930"/>
              <a:ext cx="1278023" cy="766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>
                  <a:latin typeface="Calibri Light" panose="020F0302020204030204" pitchFamily="34" charset="0"/>
                  <a:cs typeface="Calibri Light" panose="020F0302020204030204" pitchFamily="34" charset="0"/>
                </a:rPr>
                <a:t>Orphanet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Orphan diseases</a:t>
              </a:r>
            </a:p>
          </p:txBody>
        </p:sp>
      </p:grp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CE9AA0F-7AB9-4A3D-A9A5-D7BDE72B3288}"/>
              </a:ext>
            </a:extLst>
          </p:cNvPr>
          <p:cNvGrpSpPr/>
          <p:nvPr/>
        </p:nvGrpSpPr>
        <p:grpSpPr>
          <a:xfrm>
            <a:off x="8137653" y="1247410"/>
            <a:ext cx="1278023" cy="766813"/>
            <a:chOff x="259204" y="1791698"/>
            <a:chExt cx="1278023" cy="766813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FA915141-4D2A-48A1-9485-5CDBAEC0F2A2}"/>
                </a:ext>
              </a:extLst>
            </p:cNvPr>
            <p:cNvSpPr/>
            <p:nvPr/>
          </p:nvSpPr>
          <p:spPr>
            <a:xfrm>
              <a:off x="259204" y="1791698"/>
              <a:ext cx="1278023" cy="766813"/>
            </a:xfrm>
            <a:prstGeom prst="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5">
                <a:hueOff val="0"/>
                <a:satOff val="0"/>
                <a:lumOff val="0"/>
                <a:alphaOff val="0"/>
              </a:schemeClr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ZoneTexte 34">
              <a:extLst>
                <a:ext uri="{FF2B5EF4-FFF2-40B4-BE49-F238E27FC236}">
                  <a16:creationId xmlns:a16="http://schemas.microsoft.com/office/drawing/2014/main" id="{33150270-9F68-4D61-AF01-E6E8721FD576}"/>
                </a:ext>
              </a:extLst>
            </p:cNvPr>
            <p:cNvSpPr txBox="1"/>
            <p:nvPr/>
          </p:nvSpPr>
          <p:spPr>
            <a:xfrm>
              <a:off x="259204" y="1791698"/>
              <a:ext cx="1278023" cy="76681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kern="1200">
                  <a:latin typeface="Calibri Light" panose="020F0302020204030204" pitchFamily="34" charset="0"/>
                  <a:cs typeface="Calibri Light" panose="020F0302020204030204" pitchFamily="34" charset="0"/>
                </a:rPr>
                <a:t>ICNP</a:t>
              </a:r>
            </a:p>
            <a:p>
              <a:pPr marL="57150" lvl="1" indent="-57150" algn="l" defTabSz="4889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"/>
              </a:pPr>
              <a:r>
                <a:rPr lang="en-US" sz="1100" kern="12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Nursing procedures</a:t>
              </a:r>
            </a:p>
          </p:txBody>
        </p:sp>
      </p:grpSp>
      <p:pic>
        <p:nvPicPr>
          <p:cNvPr id="36" name="Espace réservé du contenu 4">
            <a:extLst>
              <a:ext uri="{FF2B5EF4-FFF2-40B4-BE49-F238E27FC236}">
                <a16:creationId xmlns:a16="http://schemas.microsoft.com/office/drawing/2014/main" id="{E4430A13-8937-470C-AD3A-5CF3B6D307AE}"/>
              </a:ext>
            </a:extLst>
          </p:cNvPr>
          <p:cNvPicPr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35" t="-4697" r="-16362" b="-5048"/>
          <a:stretch/>
        </p:blipFill>
        <p:spPr bwMode="auto">
          <a:xfrm>
            <a:off x="2590800" y="2362200"/>
            <a:ext cx="7391400" cy="4495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3362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damages information</a:t>
            </a:r>
          </a:p>
        </p:txBody>
      </p:sp>
      <p:pic>
        <p:nvPicPr>
          <p:cNvPr id="18" name="Picture 4" descr="RÃ©sultat de recherche d'images pour &quot;snow white sleeping&quot;">
            <a:extLst>
              <a:ext uri="{FF2B5EF4-FFF2-40B4-BE49-F238E27FC236}">
                <a16:creationId xmlns:a16="http://schemas.microsoft.com/office/drawing/2014/main" id="{7A66014C-0483-46B9-9FB5-2425976C865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39" y="2639229"/>
            <a:ext cx="2375171" cy="1773128"/>
          </a:xfr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F5F6911F-05F4-47E3-9BB7-4CCD5E6FA9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1A86930-8A5B-4059-A071-0B9DA4DDEECA}" type="slidenum">
              <a:rPr lang="fr-CH"/>
              <a:pPr/>
              <a:t>7</a:t>
            </a:fld>
            <a:endParaRPr lang="fr-CH" dirty="0"/>
          </a:p>
        </p:txBody>
      </p:sp>
      <p:sp>
        <p:nvSpPr>
          <p:cNvPr id="23" name="Espace réservé du texte 22">
            <a:extLst>
              <a:ext uri="{FF2B5EF4-FFF2-40B4-BE49-F238E27FC236}">
                <a16:creationId xmlns:a16="http://schemas.microsoft.com/office/drawing/2014/main" id="{84D29919-871B-473F-BE72-9CBE9B39C1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lèche droite 5"/>
          <p:cNvSpPr/>
          <p:nvPr/>
        </p:nvSpPr>
        <p:spPr>
          <a:xfrm>
            <a:off x="3451762" y="3148332"/>
            <a:ext cx="452953" cy="75492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530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231559" y="3190381"/>
            <a:ext cx="2843831" cy="580159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1585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Snow white asleep, surrounded by the mourning dwarves.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8262156" y="2943577"/>
            <a:ext cx="3472644" cy="2043636"/>
          </a:xfrm>
          <a:prstGeom prst="rect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marL="339706" indent="-339706" defTabSz="914377">
              <a:buFont typeface="Arial" panose="020B0604020202020204" pitchFamily="34" charset="0"/>
              <a:buChar char="•"/>
            </a:pPr>
            <a:r>
              <a:rPr lang="fr-CH" sz="1585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R40.2 Coma</a:t>
            </a:r>
          </a:p>
          <a:p>
            <a:pPr marL="339706" indent="-339706" defTabSz="914377">
              <a:buFont typeface="Arial" panose="020B0604020202020204" pitchFamily="34" charset="0"/>
              <a:buChar char="•"/>
            </a:pPr>
            <a:r>
              <a:rPr lang="fr-CH" sz="1585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T57.0 </a:t>
            </a:r>
            <a:r>
              <a:rPr lang="en-US" sz="1585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Toxic effect of Arsenic and its compounds</a:t>
            </a:r>
            <a:endParaRPr lang="fr-CH" sz="1585" dirty="0">
              <a:solidFill>
                <a:prstClr val="black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339706" indent="-339706" defTabSz="914377">
              <a:buFont typeface="Arial" panose="020B0604020202020204" pitchFamily="34" charset="0"/>
              <a:buChar char="•"/>
            </a:pPr>
            <a:r>
              <a:rPr lang="fr-CH" sz="1585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Z63 </a:t>
            </a:r>
            <a:r>
              <a:rPr lang="en-US" sz="1585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Other problems related to primary support group, including family circumstances</a:t>
            </a:r>
          </a:p>
          <a:p>
            <a:pPr marL="339706" indent="-339706" defTabSz="914377">
              <a:buFont typeface="Arial" panose="020B0604020202020204" pitchFamily="34" charset="0"/>
              <a:buChar char="•"/>
            </a:pPr>
            <a:r>
              <a:rPr lang="en-US" sz="1585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E34.3 Short stature, not elsewhere classified</a:t>
            </a:r>
          </a:p>
        </p:txBody>
      </p:sp>
      <p:sp>
        <p:nvSpPr>
          <p:cNvPr id="11" name="Flèche droite 10"/>
          <p:cNvSpPr/>
          <p:nvPr/>
        </p:nvSpPr>
        <p:spPr>
          <a:xfrm>
            <a:off x="7528344" y="3148332"/>
            <a:ext cx="452953" cy="754923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530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34041" y="1905001"/>
            <a:ext cx="2375169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18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 world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465889" y="1983501"/>
            <a:ext cx="2375169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18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Narrative representation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810894" y="1978711"/>
            <a:ext cx="2375169" cy="7632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18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ICD-10 representation</a:t>
            </a:r>
          </a:p>
        </p:txBody>
      </p:sp>
      <p:sp>
        <p:nvSpPr>
          <p:cNvPr id="9" name="Triangle isocèle 8"/>
          <p:cNvSpPr/>
          <p:nvPr/>
        </p:nvSpPr>
        <p:spPr>
          <a:xfrm>
            <a:off x="734039" y="4700968"/>
            <a:ext cx="10131672" cy="667365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530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3852464" y="5519319"/>
            <a:ext cx="4529536" cy="427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en-US" sz="2180" dirty="0">
                <a:solidFill>
                  <a:prstClr val="black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Quantity of information</a:t>
            </a:r>
          </a:p>
        </p:txBody>
      </p:sp>
      <p:sp>
        <p:nvSpPr>
          <p:cNvPr id="19" name="Flèche droite 5">
            <a:extLst>
              <a:ext uri="{FF2B5EF4-FFF2-40B4-BE49-F238E27FC236}">
                <a16:creationId xmlns:a16="http://schemas.microsoft.com/office/drawing/2014/main" id="{5AB11C15-BD33-4315-861B-22C8B2598E63}"/>
              </a:ext>
            </a:extLst>
          </p:cNvPr>
          <p:cNvSpPr/>
          <p:nvPr/>
        </p:nvSpPr>
        <p:spPr>
          <a:xfrm>
            <a:off x="3451762" y="3148333"/>
            <a:ext cx="452953" cy="754923"/>
          </a:xfrm>
          <a:prstGeom prst="rightArrow">
            <a:avLst/>
          </a:prstGeom>
          <a:solidFill>
            <a:srgbClr val="4CB3A2"/>
          </a:solidFill>
          <a:ln>
            <a:solidFill>
              <a:srgbClr val="4CB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530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0" name="Flèche droite 10">
            <a:extLst>
              <a:ext uri="{FF2B5EF4-FFF2-40B4-BE49-F238E27FC236}">
                <a16:creationId xmlns:a16="http://schemas.microsoft.com/office/drawing/2014/main" id="{4A1DA85C-B11D-4710-80D7-08B33D1229D4}"/>
              </a:ext>
            </a:extLst>
          </p:cNvPr>
          <p:cNvSpPr/>
          <p:nvPr/>
        </p:nvSpPr>
        <p:spPr>
          <a:xfrm>
            <a:off x="7528344" y="3148333"/>
            <a:ext cx="452953" cy="754923"/>
          </a:xfrm>
          <a:prstGeom prst="rightArrow">
            <a:avLst/>
          </a:prstGeom>
          <a:solidFill>
            <a:srgbClr val="4CB3A2"/>
          </a:solidFill>
          <a:ln>
            <a:solidFill>
              <a:srgbClr val="4CB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530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riangle isocèle 20">
            <a:extLst>
              <a:ext uri="{FF2B5EF4-FFF2-40B4-BE49-F238E27FC236}">
                <a16:creationId xmlns:a16="http://schemas.microsoft.com/office/drawing/2014/main" id="{FBB50208-E216-42F5-9452-B28ECC7504E1}"/>
              </a:ext>
            </a:extLst>
          </p:cNvPr>
          <p:cNvSpPr/>
          <p:nvPr/>
        </p:nvSpPr>
        <p:spPr>
          <a:xfrm>
            <a:off x="734038" y="4700970"/>
            <a:ext cx="11000761" cy="667363"/>
          </a:xfrm>
          <a:prstGeom prst="triangle">
            <a:avLst>
              <a:gd name="adj" fmla="val 0"/>
            </a:avLst>
          </a:prstGeom>
          <a:solidFill>
            <a:srgbClr val="4CB3A2"/>
          </a:solidFill>
          <a:ln>
            <a:solidFill>
              <a:srgbClr val="4CB3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US" sz="5300">
              <a:solidFill>
                <a:prstClr val="white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1473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C0D9BD-BFDE-4DA5-BFBE-1628136DC882}" type="slidenum">
              <a:rPr lang="fr-CH"/>
              <a:pPr/>
              <a:t>8</a:t>
            </a:fld>
            <a:endParaRPr lang="fr-CH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C9C344CA-A4EF-4F84-85AC-964CEB744B64}"/>
              </a:ext>
            </a:extLst>
          </p:cNvPr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8" t="-1" b="-2365"/>
          <a:stretch/>
        </p:blipFill>
        <p:spPr bwMode="auto">
          <a:xfrm>
            <a:off x="0" y="228600"/>
            <a:ext cx="9067800" cy="647189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0AFA98EF-855D-4549-B047-9C78A14579E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0" y="6690784"/>
            <a:ext cx="5080000" cy="167216"/>
          </a:xfrm>
          <a:prstGeom prst="rect">
            <a:avLst/>
          </a:prstGeom>
        </p:spPr>
        <p:txBody>
          <a:bodyPr/>
          <a:lstStyle/>
          <a:p>
            <a:r>
              <a:rPr lang="en-US" sz="700" dirty="0"/>
              <a:t>https://www.snomed.org/our-customers/members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67F2D1-4949-4D25-8417-DAE55B2902F7}"/>
              </a:ext>
            </a:extLst>
          </p:cNvPr>
          <p:cNvSpPr/>
          <p:nvPr/>
        </p:nvSpPr>
        <p:spPr>
          <a:xfrm>
            <a:off x="6042803" y="2477496"/>
            <a:ext cx="5688706" cy="19741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19100" dist="38100" dir="2700000" sx="103000" sy="103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Born in 2001 (CTV3 – SNOMED RT)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Owned by its 40 members countries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Free to use for members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Non-profit organization: SNOMED International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kern="0" dirty="0">
                <a:solidFill>
                  <a:schemeClr val="tx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rPr>
              <a:t>The most comprehensive, multilingual clinical healthcare terminology in the world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1600" kern="0" dirty="0">
              <a:solidFill>
                <a:schemeClr val="tx1"/>
              </a:solidFill>
              <a:latin typeface="Calibri Light" panose="020F0302020204030204" pitchFamily="34" charset="0"/>
              <a:ea typeface="+mj-ea"/>
              <a:cs typeface="Calibri Light" panose="020F0302020204030204" pitchFamily="34" charset="0"/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AD0319CC-8EBC-4185-A630-DBC3E3007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" name="Picture 2" descr="How we use SNOMED CT to deliver better care at Birdie | by Lucy Mitchell |  Medium">
            <a:extLst>
              <a:ext uri="{FF2B5EF4-FFF2-40B4-BE49-F238E27FC236}">
                <a16:creationId xmlns:a16="http://schemas.microsoft.com/office/drawing/2014/main" id="{CFC52CE3-4A44-4B88-8359-02E5A4E89E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9200" y="1092784"/>
            <a:ext cx="3039478" cy="89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92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64DE66-0861-4699-B62D-B59F57E499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Composition of SNOMED CT 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43E9DF84-B1C9-4799-8CD7-FF222FEF2A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1260" y="1314975"/>
            <a:ext cx="5079998" cy="4940237"/>
          </a:xfrm>
        </p:spPr>
        <p:txBody>
          <a:bodyPr/>
          <a:lstStyle/>
          <a:p>
            <a:r>
              <a:rPr lang="en-US" dirty="0"/>
              <a:t>Concepts</a:t>
            </a:r>
          </a:p>
          <a:p>
            <a:pPr lvl="1"/>
            <a:r>
              <a:rPr lang="en-US" dirty="0"/>
              <a:t>354,448</a:t>
            </a:r>
          </a:p>
          <a:p>
            <a:r>
              <a:rPr lang="en-US" dirty="0"/>
              <a:t>Descriptions</a:t>
            </a:r>
          </a:p>
          <a:p>
            <a:pPr lvl="1"/>
            <a:r>
              <a:rPr lang="en-US" dirty="0"/>
              <a:t>1,506,185</a:t>
            </a:r>
          </a:p>
          <a:p>
            <a:r>
              <a:rPr lang="en-US" dirty="0"/>
              <a:t>Relationships</a:t>
            </a:r>
          </a:p>
          <a:p>
            <a:pPr lvl="1"/>
            <a:r>
              <a:rPr lang="en-US" dirty="0"/>
              <a:t>3,043,425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983FC811-5432-401F-87DA-EDC9A2721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27507" y="6484273"/>
            <a:ext cx="1264496" cy="364921"/>
          </a:xfrm>
        </p:spPr>
        <p:txBody>
          <a:bodyPr/>
          <a:lstStyle/>
          <a:p>
            <a:fld id="{CAC0D9BD-BFDE-4DA5-BFBE-1628136DC882}" type="slidenum">
              <a:rPr lang="fr-CH" smtClean="0"/>
              <a:pPr/>
              <a:t>9</a:t>
            </a:fld>
            <a:endParaRPr lang="fr-CH" dirty="0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FE086BE-1D3A-48CF-BA93-82878795088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71257" y="6493857"/>
            <a:ext cx="5080000" cy="167216"/>
          </a:xfrm>
          <a:prstGeom prst="rect">
            <a:avLst/>
          </a:prstGeom>
        </p:spPr>
        <p:txBody>
          <a:bodyPr/>
          <a:lstStyle/>
          <a:p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https://browser.ihtsdotools.org/qa/#/descriptive-statistics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7BE833A-55AB-49E6-8956-4616D39BD890}"/>
              </a:ext>
            </a:extLst>
          </p:cNvPr>
          <p:cNvSpPr/>
          <p:nvPr/>
        </p:nvSpPr>
        <p:spPr>
          <a:xfrm>
            <a:off x="8458200" y="2864137"/>
            <a:ext cx="3352800" cy="54724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Pneumonia caused by Severe acute respiratory syndrome coronavirus 2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031B160-FFA4-42F6-BD6D-203E6431C914}"/>
              </a:ext>
            </a:extLst>
          </p:cNvPr>
          <p:cNvSpPr/>
          <p:nvPr/>
        </p:nvSpPr>
        <p:spPr>
          <a:xfrm>
            <a:off x="8458200" y="3556371"/>
            <a:ext cx="2632977" cy="3120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COVID-19 </a:t>
            </a:r>
            <a:r>
              <a:rPr lang="fr-CH" sz="1400" dirty="0" err="1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pneumonia</a:t>
            </a:r>
            <a:endParaRPr lang="en-US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7A08B22-9F19-426C-A905-F19F78CD689C}"/>
              </a:ext>
            </a:extLst>
          </p:cNvPr>
          <p:cNvSpPr/>
          <p:nvPr/>
        </p:nvSpPr>
        <p:spPr>
          <a:xfrm>
            <a:off x="5549661" y="3372771"/>
            <a:ext cx="1981200" cy="31630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882784691000119100</a:t>
            </a:r>
            <a:endParaRPr lang="en-US" sz="1400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4E63823-DA0F-4DC3-9430-ECEF8579356B}"/>
              </a:ext>
            </a:extLst>
          </p:cNvPr>
          <p:cNvSpPr/>
          <p:nvPr/>
        </p:nvSpPr>
        <p:spPr>
          <a:xfrm>
            <a:off x="8458200" y="4031327"/>
            <a:ext cx="3581400" cy="31207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Pneumonia caused by 2019 novel coronavirus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2800F5-BBCF-4F7B-97A1-E9AD719DBA09}"/>
              </a:ext>
            </a:extLst>
          </p:cNvPr>
          <p:cNvSpPr/>
          <p:nvPr/>
        </p:nvSpPr>
        <p:spPr>
          <a:xfrm>
            <a:off x="5085749" y="1445854"/>
            <a:ext cx="2909022" cy="502829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713084008 |Pneumonia caused by Human coronavirus|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DB8FA78-E5E2-4D5B-AB81-21983EC20E30}"/>
              </a:ext>
            </a:extLst>
          </p:cNvPr>
          <p:cNvSpPr/>
          <p:nvPr/>
        </p:nvSpPr>
        <p:spPr>
          <a:xfrm>
            <a:off x="8610600" y="1137677"/>
            <a:ext cx="3352801" cy="811007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880529761000119102 |Lower respiratory infection caused by Severe acute respiratory syndrome coronavirus 2|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01FA6D-F685-4DA5-A8DF-9A3D7144A238}"/>
              </a:ext>
            </a:extLst>
          </p:cNvPr>
          <p:cNvSpPr/>
          <p:nvPr/>
        </p:nvSpPr>
        <p:spPr>
          <a:xfrm>
            <a:off x="8551653" y="5765356"/>
            <a:ext cx="2192547" cy="304528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840533007 |SARS-CoV-2|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6D56DA9-6B53-4EF8-B49B-35E0005A9FDC}"/>
              </a:ext>
            </a:extLst>
          </p:cNvPr>
          <p:cNvSpPr/>
          <p:nvPr/>
        </p:nvSpPr>
        <p:spPr>
          <a:xfrm>
            <a:off x="8551653" y="4615925"/>
            <a:ext cx="2649747" cy="316302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441862004 |Infectious process|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DF91DBD-7E27-4D6F-A2A8-705D3442E320}"/>
              </a:ext>
            </a:extLst>
          </p:cNvPr>
          <p:cNvSpPr/>
          <p:nvPr/>
        </p:nvSpPr>
        <p:spPr>
          <a:xfrm>
            <a:off x="8551654" y="5176692"/>
            <a:ext cx="2265994" cy="316302"/>
          </a:xfrm>
          <a:prstGeom prst="rect">
            <a:avLst/>
          </a:prstGeom>
          <a:solidFill>
            <a:srgbClr val="4BAC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39607008 |Lung structure |</a:t>
            </a:r>
          </a:p>
        </p:txBody>
      </p: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255B5428-77E7-43B7-ADC7-6B844AC70C8B}"/>
              </a:ext>
            </a:extLst>
          </p:cNvPr>
          <p:cNvCxnSpPr>
            <a:cxnSpLocks/>
            <a:stCxn id="13" idx="2"/>
            <a:endCxn id="21" idx="1"/>
          </p:cNvCxnSpPr>
          <p:nvPr/>
        </p:nvCxnSpPr>
        <p:spPr>
          <a:xfrm rot="16200000" flipH="1">
            <a:off x="7003456" y="3225878"/>
            <a:ext cx="1085003" cy="201139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 : en angle 27">
            <a:extLst>
              <a:ext uri="{FF2B5EF4-FFF2-40B4-BE49-F238E27FC236}">
                <a16:creationId xmlns:a16="http://schemas.microsoft.com/office/drawing/2014/main" id="{A611FC9B-0270-49D8-BB4E-6BEE3BA12652}"/>
              </a:ext>
            </a:extLst>
          </p:cNvPr>
          <p:cNvCxnSpPr>
            <a:cxnSpLocks/>
            <a:stCxn id="13" idx="2"/>
            <a:endCxn id="22" idx="1"/>
          </p:cNvCxnSpPr>
          <p:nvPr/>
        </p:nvCxnSpPr>
        <p:spPr>
          <a:xfrm rot="16200000" flipH="1">
            <a:off x="6723072" y="3506261"/>
            <a:ext cx="1645770" cy="2011393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 : en angle 30">
            <a:extLst>
              <a:ext uri="{FF2B5EF4-FFF2-40B4-BE49-F238E27FC236}">
                <a16:creationId xmlns:a16="http://schemas.microsoft.com/office/drawing/2014/main" id="{47652979-11A2-4181-907C-5E27EA5595FB}"/>
              </a:ext>
            </a:extLst>
          </p:cNvPr>
          <p:cNvCxnSpPr>
            <a:cxnSpLocks/>
            <a:stCxn id="13" idx="2"/>
            <a:endCxn id="20" idx="1"/>
          </p:cNvCxnSpPr>
          <p:nvPr/>
        </p:nvCxnSpPr>
        <p:spPr>
          <a:xfrm rot="16200000" flipH="1">
            <a:off x="6431684" y="3797650"/>
            <a:ext cx="2228547" cy="2011392"/>
          </a:xfrm>
          <a:prstGeom prst="bent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>
            <a:extLst>
              <a:ext uri="{FF2B5EF4-FFF2-40B4-BE49-F238E27FC236}">
                <a16:creationId xmlns:a16="http://schemas.microsoft.com/office/drawing/2014/main" id="{E9272D5E-4856-4ED1-BB18-D7B798C13657}"/>
              </a:ext>
            </a:extLst>
          </p:cNvPr>
          <p:cNvCxnSpPr>
            <a:stCxn id="13" idx="3"/>
            <a:endCxn id="10" idx="1"/>
          </p:cNvCxnSpPr>
          <p:nvPr/>
        </p:nvCxnSpPr>
        <p:spPr>
          <a:xfrm flipV="1">
            <a:off x="7530861" y="3137761"/>
            <a:ext cx="927339" cy="393161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>
            <a:extLst>
              <a:ext uri="{FF2B5EF4-FFF2-40B4-BE49-F238E27FC236}">
                <a16:creationId xmlns:a16="http://schemas.microsoft.com/office/drawing/2014/main" id="{23506A85-61EA-4B6E-ACD3-540F5667CBBC}"/>
              </a:ext>
            </a:extLst>
          </p:cNvPr>
          <p:cNvCxnSpPr>
            <a:cxnSpLocks/>
            <a:stCxn id="13" idx="3"/>
            <a:endCxn id="12" idx="1"/>
          </p:cNvCxnSpPr>
          <p:nvPr/>
        </p:nvCxnSpPr>
        <p:spPr>
          <a:xfrm>
            <a:off x="7530861" y="3530922"/>
            <a:ext cx="927339" cy="181486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781BBFE3-3AD4-41CC-B4D3-64CB448365E4}"/>
              </a:ext>
            </a:extLst>
          </p:cNvPr>
          <p:cNvCxnSpPr>
            <a:cxnSpLocks/>
            <a:stCxn id="13" idx="3"/>
            <a:endCxn id="17" idx="1"/>
          </p:cNvCxnSpPr>
          <p:nvPr/>
        </p:nvCxnSpPr>
        <p:spPr>
          <a:xfrm>
            <a:off x="7530861" y="3530922"/>
            <a:ext cx="927339" cy="656442"/>
          </a:xfrm>
          <a:prstGeom prst="straightConnector1">
            <a:avLst/>
          </a:prstGeom>
          <a:ln w="38100">
            <a:solidFill>
              <a:srgbClr val="4BACC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 : en angle 51">
            <a:extLst>
              <a:ext uri="{FF2B5EF4-FFF2-40B4-BE49-F238E27FC236}">
                <a16:creationId xmlns:a16="http://schemas.microsoft.com/office/drawing/2014/main" id="{D410B7CC-2ED2-4459-8F40-41B86A3D742E}"/>
              </a:ext>
            </a:extLst>
          </p:cNvPr>
          <p:cNvCxnSpPr>
            <a:cxnSpLocks/>
            <a:stCxn id="13" idx="0"/>
            <a:endCxn id="18" idx="2"/>
          </p:cNvCxnSpPr>
          <p:nvPr/>
        </p:nvCxnSpPr>
        <p:spPr>
          <a:xfrm rot="16200000" flipV="1">
            <a:off x="5828217" y="2660726"/>
            <a:ext cx="1424088" cy="1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 : en angle 55">
            <a:extLst>
              <a:ext uri="{FF2B5EF4-FFF2-40B4-BE49-F238E27FC236}">
                <a16:creationId xmlns:a16="http://schemas.microsoft.com/office/drawing/2014/main" id="{000C3995-26D7-49AE-98AF-BEE08EECB308}"/>
              </a:ext>
            </a:extLst>
          </p:cNvPr>
          <p:cNvCxnSpPr>
            <a:cxnSpLocks/>
            <a:stCxn id="13" idx="0"/>
            <a:endCxn id="19" idx="2"/>
          </p:cNvCxnSpPr>
          <p:nvPr/>
        </p:nvCxnSpPr>
        <p:spPr>
          <a:xfrm rot="5400000" flipH="1" flipV="1">
            <a:off x="7701588" y="787358"/>
            <a:ext cx="1424087" cy="3746740"/>
          </a:xfrm>
          <a:prstGeom prst="bent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>
            <a:extLst>
              <a:ext uri="{FF2B5EF4-FFF2-40B4-BE49-F238E27FC236}">
                <a16:creationId xmlns:a16="http://schemas.microsoft.com/office/drawing/2014/main" id="{5B08DF2F-DF8C-4698-9E45-135ED18E00AA}"/>
              </a:ext>
            </a:extLst>
          </p:cNvPr>
          <p:cNvSpPr txBox="1"/>
          <p:nvPr/>
        </p:nvSpPr>
        <p:spPr>
          <a:xfrm>
            <a:off x="7994530" y="2342703"/>
            <a:ext cx="4636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Is a</a:t>
            </a: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8B784B87-A3EE-4385-80E6-2D2696B42C6C}"/>
              </a:ext>
            </a:extLst>
          </p:cNvPr>
          <p:cNvSpPr txBox="1"/>
          <p:nvPr/>
        </p:nvSpPr>
        <p:spPr>
          <a:xfrm>
            <a:off x="6076611" y="2199061"/>
            <a:ext cx="463652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Is a</a:t>
            </a: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C4C4B9E2-2141-4A2D-A976-898371FAF9EB}"/>
              </a:ext>
            </a:extLst>
          </p:cNvPr>
          <p:cNvSpPr txBox="1"/>
          <p:nvPr/>
        </p:nvSpPr>
        <p:spPr>
          <a:xfrm>
            <a:off x="6682229" y="4451327"/>
            <a:ext cx="157647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Pathologic process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DBD05377-B053-46CF-9659-3F47A8D6F4BC}"/>
              </a:ext>
            </a:extLst>
          </p:cNvPr>
          <p:cNvSpPr txBox="1"/>
          <p:nvPr/>
        </p:nvSpPr>
        <p:spPr>
          <a:xfrm>
            <a:off x="6949114" y="5011117"/>
            <a:ext cx="1090171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Finding site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B31176BD-5C6E-4708-B58F-D80AEEE6F0C8}"/>
              </a:ext>
            </a:extLst>
          </p:cNvPr>
          <p:cNvSpPr txBox="1"/>
          <p:nvPr/>
        </p:nvSpPr>
        <p:spPr>
          <a:xfrm>
            <a:off x="6799312" y="5617329"/>
            <a:ext cx="1342309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 Light" panose="020F0302020204030204" pitchFamily="34" charset="0"/>
                <a:cs typeface="Calibri Light" panose="020F0302020204030204" pitchFamily="34" charset="0"/>
              </a:rPr>
              <a:t>Causative agent</a:t>
            </a:r>
          </a:p>
        </p:txBody>
      </p:sp>
    </p:spTree>
    <p:extLst>
      <p:ext uri="{BB962C8B-B14F-4D97-AF65-F5344CB8AC3E}">
        <p14:creationId xmlns:p14="http://schemas.microsoft.com/office/powerpoint/2010/main" val="3046223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78" grpId="0" animBg="1"/>
      <p:bldP spid="79" grpId="0" animBg="1"/>
      <p:bldP spid="80" grpId="0" animBg="1"/>
      <p:bldP spid="81" grpId="0" animBg="1"/>
      <p:bldP spid="8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9622</TotalTime>
  <Words>1527</Words>
  <Application>Microsoft Office PowerPoint</Application>
  <PresentationFormat>Grand écran</PresentationFormat>
  <Paragraphs>477</Paragraphs>
  <Slides>29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Semantic-driven approach for exploration  of clinical datasets</vt:lpstr>
      <vt:lpstr>Previously</vt:lpstr>
      <vt:lpstr>Previously</vt:lpstr>
      <vt:lpstr>Limited reuse</vt:lpstr>
      <vt:lpstr>Digitalisation</vt:lpstr>
      <vt:lpstr>Too many languages</vt:lpstr>
      <vt:lpstr>Encoding damages information</vt:lpstr>
      <vt:lpstr>Présentation PowerPoint</vt:lpstr>
      <vt:lpstr>Composition of SNOMED CT </vt:lpstr>
      <vt:lpstr>Compositional possibilities</vt:lpstr>
      <vt:lpstr>Temporality</vt:lpstr>
      <vt:lpstr>Approach</vt:lpstr>
      <vt:lpstr>HUG’s patient</vt:lpstr>
      <vt:lpstr>HUG data elements</vt:lpstr>
      <vt:lpstr>Lands Between </vt:lpstr>
      <vt:lpstr>SNOMED CT</vt:lpstr>
      <vt:lpstr>HUG data elements</vt:lpstr>
      <vt:lpstr>HUG SCT representations</vt:lpstr>
      <vt:lpstr>Overall</vt:lpstr>
      <vt:lpstr>Most redundant concepts</vt:lpstr>
      <vt:lpstr>Most redundant concepts</vt:lpstr>
      <vt:lpstr>Most redundant concepts</vt:lpstr>
      <vt:lpstr>Semantic exploration</vt:lpstr>
      <vt:lpstr>Semantic bridge</vt:lpstr>
      <vt:lpstr>Semantic bridge</vt:lpstr>
      <vt:lpstr>Challenge</vt:lpstr>
      <vt:lpstr>Challenge</vt:lpstr>
      <vt:lpstr>Next steps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Fostering Clinical research, a pragmatic approach</dc:title>
  <dc:creator>GAUDET-BLAVIGNAC Christophe</dc:creator>
  <cp:lastModifiedBy>GAUDET-BLAVIGNAC Christophe</cp:lastModifiedBy>
  <cp:revision>77</cp:revision>
  <dcterms:created xsi:type="dcterms:W3CDTF">2021-06-21T16:25:58Z</dcterms:created>
  <dcterms:modified xsi:type="dcterms:W3CDTF">2023-02-22T10:02:00Z</dcterms:modified>
</cp:coreProperties>
</file>