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141412813" r:id="rId4"/>
    <p:sldId id="278" r:id="rId5"/>
    <p:sldId id="2141412803" r:id="rId6"/>
    <p:sldId id="2141412846" r:id="rId7"/>
    <p:sldId id="2141412845" r:id="rId8"/>
    <p:sldId id="2141412844" r:id="rId9"/>
    <p:sldId id="293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FF7870-3357-4F4C-41CD-AEDA33A4EA44}" name="Léa Solh Dost" initials="LSO" userId="Léa Solh Dost" providerId="None"/>
  <p188:author id="{579D1F8B-A465-A5E3-3AD4-379CF50D6D3A}" name="Marie Paule Schneider Voirol" initials="MS" userId="S::Marie.Schneider@unige.ch::3ed8136a-3a7f-4f4e-9a6b-4c1664f2a1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75" autoAdjust="0"/>
    <p:restoredTop sz="81235" autoAdjust="0"/>
  </p:normalViewPr>
  <p:slideViewPr>
    <p:cSldViewPr>
      <p:cViewPr varScale="1">
        <p:scale>
          <a:sx n="51" d="100"/>
          <a:sy n="51" d="100"/>
        </p:scale>
        <p:origin x="576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310D9-ADBE-4157-B859-0384F6BAC51B}" type="datetimeFigureOut">
              <a:rPr lang="fr-CH" smtClean="0"/>
              <a:t>20.01.2026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5E680-E9FB-4E77-8CF0-04C656055FA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4219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allons vous présenter en cinq minutes le projet </a:t>
            </a:r>
            <a:r>
              <a:rPr lang="fr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myCare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qui a pour objectif de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soutenir les patients débutant un nouveau traitement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dans une approche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interprofessionnelle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projet national est le fruit d’une collaboration entre plusieurs universités suisses, et il bénéficie du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soutien de l’ensemble des instituts de médecine de premier recours de Suisse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5E680-E9FB-4E77-8CF0-04C656055FAE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5641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commencer, posons le contexte dans lequel s’inscrit notre projet.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non-adhésion médicamenteuse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aujourd’hui considérée comme un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 de santé publique mondial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parfois même qualifié « d’épidémie silencieuse ».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Lorsqu’un nouveau médicament est prescrit à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un·e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patient·e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atteint·e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d’une maladie chronique 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25%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patients ne retirent pas le médicament prescrit, ou seulement une première boîte.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Parmi ceux qui débutent effectivement leur traitement,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à 50%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le suivent pas correctement dans la durée.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conséquences sont lourdes : une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péjoration de l’état de santé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une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diminution de la qualité de vie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une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augmentation de la consommation de soins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une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mortalité plus élevée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mais aussi un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 économique et environnemental considérable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5E680-E9FB-4E77-8CF0-04C656055FAE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5338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A13A8-8AD6-6039-49AC-EA4D1DF8E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9878DB9-B46D-202E-223A-D91A6FDF0F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8797B76-C549-B2AB-57F3-ED20536A4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intervention existe. Il s’agit du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</a:t>
            </a:r>
            <a:r>
              <a:rPr lang="fr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Medicine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 (ou NMS)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une initiative mise en place au Royaume-Uni, qui est aujourd’hui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stratégie la mieux validée pour améliorer l’adhésion thérapeutique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moment de l’initiation d’un nouveau traitement.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 intervention repose sur de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courtes consultations avec le pharmacien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dans les premières semaines suivant le début du traitement.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résultats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augmentation d’environ 10%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nombre de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patient·e·s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adhérent·e·s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réduction des coûts de santé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le système.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dans la lignée de ce modèle que s’inscrit </a:t>
            </a:r>
            <a:r>
              <a:rPr lang="fr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myCare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l’équipe de recherche de Genève a adapté au contexte suisse, dans une dynamique interprofessionnelle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D2CF00-3F9A-F2E9-2890-6CE0AF820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ED3BA-1B27-41CF-9714-8635CBEC798F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329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Regardons en détail la prestation </a:t>
            </a:r>
            <a:r>
              <a:rPr lang="fr-CH" dirty="0" err="1"/>
              <a:t>myCare</a:t>
            </a:r>
            <a:r>
              <a:rPr lang="fr-CH" dirty="0"/>
              <a:t> Start: La première étape est </a:t>
            </a:r>
            <a:r>
              <a:rPr lang="fr-CH" b="1" dirty="0"/>
              <a:t>le médecin qui prescrit un médicament</a:t>
            </a:r>
            <a:r>
              <a:rPr lang="fr-CH" dirty="0"/>
              <a:t>. Dans le cadre de cette étude les médicaments visés sont les </a:t>
            </a:r>
            <a:r>
              <a:rPr lang="fr-CH" b="1" dirty="0"/>
              <a:t>médicaments pour les pathologies suivantes</a:t>
            </a:r>
            <a:r>
              <a:rPr lang="fr-CH" dirty="0"/>
              <a:t>: hypertension, </a:t>
            </a:r>
            <a:r>
              <a:rPr lang="fr-CH" dirty="0" err="1"/>
              <a:t>thrmoboprophylaxie</a:t>
            </a:r>
            <a:r>
              <a:rPr lang="fr-CH" dirty="0"/>
              <a:t>, diabète, hyperlipidémie, dépression, asthme et </a:t>
            </a:r>
            <a:r>
              <a:rPr lang="fr-CH" dirty="0" err="1"/>
              <a:t>bpco</a:t>
            </a:r>
            <a:r>
              <a:rPr lang="fr-CH" dirty="0"/>
              <a:t>. </a:t>
            </a:r>
            <a:r>
              <a:rPr lang="fr-CH" b="1" dirty="0"/>
              <a:t>La pharmacie dispense le médicament </a:t>
            </a:r>
            <a:r>
              <a:rPr lang="fr-CH" dirty="0"/>
              <a:t>et présente la prestation </a:t>
            </a:r>
            <a:r>
              <a:rPr lang="fr-CH" dirty="0" err="1"/>
              <a:t>myCare</a:t>
            </a:r>
            <a:r>
              <a:rPr lang="fr-CH" dirty="0"/>
              <a:t> Start. </a:t>
            </a:r>
            <a:r>
              <a:rPr lang="fr-CH" b="1" dirty="0"/>
              <a:t>Les 2 entretiens </a:t>
            </a:r>
            <a:r>
              <a:rPr lang="fr-CH" dirty="0"/>
              <a:t>se font par les pharmaciens formés entre </a:t>
            </a:r>
            <a:r>
              <a:rPr lang="fr-CH" b="1" dirty="0"/>
              <a:t>7 et 14 jours après la dispensation et 14 à 28 jours après la première consultation</a:t>
            </a:r>
            <a:r>
              <a:rPr lang="fr-CH" dirty="0"/>
              <a:t>. Un </a:t>
            </a:r>
            <a:r>
              <a:rPr lang="fr-CH" b="1" dirty="0"/>
              <a:t>rapport concis </a:t>
            </a:r>
            <a:r>
              <a:rPr lang="fr-CH" dirty="0"/>
              <a:t>est ensuite envoyé aux médecins afin qu’ils puisse l’utiliser dans ces consultations. Dans le cadre de l’étude </a:t>
            </a:r>
            <a:r>
              <a:rPr lang="fr-CH" dirty="0" err="1"/>
              <a:t>myCare</a:t>
            </a:r>
            <a:r>
              <a:rPr lang="fr-CH" dirty="0"/>
              <a:t> Start est </a:t>
            </a:r>
            <a:r>
              <a:rPr lang="fr-CH" b="1" dirty="0"/>
              <a:t>gratuit.</a:t>
            </a:r>
            <a:r>
              <a:rPr lang="fr-CH" dirty="0"/>
              <a:t> Afin de tester si cette prestation est efficace, une </a:t>
            </a:r>
            <a:r>
              <a:rPr lang="fr-CH" b="1" dirty="0"/>
              <a:t>étude d’évaluation et d’implémentation est en cours. </a:t>
            </a:r>
            <a:r>
              <a:rPr lang="fr-CH" dirty="0"/>
              <a:t>Notre pharmacie a déjà recruté des patients dit «contrôle» et nous passons maintenant à la phase «</a:t>
            </a:r>
            <a:r>
              <a:rPr lang="fr-CH" dirty="0" err="1"/>
              <a:t>myCare</a:t>
            </a:r>
            <a:r>
              <a:rPr lang="fr-CH" dirty="0"/>
              <a:t> Start».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5E680-E9FB-4E77-8CF0-04C656055FAE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9777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84A7B-2B49-4774-2E31-29E050CFE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CABFDA4-16E3-A84E-376E-0A7E21D3AA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3EBD7C-8AA0-0080-DE64-AE9F1CE73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33 pharmacies </a:t>
            </a:r>
            <a:r>
              <a:rPr lang="en-US" dirty="0" err="1">
                <a:ea typeface="Calibri"/>
                <a:cs typeface="Calibri"/>
              </a:rPr>
              <a:t>participent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actuellement</a:t>
            </a:r>
            <a:r>
              <a:rPr lang="en-US" dirty="0">
                <a:ea typeface="Calibri"/>
                <a:cs typeface="Calibri"/>
              </a:rPr>
              <a:t> à </a:t>
            </a:r>
            <a:r>
              <a:rPr lang="en-US" dirty="0" err="1">
                <a:ea typeface="Calibri"/>
                <a:cs typeface="Calibri"/>
              </a:rPr>
              <a:t>myCare</a:t>
            </a:r>
            <a:r>
              <a:rPr lang="en-US" dirty="0">
                <a:ea typeface="Calibri"/>
                <a:cs typeface="Calibri"/>
              </a:rPr>
              <a:t> Start. Notre </a:t>
            </a:r>
            <a:r>
              <a:rPr lang="en-US" dirty="0" err="1">
                <a:ea typeface="Calibri"/>
                <a:cs typeface="Calibri"/>
              </a:rPr>
              <a:t>pharmacie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proposera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myCare</a:t>
            </a:r>
            <a:r>
              <a:rPr lang="en-US" dirty="0">
                <a:ea typeface="Calibri"/>
                <a:cs typeface="Calibri"/>
              </a:rPr>
              <a:t> Start à: 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B9C68B-6F99-5ADF-270A-5D0F9B7C0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ED3BA-1B27-41CF-9714-8635CBEC798F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066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8AE65-C0BF-E636-D6BB-3231426C6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9CEB9-79BD-D240-B8AB-37846FE06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F7A8E1F-AC12-AA2E-EA1C-79E01CDD3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609660">
              <a:buFont typeface="Arial" panose="020B0604020202020204" pitchFamily="34" charset="0"/>
              <a:buNone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Poppins Light"/>
              <a:cs typeface="Poppins Light"/>
            </a:endParaRPr>
          </a:p>
          <a:p>
            <a:r>
              <a:rPr lang="fr-FR" dirty="0"/>
              <a:t>Commencer un nouveau traitement est une étape cruciale, qui demande une attention particulière et un accompagnement renforcé.</a:t>
            </a:r>
            <a:br>
              <a:rPr lang="fr-FR" dirty="0"/>
            </a:br>
            <a:r>
              <a:rPr lang="fr-FR" dirty="0"/>
              <a:t>Dans ce contexte, la collaboration entre le médecin, le pharmacien et le patient joue un rôle essentiel.</a:t>
            </a:r>
          </a:p>
          <a:p>
            <a:r>
              <a:rPr lang="fr-FR" dirty="0"/>
              <a:t>En travaillant ensemble, ces professionnels peuvent améliorer de manière significative la qualité et la sécurité des soins apportés aux patients.</a:t>
            </a:r>
          </a:p>
          <a:p>
            <a:r>
              <a:rPr lang="fr-FR" dirty="0" err="1"/>
              <a:t>myCareStart</a:t>
            </a:r>
            <a:r>
              <a:rPr lang="fr-FR" dirty="0"/>
              <a:t> s’inscrit pleinement dans cette dynamique en facilitant le transfert d’informations et la prise de décision partagée, grâce à une véritable synergie interprofessionnelle.</a:t>
            </a:r>
          </a:p>
          <a:p>
            <a:r>
              <a:rPr lang="fr-FR" dirty="0"/>
              <a:t>Plus qu’un outil, </a:t>
            </a:r>
            <a:r>
              <a:rPr lang="fr-FR" dirty="0" err="1"/>
              <a:t>myCareStart</a:t>
            </a:r>
            <a:r>
              <a:rPr lang="fr-FR" dirty="0"/>
              <a:t> peut marquer le début d’une collaboration efficace et durable entre les médecins et les pharmacies de proximité, au service des soins intégrés en Suisse</a:t>
            </a:r>
          </a:p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04DE79-9694-0864-DFD1-C7ABF55CF9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ED3BA-1B27-41CF-9714-8635CBEC798F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352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E4E5E-7A6D-0220-6E83-51DB53767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845BF8A-7D46-2EB8-97A7-AACF23549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11178EC-D7C2-5C54-37F1-E54713B40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Qu’est-ce</a:t>
            </a:r>
            <a:r>
              <a:rPr lang="en-GB" noProof="0" dirty="0"/>
              <a:t> qui est </a:t>
            </a:r>
            <a:r>
              <a:rPr lang="en-GB" noProof="0" dirty="0" err="1"/>
              <a:t>attendu</a:t>
            </a:r>
            <a:r>
              <a:rPr lang="en-GB" noProof="0" dirty="0"/>
              <a:t> de la part des Médecins </a:t>
            </a:r>
            <a:r>
              <a:rPr lang="en-GB" noProof="0" dirty="0" err="1"/>
              <a:t>s’ils</a:t>
            </a:r>
            <a:r>
              <a:rPr lang="en-GB" noProof="0" dirty="0"/>
              <a:t> </a:t>
            </a:r>
            <a:r>
              <a:rPr lang="en-GB" noProof="0" dirty="0" err="1"/>
              <a:t>prennent</a:t>
            </a:r>
            <a:r>
              <a:rPr lang="en-GB" noProof="0" dirty="0"/>
              <a:t> par à </a:t>
            </a:r>
            <a:r>
              <a:rPr lang="en-GB" noProof="0" dirty="0" err="1"/>
              <a:t>myCare</a:t>
            </a:r>
            <a:r>
              <a:rPr lang="en-GB" noProof="0" dirty="0"/>
              <a:t> Start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>
                <a:latin typeface="Poppins" panose="00000500000000000000" pitchFamily="2" charset="0"/>
                <a:cs typeface="Poppins" panose="00000500000000000000" pitchFamily="2" charset="0"/>
              </a:rPr>
              <a:t>Faire un e-learning </a:t>
            </a:r>
            <a:r>
              <a:rPr lang="fr-CH" dirty="0">
                <a:latin typeface="Poppins" panose="00000500000000000000" pitchFamily="2" charset="0"/>
                <a:cs typeface="Poppins" panose="00000500000000000000" pitchFamily="2" charset="0"/>
              </a:rPr>
              <a:t>de 15 minutes et signer un </a:t>
            </a:r>
            <a:r>
              <a:rPr lang="fr-CH" b="1" dirty="0">
                <a:latin typeface="Poppins" panose="00000500000000000000" pitchFamily="2" charset="0"/>
                <a:cs typeface="Poppins" panose="00000500000000000000" pitchFamily="2" charset="0"/>
              </a:rPr>
              <a:t>accord de participation </a:t>
            </a:r>
            <a:endParaRPr lang="fr-CH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>
                <a:latin typeface="Poppins" panose="00000500000000000000" pitchFamily="2" charset="0"/>
                <a:cs typeface="Poppins" panose="00000500000000000000" pitchFamily="2" charset="0"/>
              </a:rPr>
              <a:t>L’étape principale est d’informer les patients éligibles </a:t>
            </a:r>
            <a:r>
              <a:rPr lang="fr-CH" dirty="0">
                <a:latin typeface="Poppins" panose="00000500000000000000" pitchFamily="2" charset="0"/>
                <a:cs typeface="Poppins" panose="00000500000000000000" pitchFamily="2" charset="0"/>
              </a:rPr>
              <a:t>de la prestation </a:t>
            </a:r>
            <a:r>
              <a:rPr lang="fr-CH" dirty="0" err="1">
                <a:latin typeface="Poppins" panose="00000500000000000000" pitchFamily="2" charset="0"/>
                <a:cs typeface="Poppins" panose="00000500000000000000" pitchFamily="2" charset="0"/>
              </a:rPr>
              <a:t>myCare</a:t>
            </a:r>
            <a:r>
              <a:rPr lang="fr-CH" dirty="0">
                <a:latin typeface="Poppins" panose="00000500000000000000" pitchFamily="2" charset="0"/>
                <a:cs typeface="Poppins" panose="00000500000000000000" pitchFamily="2" charset="0"/>
              </a:rPr>
              <a:t> Start en officine. Vous n’avez pas besoin de les </a:t>
            </a:r>
            <a:r>
              <a:rPr lang="fr-CH" dirty="0" err="1">
                <a:latin typeface="Poppins" panose="00000500000000000000" pitchFamily="2" charset="0"/>
                <a:cs typeface="Poppins" panose="00000500000000000000" pitchFamily="2" charset="0"/>
              </a:rPr>
              <a:t>récruter</a:t>
            </a:r>
            <a:r>
              <a:rPr lang="fr-CH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fr-CH" b="1" dirty="0">
                <a:latin typeface="Poppins" panose="00000500000000000000" pitchFamily="2" charset="0"/>
                <a:cs typeface="Poppins" panose="00000500000000000000" pitchFamily="2" charset="0"/>
              </a:rPr>
              <a:t>La première partie de l’étude d’implémentation a montré que cette étape est clé pour une meilleures relation thérapeutique et une accord du patient.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Poppins" panose="00000500000000000000" pitchFamily="2" charset="0"/>
                <a:cs typeface="Poppins" panose="00000500000000000000" pitchFamily="2" charset="0"/>
              </a:rPr>
              <a:t>Ajouter un </a:t>
            </a:r>
            <a:r>
              <a:rPr lang="fr-CH" b="1" dirty="0">
                <a:latin typeface="Poppins" panose="00000500000000000000" pitchFamily="2" charset="0"/>
                <a:cs typeface="Poppins" panose="00000500000000000000" pitchFamily="2" charset="0"/>
              </a:rPr>
              <a:t>bon de transmission </a:t>
            </a:r>
            <a:r>
              <a:rPr lang="fr-CH" dirty="0" err="1">
                <a:latin typeface="Poppins" panose="00000500000000000000" pitchFamily="2" charset="0"/>
                <a:cs typeface="Poppins" panose="00000500000000000000" pitchFamily="2" charset="0"/>
              </a:rPr>
              <a:t>myCare</a:t>
            </a:r>
            <a:r>
              <a:rPr lang="fr-CH" dirty="0">
                <a:latin typeface="Poppins" panose="00000500000000000000" pitchFamily="2" charset="0"/>
                <a:cs typeface="Poppins" panose="00000500000000000000" pitchFamily="2" charset="0"/>
              </a:rPr>
              <a:t> Start à l’ordonnance</a:t>
            </a:r>
          </a:p>
          <a:p>
            <a:endParaRPr lang="fr-CH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>
                <a:latin typeface="Poppins" panose="00000500000000000000" pitchFamily="2" charset="0"/>
                <a:cs typeface="Poppins" panose="00000500000000000000" pitchFamily="2" charset="0"/>
              </a:rPr>
              <a:t>S’appuyer sur le contre-rendu de consultations </a:t>
            </a:r>
            <a:r>
              <a:rPr lang="fr-CH" b="1" dirty="0" err="1">
                <a:latin typeface="Poppins" panose="00000500000000000000" pitchFamily="2" charset="0"/>
                <a:cs typeface="Poppins" panose="00000500000000000000" pitchFamily="2" charset="0"/>
              </a:rPr>
              <a:t>myCare</a:t>
            </a:r>
            <a:r>
              <a:rPr lang="fr-CH" b="1" dirty="0">
                <a:latin typeface="Poppins" panose="00000500000000000000" pitchFamily="2" charset="0"/>
                <a:cs typeface="Poppins" panose="00000500000000000000" pitchFamily="2" charset="0"/>
              </a:rPr>
              <a:t> Start </a:t>
            </a:r>
            <a:r>
              <a:rPr lang="fr-CH" dirty="0">
                <a:latin typeface="Poppins" panose="00000500000000000000" pitchFamily="2" charset="0"/>
                <a:cs typeface="Poppins" panose="00000500000000000000" pitchFamily="2" charset="0"/>
              </a:rPr>
              <a:t>dans la consultation médicale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Poppins" panose="00000500000000000000" pitchFamily="2" charset="0"/>
                <a:cs typeface="Poppins" panose="00000500000000000000" pitchFamily="2" charset="0"/>
              </a:rPr>
              <a:t>Répondre à des courts </a:t>
            </a:r>
            <a:r>
              <a:rPr lang="fr-CH" b="1" dirty="0">
                <a:latin typeface="Poppins" panose="00000500000000000000" pitchFamily="2" charset="0"/>
                <a:cs typeface="Poppins" panose="00000500000000000000" pitchFamily="2" charset="0"/>
              </a:rPr>
              <a:t>questionnaires d’implémentation</a:t>
            </a:r>
          </a:p>
          <a:p>
            <a:endParaRPr lang="en-GB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389657-CA73-F17B-2DED-70AA06299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ED3BA-1B27-41CF-9714-8635CBEC798F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08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9B4D2-7230-3F62-9B87-6942F877F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9A51A21-61DA-9FFC-E7D7-05CB35C8C8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94B1D54-5D05-1FBF-DD98-49E982F32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ICI METTRE A CHOIX L’EQUIPE DE VOTRE PHARMACIE OU L’E`QUIPE </a:t>
            </a:r>
            <a:r>
              <a:rPr lang="en-GB" noProof="0" dirty="0" err="1"/>
              <a:t>MyCare</a:t>
            </a:r>
            <a:r>
              <a:rPr lang="en-GB" noProof="0" dirty="0"/>
              <a:t> START</a:t>
            </a:r>
          </a:p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7E4EB4-0755-054A-C470-F1C7B944B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ED3BA-1B27-41CF-9714-8635CBEC798F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4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1609" y="6051524"/>
            <a:ext cx="11429365" cy="6985"/>
          </a:xfrm>
          <a:custGeom>
            <a:avLst/>
            <a:gdLst/>
            <a:ahLst/>
            <a:cxnLst/>
            <a:rect l="l" t="t" r="r" b="b"/>
            <a:pathLst>
              <a:path w="11429365" h="6985">
                <a:moveTo>
                  <a:pt x="11428780" y="0"/>
                </a:moveTo>
                <a:lnTo>
                  <a:pt x="0" y="0"/>
                </a:lnTo>
                <a:lnTo>
                  <a:pt x="0" y="6705"/>
                </a:lnTo>
                <a:lnTo>
                  <a:pt x="11428780" y="6705"/>
                </a:lnTo>
                <a:lnTo>
                  <a:pt x="11428780" y="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58792" y="1293275"/>
            <a:ext cx="8482965" cy="843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rgbClr val="3131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145" dirty="0"/>
              <a:t>myCare</a:t>
            </a:r>
            <a:r>
              <a:rPr spc="180" dirty="0"/>
              <a:t> </a:t>
            </a:r>
            <a:r>
              <a:rPr spc="135" dirty="0"/>
              <a:t>Start-</a:t>
            </a:r>
            <a:r>
              <a:rPr spc="-50" dirty="0"/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rgbClr val="3131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145" dirty="0"/>
              <a:t>myCare</a:t>
            </a:r>
            <a:r>
              <a:rPr spc="180" dirty="0"/>
              <a:t> </a:t>
            </a:r>
            <a:r>
              <a:rPr spc="135" dirty="0"/>
              <a:t>Start-</a:t>
            </a:r>
            <a:r>
              <a:rPr spc="-50" dirty="0"/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rgbClr val="3131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145" dirty="0"/>
              <a:t>myCare</a:t>
            </a:r>
            <a:r>
              <a:rPr spc="180" dirty="0"/>
              <a:t> </a:t>
            </a:r>
            <a:r>
              <a:rPr spc="135" dirty="0"/>
              <a:t>Start-</a:t>
            </a:r>
            <a:r>
              <a:rPr spc="-50" dirty="0"/>
              <a:t>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1609" y="6051524"/>
            <a:ext cx="11429365" cy="6985"/>
          </a:xfrm>
          <a:custGeom>
            <a:avLst/>
            <a:gdLst/>
            <a:ahLst/>
            <a:cxnLst/>
            <a:rect l="l" t="t" r="r" b="b"/>
            <a:pathLst>
              <a:path w="11429365" h="6985">
                <a:moveTo>
                  <a:pt x="11428780" y="0"/>
                </a:moveTo>
                <a:lnTo>
                  <a:pt x="0" y="0"/>
                </a:lnTo>
                <a:lnTo>
                  <a:pt x="0" y="6705"/>
                </a:lnTo>
                <a:lnTo>
                  <a:pt x="11428780" y="6705"/>
                </a:lnTo>
                <a:lnTo>
                  <a:pt x="11428780" y="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6474" y="6218517"/>
            <a:ext cx="1119169" cy="53648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58792" y="6130083"/>
            <a:ext cx="727479" cy="50674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2023" y="6292063"/>
            <a:ext cx="1018509" cy="3571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rgbClr val="3131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145" dirty="0"/>
              <a:t>myCare</a:t>
            </a:r>
            <a:r>
              <a:rPr spc="180" dirty="0"/>
              <a:t> </a:t>
            </a:r>
            <a:r>
              <a:rPr spc="135" dirty="0"/>
              <a:t>Start-</a:t>
            </a:r>
            <a:r>
              <a:rPr spc="-50" dirty="0"/>
              <a:t>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rgbClr val="3131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145" dirty="0"/>
              <a:t>myCare</a:t>
            </a:r>
            <a:r>
              <a:rPr spc="180" dirty="0"/>
              <a:t> </a:t>
            </a:r>
            <a:r>
              <a:rPr spc="135" dirty="0"/>
              <a:t>Start-</a:t>
            </a:r>
            <a:r>
              <a:rPr spc="-50" dirty="0"/>
              <a:t>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775" y="63567"/>
            <a:ext cx="11780448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60925" y="1496096"/>
            <a:ext cx="7879080" cy="2461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8914" y="6247216"/>
            <a:ext cx="1172847" cy="226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1">
                <a:solidFill>
                  <a:srgbClr val="3131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145" dirty="0"/>
              <a:t>myCare</a:t>
            </a:r>
            <a:r>
              <a:rPr spc="180" dirty="0"/>
              <a:t> </a:t>
            </a:r>
            <a:r>
              <a:rPr spc="135" dirty="0"/>
              <a:t>Start-</a:t>
            </a:r>
            <a:r>
              <a:rPr spc="-50" dirty="0"/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sv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12" Type="http://schemas.openxmlformats.org/officeDocument/2006/relationships/image" Target="../media/image27.png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png"/><Relationship Id="rId1" Type="http://schemas.openxmlformats.org/officeDocument/2006/relationships/tags" Target="../tags/tag6.xml"/><Relationship Id="rId6" Type="http://schemas.openxmlformats.org/officeDocument/2006/relationships/image" Target="../media/image14.svg"/><Relationship Id="rId11" Type="http://schemas.openxmlformats.org/officeDocument/2006/relationships/image" Target="../media/image26.png"/><Relationship Id="rId5" Type="http://schemas.openxmlformats.org/officeDocument/2006/relationships/image" Target="../media/image13.png"/><Relationship Id="rId15" Type="http://schemas.microsoft.com/office/2007/relationships/hdphoto" Target="../media/hdphoto1.wdp"/><Relationship Id="rId10" Type="http://schemas.openxmlformats.org/officeDocument/2006/relationships/image" Target="../media/image25.jpeg"/><Relationship Id="rId4" Type="http://schemas.openxmlformats.org/officeDocument/2006/relationships/image" Target="../media/image12.gif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s://www.unige.ch/mycarestar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edcap.link/myCare_Start_Medical_Practice_Collaboration_Agreement" TargetMode="External"/><Relationship Id="rId5" Type="http://schemas.openxmlformats.org/officeDocument/2006/relationships/hyperlink" Target="https://www.unige.ch/mycarestart/health-care-professionals/physicians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77202" y="1676400"/>
            <a:ext cx="11237595" cy="0"/>
          </a:xfrm>
          <a:custGeom>
            <a:avLst/>
            <a:gdLst/>
            <a:ahLst/>
            <a:cxnLst/>
            <a:rect l="l" t="t" r="r" b="b"/>
            <a:pathLst>
              <a:path w="11237595">
                <a:moveTo>
                  <a:pt x="0" y="0"/>
                </a:moveTo>
                <a:lnTo>
                  <a:pt x="11237087" y="0"/>
                </a:lnTo>
              </a:path>
            </a:pathLst>
          </a:custGeom>
          <a:ln w="19050">
            <a:solidFill>
              <a:srgbClr val="0095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47800" y="2176326"/>
            <a:ext cx="9822244" cy="1886029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 marR="5080">
              <a:lnSpc>
                <a:spcPct val="145800"/>
              </a:lnSpc>
            </a:pPr>
            <a:r>
              <a:rPr lang="fr-FR" sz="3000" spc="-95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myCare</a:t>
            </a:r>
            <a:r>
              <a:rPr lang="fr-FR" sz="3000" spc="-95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Start</a:t>
            </a:r>
            <a:r>
              <a:rPr lang="fr-FR" spc="-95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Débuter un nouveau médicament en toute sécurité en collaboration interprofessionnelle</a:t>
            </a:r>
            <a:br>
              <a:rPr lang="fr-FR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b="0" spc="-95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68000" y="6477000"/>
            <a:ext cx="177101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H" sz="1400" b="1" spc="-80" dirty="0">
                <a:solidFill>
                  <a:srgbClr val="33333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14 janvier </a:t>
            </a:r>
            <a:r>
              <a:rPr sz="1400" b="1" spc="-20" dirty="0">
                <a:solidFill>
                  <a:srgbClr val="33333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</a:t>
            </a:r>
            <a:r>
              <a:rPr lang="fr-CH" sz="1400" b="1" spc="-20" dirty="0">
                <a:solidFill>
                  <a:srgbClr val="33333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  <a:endParaRPr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9359" y="3906974"/>
            <a:ext cx="6332441" cy="2408352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b="1" spc="-14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Dr.</a:t>
            </a:r>
            <a:r>
              <a:rPr sz="1600" b="1" spc="-5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Léa</a:t>
            </a:r>
            <a:r>
              <a:rPr sz="1600" b="1" spc="-25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Solh</a:t>
            </a:r>
            <a:r>
              <a:rPr sz="1600" b="1" spc="-3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b="1" spc="-2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Dost</a:t>
            </a:r>
            <a:r>
              <a:rPr lang="fr-CH" sz="1400" b="1" spc="-20" baseline="30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r>
              <a:rPr lang="fr-CH" sz="1400" b="1" spc="-2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400" b="1" spc="-11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Pr.</a:t>
            </a:r>
            <a:r>
              <a:rPr lang="en-US" sz="1400" b="1" spc="-5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Marie</a:t>
            </a:r>
            <a:r>
              <a:rPr lang="en-US" sz="1400" b="1" spc="-25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spc="-12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P.</a:t>
            </a:r>
            <a:r>
              <a:rPr lang="en-US" sz="1400" b="1" spc="-3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Schneider</a:t>
            </a:r>
            <a:r>
              <a:rPr lang="en-US" sz="1400" b="1" baseline="30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1,2,3</a:t>
            </a:r>
            <a:endParaRPr sz="1400" b="1" baseline="30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Au</a:t>
            </a:r>
            <a:r>
              <a:rPr sz="1600" spc="-8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50" dirty="0">
                <a:latin typeface="Poppins" panose="00000500000000000000" pitchFamily="2" charset="0"/>
                <a:cs typeface="Poppins" panose="00000500000000000000" pitchFamily="2" charset="0"/>
              </a:rPr>
              <a:t>nom</a:t>
            </a:r>
            <a:r>
              <a:rPr lang="fr-CH" sz="1600" spc="-4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75" dirty="0">
                <a:latin typeface="Poppins" panose="00000500000000000000" pitchFamily="2" charset="0"/>
                <a:cs typeface="Poppins" panose="00000500000000000000" pitchFamily="2" charset="0"/>
              </a:rPr>
              <a:t>de</a:t>
            </a:r>
            <a:r>
              <a:rPr sz="1600" spc="-7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-10" dirty="0" err="1">
                <a:latin typeface="Poppins" panose="00000500000000000000" pitchFamily="2" charset="0"/>
                <a:cs typeface="Poppins" panose="00000500000000000000" pitchFamily="2" charset="0"/>
              </a:rPr>
              <a:t>l’équipe</a:t>
            </a:r>
            <a:r>
              <a:rPr sz="1600" spc="-5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-10" dirty="0" err="1">
                <a:latin typeface="Poppins" panose="00000500000000000000" pitchFamily="2" charset="0"/>
                <a:cs typeface="Poppins" panose="00000500000000000000" pitchFamily="2" charset="0"/>
              </a:rPr>
              <a:t>d’investigation</a:t>
            </a:r>
            <a:r>
              <a:rPr lang="fr-CH" sz="1600" spc="-1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CH" sz="1600" spc="-10" dirty="0" err="1">
                <a:latin typeface="Poppins" panose="00000500000000000000" pitchFamily="2" charset="0"/>
                <a:cs typeface="Poppins" panose="00000500000000000000" pitchFamily="2" charset="0"/>
              </a:rPr>
              <a:t>myCare</a:t>
            </a:r>
            <a:r>
              <a:rPr lang="fr-CH" sz="1600" spc="-10" dirty="0">
                <a:latin typeface="Poppins" panose="00000500000000000000" pitchFamily="2" charset="0"/>
                <a:cs typeface="Poppins" panose="00000500000000000000" pitchFamily="2" charset="0"/>
              </a:rPr>
              <a:t> Start-I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fr-CH" sz="1600" spc="-1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>
              <a:spcBef>
                <a:spcPts val="960"/>
              </a:spcBef>
            </a:pPr>
            <a:r>
              <a:rPr lang="fr-FR" sz="1400" spc="-45" baseline="300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r>
              <a:rPr lang="fr-FR" sz="1400" spc="-45" dirty="0">
                <a:latin typeface="Poppins" panose="00000500000000000000" pitchFamily="2" charset="0"/>
                <a:cs typeface="Poppins" panose="00000500000000000000" pitchFamily="2" charset="0"/>
              </a:rPr>
              <a:t>Pharma24, pharmacie académique ambulatoire, Genève, Suisse </a:t>
            </a:r>
            <a:endParaRPr lang="fr-CH" sz="1400" spc="-45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fr-FR" sz="1400" spc="-45" baseline="30000" dirty="0"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r>
              <a:rPr lang="fr-FR" sz="1400" spc="-45" dirty="0">
                <a:latin typeface="Poppins" panose="00000500000000000000" pitchFamily="2" charset="0"/>
                <a:cs typeface="Poppins" panose="00000500000000000000" pitchFamily="2" charset="0"/>
              </a:rPr>
              <a:t>Institut des Sciences Pharmaceutiques de la Suisse Occidentale, Université de Genève, </a:t>
            </a:r>
          </a:p>
          <a:p>
            <a:pPr marL="12700">
              <a:spcBef>
                <a:spcPts val="960"/>
              </a:spcBef>
            </a:pPr>
            <a:r>
              <a:rPr lang="fr-CH" sz="1400" spc="-45" baseline="30000" dirty="0"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r>
              <a:rPr lang="fr-CH" sz="1400" spc="-45" dirty="0">
                <a:latin typeface="Poppins" panose="00000500000000000000" pitchFamily="2" charset="0"/>
                <a:cs typeface="Poppins" panose="00000500000000000000" pitchFamily="2" charset="0"/>
              </a:rPr>
              <a:t>Section des Sciences Pharmaceutiques</a:t>
            </a:r>
            <a:r>
              <a:rPr lang="fr-FR" sz="1400" spc="-45" dirty="0">
                <a:latin typeface="Poppins" panose="00000500000000000000" pitchFamily="2" charset="0"/>
                <a:cs typeface="Poppins" panose="00000500000000000000" pitchFamily="2" charset="0"/>
              </a:rPr>
              <a:t>, Université Genève</a:t>
            </a:r>
          </a:p>
        </p:txBody>
      </p:sp>
      <p:pic>
        <p:nvPicPr>
          <p:cNvPr id="19" name="Picture 43">
            <a:extLst>
              <a:ext uri="{FF2B5EF4-FFF2-40B4-BE49-F238E27FC236}">
                <a16:creationId xmlns:a16="http://schemas.microsoft.com/office/drawing/2014/main" id="{DFEE7EE5-8914-D912-ACB0-31B2391F8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846"/>
            <a:ext cx="2978826" cy="104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 39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AA8932A4-BD9D-1E9F-AFB9-B7C51CEB4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827" y="54617"/>
            <a:ext cx="4536127" cy="1472659"/>
          </a:xfrm>
          <a:prstGeom prst="rect">
            <a:avLst/>
          </a:prstGeom>
        </p:spPr>
      </p:pic>
      <p:sp>
        <p:nvSpPr>
          <p:cNvPr id="43" name="Freeform 2">
            <a:extLst>
              <a:ext uri="{FF2B5EF4-FFF2-40B4-BE49-F238E27FC236}">
                <a16:creationId xmlns:a16="http://schemas.microsoft.com/office/drawing/2014/main" id="{FA17E0BC-C151-A10A-6A68-8120DA5A905D}"/>
              </a:ext>
            </a:extLst>
          </p:cNvPr>
          <p:cNvSpPr/>
          <p:nvPr/>
        </p:nvSpPr>
        <p:spPr>
          <a:xfrm>
            <a:off x="8153400" y="3943122"/>
            <a:ext cx="2895600" cy="2303326"/>
          </a:xfrm>
          <a:custGeom>
            <a:avLst/>
            <a:gdLst/>
            <a:ahLst/>
            <a:cxnLst/>
            <a:rect l="l" t="t" r="r" b="b"/>
            <a:pathLst>
              <a:path w="1153945" h="979407">
                <a:moveTo>
                  <a:pt x="0" y="0"/>
                </a:moveTo>
                <a:lnTo>
                  <a:pt x="1153945" y="0"/>
                </a:lnTo>
                <a:lnTo>
                  <a:pt x="1153945" y="979407"/>
                </a:lnTo>
                <a:lnTo>
                  <a:pt x="0" y="9794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914" r="-769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83EA47-703A-91BA-4E92-C16C2B7FD48F}"/>
              </a:ext>
            </a:extLst>
          </p:cNvPr>
          <p:cNvSpPr txBox="1"/>
          <p:nvPr/>
        </p:nvSpPr>
        <p:spPr>
          <a:xfrm>
            <a:off x="3615579" y="31315"/>
            <a:ext cx="3581400" cy="166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fr-CH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collaboration entre plusieurs universités suisse et </a:t>
            </a:r>
            <a:r>
              <a:rPr lang="fr-CH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soutien de l’ensemble des instituts de médecine de premier recours de Suisse</a:t>
            </a:r>
            <a:r>
              <a:rPr lang="fr-CH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sz="18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 : courbe vers la droite 3">
            <a:extLst>
              <a:ext uri="{FF2B5EF4-FFF2-40B4-BE49-F238E27FC236}">
                <a16:creationId xmlns:a16="http://schemas.microsoft.com/office/drawing/2014/main" id="{3C171196-D1EF-1D70-07A0-849E7CF947D3}"/>
              </a:ext>
            </a:extLst>
          </p:cNvPr>
          <p:cNvSpPr/>
          <p:nvPr/>
        </p:nvSpPr>
        <p:spPr>
          <a:xfrm rot="15380446">
            <a:off x="7161355" y="1159848"/>
            <a:ext cx="410227" cy="911123"/>
          </a:xfrm>
          <a:prstGeom prst="curvedRightArrow">
            <a:avLst/>
          </a:prstGeom>
          <a:solidFill>
            <a:srgbClr val="00954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3039412"/>
            <a:ext cx="2002603" cy="23625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1609" y="6051524"/>
            <a:ext cx="11429365" cy="6985"/>
          </a:xfrm>
          <a:custGeom>
            <a:avLst/>
            <a:gdLst/>
            <a:ahLst/>
            <a:cxnLst/>
            <a:rect l="l" t="t" r="r" b="b"/>
            <a:pathLst>
              <a:path w="11429365" h="6985">
                <a:moveTo>
                  <a:pt x="11428780" y="0"/>
                </a:moveTo>
                <a:lnTo>
                  <a:pt x="0" y="0"/>
                </a:lnTo>
                <a:lnTo>
                  <a:pt x="0" y="6705"/>
                </a:lnTo>
                <a:lnTo>
                  <a:pt x="11428780" y="6705"/>
                </a:lnTo>
                <a:lnTo>
                  <a:pt x="11428780" y="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26474" y="6130083"/>
            <a:ext cx="1859914" cy="625475"/>
            <a:chOff x="8526474" y="6130083"/>
            <a:chExt cx="1859914" cy="62547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26474" y="6218519"/>
              <a:ext cx="1119171" cy="5364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58792" y="6130083"/>
              <a:ext cx="727479" cy="50674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62031" y="6292065"/>
            <a:ext cx="1018501" cy="3571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19222" y="5522805"/>
            <a:ext cx="4271645" cy="334707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600" spc="-20" dirty="0">
                <a:solidFill>
                  <a:srgbClr val="2020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Vrijens </a:t>
            </a:r>
            <a:r>
              <a:rPr sz="600" spc="-40" dirty="0">
                <a:solidFill>
                  <a:srgbClr val="2020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B,</a:t>
            </a:r>
            <a:r>
              <a:rPr sz="600" spc="-5" dirty="0">
                <a:solidFill>
                  <a:srgbClr val="2020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dirty="0">
                <a:solidFill>
                  <a:srgbClr val="2020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 Geest</a:t>
            </a:r>
            <a:r>
              <a:rPr sz="600" spc="5" dirty="0">
                <a:solidFill>
                  <a:srgbClr val="2020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dirty="0">
                <a:solidFill>
                  <a:srgbClr val="2020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</a:t>
            </a:r>
            <a:r>
              <a:rPr sz="600" spc="-20" dirty="0">
                <a:solidFill>
                  <a:srgbClr val="2020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dirty="0">
                <a:solidFill>
                  <a:srgbClr val="2020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</a:t>
            </a:r>
            <a:r>
              <a:rPr sz="600" spc="5" dirty="0">
                <a:solidFill>
                  <a:srgbClr val="2020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dirty="0">
                <a:solidFill>
                  <a:srgbClr val="2020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</a:t>
            </a:r>
            <a:r>
              <a:rPr sz="600" spc="-15" dirty="0">
                <a:solidFill>
                  <a:srgbClr val="2020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spc="-45" dirty="0">
                <a:solidFill>
                  <a:srgbClr val="2020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(2012).</a:t>
            </a:r>
            <a:r>
              <a:rPr sz="600" spc="-30" dirty="0">
                <a:solidFill>
                  <a:srgbClr val="2020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spc="-20" dirty="0">
                <a:solidFill>
                  <a:srgbClr val="2020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</a:t>
            </a:r>
            <a:r>
              <a:rPr sz="600" spc="-10" dirty="0">
                <a:solidFill>
                  <a:srgbClr val="2020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spc="110" dirty="0">
                <a:solidFill>
                  <a:srgbClr val="2020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</a:t>
            </a:r>
            <a:r>
              <a:rPr sz="600" dirty="0">
                <a:solidFill>
                  <a:srgbClr val="2020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spc="-10" dirty="0">
                <a:solidFill>
                  <a:srgbClr val="2020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Clin</a:t>
            </a:r>
            <a:r>
              <a:rPr sz="600" spc="-5" dirty="0">
                <a:solidFill>
                  <a:srgbClr val="2020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spc="-10" dirty="0">
                <a:solidFill>
                  <a:srgbClr val="2020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Pharmacol.</a:t>
            </a:r>
            <a:endParaRPr sz="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600" dirty="0">
                <a:latin typeface="Poppins" panose="00000500000000000000" pitchFamily="2" charset="0"/>
                <a:cs typeface="Poppins" panose="00000500000000000000" pitchFamily="2" charset="0"/>
              </a:rPr>
              <a:t>Sabaté</a:t>
            </a:r>
            <a:r>
              <a:rPr sz="600" spc="-1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spc="-35" dirty="0"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  <a:r>
              <a:rPr sz="600" spc="2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dirty="0">
                <a:latin typeface="Poppins" panose="00000500000000000000" pitchFamily="2" charset="0"/>
                <a:cs typeface="Poppins" panose="00000500000000000000" pitchFamily="2" charset="0"/>
              </a:rPr>
              <a:t>(2003)</a:t>
            </a:r>
            <a:r>
              <a:rPr sz="600" spc="2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dirty="0">
                <a:latin typeface="Poppins" panose="00000500000000000000" pitchFamily="2" charset="0"/>
                <a:cs typeface="Poppins" panose="00000500000000000000" pitchFamily="2" charset="0"/>
              </a:rPr>
              <a:t>Adherence</a:t>
            </a:r>
            <a:r>
              <a:rPr sz="600" spc="-3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dirty="0">
                <a:latin typeface="Poppins" panose="00000500000000000000" pitchFamily="2" charset="0"/>
                <a:cs typeface="Poppins" panose="00000500000000000000" pitchFamily="2" charset="0"/>
              </a:rPr>
              <a:t>to</a:t>
            </a:r>
            <a:r>
              <a:rPr sz="600" spc="4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spc="-10" dirty="0">
                <a:latin typeface="Poppins" panose="00000500000000000000" pitchFamily="2" charset="0"/>
                <a:cs typeface="Poppins" panose="00000500000000000000" pitchFamily="2" charset="0"/>
              </a:rPr>
              <a:t>long-</a:t>
            </a:r>
            <a:r>
              <a:rPr sz="600" dirty="0">
                <a:latin typeface="Poppins" panose="00000500000000000000" pitchFamily="2" charset="0"/>
                <a:cs typeface="Poppins" panose="00000500000000000000" pitchFamily="2" charset="0"/>
              </a:rPr>
              <a:t>term</a:t>
            </a:r>
            <a:r>
              <a:rPr sz="600" spc="2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spc="-10" dirty="0">
                <a:latin typeface="Poppins" panose="00000500000000000000" pitchFamily="2" charset="0"/>
                <a:cs typeface="Poppins" panose="00000500000000000000" pitchFamily="2" charset="0"/>
              </a:rPr>
              <a:t>therapies:</a:t>
            </a:r>
            <a:r>
              <a:rPr sz="600" spc="-1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dirty="0">
                <a:latin typeface="Poppins" panose="00000500000000000000" pitchFamily="2" charset="0"/>
                <a:cs typeface="Poppins" panose="00000500000000000000" pitchFamily="2" charset="0"/>
              </a:rPr>
              <a:t>evidence</a:t>
            </a:r>
            <a:r>
              <a:rPr sz="600" spc="3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spc="-20" dirty="0">
                <a:latin typeface="Poppins" panose="00000500000000000000" pitchFamily="2" charset="0"/>
                <a:cs typeface="Poppins" panose="00000500000000000000" pitchFamily="2" charset="0"/>
              </a:rPr>
              <a:t>for</a:t>
            </a:r>
            <a:r>
              <a:rPr sz="600" spc="4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spc="-10" dirty="0">
                <a:latin typeface="Poppins" panose="00000500000000000000" pitchFamily="2" charset="0"/>
                <a:cs typeface="Poppins" panose="00000500000000000000" pitchFamily="2" charset="0"/>
              </a:rPr>
              <a:t>action.</a:t>
            </a:r>
            <a:r>
              <a:rPr sz="600" spc="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dirty="0">
                <a:latin typeface="Poppins" panose="00000500000000000000" pitchFamily="2" charset="0"/>
                <a:cs typeface="Poppins" panose="00000500000000000000" pitchFamily="2" charset="0"/>
              </a:rPr>
              <a:t>Geneva:</a:t>
            </a:r>
            <a:r>
              <a:rPr sz="600" spc="4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dirty="0">
                <a:latin typeface="Poppins" panose="00000500000000000000" pitchFamily="2" charset="0"/>
                <a:cs typeface="Poppins" panose="00000500000000000000" pitchFamily="2" charset="0"/>
              </a:rPr>
              <a:t>World</a:t>
            </a:r>
            <a:r>
              <a:rPr sz="600" spc="2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dirty="0">
                <a:latin typeface="Poppins" panose="00000500000000000000" pitchFamily="2" charset="0"/>
                <a:cs typeface="Poppins" panose="00000500000000000000" pitchFamily="2" charset="0"/>
              </a:rPr>
              <a:t>Health</a:t>
            </a:r>
            <a:r>
              <a:rPr sz="600" spc="3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spc="-10" dirty="0">
                <a:latin typeface="Poppins" panose="00000500000000000000" pitchFamily="2" charset="0"/>
                <a:cs typeface="Poppins" panose="00000500000000000000" pitchFamily="2" charset="0"/>
              </a:rPr>
              <a:t>Organization;</a:t>
            </a:r>
            <a:r>
              <a:rPr sz="600" spc="-1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600" spc="-10" dirty="0">
                <a:latin typeface="Poppins" panose="00000500000000000000" pitchFamily="2" charset="0"/>
                <a:cs typeface="Poppins" panose="00000500000000000000" pitchFamily="2" charset="0"/>
              </a:rPr>
              <a:t>2003.</a:t>
            </a:r>
            <a:endParaRPr sz="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2200" y="4373498"/>
            <a:ext cx="3177286" cy="148066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14629" algn="r">
              <a:lnSpc>
                <a:spcPct val="101400"/>
              </a:lnSpc>
              <a:spcBef>
                <a:spcPts val="90"/>
              </a:spcBef>
            </a:pP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Péjoration</a:t>
            </a:r>
            <a:r>
              <a:rPr sz="1600" spc="-3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85" dirty="0">
                <a:latin typeface="Poppins" panose="00000500000000000000" pitchFamily="2" charset="0"/>
                <a:cs typeface="Poppins" panose="00000500000000000000" pitchFamily="2" charset="0"/>
              </a:rPr>
              <a:t>de</a:t>
            </a:r>
            <a:r>
              <a:rPr sz="1600" spc="-1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l'état</a:t>
            </a:r>
            <a:r>
              <a:rPr sz="1600" spc="-3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85" dirty="0">
                <a:latin typeface="Poppins" panose="00000500000000000000" pitchFamily="2" charset="0"/>
                <a:cs typeface="Poppins" panose="00000500000000000000" pitchFamily="2" charset="0"/>
              </a:rPr>
              <a:t>de</a:t>
            </a:r>
            <a:r>
              <a:rPr sz="1600" spc="-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40" dirty="0">
                <a:latin typeface="Poppins" panose="00000500000000000000" pitchFamily="2" charset="0"/>
                <a:cs typeface="Poppins" panose="00000500000000000000" pitchFamily="2" charset="0"/>
              </a:rPr>
              <a:t>santé </a:t>
            </a:r>
            <a:r>
              <a:rPr sz="1600" spc="-10" dirty="0">
                <a:latin typeface="Poppins" panose="00000500000000000000" pitchFamily="2" charset="0"/>
                <a:cs typeface="Poppins" panose="00000500000000000000" pitchFamily="2" charset="0"/>
              </a:rPr>
              <a:t>Diminution</a:t>
            </a:r>
            <a:r>
              <a:rPr sz="1600" spc="-6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85" dirty="0">
                <a:latin typeface="Poppins" panose="00000500000000000000" pitchFamily="2" charset="0"/>
                <a:cs typeface="Poppins" panose="00000500000000000000" pitchFamily="2" charset="0"/>
              </a:rPr>
              <a:t>de</a:t>
            </a:r>
            <a:r>
              <a:rPr sz="1600" spc="-1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50" dirty="0">
                <a:latin typeface="Poppins" panose="00000500000000000000" pitchFamily="2" charset="0"/>
                <a:cs typeface="Poppins" panose="00000500000000000000" pitchFamily="2" charset="0"/>
              </a:rPr>
              <a:t>la</a:t>
            </a:r>
            <a:r>
              <a:rPr sz="1600" spc="-2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qualité</a:t>
            </a:r>
            <a:r>
              <a:rPr sz="1600" spc="-4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85" dirty="0">
                <a:latin typeface="Poppins" panose="00000500000000000000" pitchFamily="2" charset="0"/>
                <a:cs typeface="Poppins" panose="00000500000000000000" pitchFamily="2" charset="0"/>
              </a:rPr>
              <a:t>de</a:t>
            </a:r>
            <a:r>
              <a:rPr sz="1600" spc="-25" dirty="0">
                <a:latin typeface="Poppins" panose="00000500000000000000" pitchFamily="2" charset="0"/>
                <a:cs typeface="Poppins" panose="00000500000000000000" pitchFamily="2" charset="0"/>
              </a:rPr>
              <a:t> vie </a:t>
            </a:r>
            <a:r>
              <a:rPr sz="1600" spc="-20" dirty="0">
                <a:latin typeface="Poppins" panose="00000500000000000000" pitchFamily="2" charset="0"/>
                <a:cs typeface="Poppins" panose="00000500000000000000" pitchFamily="2" charset="0"/>
              </a:rPr>
              <a:t>Utilisation</a:t>
            </a:r>
            <a:r>
              <a:rPr sz="1600" spc="-7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95" dirty="0">
                <a:latin typeface="Poppins" panose="00000500000000000000" pitchFamily="2" charset="0"/>
                <a:cs typeface="Poppins" panose="00000500000000000000" pitchFamily="2" charset="0"/>
              </a:rPr>
              <a:t>accrue</a:t>
            </a:r>
            <a:r>
              <a:rPr sz="1600" spc="-7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60" dirty="0">
                <a:latin typeface="Poppins" panose="00000500000000000000" pitchFamily="2" charset="0"/>
                <a:cs typeface="Poppins" panose="00000500000000000000" pitchFamily="2" charset="0"/>
              </a:rPr>
              <a:t>des</a:t>
            </a:r>
            <a:r>
              <a:rPr sz="1600" spc="-5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-20" dirty="0">
                <a:latin typeface="Poppins" panose="00000500000000000000" pitchFamily="2" charset="0"/>
                <a:cs typeface="Poppins" panose="00000500000000000000" pitchFamily="2" charset="0"/>
              </a:rPr>
              <a:t>soins </a:t>
            </a: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Mortalité</a:t>
            </a:r>
            <a:r>
              <a:rPr sz="1600" spc="-4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70" dirty="0">
                <a:latin typeface="Poppins" panose="00000500000000000000" pitchFamily="2" charset="0"/>
                <a:cs typeface="Poppins" panose="00000500000000000000" pitchFamily="2" charset="0"/>
              </a:rPr>
              <a:t>augmentée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9230" marR="5080" indent="944880" algn="r">
              <a:lnSpc>
                <a:spcPts val="1760"/>
              </a:lnSpc>
              <a:spcBef>
                <a:spcPts val="50"/>
              </a:spcBef>
            </a:pPr>
            <a:r>
              <a:rPr sz="1600" spc="75" dirty="0">
                <a:latin typeface="Poppins" panose="00000500000000000000" pitchFamily="2" charset="0"/>
                <a:cs typeface="Poppins" panose="00000500000000000000" pitchFamily="2" charset="0"/>
              </a:rPr>
              <a:t>Charge</a:t>
            </a:r>
            <a:r>
              <a:rPr sz="1600" spc="-6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-10" dirty="0">
                <a:latin typeface="Poppins" panose="00000500000000000000" pitchFamily="2" charset="0"/>
                <a:cs typeface="Poppins" panose="00000500000000000000" pitchFamily="2" charset="0"/>
              </a:rPr>
              <a:t>financière </a:t>
            </a:r>
            <a:r>
              <a:rPr sz="1600" spc="20" dirty="0">
                <a:latin typeface="Poppins" panose="00000500000000000000" pitchFamily="2" charset="0"/>
                <a:cs typeface="Poppins" panose="00000500000000000000" pitchFamily="2" charset="0"/>
              </a:rPr>
              <a:t>Gaspillage</a:t>
            </a:r>
            <a:r>
              <a:rPr sz="1600" spc="17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-10" dirty="0">
                <a:latin typeface="Poppins" panose="00000500000000000000" pitchFamily="2" charset="0"/>
                <a:cs typeface="Poppins" panose="00000500000000000000" pitchFamily="2" charset="0"/>
              </a:rPr>
              <a:t>environnemental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48383" y="4486880"/>
            <a:ext cx="1902066" cy="132751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4436" y="1729693"/>
            <a:ext cx="794178" cy="149420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784306" y="1517691"/>
            <a:ext cx="7872821" cy="19604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90805">
              <a:lnSpc>
                <a:spcPct val="101400"/>
              </a:lnSpc>
              <a:spcBef>
                <a:spcPts val="90"/>
              </a:spcBef>
            </a:pPr>
            <a:r>
              <a:rPr sz="1600" spc="-25" dirty="0">
                <a:latin typeface="Poppins" panose="00000500000000000000" pitchFamily="2" charset="0"/>
                <a:cs typeface="Poppins" panose="00000500000000000000" pitchFamily="2" charset="0"/>
              </a:rPr>
              <a:t>Lorsqu'un</a:t>
            </a:r>
            <a:r>
              <a:rPr sz="1600" spc="-3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55" dirty="0">
                <a:latin typeface="Poppins" panose="00000500000000000000" pitchFamily="2" charset="0"/>
                <a:cs typeface="Poppins" panose="00000500000000000000" pitchFamily="2" charset="0"/>
              </a:rPr>
              <a:t>nouveau</a:t>
            </a:r>
            <a:r>
              <a:rPr sz="1600" spc="-3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75" dirty="0">
                <a:latin typeface="Poppins" panose="00000500000000000000" pitchFamily="2" charset="0"/>
                <a:cs typeface="Poppins" panose="00000500000000000000" pitchFamily="2" charset="0"/>
              </a:rPr>
              <a:t>médicament</a:t>
            </a:r>
            <a:r>
              <a:rPr sz="1600" spc="-1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est</a:t>
            </a:r>
            <a:r>
              <a:rPr sz="1600" spc="-3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prescrit</a:t>
            </a:r>
            <a:r>
              <a:rPr sz="1600" spc="-1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180" dirty="0">
                <a:latin typeface="Poppins" panose="00000500000000000000" pitchFamily="2" charset="0"/>
                <a:cs typeface="Poppins" panose="00000500000000000000" pitchFamily="2" charset="0"/>
              </a:rPr>
              <a:t>à</a:t>
            </a:r>
            <a:r>
              <a:rPr sz="1600" spc="-4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-10" dirty="0">
                <a:latin typeface="Poppins" panose="00000500000000000000" pitchFamily="2" charset="0"/>
                <a:cs typeface="Poppins" panose="00000500000000000000" pitchFamily="2" charset="0"/>
              </a:rPr>
              <a:t>un.e</a:t>
            </a:r>
            <a:r>
              <a:rPr sz="1600" spc="-2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-10" dirty="0">
                <a:latin typeface="Poppins" panose="00000500000000000000" pitchFamily="2" charset="0"/>
                <a:cs typeface="Poppins" panose="00000500000000000000" pitchFamily="2" charset="0"/>
              </a:rPr>
              <a:t>patient.e </a:t>
            </a: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pour</a:t>
            </a:r>
            <a:r>
              <a:rPr sz="1600" spc="4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une</a:t>
            </a:r>
            <a:r>
              <a:rPr sz="1600" spc="3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65" dirty="0">
                <a:latin typeface="Poppins" panose="00000500000000000000" pitchFamily="2" charset="0"/>
                <a:cs typeface="Poppins" panose="00000500000000000000" pitchFamily="2" charset="0"/>
              </a:rPr>
              <a:t>maladie </a:t>
            </a:r>
            <a:r>
              <a:rPr sz="1600" spc="80" dirty="0">
                <a:latin typeface="Poppins" panose="00000500000000000000" pitchFamily="2" charset="0"/>
                <a:cs typeface="Poppins" panose="00000500000000000000" pitchFamily="2" charset="0"/>
              </a:rPr>
              <a:t>de</a:t>
            </a:r>
            <a:r>
              <a:rPr sz="1600" spc="3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longue</a:t>
            </a:r>
            <a:r>
              <a:rPr sz="1600" spc="5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durée</a:t>
            </a:r>
            <a:r>
              <a:rPr sz="1600" spc="5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-5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 marR="291465" indent="-9525">
              <a:lnSpc>
                <a:spcPct val="100699"/>
              </a:lnSpc>
              <a:spcBef>
                <a:spcPts val="1775"/>
              </a:spcBef>
              <a:buChar char="•"/>
              <a:tabLst>
                <a:tab pos="131445" algn="l"/>
              </a:tabLst>
            </a:pP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	À</a:t>
            </a:r>
            <a:r>
              <a:rPr sz="1600" spc="1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l'échelle mondiale</a:t>
            </a:r>
            <a:r>
              <a:rPr sz="1600" b="1" dirty="0">
                <a:latin typeface="Poppins" panose="00000500000000000000" pitchFamily="2" charset="0"/>
                <a:cs typeface="Poppins" panose="00000500000000000000" pitchFamily="2" charset="0"/>
              </a:rPr>
              <a:t>,</a:t>
            </a:r>
            <a:r>
              <a:rPr sz="1600" b="1" spc="2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b="1" spc="-495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r>
              <a:rPr sz="1600" b="1" spc="-1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CH" sz="1600" b="1" spc="-10" dirty="0"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  <a:r>
              <a:rPr sz="1600" b="1" dirty="0">
                <a:latin typeface="Poppins" panose="00000500000000000000" pitchFamily="2" charset="0"/>
                <a:cs typeface="Poppins" panose="00000500000000000000" pitchFamily="2" charset="0"/>
              </a:rPr>
              <a:t>patient</a:t>
            </a:r>
            <a:r>
              <a:rPr sz="1600" b="1" spc="-3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b="1" dirty="0">
                <a:latin typeface="Poppins" panose="00000500000000000000" pitchFamily="2" charset="0"/>
                <a:cs typeface="Poppins" panose="00000500000000000000" pitchFamily="2" charset="0"/>
              </a:rPr>
              <a:t>sur 4 </a:t>
            </a:r>
            <a:r>
              <a:rPr sz="1600" spc="55" dirty="0">
                <a:latin typeface="Poppins" panose="00000500000000000000" pitchFamily="2" charset="0"/>
                <a:cs typeface="Poppins" panose="00000500000000000000" pitchFamily="2" charset="0"/>
              </a:rPr>
              <a:t>ne</a:t>
            </a: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 se</a:t>
            </a:r>
            <a:r>
              <a:rPr sz="1600" spc="1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procure</a:t>
            </a:r>
            <a:r>
              <a:rPr sz="1600" spc="1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80" dirty="0">
                <a:latin typeface="Poppins" panose="00000500000000000000" pitchFamily="2" charset="0"/>
                <a:cs typeface="Poppins" panose="00000500000000000000" pitchFamily="2" charset="0"/>
              </a:rPr>
              <a:t>pas</a:t>
            </a:r>
            <a:r>
              <a:rPr sz="1600" spc="1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-25" dirty="0">
                <a:latin typeface="Poppins" panose="00000500000000000000" pitchFamily="2" charset="0"/>
                <a:cs typeface="Poppins" panose="00000500000000000000" pitchFamily="2" charset="0"/>
              </a:rPr>
              <a:t>les </a:t>
            </a:r>
            <a:r>
              <a:rPr sz="1600" spc="65" dirty="0">
                <a:latin typeface="Poppins" panose="00000500000000000000" pitchFamily="2" charset="0"/>
                <a:cs typeface="Poppins" panose="00000500000000000000" pitchFamily="2" charset="0"/>
              </a:rPr>
              <a:t>médicaments</a:t>
            </a:r>
            <a:r>
              <a:rPr sz="1600" spc="-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-10" dirty="0">
                <a:latin typeface="Poppins" panose="00000500000000000000" pitchFamily="2" charset="0"/>
                <a:cs typeface="Poppins" panose="00000500000000000000" pitchFamily="2" charset="0"/>
              </a:rPr>
              <a:t>prescrits.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 marR="5080" indent="-9525">
              <a:lnSpc>
                <a:spcPct val="100699"/>
              </a:lnSpc>
              <a:spcBef>
                <a:spcPts val="1775"/>
              </a:spcBef>
              <a:buChar char="•"/>
              <a:tabLst>
                <a:tab pos="131445" algn="l"/>
              </a:tabLst>
            </a:pP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	Parmi</a:t>
            </a:r>
            <a:r>
              <a:rPr sz="1600" spc="-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ceux</a:t>
            </a:r>
            <a:r>
              <a:rPr sz="1600" spc="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qui</a:t>
            </a:r>
            <a:r>
              <a:rPr sz="1600" spc="1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80" dirty="0">
                <a:latin typeface="Poppins" panose="00000500000000000000" pitchFamily="2" charset="0"/>
                <a:cs typeface="Poppins" panose="00000500000000000000" pitchFamily="2" charset="0"/>
              </a:rPr>
              <a:t>commencent</a:t>
            </a: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180" dirty="0">
                <a:latin typeface="Poppins" panose="00000500000000000000" pitchFamily="2" charset="0"/>
                <a:cs typeface="Poppins" panose="00000500000000000000" pitchFamily="2" charset="0"/>
              </a:rPr>
              <a:t>à</a:t>
            </a:r>
            <a:r>
              <a:rPr sz="1600" spc="1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prendre</a:t>
            </a:r>
            <a:r>
              <a:rPr sz="1600" spc="1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dirty="0">
                <a:latin typeface="Poppins" panose="00000500000000000000" pitchFamily="2" charset="0"/>
                <a:cs typeface="Poppins" panose="00000500000000000000" pitchFamily="2" charset="0"/>
              </a:rPr>
              <a:t>leurs</a:t>
            </a:r>
            <a:r>
              <a:rPr sz="1600" spc="-1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spc="35" dirty="0">
                <a:latin typeface="Poppins" panose="00000500000000000000" pitchFamily="2" charset="0"/>
                <a:cs typeface="Poppins" panose="00000500000000000000" pitchFamily="2" charset="0"/>
              </a:rPr>
              <a:t>médicaments, </a:t>
            </a:r>
            <a:r>
              <a:rPr sz="1600" b="1" spc="-30" dirty="0">
                <a:latin typeface="Poppins" panose="00000500000000000000" pitchFamily="2" charset="0"/>
                <a:cs typeface="Poppins" panose="00000500000000000000" pitchFamily="2" charset="0"/>
              </a:rPr>
              <a:t>30</a:t>
            </a:r>
            <a:r>
              <a:rPr sz="1600" b="1" spc="-5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b="1" spc="180" dirty="0">
                <a:latin typeface="Poppins" panose="00000500000000000000" pitchFamily="2" charset="0"/>
                <a:cs typeface="Poppins" panose="00000500000000000000" pitchFamily="2" charset="0"/>
              </a:rPr>
              <a:t>à</a:t>
            </a:r>
            <a:r>
              <a:rPr sz="1600" b="1" spc="-4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b="1" dirty="0">
                <a:latin typeface="Poppins" panose="00000500000000000000" pitchFamily="2" charset="0"/>
                <a:cs typeface="Poppins" panose="00000500000000000000" pitchFamily="2" charset="0"/>
              </a:rPr>
              <a:t>50</a:t>
            </a:r>
            <a:r>
              <a:rPr sz="1600" b="1" spc="-4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b="1" spc="85" dirty="0">
                <a:latin typeface="Poppins" panose="00000500000000000000" pitchFamily="2" charset="0"/>
                <a:cs typeface="Poppins" panose="00000500000000000000" pitchFamily="2" charset="0"/>
              </a:rPr>
              <a:t>%</a:t>
            </a:r>
            <a:r>
              <a:rPr sz="1600" b="1" spc="-4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b="1" dirty="0">
                <a:latin typeface="Poppins" panose="00000500000000000000" pitchFamily="2" charset="0"/>
                <a:cs typeface="Poppins" panose="00000500000000000000" pitchFamily="2" charset="0"/>
              </a:rPr>
              <a:t>n’adhèrent</a:t>
            </a:r>
            <a:r>
              <a:rPr sz="1600" b="1" spc="-2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b="1" spc="85" dirty="0">
                <a:latin typeface="Poppins" panose="00000500000000000000" pitchFamily="2" charset="0"/>
                <a:cs typeface="Poppins" panose="00000500000000000000" pitchFamily="2" charset="0"/>
              </a:rPr>
              <a:t>pas</a:t>
            </a:r>
            <a:r>
              <a:rPr sz="1600" b="1" spc="-3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b="1" spc="180" dirty="0">
                <a:latin typeface="Poppins" panose="00000500000000000000" pitchFamily="2" charset="0"/>
                <a:cs typeface="Poppins" panose="00000500000000000000" pitchFamily="2" charset="0"/>
              </a:rPr>
              <a:t>à</a:t>
            </a:r>
            <a:r>
              <a:rPr sz="1600" b="1" spc="-3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b="1" dirty="0">
                <a:latin typeface="Poppins" panose="00000500000000000000" pitchFamily="2" charset="0"/>
                <a:cs typeface="Poppins" panose="00000500000000000000" pitchFamily="2" charset="0"/>
              </a:rPr>
              <a:t>leur</a:t>
            </a:r>
            <a:r>
              <a:rPr sz="1600" b="1" spc="-4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600" b="1" spc="-10" dirty="0">
                <a:latin typeface="Poppins" panose="00000500000000000000" pitchFamily="2" charset="0"/>
                <a:cs typeface="Poppins" panose="00000500000000000000" pitchFamily="2" charset="0"/>
              </a:rPr>
              <a:t>traitement</a:t>
            </a:r>
            <a:r>
              <a:rPr sz="1600" spc="-1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44905" y="1787921"/>
            <a:ext cx="1834251" cy="2285891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368914" y="6247217"/>
            <a:ext cx="2069486" cy="19300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145" dirty="0">
                <a:latin typeface="Poppins" panose="00000500000000000000" pitchFamily="2" charset="0"/>
                <a:cs typeface="Poppins" panose="00000500000000000000" pitchFamily="2" charset="0"/>
              </a:rPr>
              <a:t>myCare</a:t>
            </a:r>
            <a:r>
              <a:rPr spc="18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135" dirty="0">
                <a:latin typeface="Poppins" panose="00000500000000000000" pitchFamily="2" charset="0"/>
                <a:cs typeface="Poppins" panose="00000500000000000000" pitchFamily="2" charset="0"/>
              </a:rPr>
              <a:t>Start-</a:t>
            </a:r>
            <a:r>
              <a:rPr spc="-50" dirty="0"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33661733-59E0-2951-3FC5-812CD7DE1065}"/>
              </a:ext>
            </a:extLst>
          </p:cNvPr>
          <p:cNvSpPr/>
          <p:nvPr/>
        </p:nvSpPr>
        <p:spPr>
          <a:xfrm>
            <a:off x="0" y="-1"/>
            <a:ext cx="12192000" cy="695959"/>
          </a:xfrm>
          <a:custGeom>
            <a:avLst/>
            <a:gdLst/>
            <a:ahLst/>
            <a:cxnLst/>
            <a:rect l="l" t="t" r="r" b="b"/>
            <a:pathLst>
              <a:path w="12192000" h="394970">
                <a:moveTo>
                  <a:pt x="12192000" y="0"/>
                </a:moveTo>
                <a:lnTo>
                  <a:pt x="0" y="0"/>
                </a:lnTo>
                <a:lnTo>
                  <a:pt x="0" y="394868"/>
                </a:lnTo>
                <a:lnTo>
                  <a:pt x="12192000" y="39486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9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FE94C998-E1FB-62DA-7CE9-901A87265628}"/>
              </a:ext>
            </a:extLst>
          </p:cNvPr>
          <p:cNvSpPr txBox="1">
            <a:spLocks/>
          </p:cNvSpPr>
          <p:nvPr/>
        </p:nvSpPr>
        <p:spPr>
          <a:xfrm>
            <a:off x="162922" y="155744"/>
            <a:ext cx="710101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Contexte</a:t>
            </a:r>
          </a:p>
        </p:txBody>
      </p:sp>
      <p:sp>
        <p:nvSpPr>
          <p:cNvPr id="24" name="Titre 23">
            <a:extLst>
              <a:ext uri="{FF2B5EF4-FFF2-40B4-BE49-F238E27FC236}">
                <a16:creationId xmlns:a16="http://schemas.microsoft.com/office/drawing/2014/main" id="{4AF50B7C-CC0B-2010-7A06-9EFD6C6D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30101-45C5-2747-62FB-33094AE79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40BD20C4-35EC-0084-5FCD-8D74BFBC2FF4}"/>
              </a:ext>
            </a:extLst>
          </p:cNvPr>
          <p:cNvGrpSpPr/>
          <p:nvPr/>
        </p:nvGrpSpPr>
        <p:grpSpPr>
          <a:xfrm>
            <a:off x="381615" y="6051519"/>
            <a:ext cx="11428771" cy="703482"/>
            <a:chOff x="381615" y="6051519"/>
            <a:chExt cx="11428771" cy="70348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2602A096-FB3B-5781-8E6F-999898C24124}"/>
                </a:ext>
              </a:extLst>
            </p:cNvPr>
            <p:cNvGrpSpPr/>
            <p:nvPr/>
          </p:nvGrpSpPr>
          <p:grpSpPr>
            <a:xfrm>
              <a:off x="381615" y="6051519"/>
              <a:ext cx="11428771" cy="392186"/>
              <a:chOff x="0" y="0"/>
              <a:chExt cx="22857542" cy="784371"/>
            </a:xfrm>
          </p:grpSpPr>
          <p:sp>
            <p:nvSpPr>
              <p:cNvPr id="9" name="AutoShape 3">
                <a:extLst>
                  <a:ext uri="{FF2B5EF4-FFF2-40B4-BE49-F238E27FC236}">
                    <a16:creationId xmlns:a16="http://schemas.microsoft.com/office/drawing/2014/main" id="{53A3D3E8-0F40-3799-0F65-87BAEEBFC7AB}"/>
                  </a:ext>
                </a:extLst>
              </p:cNvPr>
              <p:cNvSpPr/>
              <p:nvPr/>
            </p:nvSpPr>
            <p:spPr>
              <a:xfrm>
                <a:off x="0" y="0"/>
                <a:ext cx="22857542" cy="13414"/>
              </a:xfrm>
              <a:prstGeom prst="rect">
                <a:avLst/>
              </a:prstGeom>
              <a:solidFill>
                <a:srgbClr val="323232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613254C4-3F40-7A45-6687-D7EC3E0D57E2}"/>
                  </a:ext>
                </a:extLst>
              </p:cNvPr>
              <p:cNvSpPr txBox="1"/>
              <p:nvPr/>
            </p:nvSpPr>
            <p:spPr>
              <a:xfrm>
                <a:off x="0" y="449407"/>
                <a:ext cx="9438542" cy="3349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ts val="135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26" b="0" i="1" u="none" strike="noStrike" kern="1200" cap="none" spc="56" normalizeH="0" baseline="0" noProof="0" err="1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Poppins Light Bold"/>
                    <a:ea typeface="+mn-ea"/>
                    <a:cs typeface="+mn-cs"/>
                  </a:rPr>
                  <a:t>myCare</a:t>
                </a:r>
                <a:r>
                  <a:rPr kumimoji="0" lang="fr-FR" sz="1126" b="0" i="1" u="none" strike="noStrike" kern="1200" cap="none" spc="56" normalizeH="0" baseline="0" noProof="0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Poppins Light Bold"/>
                    <a:ea typeface="+mn-ea"/>
                    <a:cs typeface="+mn-cs"/>
                  </a:rPr>
                  <a:t> Start-I</a:t>
                </a:r>
              </a:p>
            </p:txBody>
          </p:sp>
        </p:grpSp>
        <p:pic>
          <p:nvPicPr>
            <p:cNvPr id="6" name="Picture 2" descr="Team:UniGE-Geneva/Attributions - 2019.igem.org">
              <a:extLst>
                <a:ext uri="{FF2B5EF4-FFF2-40B4-BE49-F238E27FC236}">
                  <a16:creationId xmlns:a16="http://schemas.microsoft.com/office/drawing/2014/main" id="{203A1745-1147-6751-D3B0-0302EF460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469" y="6218518"/>
              <a:ext cx="1119178" cy="536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fik 17">
              <a:extLst>
                <a:ext uri="{FF2B5EF4-FFF2-40B4-BE49-F238E27FC236}">
                  <a16:creationId xmlns:a16="http://schemas.microsoft.com/office/drawing/2014/main" id="{F9B1B000-A534-3059-61CD-78B300B3E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45647" y="6105477"/>
              <a:ext cx="762000" cy="571500"/>
            </a:xfrm>
            <a:prstGeom prst="rect">
              <a:avLst/>
            </a:prstGeom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DA83AE53-9C90-ED40-48E3-E438CAF257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2024" y="6292064"/>
              <a:ext cx="1018513" cy="357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4E95E7A-7D48-E5E3-DDCB-E245FEF35ED9}"/>
              </a:ext>
            </a:extLst>
          </p:cNvPr>
          <p:cNvSpPr txBox="1"/>
          <p:nvPr/>
        </p:nvSpPr>
        <p:spPr>
          <a:xfrm>
            <a:off x="235476" y="572491"/>
            <a:ext cx="11956524" cy="39087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endParaRPr lang="fr-FR" sz="2400" b="1" dirty="0">
              <a:solidFill>
                <a:prstClr val="black"/>
              </a:solidFill>
              <a:latin typeface="Segoe UI"/>
              <a:cs typeface="Segoe UI"/>
            </a:endParaRPr>
          </a:p>
          <a:p>
            <a:pPr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Le New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Medicine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Service (NMS)</a:t>
            </a:r>
            <a:r>
              <a:rPr kumimoji="0" lang="fr-FR" sz="24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(1) 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est l’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intervention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la mieux validée pour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améliorer l’adhésion</a:t>
            </a:r>
            <a:r>
              <a:rPr kumimoji="0" lang="fr-FR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b="1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thérapeutique </a:t>
            </a:r>
            <a:r>
              <a:rPr lang="fr-FR" sz="24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lors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de l’initiation d’un traitement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Originaire du Royaume-Unis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 dirty="0">
                <a:latin typeface="Poppins" panose="00000500000000000000" pitchFamily="2" charset="0"/>
                <a:cs typeface="Poppins" panose="00000500000000000000" pitchFamily="2" charset="0"/>
              </a:rPr>
              <a:t>Courtes consultations avec le pharmacien dans les premières semaines de l’initiation d’un traitement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 dirty="0">
                <a:latin typeface="Poppins" panose="00000500000000000000" pitchFamily="2" charset="0"/>
                <a:cs typeface="Poppins" panose="00000500000000000000" pitchFamily="2" charset="0"/>
              </a:rPr>
              <a:t>Augmentation de 10 % du nombre de </a:t>
            </a:r>
            <a:r>
              <a:rPr lang="fr-FR" noProof="0" dirty="0" err="1">
                <a:latin typeface="Poppins" panose="00000500000000000000" pitchFamily="2" charset="0"/>
                <a:cs typeface="Poppins" panose="00000500000000000000" pitchFamily="2" charset="0"/>
              </a:rPr>
              <a:t>patient.e.s</a:t>
            </a:r>
            <a:r>
              <a:rPr lang="fr-FR" noProof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adhérent</a:t>
            </a:r>
            <a:r>
              <a:rPr lang="fr-FR" noProof="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r>
              <a:rPr lang="fr-FR" noProof="0" dirty="0" err="1">
                <a:latin typeface="Poppins" panose="00000500000000000000" pitchFamily="2" charset="0"/>
                <a:cs typeface="Poppins" panose="00000500000000000000" pitchFamily="2" charset="0"/>
              </a:rPr>
              <a:t>e.s</a:t>
            </a:r>
            <a:r>
              <a:rPr lang="fr-FR" noProof="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Réduction des coûts pour le système de santé.</a:t>
            </a:r>
            <a:endParaRPr lang="fr-FR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noProof="0" dirty="0">
              <a:solidFill>
                <a:prstClr val="black"/>
              </a:solidFill>
              <a:latin typeface="Aptos" panose="020B000402020202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2" name="Grafik 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AFBBCEFB-4708-DD13-DA8E-1F35730713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83" y="4812259"/>
            <a:ext cx="2661107" cy="935853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B76C0275-1DC0-6ADF-8BD3-B6DDF50DFE1A}"/>
              </a:ext>
            </a:extLst>
          </p:cNvPr>
          <p:cNvSpPr txBox="1"/>
          <p:nvPr/>
        </p:nvSpPr>
        <p:spPr>
          <a:xfrm>
            <a:off x="332708" y="5857111"/>
            <a:ext cx="6096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(1) Elliott RA, Boyd MJ, Salema N, et al. (2016) BMJ Quality &amp; Safety.</a:t>
            </a:r>
            <a:endParaRPr kumimoji="0" lang="en-CH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4C42F4E-C8AA-3AD3-D5A5-6D9E0D942B35}"/>
              </a:ext>
            </a:extLst>
          </p:cNvPr>
          <p:cNvSpPr txBox="1"/>
          <p:nvPr/>
        </p:nvSpPr>
        <p:spPr>
          <a:xfrm>
            <a:off x="7795448" y="4761257"/>
            <a:ext cx="337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i="1" dirty="0">
                <a:latin typeface="Poppins Light"/>
                <a:cs typeface="Poppins Light"/>
              </a:rPr>
              <a:t>Modèle optimisé pour le contexte suisse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B8A18E7-ECEC-81B7-70D1-B0512AE120F4}"/>
              </a:ext>
            </a:extLst>
          </p:cNvPr>
          <p:cNvSpPr txBox="1"/>
          <p:nvPr/>
        </p:nvSpPr>
        <p:spPr>
          <a:xfrm>
            <a:off x="3165737" y="3924389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500" b="1" noProof="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Suisse, le NMS est </a:t>
            </a:r>
            <a:r>
              <a:rPr lang="fr-FR" sz="2500" b="1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déployé</a:t>
            </a:r>
            <a:r>
              <a:rPr lang="fr-FR" sz="2500" b="1" noProof="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500" b="1" noProof="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sous le nom de 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8755D12-CE5A-83ED-2E9E-E7A83A424439}"/>
              </a:ext>
            </a:extLst>
          </p:cNvPr>
          <p:cNvSpPr/>
          <p:nvPr/>
        </p:nvSpPr>
        <p:spPr>
          <a:xfrm>
            <a:off x="0" y="-1"/>
            <a:ext cx="12192000" cy="695959"/>
          </a:xfrm>
          <a:custGeom>
            <a:avLst/>
            <a:gdLst/>
            <a:ahLst/>
            <a:cxnLst/>
            <a:rect l="l" t="t" r="r" b="b"/>
            <a:pathLst>
              <a:path w="12192000" h="394970">
                <a:moveTo>
                  <a:pt x="12192000" y="0"/>
                </a:moveTo>
                <a:lnTo>
                  <a:pt x="0" y="0"/>
                </a:lnTo>
                <a:lnTo>
                  <a:pt x="0" y="394868"/>
                </a:lnTo>
                <a:lnTo>
                  <a:pt x="12192000" y="39486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9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88F7DA1D-F656-2E1C-E1B3-5FE598D40D8C}"/>
              </a:ext>
            </a:extLst>
          </p:cNvPr>
          <p:cNvSpPr txBox="1">
            <a:spLocks/>
          </p:cNvSpPr>
          <p:nvPr/>
        </p:nvSpPr>
        <p:spPr>
          <a:xfrm>
            <a:off x="162922" y="155744"/>
            <a:ext cx="710101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Une intervention existe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83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-1"/>
            <a:ext cx="12192000" cy="695959"/>
          </a:xfrm>
          <a:custGeom>
            <a:avLst/>
            <a:gdLst/>
            <a:ahLst/>
            <a:cxnLst/>
            <a:rect l="l" t="t" r="r" b="b"/>
            <a:pathLst>
              <a:path w="12192000" h="394970">
                <a:moveTo>
                  <a:pt x="12192000" y="0"/>
                </a:moveTo>
                <a:lnTo>
                  <a:pt x="0" y="0"/>
                </a:lnTo>
                <a:lnTo>
                  <a:pt x="0" y="394868"/>
                </a:lnTo>
                <a:lnTo>
                  <a:pt x="12192000" y="39486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9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F6D65E58-A7B2-74BE-7522-52F0C43610CE}"/>
              </a:ext>
            </a:extLst>
          </p:cNvPr>
          <p:cNvSpPr txBox="1">
            <a:spLocks/>
          </p:cNvSpPr>
          <p:nvPr/>
        </p:nvSpPr>
        <p:spPr>
          <a:xfrm>
            <a:off x="162922" y="155744"/>
            <a:ext cx="710101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Qu’est-ce que </a:t>
            </a:r>
            <a:r>
              <a:rPr lang="fr-FR" dirty="0" err="1">
                <a:latin typeface="Poppins" panose="00000500000000000000" pitchFamily="2" charset="0"/>
                <a:cs typeface="Poppins" panose="00000500000000000000" pitchFamily="2" charset="0"/>
              </a:rPr>
              <a:t>myCare</a:t>
            </a: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 Start ?</a:t>
            </a:r>
          </a:p>
        </p:txBody>
      </p:sp>
      <p:pic>
        <p:nvPicPr>
          <p:cNvPr id="20" name="Image 19" descr="Une image contenant texte, capture d’écran, habits, Site web&#10;&#10;Le contenu généré par l’IA peut être incorrect.">
            <a:extLst>
              <a:ext uri="{FF2B5EF4-FFF2-40B4-BE49-F238E27FC236}">
                <a16:creationId xmlns:a16="http://schemas.microsoft.com/office/drawing/2014/main" id="{B1B6E149-08D6-9FC3-6D41-C471E11C8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22" y="851703"/>
            <a:ext cx="8815201" cy="349169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81ED551-00D9-F878-BB4A-63FD4637544F}"/>
              </a:ext>
            </a:extLst>
          </p:cNvPr>
          <p:cNvSpPr txBox="1"/>
          <p:nvPr/>
        </p:nvSpPr>
        <p:spPr>
          <a:xfrm>
            <a:off x="-78599" y="5250328"/>
            <a:ext cx="60939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fr-F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HYPERTENSION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fr-F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THROMBOPROPHYLAXIE</a:t>
            </a:r>
            <a:endParaRPr lang="fr-FR" sz="1500" dirty="0">
              <a:solidFill>
                <a:prstClr val="black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fr-F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DIABÈTE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fr-F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HYPERLIPIDÉMIE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fr-F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DEPRESSION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fr-FR" sz="1500" kern="1200" dirty="0">
                <a:solidFill>
                  <a:prstClr val="black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ASMTHE ET BPCO</a:t>
            </a:r>
            <a:endParaRPr kumimoji="0" lang="fr-FR" sz="1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FBA75A9-B936-3580-95BA-9BF22A359CE2}"/>
              </a:ext>
            </a:extLst>
          </p:cNvPr>
          <p:cNvSpPr txBox="1"/>
          <p:nvPr/>
        </p:nvSpPr>
        <p:spPr>
          <a:xfrm>
            <a:off x="8632040" y="3915657"/>
            <a:ext cx="319104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Etude d’évaluation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myCare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Start-I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lang="fr-FR" sz="1500" b="1" kern="1200" dirty="0">
              <a:solidFill>
                <a:prstClr val="black"/>
              </a:solidFill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- Efficacité de </a:t>
            </a:r>
            <a:r>
              <a:rPr kumimoji="0" 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myCare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Start:</a:t>
            </a:r>
            <a:r>
              <a:rPr kumimoji="0" lang="fr-F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adhésion, qualité de vie, coût-efficacité</a:t>
            </a:r>
            <a:endParaRPr lang="fr-FR" sz="1500" b="1" kern="1200" dirty="0">
              <a:solidFill>
                <a:prstClr val="black"/>
              </a:solidFill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fr-FR" sz="1500" b="1" kern="1200" dirty="0">
                <a:solidFill>
                  <a:prstClr val="black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- Implémentation de </a:t>
            </a:r>
            <a:r>
              <a:rPr lang="fr-FR" sz="1500" b="1" kern="1200" dirty="0" err="1">
                <a:solidFill>
                  <a:prstClr val="black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myCare</a:t>
            </a:r>
            <a:r>
              <a:rPr lang="fr-FR" sz="1500" b="1" kern="1200" dirty="0">
                <a:solidFill>
                  <a:prstClr val="black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Start</a:t>
            </a:r>
            <a:r>
              <a:rPr lang="fr-FR" sz="1500" kern="1200" dirty="0">
                <a:solidFill>
                  <a:prstClr val="black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dans le contexte ambulatoire suisse</a:t>
            </a: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pic>
        <p:nvPicPr>
          <p:cNvPr id="29" name="object 18">
            <a:extLst>
              <a:ext uri="{FF2B5EF4-FFF2-40B4-BE49-F238E27FC236}">
                <a16:creationId xmlns:a16="http://schemas.microsoft.com/office/drawing/2014/main" id="{944A8F46-95FA-2ED8-AFDD-CC9109084E1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8235562">
            <a:off x="6179652" y="4422842"/>
            <a:ext cx="1834251" cy="2285891"/>
          </a:xfrm>
          <a:prstGeom prst="rect">
            <a:avLst/>
          </a:prstGeom>
        </p:spPr>
      </p:pic>
      <p:pic>
        <p:nvPicPr>
          <p:cNvPr id="31" name="Image 30" descr="Une image contenant symbole, clipart, conception&#10;&#10;Le contenu généré par l’IA peut être incorrect.">
            <a:extLst>
              <a:ext uri="{FF2B5EF4-FFF2-40B4-BE49-F238E27FC236}">
                <a16:creationId xmlns:a16="http://schemas.microsoft.com/office/drawing/2014/main" id="{F0085DAB-3871-3A48-7B2A-6D4A68623D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00" y="5631876"/>
            <a:ext cx="849056" cy="84905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983D3EE-F55E-082E-BE04-3949643335AA}"/>
              </a:ext>
            </a:extLst>
          </p:cNvPr>
          <p:cNvSpPr/>
          <p:nvPr/>
        </p:nvSpPr>
        <p:spPr>
          <a:xfrm>
            <a:off x="8632040" y="3915657"/>
            <a:ext cx="3231940" cy="266934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113AB10-B6B8-9625-2C76-2D2547E14CB1}"/>
              </a:ext>
            </a:extLst>
          </p:cNvPr>
          <p:cNvSpPr txBox="1"/>
          <p:nvPr/>
        </p:nvSpPr>
        <p:spPr>
          <a:xfrm>
            <a:off x="-784505" y="4901763"/>
            <a:ext cx="609391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fr-FR" sz="1500" b="1" kern="1200" noProof="0" dirty="0">
                <a:solidFill>
                  <a:prstClr val="black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MÉDICAMENT.S NOUVELLEMENT PRÉSCRIT.S POUR:</a:t>
            </a: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49249F6-D994-B4AA-8564-6F0B568E06CE}"/>
              </a:ext>
            </a:extLst>
          </p:cNvPr>
          <p:cNvSpPr txBox="1"/>
          <p:nvPr/>
        </p:nvSpPr>
        <p:spPr>
          <a:xfrm>
            <a:off x="9522251" y="1904386"/>
            <a:ext cx="2109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b="1" kern="1200" dirty="0">
                <a:solidFill>
                  <a:prstClr val="black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Gratuit dans le </a:t>
            </a:r>
          </a:p>
          <a:p>
            <a:pPr algn="ctr"/>
            <a:r>
              <a:rPr lang="fr-CH" b="1" kern="1200" dirty="0">
                <a:solidFill>
                  <a:prstClr val="black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cadre de l’étude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2" grpId="0" animBg="1"/>
      <p:bldP spid="3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E0DAD-C80E-51E4-8FA0-7CC581088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5FDA2CF8-C0D0-CC2A-AEDA-D12279E15871}"/>
              </a:ext>
            </a:extLst>
          </p:cNvPr>
          <p:cNvGrpSpPr/>
          <p:nvPr/>
        </p:nvGrpSpPr>
        <p:grpSpPr>
          <a:xfrm>
            <a:off x="381615" y="6051519"/>
            <a:ext cx="11428771" cy="703482"/>
            <a:chOff x="381615" y="6051519"/>
            <a:chExt cx="11428771" cy="703482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B48589FC-522D-9B36-E503-D42364D1066B}"/>
                </a:ext>
              </a:extLst>
            </p:cNvPr>
            <p:cNvGrpSpPr/>
            <p:nvPr/>
          </p:nvGrpSpPr>
          <p:grpSpPr>
            <a:xfrm>
              <a:off x="381615" y="6051519"/>
              <a:ext cx="11428771" cy="392186"/>
              <a:chOff x="0" y="0"/>
              <a:chExt cx="22857542" cy="784371"/>
            </a:xfrm>
          </p:grpSpPr>
          <p:sp>
            <p:nvSpPr>
              <p:cNvPr id="11" name="AutoShape 3">
                <a:extLst>
                  <a:ext uri="{FF2B5EF4-FFF2-40B4-BE49-F238E27FC236}">
                    <a16:creationId xmlns:a16="http://schemas.microsoft.com/office/drawing/2014/main" id="{2D137F51-17E9-EC20-B251-24CD7D9E0AE1}"/>
                  </a:ext>
                </a:extLst>
              </p:cNvPr>
              <p:cNvSpPr/>
              <p:nvPr/>
            </p:nvSpPr>
            <p:spPr>
              <a:xfrm>
                <a:off x="0" y="0"/>
                <a:ext cx="22857542" cy="13414"/>
              </a:xfrm>
              <a:prstGeom prst="rect">
                <a:avLst/>
              </a:prstGeom>
              <a:solidFill>
                <a:srgbClr val="323232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TextBox 4">
                <a:extLst>
                  <a:ext uri="{FF2B5EF4-FFF2-40B4-BE49-F238E27FC236}">
                    <a16:creationId xmlns:a16="http://schemas.microsoft.com/office/drawing/2014/main" id="{CAD71BA0-FB9B-436E-E80B-4325DAB08EB5}"/>
                  </a:ext>
                </a:extLst>
              </p:cNvPr>
              <p:cNvSpPr txBox="1"/>
              <p:nvPr/>
            </p:nvSpPr>
            <p:spPr>
              <a:xfrm>
                <a:off x="0" y="449407"/>
                <a:ext cx="9438542" cy="3349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ts val="135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6" b="0" i="1" u="none" strike="noStrike" kern="1200" cap="none" spc="56" normalizeH="0" baseline="0" noProof="0" dirty="0" err="1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Poppins Light Bold"/>
                    <a:ea typeface="+mn-ea"/>
                    <a:cs typeface="+mn-cs"/>
                  </a:rPr>
                  <a:t>myCare</a:t>
                </a:r>
                <a:r>
                  <a:rPr kumimoji="0" lang="en-US" sz="1126" b="0" i="1" u="none" strike="noStrike" kern="1200" cap="none" spc="56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Poppins Light Bold"/>
                    <a:ea typeface="+mn-ea"/>
                    <a:cs typeface="+mn-cs"/>
                  </a:rPr>
                  <a:t> Start-I</a:t>
                </a:r>
              </a:p>
            </p:txBody>
          </p:sp>
        </p:grpSp>
        <p:pic>
          <p:nvPicPr>
            <p:cNvPr id="6" name="Picture 2" descr="Team:UniGE-Geneva/Attributions - 2019.igem.org">
              <a:extLst>
                <a:ext uri="{FF2B5EF4-FFF2-40B4-BE49-F238E27FC236}">
                  <a16:creationId xmlns:a16="http://schemas.microsoft.com/office/drawing/2014/main" id="{24BC8888-FC72-3294-5085-E7276DA47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469" y="6218518"/>
              <a:ext cx="1119178" cy="536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Grafik 17">
              <a:extLst>
                <a:ext uri="{FF2B5EF4-FFF2-40B4-BE49-F238E27FC236}">
                  <a16:creationId xmlns:a16="http://schemas.microsoft.com/office/drawing/2014/main" id="{ABD67E39-DC6E-3BEF-7CBC-3B296B9ED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45647" y="6105477"/>
              <a:ext cx="762000" cy="571500"/>
            </a:xfrm>
            <a:prstGeom prst="rect">
              <a:avLst/>
            </a:prstGeom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772515C4-0418-C458-A5E6-D4C94F847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2024" y="6292064"/>
              <a:ext cx="1018513" cy="357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hteck 1">
            <a:extLst>
              <a:ext uri="{FF2B5EF4-FFF2-40B4-BE49-F238E27FC236}">
                <a16:creationId xmlns:a16="http://schemas.microsoft.com/office/drawing/2014/main" id="{14004C20-3B8E-2762-E4EE-CD14773F627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0800000">
            <a:off x="0" y="-64854"/>
            <a:ext cx="12192000" cy="624086"/>
          </a:xfrm>
          <a:prstGeom prst="rect">
            <a:avLst/>
          </a:prstGeom>
          <a:solidFill>
            <a:srgbClr val="009644"/>
          </a:solidFill>
          <a:ln w="25400" cap="flat" cmpd="sng" algn="ctr">
            <a:solidFill>
              <a:srgbClr val="00964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5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D4A64A2A-014A-581A-055E-4B6FE2F1D2EB}"/>
              </a:ext>
            </a:extLst>
          </p:cNvPr>
          <p:cNvSpPr txBox="1"/>
          <p:nvPr/>
        </p:nvSpPr>
        <p:spPr>
          <a:xfrm>
            <a:off x="133060" y="10219"/>
            <a:ext cx="1192587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rPr>
              <a:t>Où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rPr>
              <a:t> le service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rPr>
              <a:t>myCare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rPr>
              <a:t> Start sera disponible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4AD8CD-920B-1C89-70D5-4B8A011761C9}"/>
              </a:ext>
            </a:extLst>
          </p:cNvPr>
          <p:cNvSpPr txBox="1"/>
          <p:nvPr/>
        </p:nvSpPr>
        <p:spPr>
          <a:xfrm>
            <a:off x="268566" y="756326"/>
            <a:ext cx="811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Poppins" panose="00000500000000000000" pitchFamily="2" charset="0"/>
                <a:cs typeface="Poppins" panose="00000500000000000000" pitchFamily="2" charset="0"/>
              </a:rPr>
              <a:t>33 clusters* pharmacie-médecins dans différentes régions de Suisse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1FB7C6D-A76A-C5BC-B25D-E02938CF3C6E}"/>
              </a:ext>
            </a:extLst>
          </p:cNvPr>
          <p:cNvSpPr txBox="1"/>
          <p:nvPr/>
        </p:nvSpPr>
        <p:spPr>
          <a:xfrm>
            <a:off x="8117184" y="2970917"/>
            <a:ext cx="610819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i="1" dirty="0" err="1">
                <a:highlight>
                  <a:srgbClr val="00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Insérez</a:t>
            </a:r>
            <a:r>
              <a:rPr lang="en-US" sz="1500" b="1" i="1" dirty="0">
                <a:highlight>
                  <a:srgbClr val="00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500" b="1" i="1" dirty="0" err="1">
                <a:highlight>
                  <a:srgbClr val="00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ici</a:t>
            </a:r>
            <a:r>
              <a:rPr lang="en-US" sz="1500" b="1" i="1" dirty="0">
                <a:highlight>
                  <a:srgbClr val="00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500" b="1" i="1" dirty="0" err="1">
                <a:highlight>
                  <a:srgbClr val="00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quand</a:t>
            </a:r>
            <a:r>
              <a:rPr lang="en-US" sz="1500" b="1" i="1" dirty="0">
                <a:highlight>
                  <a:srgbClr val="00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 vous </a:t>
            </a:r>
            <a:r>
              <a:rPr lang="en-US" sz="1500" b="1" i="1" dirty="0" err="1">
                <a:highlight>
                  <a:srgbClr val="00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transitionnez</a:t>
            </a:r>
            <a:r>
              <a:rPr lang="en-US" sz="1500" b="1" i="1" dirty="0">
                <a:highlight>
                  <a:srgbClr val="00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43789A0-B323-6007-5865-13166604ED78}"/>
              </a:ext>
            </a:extLst>
          </p:cNvPr>
          <p:cNvSpPr txBox="1"/>
          <p:nvPr/>
        </p:nvSpPr>
        <p:spPr>
          <a:xfrm>
            <a:off x="243840" y="5667140"/>
            <a:ext cx="33858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500" dirty="0">
                <a:latin typeface="Poppins" panose="00000500000000000000" pitchFamily="2" charset="0"/>
                <a:cs typeface="Poppins" panose="00000500000000000000" pitchFamily="2" charset="0"/>
              </a:rPr>
              <a:t>* Peut être soumis à modification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4CBF07-0FF2-A73D-1817-04260085B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179" y="1779027"/>
            <a:ext cx="8613853" cy="303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135B899E-E699-6906-4D59-EE31FF124EAE}"/>
              </a:ext>
            </a:extLst>
          </p:cNvPr>
          <p:cNvSpPr/>
          <p:nvPr/>
        </p:nvSpPr>
        <p:spPr>
          <a:xfrm>
            <a:off x="0" y="-1"/>
            <a:ext cx="12192000" cy="695959"/>
          </a:xfrm>
          <a:custGeom>
            <a:avLst/>
            <a:gdLst/>
            <a:ahLst/>
            <a:cxnLst/>
            <a:rect l="l" t="t" r="r" b="b"/>
            <a:pathLst>
              <a:path w="12192000" h="394970">
                <a:moveTo>
                  <a:pt x="12192000" y="0"/>
                </a:moveTo>
                <a:lnTo>
                  <a:pt x="0" y="0"/>
                </a:lnTo>
                <a:lnTo>
                  <a:pt x="0" y="394868"/>
                </a:lnTo>
                <a:lnTo>
                  <a:pt x="12192000" y="39486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954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CA1C8B4D-2D86-422F-4A24-7A6F8A5A827E}"/>
              </a:ext>
            </a:extLst>
          </p:cNvPr>
          <p:cNvSpPr txBox="1">
            <a:spLocks/>
          </p:cNvSpPr>
          <p:nvPr/>
        </p:nvSpPr>
        <p:spPr>
          <a:xfrm>
            <a:off x="162922" y="155744"/>
            <a:ext cx="710101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Où la prestation sera-t-elle disponible ?</a:t>
            </a:r>
          </a:p>
        </p:txBody>
      </p:sp>
    </p:spTree>
    <p:extLst>
      <p:ext uri="{BB962C8B-B14F-4D97-AF65-F5344CB8AC3E}">
        <p14:creationId xmlns:p14="http://schemas.microsoft.com/office/powerpoint/2010/main" val="45658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D3AD2-AA74-3C09-A079-561ACDDE5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3A9F4CC0-2416-DD80-5831-63A58B644125}"/>
              </a:ext>
            </a:extLst>
          </p:cNvPr>
          <p:cNvGrpSpPr/>
          <p:nvPr/>
        </p:nvGrpSpPr>
        <p:grpSpPr>
          <a:xfrm>
            <a:off x="381615" y="6051519"/>
            <a:ext cx="11428771" cy="703482"/>
            <a:chOff x="381615" y="6051519"/>
            <a:chExt cx="11428771" cy="70348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395F04EB-9F02-FE09-C51D-F54042697AA0}"/>
                </a:ext>
              </a:extLst>
            </p:cNvPr>
            <p:cNvGrpSpPr/>
            <p:nvPr/>
          </p:nvGrpSpPr>
          <p:grpSpPr>
            <a:xfrm>
              <a:off x="381615" y="6051519"/>
              <a:ext cx="11428771" cy="392186"/>
              <a:chOff x="0" y="0"/>
              <a:chExt cx="22857542" cy="784371"/>
            </a:xfrm>
          </p:grpSpPr>
          <p:sp>
            <p:nvSpPr>
              <p:cNvPr id="9" name="AutoShape 3">
                <a:extLst>
                  <a:ext uri="{FF2B5EF4-FFF2-40B4-BE49-F238E27FC236}">
                    <a16:creationId xmlns:a16="http://schemas.microsoft.com/office/drawing/2014/main" id="{1E435882-D664-E365-19DC-0FE0C8349100}"/>
                  </a:ext>
                </a:extLst>
              </p:cNvPr>
              <p:cNvSpPr/>
              <p:nvPr/>
            </p:nvSpPr>
            <p:spPr>
              <a:xfrm>
                <a:off x="0" y="0"/>
                <a:ext cx="22857542" cy="13414"/>
              </a:xfrm>
              <a:prstGeom prst="rect">
                <a:avLst/>
              </a:prstGeom>
              <a:solidFill>
                <a:srgbClr val="323232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DC91CC61-D949-CDF5-E20F-39CBA10FB20E}"/>
                  </a:ext>
                </a:extLst>
              </p:cNvPr>
              <p:cNvSpPr txBox="1"/>
              <p:nvPr/>
            </p:nvSpPr>
            <p:spPr>
              <a:xfrm>
                <a:off x="0" y="449407"/>
                <a:ext cx="9438542" cy="3349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ts val="135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6" b="0" i="1" u="none" strike="noStrike" kern="1200" cap="none" spc="56" normalizeH="0" baseline="0" noProof="0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Poppins Light Bold"/>
                    <a:ea typeface="+mn-ea"/>
                    <a:cs typeface="+mn-cs"/>
                  </a:rPr>
                  <a:t>myCare Start-I</a:t>
                </a:r>
              </a:p>
            </p:txBody>
          </p:sp>
        </p:grpSp>
        <p:pic>
          <p:nvPicPr>
            <p:cNvPr id="6" name="Picture 2" descr="Team:UniGE-Geneva/Attributions - 2019.igem.org">
              <a:extLst>
                <a:ext uri="{FF2B5EF4-FFF2-40B4-BE49-F238E27FC236}">
                  <a16:creationId xmlns:a16="http://schemas.microsoft.com/office/drawing/2014/main" id="{88CC19F5-853D-5423-23D1-2E97CA7A7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469" y="6218518"/>
              <a:ext cx="1119178" cy="536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fik 17">
              <a:extLst>
                <a:ext uri="{FF2B5EF4-FFF2-40B4-BE49-F238E27FC236}">
                  <a16:creationId xmlns:a16="http://schemas.microsoft.com/office/drawing/2014/main" id="{BA72E152-5FCB-2DA3-B5AE-254956DFA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45647" y="6105477"/>
              <a:ext cx="762000" cy="571500"/>
            </a:xfrm>
            <a:prstGeom prst="rect">
              <a:avLst/>
            </a:prstGeom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00BCF083-5B1A-50A5-8694-0DC013A7F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2024" y="6292064"/>
              <a:ext cx="1018513" cy="357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hteck 1">
            <a:extLst>
              <a:ext uri="{FF2B5EF4-FFF2-40B4-BE49-F238E27FC236}">
                <a16:creationId xmlns:a16="http://schemas.microsoft.com/office/drawing/2014/main" id="{B7F8E0B0-A1F0-DEE1-33D5-3B7AB07D33A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0800000">
            <a:off x="0" y="-37888"/>
            <a:ext cx="12192000" cy="432763"/>
          </a:xfrm>
          <a:prstGeom prst="rect">
            <a:avLst/>
          </a:prstGeom>
          <a:solidFill>
            <a:srgbClr val="00954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5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D3BD0-5655-52C0-AD00-92F7989D2B39}"/>
              </a:ext>
            </a:extLst>
          </p:cNvPr>
          <p:cNvSpPr txBox="1"/>
          <p:nvPr/>
        </p:nvSpPr>
        <p:spPr>
          <a:xfrm>
            <a:off x="4028661" y="981190"/>
            <a:ext cx="7897218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 defTabSz="60966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333333"/>
                </a:solidFill>
                <a:latin typeface="Poppins Light"/>
                <a:cs typeface="Segoe UI"/>
              </a:rPr>
              <a:t>Commencer un nouveau </a:t>
            </a:r>
            <a:r>
              <a:rPr lang="en-US" dirty="0" err="1">
                <a:solidFill>
                  <a:srgbClr val="333333"/>
                </a:solidFill>
                <a:latin typeface="Poppins Light"/>
                <a:cs typeface="Segoe UI"/>
              </a:rPr>
              <a:t>traitement</a:t>
            </a:r>
            <a:r>
              <a:rPr lang="en-US" dirty="0">
                <a:solidFill>
                  <a:srgbClr val="333333"/>
                </a:solidFill>
                <a:latin typeface="Poppins Light"/>
                <a:cs typeface="Segoe UI"/>
              </a:rPr>
              <a:t> est </a:t>
            </a:r>
            <a:r>
              <a:rPr lang="en-US" dirty="0" err="1">
                <a:solidFill>
                  <a:srgbClr val="333333"/>
                </a:solidFill>
                <a:latin typeface="Poppins Light"/>
                <a:cs typeface="Segoe UI"/>
              </a:rPr>
              <a:t>une</a:t>
            </a:r>
            <a:r>
              <a:rPr lang="en-US" dirty="0">
                <a:solidFill>
                  <a:srgbClr val="333333"/>
                </a:solidFill>
                <a:latin typeface="Poppins Light"/>
                <a:cs typeface="Segoe UI"/>
              </a:rPr>
              <a:t> étape </a:t>
            </a:r>
            <a:r>
              <a:rPr lang="en-US" dirty="0" err="1">
                <a:solidFill>
                  <a:srgbClr val="333333"/>
                </a:solidFill>
                <a:latin typeface="Poppins Light"/>
                <a:cs typeface="Segoe UI"/>
              </a:rPr>
              <a:t>cruciale</a:t>
            </a:r>
            <a:r>
              <a:rPr lang="en-US" dirty="0">
                <a:solidFill>
                  <a:srgbClr val="333333"/>
                </a:solidFill>
                <a:latin typeface="Poppins Light"/>
                <a:cs typeface="Segoe UI"/>
              </a:rPr>
              <a:t> qui </a:t>
            </a:r>
            <a:r>
              <a:rPr lang="en-US" b="1" dirty="0" err="1">
                <a:solidFill>
                  <a:srgbClr val="333333"/>
                </a:solidFill>
                <a:latin typeface="Poppins Light"/>
                <a:cs typeface="Segoe UI"/>
              </a:rPr>
              <a:t>nécessite</a:t>
            </a:r>
            <a:r>
              <a:rPr lang="en-US" b="1" dirty="0">
                <a:solidFill>
                  <a:srgbClr val="333333"/>
                </a:solidFill>
                <a:latin typeface="Poppins Light"/>
                <a:cs typeface="Segoe UI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Poppins Light"/>
                <a:cs typeface="Segoe UI"/>
              </a:rPr>
              <a:t>une</a:t>
            </a:r>
            <a:r>
              <a:rPr lang="en-US" b="1" dirty="0">
                <a:solidFill>
                  <a:srgbClr val="333333"/>
                </a:solidFill>
                <a:latin typeface="Poppins Light"/>
                <a:cs typeface="Segoe UI"/>
              </a:rPr>
              <a:t> attention et un </a:t>
            </a:r>
            <a:r>
              <a:rPr lang="en-US" b="1" dirty="0" err="1">
                <a:solidFill>
                  <a:srgbClr val="333333"/>
                </a:solidFill>
                <a:latin typeface="Poppins Light"/>
                <a:cs typeface="Segoe UI"/>
              </a:rPr>
              <a:t>soutien</a:t>
            </a:r>
            <a:r>
              <a:rPr lang="en-US" b="1" dirty="0">
                <a:solidFill>
                  <a:srgbClr val="333333"/>
                </a:solidFill>
                <a:latin typeface="Poppins Light"/>
                <a:cs typeface="Segoe UI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Poppins Light"/>
                <a:cs typeface="Segoe UI"/>
              </a:rPr>
              <a:t>particuliers</a:t>
            </a:r>
            <a:r>
              <a:rPr lang="en-US" dirty="0">
                <a:solidFill>
                  <a:srgbClr val="333333"/>
                </a:solidFill>
                <a:latin typeface="Poppins Light"/>
                <a:cs typeface="Segoe UI"/>
              </a:rPr>
              <a:t>. 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Poppins Light"/>
              <a:cs typeface="Poppins Light"/>
            </a:endParaRPr>
          </a:p>
          <a:p>
            <a:pPr marL="514350" indent="-514350" defTabSz="60966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Poppins Light"/>
              <a:cs typeface="Poppins Light"/>
            </a:endParaRPr>
          </a:p>
          <a:p>
            <a:pPr marL="514350" indent="-514350" defTabSz="60966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333333"/>
                </a:solidFill>
                <a:latin typeface="Poppins Light"/>
                <a:cs typeface="Segoe UI"/>
              </a:rPr>
              <a:t>La </a:t>
            </a:r>
            <a:r>
              <a:rPr lang="en-US" b="1" dirty="0">
                <a:solidFill>
                  <a:srgbClr val="333333"/>
                </a:solidFill>
                <a:latin typeface="Poppins Light"/>
                <a:cs typeface="Segoe UI"/>
              </a:rPr>
              <a:t>collaboration entre le </a:t>
            </a:r>
            <a:r>
              <a:rPr lang="en-US" b="1" dirty="0" err="1">
                <a:solidFill>
                  <a:srgbClr val="333333"/>
                </a:solidFill>
                <a:latin typeface="Poppins Light"/>
                <a:cs typeface="Segoe UI"/>
              </a:rPr>
              <a:t>médecin</a:t>
            </a:r>
            <a:r>
              <a:rPr lang="en-US" b="1" dirty="0">
                <a:solidFill>
                  <a:srgbClr val="333333"/>
                </a:solidFill>
                <a:latin typeface="Poppins Light"/>
                <a:cs typeface="Segoe UI"/>
              </a:rPr>
              <a:t>, le </a:t>
            </a:r>
            <a:r>
              <a:rPr lang="en-US" b="1" dirty="0" err="1">
                <a:solidFill>
                  <a:srgbClr val="333333"/>
                </a:solidFill>
                <a:latin typeface="Poppins Light"/>
                <a:cs typeface="Segoe UI"/>
              </a:rPr>
              <a:t>pharmacien</a:t>
            </a:r>
            <a:r>
              <a:rPr lang="en-US" b="1" dirty="0">
                <a:solidFill>
                  <a:srgbClr val="333333"/>
                </a:solidFill>
                <a:latin typeface="Poppins Light"/>
                <a:cs typeface="Segoe UI"/>
              </a:rPr>
              <a:t> et le patient </a:t>
            </a:r>
            <a:r>
              <a:rPr lang="en-US" dirty="0" err="1">
                <a:solidFill>
                  <a:srgbClr val="333333"/>
                </a:solidFill>
                <a:latin typeface="Poppins Light"/>
                <a:cs typeface="Segoe UI"/>
              </a:rPr>
              <a:t>peut</a:t>
            </a:r>
            <a:r>
              <a:rPr lang="en-US" dirty="0">
                <a:solidFill>
                  <a:srgbClr val="333333"/>
                </a:solidFill>
                <a:latin typeface="Poppins Light"/>
                <a:cs typeface="Segoe UI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Poppins Light"/>
                <a:cs typeface="Segoe UI"/>
              </a:rPr>
              <a:t>améliorer</a:t>
            </a:r>
            <a:r>
              <a:rPr lang="en-US" b="1" dirty="0">
                <a:solidFill>
                  <a:srgbClr val="333333"/>
                </a:solidFill>
                <a:latin typeface="Poppins Light"/>
                <a:cs typeface="Segoe UI"/>
              </a:rPr>
              <a:t> de manière significative la </a:t>
            </a:r>
            <a:r>
              <a:rPr lang="en-US" b="1" dirty="0" err="1">
                <a:solidFill>
                  <a:srgbClr val="333333"/>
                </a:solidFill>
                <a:latin typeface="Poppins Light"/>
                <a:cs typeface="Segoe UI"/>
              </a:rPr>
              <a:t>qualité</a:t>
            </a:r>
            <a:r>
              <a:rPr lang="en-US" b="1" dirty="0">
                <a:solidFill>
                  <a:srgbClr val="333333"/>
                </a:solidFill>
                <a:latin typeface="Poppins Light"/>
                <a:cs typeface="Segoe UI"/>
              </a:rPr>
              <a:t> et la </a:t>
            </a:r>
            <a:r>
              <a:rPr lang="en-US" b="1" dirty="0" err="1">
                <a:solidFill>
                  <a:srgbClr val="333333"/>
                </a:solidFill>
                <a:latin typeface="Poppins Light"/>
                <a:cs typeface="Segoe UI"/>
              </a:rPr>
              <a:t>sécurité</a:t>
            </a:r>
            <a:r>
              <a:rPr lang="en-US" b="1" dirty="0">
                <a:solidFill>
                  <a:srgbClr val="333333"/>
                </a:solidFill>
                <a:latin typeface="Poppins Light"/>
                <a:cs typeface="Segoe UI"/>
              </a:rPr>
              <a:t> </a:t>
            </a:r>
            <a:r>
              <a:rPr lang="en-US" dirty="0">
                <a:solidFill>
                  <a:srgbClr val="333333"/>
                </a:solidFill>
                <a:latin typeface="Poppins Light"/>
                <a:cs typeface="Segoe UI"/>
              </a:rPr>
              <a:t>des </a:t>
            </a:r>
            <a:r>
              <a:rPr lang="en-US" dirty="0" err="1">
                <a:solidFill>
                  <a:srgbClr val="333333"/>
                </a:solidFill>
                <a:latin typeface="Poppins Light"/>
                <a:cs typeface="Segoe UI"/>
              </a:rPr>
              <a:t>soins</a:t>
            </a:r>
            <a:r>
              <a:rPr lang="en-US" dirty="0">
                <a:solidFill>
                  <a:srgbClr val="333333"/>
                </a:solidFill>
                <a:latin typeface="Poppins Light"/>
                <a:cs typeface="Segoe UI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Poppins Light"/>
                <a:cs typeface="Segoe UI"/>
              </a:rPr>
              <a:t>prodigués</a:t>
            </a:r>
            <a:r>
              <a:rPr lang="en-US" dirty="0">
                <a:solidFill>
                  <a:srgbClr val="333333"/>
                </a:solidFill>
                <a:latin typeface="Poppins Light"/>
                <a:cs typeface="Segoe UI"/>
              </a:rPr>
              <a:t> à </a:t>
            </a:r>
            <a:r>
              <a:rPr lang="en-US" dirty="0" err="1">
                <a:solidFill>
                  <a:srgbClr val="333333"/>
                </a:solidFill>
                <a:latin typeface="Poppins Light"/>
                <a:cs typeface="Segoe UI"/>
              </a:rPr>
              <a:t>vos</a:t>
            </a:r>
            <a:r>
              <a:rPr lang="en-US" dirty="0">
                <a:solidFill>
                  <a:srgbClr val="333333"/>
                </a:solidFill>
                <a:latin typeface="Poppins Light"/>
                <a:cs typeface="Segoe UI"/>
              </a:rPr>
              <a:t> patients [1].</a:t>
            </a:r>
          </a:p>
          <a:p>
            <a:pPr marL="514350" indent="-514350" defTabSz="60966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333333"/>
              </a:solidFill>
              <a:latin typeface="Poppins Light"/>
              <a:cs typeface="Segoe UI"/>
            </a:endParaRPr>
          </a:p>
          <a:p>
            <a:pPr marL="514350" indent="-514350" defTabSz="609660">
              <a:buFont typeface="Arial" panose="020B0604020202020204" pitchFamily="34" charset="0"/>
              <a:buChar char="•"/>
              <a:defRPr/>
            </a:pPr>
            <a:r>
              <a:rPr lang="fr-CH" dirty="0" err="1">
                <a:solidFill>
                  <a:srgbClr val="333333"/>
                </a:solidFill>
                <a:latin typeface="Poppins Light"/>
                <a:cs typeface="Segoe UI"/>
              </a:rPr>
              <a:t>myCareStart</a:t>
            </a:r>
            <a:r>
              <a:rPr lang="fr-CH" dirty="0">
                <a:solidFill>
                  <a:srgbClr val="333333"/>
                </a:solidFill>
                <a:latin typeface="Poppins Light"/>
                <a:cs typeface="Segoe UI"/>
              </a:rPr>
              <a:t> offre la possibilité de potentialiser le transfert d’informations et la prise de décision partagée en s’appuyant sur une </a:t>
            </a:r>
            <a:r>
              <a:rPr lang="fr-CH" b="1" dirty="0">
                <a:solidFill>
                  <a:srgbClr val="333333"/>
                </a:solidFill>
                <a:latin typeface="Poppins Light"/>
                <a:cs typeface="Segoe UI"/>
              </a:rPr>
              <a:t>synergie interprofessionnelle</a:t>
            </a:r>
            <a:r>
              <a:rPr lang="fr-CH" dirty="0">
                <a:solidFill>
                  <a:srgbClr val="333333"/>
                </a:solidFill>
                <a:latin typeface="Poppins Light"/>
                <a:cs typeface="Segoe UI"/>
              </a:rPr>
              <a:t>.</a:t>
            </a:r>
            <a:endParaRPr lang="en-US" dirty="0">
              <a:solidFill>
                <a:srgbClr val="333333"/>
              </a:solidFill>
              <a:latin typeface="Poppins Light"/>
              <a:cs typeface="Segoe UI"/>
            </a:endParaRPr>
          </a:p>
          <a:p>
            <a:pPr marL="514350" indent="-514350" defTabSz="60966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333333"/>
              </a:solidFill>
              <a:latin typeface="Poppins Light"/>
              <a:cs typeface="Segoe UI"/>
            </a:endParaRPr>
          </a:p>
          <a:p>
            <a:pPr marL="514350" indent="-514350" defTabSz="60966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333333"/>
                </a:solidFill>
                <a:latin typeface="Poppins Light"/>
                <a:cs typeface="Segoe UI"/>
              </a:rPr>
              <a:t>myCare</a:t>
            </a:r>
            <a:r>
              <a:rPr lang="en-US" dirty="0">
                <a:solidFill>
                  <a:srgbClr val="333333"/>
                </a:solidFill>
                <a:latin typeface="Poppins Light"/>
                <a:cs typeface="Segoe UI"/>
              </a:rPr>
              <a:t> Start </a:t>
            </a:r>
            <a:r>
              <a:rPr lang="en-US" dirty="0" err="1">
                <a:solidFill>
                  <a:srgbClr val="333333"/>
                </a:solidFill>
                <a:latin typeface="Poppins Light"/>
                <a:cs typeface="Segoe UI"/>
              </a:rPr>
              <a:t>peut</a:t>
            </a:r>
            <a:r>
              <a:rPr lang="en-US" dirty="0">
                <a:solidFill>
                  <a:srgbClr val="333333"/>
                </a:solidFill>
                <a:latin typeface="Poppins Light"/>
                <a:cs typeface="Segoe UI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Poppins Light"/>
                <a:cs typeface="Segoe UI"/>
              </a:rPr>
              <a:t>constituer</a:t>
            </a:r>
            <a:r>
              <a:rPr lang="en-US" dirty="0">
                <a:solidFill>
                  <a:srgbClr val="333333"/>
                </a:solidFill>
                <a:latin typeface="Poppins Light"/>
                <a:cs typeface="Segoe UI"/>
              </a:rPr>
              <a:t> le début </a:t>
            </a:r>
            <a:r>
              <a:rPr lang="en-US" dirty="0" err="1">
                <a:solidFill>
                  <a:srgbClr val="333333"/>
                </a:solidFill>
                <a:latin typeface="Poppins Light"/>
                <a:cs typeface="Segoe UI"/>
              </a:rPr>
              <a:t>d'une</a:t>
            </a:r>
            <a:r>
              <a:rPr lang="en-US" dirty="0">
                <a:solidFill>
                  <a:srgbClr val="333333"/>
                </a:solidFill>
                <a:latin typeface="Poppins Light"/>
                <a:cs typeface="Segoe UI"/>
              </a:rPr>
              <a:t> collaboration </a:t>
            </a:r>
            <a:r>
              <a:rPr lang="en-US" dirty="0" err="1">
                <a:solidFill>
                  <a:srgbClr val="333333"/>
                </a:solidFill>
                <a:latin typeface="Poppins Light"/>
                <a:cs typeface="Segoe UI"/>
              </a:rPr>
              <a:t>efficace</a:t>
            </a:r>
            <a:r>
              <a:rPr lang="en-US" dirty="0">
                <a:solidFill>
                  <a:srgbClr val="333333"/>
                </a:solidFill>
                <a:latin typeface="Poppins Light"/>
                <a:cs typeface="Segoe UI"/>
              </a:rPr>
              <a:t> et </a:t>
            </a:r>
            <a:r>
              <a:rPr lang="en-US" dirty="0" err="1">
                <a:solidFill>
                  <a:srgbClr val="333333"/>
                </a:solidFill>
                <a:latin typeface="Poppins Light"/>
                <a:cs typeface="Segoe UI"/>
              </a:rPr>
              <a:t>fructueuse</a:t>
            </a:r>
            <a:r>
              <a:rPr lang="en-US" dirty="0">
                <a:solidFill>
                  <a:srgbClr val="333333"/>
                </a:solidFill>
                <a:latin typeface="Poppins Light"/>
                <a:cs typeface="Segoe UI"/>
              </a:rPr>
              <a:t> entre vous et les pharmacies </a:t>
            </a:r>
            <a:r>
              <a:rPr lang="en-US" dirty="0" err="1">
                <a:solidFill>
                  <a:srgbClr val="333333"/>
                </a:solidFill>
                <a:latin typeface="Poppins Light"/>
                <a:cs typeface="Segoe UI"/>
              </a:rPr>
              <a:t>avoisinantes</a:t>
            </a:r>
            <a:r>
              <a:rPr lang="en-US" dirty="0">
                <a:solidFill>
                  <a:srgbClr val="333333"/>
                </a:solidFill>
                <a:latin typeface="Poppins Light"/>
                <a:cs typeface="Segoe UI"/>
              </a:rPr>
              <a:t>.</a:t>
            </a:r>
            <a:endParaRPr lang="en-US" dirty="0">
              <a:solidFill>
                <a:srgbClr val="FF0000"/>
              </a:solidFill>
              <a:latin typeface="Poppins Light"/>
              <a:cs typeface="Segoe UI"/>
            </a:endParaRPr>
          </a:p>
          <a:p>
            <a:pPr marL="514350" indent="-514350" defTabSz="60966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Poppins Light"/>
              <a:cs typeface="Poppins Light"/>
            </a:endParaRPr>
          </a:p>
          <a:p>
            <a:pPr marL="514350" indent="-514350" defTabSz="60966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Poppins Light"/>
              <a:cs typeface="Poppins Light"/>
            </a:endParaRPr>
          </a:p>
          <a:p>
            <a:pPr marL="514350" indent="-514350" defTabSz="60966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Poppins Light"/>
              <a:cs typeface="Poppins Light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7C53540D-A8AC-B1A5-70C1-508BA30103E2}"/>
              </a:ext>
            </a:extLst>
          </p:cNvPr>
          <p:cNvSpPr txBox="1"/>
          <p:nvPr/>
        </p:nvSpPr>
        <p:spPr>
          <a:xfrm>
            <a:off x="266121" y="648460"/>
            <a:ext cx="3762540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3200" b="1" dirty="0" err="1">
                <a:solidFill>
                  <a:prstClr val="black"/>
                </a:solidFill>
                <a:latin typeface="Segoe UI"/>
                <a:ea typeface="+mn-lt"/>
                <a:cs typeface="+mn-lt"/>
              </a:rPr>
              <a:t>L'importance</a:t>
            </a:r>
            <a:r>
              <a:rPr lang="en-GB" sz="3200" b="1" dirty="0">
                <a:solidFill>
                  <a:prstClr val="black"/>
                </a:solidFill>
                <a:latin typeface="Segoe UI"/>
                <a:ea typeface="+mn-lt"/>
                <a:cs typeface="+mn-lt"/>
              </a:rPr>
              <a:t> du </a:t>
            </a:r>
            <a:r>
              <a:rPr lang="en-GB" sz="3200" b="1" dirty="0" err="1">
                <a:solidFill>
                  <a:prstClr val="black"/>
                </a:solidFill>
                <a:latin typeface="Segoe UI"/>
                <a:ea typeface="+mn-lt"/>
                <a:cs typeface="+mn-lt"/>
              </a:rPr>
              <a:t>soutien</a:t>
            </a:r>
            <a:r>
              <a:rPr lang="en-GB" sz="3200" b="1" dirty="0">
                <a:solidFill>
                  <a:prstClr val="black"/>
                </a:solidFill>
                <a:latin typeface="Segoe UI"/>
                <a:ea typeface="+mn-lt"/>
                <a:cs typeface="+mn-lt"/>
              </a:rPr>
              <a:t> et de la collaboration entre </a:t>
            </a:r>
            <a:r>
              <a:rPr lang="en-GB" sz="3200" b="1" dirty="0" err="1">
                <a:solidFill>
                  <a:prstClr val="black"/>
                </a:solidFill>
                <a:latin typeface="Segoe UI"/>
                <a:ea typeface="+mn-lt"/>
                <a:cs typeface="+mn-lt"/>
              </a:rPr>
              <a:t>médecins</a:t>
            </a:r>
            <a:r>
              <a:rPr lang="en-GB" sz="3200" b="1" dirty="0">
                <a:solidFill>
                  <a:prstClr val="black"/>
                </a:solidFill>
                <a:latin typeface="Segoe UI"/>
                <a:ea typeface="+mn-lt"/>
                <a:cs typeface="+mn-lt"/>
              </a:rPr>
              <a:t> et </a:t>
            </a:r>
            <a:r>
              <a:rPr lang="en-GB" sz="3200" b="1" dirty="0" err="1">
                <a:solidFill>
                  <a:prstClr val="black"/>
                </a:solidFill>
                <a:latin typeface="Segoe UI"/>
                <a:ea typeface="+mn-lt"/>
                <a:cs typeface="+mn-lt"/>
              </a:rPr>
              <a:t>pharmaciens</a:t>
            </a:r>
            <a:r>
              <a:rPr lang="en-GB" sz="3200" b="1" dirty="0">
                <a:solidFill>
                  <a:prstClr val="black"/>
                </a:solidFill>
                <a:latin typeface="Segoe UI"/>
                <a:ea typeface="+mn-lt"/>
                <a:cs typeface="+mn-lt"/>
              </a:rPr>
              <a:t> pour </a:t>
            </a:r>
            <a:r>
              <a:rPr lang="en-GB" sz="3200" b="1" dirty="0" err="1">
                <a:solidFill>
                  <a:prstClr val="black"/>
                </a:solidFill>
                <a:latin typeface="Segoe UI"/>
                <a:ea typeface="+mn-lt"/>
                <a:cs typeface="+mn-lt"/>
              </a:rPr>
              <a:t>l'avenir</a:t>
            </a:r>
            <a:r>
              <a:rPr lang="en-GB" sz="3200" b="1" dirty="0">
                <a:solidFill>
                  <a:prstClr val="black"/>
                </a:solidFill>
                <a:latin typeface="Segoe UI"/>
                <a:ea typeface="+mn-lt"/>
                <a:cs typeface="+mn-lt"/>
              </a:rPr>
              <a:t> des </a:t>
            </a:r>
            <a:r>
              <a:rPr lang="en-GB" sz="3200" b="1" dirty="0" err="1">
                <a:solidFill>
                  <a:prstClr val="black"/>
                </a:solidFill>
                <a:latin typeface="Segoe UI"/>
                <a:ea typeface="+mn-lt"/>
                <a:cs typeface="+mn-lt"/>
              </a:rPr>
              <a:t>soins</a:t>
            </a:r>
            <a:r>
              <a:rPr lang="en-GB" sz="3200" b="1" dirty="0">
                <a:solidFill>
                  <a:prstClr val="black"/>
                </a:solidFill>
                <a:latin typeface="Segoe UI"/>
                <a:ea typeface="+mn-lt"/>
                <a:cs typeface="+mn-lt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Segoe UI"/>
                <a:ea typeface="+mn-lt"/>
                <a:cs typeface="+mn-lt"/>
              </a:rPr>
              <a:t>intégrés</a:t>
            </a:r>
            <a:r>
              <a:rPr lang="en-GB" sz="3200" b="1" dirty="0">
                <a:solidFill>
                  <a:prstClr val="black"/>
                </a:solidFill>
                <a:latin typeface="Segoe UI"/>
                <a:ea typeface="+mn-lt"/>
                <a:cs typeface="+mn-lt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Segoe UI"/>
                <a:ea typeface="+mn-lt"/>
                <a:cs typeface="+mn-lt"/>
              </a:rPr>
              <a:t>en</a:t>
            </a:r>
            <a:r>
              <a:rPr lang="en-GB" sz="3200" b="1" dirty="0">
                <a:solidFill>
                  <a:prstClr val="black"/>
                </a:solidFill>
                <a:latin typeface="Segoe UI"/>
                <a:ea typeface="+mn-lt"/>
                <a:cs typeface="+mn-lt"/>
              </a:rPr>
              <a:t> Suisse.</a:t>
            </a:r>
            <a:endParaRPr lang="fr-FR" b="1" dirty="0">
              <a:solidFill>
                <a:prstClr val="black"/>
              </a:solidFill>
              <a:latin typeface="Segoe UI"/>
              <a:ea typeface="+mn-lt"/>
              <a:cs typeface="+mn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A9F7CCC-D478-26AC-9C68-B0E6CB197A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9159" y="4376801"/>
            <a:ext cx="1592091" cy="144088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5316A43-FBE2-CA31-CC69-925F97580F10}"/>
              </a:ext>
            </a:extLst>
          </p:cNvPr>
          <p:cNvSpPr txBox="1"/>
          <p:nvPr/>
        </p:nvSpPr>
        <p:spPr>
          <a:xfrm>
            <a:off x="188038" y="5567061"/>
            <a:ext cx="9864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1B1B1B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1. White et al. "Defining and enhancing collaboration between community pharmacists and primary care providers to improve medication safety". </a:t>
            </a:r>
            <a:r>
              <a:rPr lang="en-US" sz="1100" b="0" i="1" dirty="0">
                <a:solidFill>
                  <a:srgbClr val="1B1B1B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Expert opinion on drug safety </a:t>
            </a:r>
            <a:r>
              <a:rPr lang="en-US" sz="1100" b="0" i="0" dirty="0">
                <a:solidFill>
                  <a:srgbClr val="1B1B1B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vol. 21,11 (2022) : 1357-1364. doi:10.1080/14740338.2022.2147923</a:t>
            </a:r>
            <a:endParaRPr lang="fr-FR" sz="11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078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9" objId="13"/>
        <p14:stopEvt time="1884" objId="1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E7D06-2D1C-CCAF-4A5C-ECB896323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A2A0DB81-DDB5-6453-ABC8-7684A9AA8269}"/>
              </a:ext>
            </a:extLst>
          </p:cNvPr>
          <p:cNvGrpSpPr/>
          <p:nvPr/>
        </p:nvGrpSpPr>
        <p:grpSpPr>
          <a:xfrm>
            <a:off x="381615" y="6051519"/>
            <a:ext cx="11428771" cy="703482"/>
            <a:chOff x="381615" y="6051519"/>
            <a:chExt cx="11428771" cy="703482"/>
          </a:xfrm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4B496C94-AA4E-A32E-95E4-AB431DB908E2}"/>
                </a:ext>
              </a:extLst>
            </p:cNvPr>
            <p:cNvGrpSpPr/>
            <p:nvPr/>
          </p:nvGrpSpPr>
          <p:grpSpPr>
            <a:xfrm>
              <a:off x="381615" y="6051519"/>
              <a:ext cx="11428771" cy="392186"/>
              <a:chOff x="0" y="0"/>
              <a:chExt cx="22857542" cy="784371"/>
            </a:xfrm>
          </p:grpSpPr>
          <p:sp>
            <p:nvSpPr>
              <p:cNvPr id="11" name="AutoShape 3">
                <a:extLst>
                  <a:ext uri="{FF2B5EF4-FFF2-40B4-BE49-F238E27FC236}">
                    <a16:creationId xmlns:a16="http://schemas.microsoft.com/office/drawing/2014/main" id="{14E24785-7894-77D0-020C-8D2312631057}"/>
                  </a:ext>
                </a:extLst>
              </p:cNvPr>
              <p:cNvSpPr/>
              <p:nvPr/>
            </p:nvSpPr>
            <p:spPr>
              <a:xfrm>
                <a:off x="0" y="0"/>
                <a:ext cx="22857542" cy="13414"/>
              </a:xfrm>
              <a:prstGeom prst="rect">
                <a:avLst/>
              </a:prstGeom>
              <a:solidFill>
                <a:srgbClr val="323232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TextBox 4">
                <a:extLst>
                  <a:ext uri="{FF2B5EF4-FFF2-40B4-BE49-F238E27FC236}">
                    <a16:creationId xmlns:a16="http://schemas.microsoft.com/office/drawing/2014/main" id="{1FA62D2D-6AB8-422E-743C-FC4A7AA33558}"/>
                  </a:ext>
                </a:extLst>
              </p:cNvPr>
              <p:cNvSpPr txBox="1"/>
              <p:nvPr/>
            </p:nvSpPr>
            <p:spPr>
              <a:xfrm>
                <a:off x="0" y="449407"/>
                <a:ext cx="9438542" cy="3349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ts val="135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6" b="0" i="1" u="none" strike="noStrike" kern="1200" cap="none" spc="56" normalizeH="0" baseline="0" noProof="0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Poppins Light Bold"/>
                    <a:ea typeface="+mn-ea"/>
                    <a:cs typeface="+mn-cs"/>
                  </a:rPr>
                  <a:t>myCare Start-I</a:t>
                </a:r>
              </a:p>
            </p:txBody>
          </p:sp>
        </p:grpSp>
        <p:pic>
          <p:nvPicPr>
            <p:cNvPr id="8" name="Picture 2" descr="Team:UniGE-Geneva/Attributions - 2019.igem.org">
              <a:extLst>
                <a:ext uri="{FF2B5EF4-FFF2-40B4-BE49-F238E27FC236}">
                  <a16:creationId xmlns:a16="http://schemas.microsoft.com/office/drawing/2014/main" id="{AEA0F540-37B0-B03C-FAAF-5786B7B19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469" y="6218518"/>
              <a:ext cx="1119178" cy="536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Grafik 17">
              <a:extLst>
                <a:ext uri="{FF2B5EF4-FFF2-40B4-BE49-F238E27FC236}">
                  <a16:creationId xmlns:a16="http://schemas.microsoft.com/office/drawing/2014/main" id="{ACC8E4A3-13B4-169C-09B6-2ED7315DE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45647" y="6105477"/>
              <a:ext cx="762000" cy="571500"/>
            </a:xfrm>
            <a:prstGeom prst="rect">
              <a:avLst/>
            </a:prstGeom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7CB526CE-F127-E6F3-74B2-B500A5B75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2024" y="6292064"/>
              <a:ext cx="1018513" cy="357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hteck 1">
            <a:extLst>
              <a:ext uri="{FF2B5EF4-FFF2-40B4-BE49-F238E27FC236}">
                <a16:creationId xmlns:a16="http://schemas.microsoft.com/office/drawing/2014/main" id="{CE44CB29-F61D-2EC1-A70E-2DD06E8F343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0800000">
            <a:off x="0" y="-37888"/>
            <a:ext cx="12192000" cy="432763"/>
          </a:xfrm>
          <a:prstGeom prst="rect">
            <a:avLst/>
          </a:prstGeom>
          <a:solidFill>
            <a:srgbClr val="00954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5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B68E5B9-8BF8-F595-F085-2D3A715AACA7}"/>
              </a:ext>
            </a:extLst>
          </p:cNvPr>
          <p:cNvSpPr txBox="1"/>
          <p:nvPr/>
        </p:nvSpPr>
        <p:spPr>
          <a:xfrm>
            <a:off x="376768" y="1474160"/>
            <a:ext cx="81497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H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>
                <a:latin typeface="Poppins" panose="00000500000000000000" pitchFamily="2" charset="0"/>
                <a:cs typeface="Poppins" panose="00000500000000000000" pitchFamily="2" charset="0"/>
              </a:rPr>
              <a:t>Faire un e-learning </a:t>
            </a:r>
            <a:r>
              <a:rPr lang="fr-CH" dirty="0">
                <a:latin typeface="Poppins" panose="00000500000000000000" pitchFamily="2" charset="0"/>
                <a:cs typeface="Poppins" panose="00000500000000000000" pitchFamily="2" charset="0"/>
              </a:rPr>
              <a:t>de 15 minutes et signer un </a:t>
            </a:r>
            <a:r>
              <a:rPr lang="fr-CH" b="1" dirty="0">
                <a:latin typeface="Poppins" panose="00000500000000000000" pitchFamily="2" charset="0"/>
                <a:cs typeface="Poppins" panose="00000500000000000000" pitchFamily="2" charset="0"/>
              </a:rPr>
              <a:t>accord de participation </a:t>
            </a:r>
            <a:endParaRPr lang="fr-CH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>
                <a:latin typeface="Poppins" panose="00000500000000000000" pitchFamily="2" charset="0"/>
                <a:cs typeface="Poppins" panose="00000500000000000000" pitchFamily="2" charset="0"/>
              </a:rPr>
              <a:t>Informer les patients éligibles </a:t>
            </a:r>
            <a:r>
              <a:rPr lang="fr-CH" dirty="0">
                <a:latin typeface="Poppins" panose="00000500000000000000" pitchFamily="2" charset="0"/>
                <a:cs typeface="Poppins" panose="00000500000000000000" pitchFamily="2" charset="0"/>
              </a:rPr>
              <a:t>de la prestation </a:t>
            </a:r>
            <a:r>
              <a:rPr lang="fr-CH" dirty="0" err="1">
                <a:latin typeface="Poppins" panose="00000500000000000000" pitchFamily="2" charset="0"/>
                <a:cs typeface="Poppins" panose="00000500000000000000" pitchFamily="2" charset="0"/>
              </a:rPr>
              <a:t>myCare</a:t>
            </a:r>
            <a:r>
              <a:rPr lang="fr-CH" dirty="0">
                <a:latin typeface="Poppins" panose="00000500000000000000" pitchFamily="2" charset="0"/>
                <a:cs typeface="Poppins" panose="00000500000000000000" pitchFamily="2" charset="0"/>
              </a:rPr>
              <a:t> Start en officine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Poppins" panose="00000500000000000000" pitchFamily="2" charset="0"/>
                <a:cs typeface="Poppins" panose="00000500000000000000" pitchFamily="2" charset="0"/>
              </a:rPr>
              <a:t>Ajouter un </a:t>
            </a:r>
            <a:r>
              <a:rPr lang="fr-CH" b="1" dirty="0">
                <a:latin typeface="Poppins" panose="00000500000000000000" pitchFamily="2" charset="0"/>
                <a:cs typeface="Poppins" panose="00000500000000000000" pitchFamily="2" charset="0"/>
              </a:rPr>
              <a:t>bon de transmission </a:t>
            </a:r>
            <a:r>
              <a:rPr lang="fr-CH" dirty="0" err="1">
                <a:latin typeface="Poppins" panose="00000500000000000000" pitchFamily="2" charset="0"/>
                <a:cs typeface="Poppins" panose="00000500000000000000" pitchFamily="2" charset="0"/>
              </a:rPr>
              <a:t>myCare</a:t>
            </a:r>
            <a:r>
              <a:rPr lang="fr-CH" dirty="0">
                <a:latin typeface="Poppins" panose="00000500000000000000" pitchFamily="2" charset="0"/>
                <a:cs typeface="Poppins" panose="00000500000000000000" pitchFamily="2" charset="0"/>
              </a:rPr>
              <a:t> Start à l’ordonnance</a:t>
            </a:r>
          </a:p>
          <a:p>
            <a:endParaRPr lang="fr-CH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>
                <a:latin typeface="Poppins" panose="00000500000000000000" pitchFamily="2" charset="0"/>
                <a:cs typeface="Poppins" panose="00000500000000000000" pitchFamily="2" charset="0"/>
              </a:rPr>
              <a:t>S’appuyer sur le contre-rendu de consultations </a:t>
            </a:r>
            <a:r>
              <a:rPr lang="fr-CH" b="1" dirty="0" err="1">
                <a:latin typeface="Poppins" panose="00000500000000000000" pitchFamily="2" charset="0"/>
                <a:cs typeface="Poppins" panose="00000500000000000000" pitchFamily="2" charset="0"/>
              </a:rPr>
              <a:t>myCare</a:t>
            </a:r>
            <a:r>
              <a:rPr lang="fr-CH" b="1" dirty="0">
                <a:latin typeface="Poppins" panose="00000500000000000000" pitchFamily="2" charset="0"/>
                <a:cs typeface="Poppins" panose="00000500000000000000" pitchFamily="2" charset="0"/>
              </a:rPr>
              <a:t> Start </a:t>
            </a:r>
            <a:r>
              <a:rPr lang="fr-CH" dirty="0">
                <a:latin typeface="Poppins" panose="00000500000000000000" pitchFamily="2" charset="0"/>
                <a:cs typeface="Poppins" panose="00000500000000000000" pitchFamily="2" charset="0"/>
              </a:rPr>
              <a:t>dans la consultation médicale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Poppins" panose="00000500000000000000" pitchFamily="2" charset="0"/>
                <a:cs typeface="Poppins" panose="00000500000000000000" pitchFamily="2" charset="0"/>
              </a:rPr>
              <a:t>Répondre à des courts </a:t>
            </a:r>
            <a:r>
              <a:rPr lang="fr-CH" b="1" dirty="0">
                <a:latin typeface="Poppins" panose="00000500000000000000" pitchFamily="2" charset="0"/>
                <a:cs typeface="Poppins" panose="00000500000000000000" pitchFamily="2" charset="0"/>
              </a:rPr>
              <a:t>questionnaires d’implémentation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27E0564-A509-A866-9515-FCF0180054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6058" y="1823093"/>
            <a:ext cx="2490984" cy="3257878"/>
          </a:xfrm>
          <a:prstGeom prst="rect">
            <a:avLst/>
          </a:prstGeom>
        </p:spPr>
      </p:pic>
      <p:sp>
        <p:nvSpPr>
          <p:cNvPr id="20" name="object 7">
            <a:extLst>
              <a:ext uri="{FF2B5EF4-FFF2-40B4-BE49-F238E27FC236}">
                <a16:creationId xmlns:a16="http://schemas.microsoft.com/office/drawing/2014/main" id="{4532F1C5-B527-2D0D-D33C-0FA7BDDB45D0}"/>
              </a:ext>
            </a:extLst>
          </p:cNvPr>
          <p:cNvSpPr/>
          <p:nvPr/>
        </p:nvSpPr>
        <p:spPr>
          <a:xfrm>
            <a:off x="0" y="-1"/>
            <a:ext cx="12192000" cy="695959"/>
          </a:xfrm>
          <a:custGeom>
            <a:avLst/>
            <a:gdLst/>
            <a:ahLst/>
            <a:cxnLst/>
            <a:rect l="l" t="t" r="r" b="b"/>
            <a:pathLst>
              <a:path w="12192000" h="394970">
                <a:moveTo>
                  <a:pt x="12192000" y="0"/>
                </a:moveTo>
                <a:lnTo>
                  <a:pt x="0" y="0"/>
                </a:lnTo>
                <a:lnTo>
                  <a:pt x="0" y="394868"/>
                </a:lnTo>
                <a:lnTo>
                  <a:pt x="12192000" y="39486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9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6C1DA766-030D-9020-A345-0FE0B0D5F940}"/>
              </a:ext>
            </a:extLst>
          </p:cNvPr>
          <p:cNvSpPr txBox="1">
            <a:spLocks/>
          </p:cNvSpPr>
          <p:nvPr/>
        </p:nvSpPr>
        <p:spPr>
          <a:xfrm>
            <a:off x="162922" y="155744"/>
            <a:ext cx="11952878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dirty="0"/>
              <a:t>Qu’est qui est attendu de la part des médecins au développement de </a:t>
            </a:r>
            <a:r>
              <a:rPr lang="fr-FR" dirty="0" err="1"/>
              <a:t>myCare</a:t>
            </a:r>
            <a:r>
              <a:rPr lang="fr-FR" dirty="0"/>
              <a:t> Start? </a:t>
            </a:r>
            <a:endParaRPr lang="en-GB" kern="1200" dirty="0"/>
          </a:p>
          <a:p>
            <a:pPr marL="12700">
              <a:spcBef>
                <a:spcPts val="95"/>
              </a:spcBef>
            </a:pPr>
            <a:endParaRPr lang="fr-FR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698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609C6-E34B-DEBD-B30D-B218CDF6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CAF961-6643-EEE5-BBF3-F05546E91F13}"/>
              </a:ext>
            </a:extLst>
          </p:cNvPr>
          <p:cNvGrpSpPr/>
          <p:nvPr/>
        </p:nvGrpSpPr>
        <p:grpSpPr>
          <a:xfrm>
            <a:off x="381615" y="6051519"/>
            <a:ext cx="11428771" cy="703482"/>
            <a:chOff x="381615" y="6051519"/>
            <a:chExt cx="11428771" cy="70348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C3C49B1D-9E93-0F8E-189D-38D02F1B7F55}"/>
                </a:ext>
              </a:extLst>
            </p:cNvPr>
            <p:cNvGrpSpPr/>
            <p:nvPr/>
          </p:nvGrpSpPr>
          <p:grpSpPr>
            <a:xfrm>
              <a:off x="381615" y="6051519"/>
              <a:ext cx="11428771" cy="392186"/>
              <a:chOff x="0" y="0"/>
              <a:chExt cx="22857542" cy="784371"/>
            </a:xfrm>
          </p:grpSpPr>
          <p:sp>
            <p:nvSpPr>
              <p:cNvPr id="9" name="AutoShape 3">
                <a:extLst>
                  <a:ext uri="{FF2B5EF4-FFF2-40B4-BE49-F238E27FC236}">
                    <a16:creationId xmlns:a16="http://schemas.microsoft.com/office/drawing/2014/main" id="{135C2A7F-7994-D154-11EA-E355354955ED}"/>
                  </a:ext>
                </a:extLst>
              </p:cNvPr>
              <p:cNvSpPr/>
              <p:nvPr/>
            </p:nvSpPr>
            <p:spPr>
              <a:xfrm>
                <a:off x="0" y="0"/>
                <a:ext cx="22857542" cy="13414"/>
              </a:xfrm>
              <a:prstGeom prst="rect">
                <a:avLst/>
              </a:prstGeom>
              <a:solidFill>
                <a:srgbClr val="323232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9EC9291B-1C7F-F8B7-8773-A249B7A2FBFF}"/>
                  </a:ext>
                </a:extLst>
              </p:cNvPr>
              <p:cNvSpPr txBox="1"/>
              <p:nvPr/>
            </p:nvSpPr>
            <p:spPr>
              <a:xfrm>
                <a:off x="0" y="449407"/>
                <a:ext cx="9438542" cy="3349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ts val="135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6" b="0" i="1" u="none" strike="noStrike" kern="1200" cap="none" spc="56" normalizeH="0" baseline="0" noProof="0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Poppins Light Bold"/>
                    <a:ea typeface="+mn-ea"/>
                    <a:cs typeface="+mn-cs"/>
                  </a:rPr>
                  <a:t>myCare Start-I</a:t>
                </a:r>
              </a:p>
            </p:txBody>
          </p:sp>
        </p:grpSp>
        <p:pic>
          <p:nvPicPr>
            <p:cNvPr id="6" name="Picture 2" descr="Team:UniGE-Geneva/Attributions - 2019.igem.org">
              <a:extLst>
                <a:ext uri="{FF2B5EF4-FFF2-40B4-BE49-F238E27FC236}">
                  <a16:creationId xmlns:a16="http://schemas.microsoft.com/office/drawing/2014/main" id="{3C37B02A-5EB5-63BF-2B72-D0B12C5FF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469" y="6218518"/>
              <a:ext cx="1119178" cy="536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fik 17">
              <a:extLst>
                <a:ext uri="{FF2B5EF4-FFF2-40B4-BE49-F238E27FC236}">
                  <a16:creationId xmlns:a16="http://schemas.microsoft.com/office/drawing/2014/main" id="{C8EEBE89-E5F0-1A65-3072-C7C4909B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45647" y="6105477"/>
              <a:ext cx="762000" cy="571500"/>
            </a:xfrm>
            <a:prstGeom prst="rect">
              <a:avLst/>
            </a:prstGeom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B9F30F87-7C1B-E61D-A7F1-DC3670DBE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2024" y="6292064"/>
              <a:ext cx="1018513" cy="357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hteck 1">
            <a:extLst>
              <a:ext uri="{FF2B5EF4-FFF2-40B4-BE49-F238E27FC236}">
                <a16:creationId xmlns:a16="http://schemas.microsoft.com/office/drawing/2014/main" id="{04582905-4542-745C-34EC-F2C293B422C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>
            <a:off x="5773386" y="-311582"/>
            <a:ext cx="645235" cy="12192003"/>
          </a:xfrm>
          <a:prstGeom prst="rect">
            <a:avLst/>
          </a:prstGeom>
          <a:solidFill>
            <a:srgbClr val="009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LID4096" err="1">
              <a:solidFill>
                <a:schemeClr val="accent5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5E83F2-CD38-AD12-17E9-B4648240540F}"/>
              </a:ext>
            </a:extLst>
          </p:cNvPr>
          <p:cNvSpPr txBox="1"/>
          <p:nvPr/>
        </p:nvSpPr>
        <p:spPr>
          <a:xfrm>
            <a:off x="420399" y="5501524"/>
            <a:ext cx="872434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3200" b="1" dirty="0" err="1">
                <a:solidFill>
                  <a:schemeClr val="bg1"/>
                </a:solidFill>
                <a:latin typeface="Segoe UI"/>
                <a:cs typeface="Segoe UI"/>
              </a:rPr>
              <a:t>L’équipe</a:t>
            </a:r>
            <a:r>
              <a:rPr lang="en-GB" sz="3200" b="1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Segoe UI"/>
                <a:cs typeface="Segoe UI"/>
              </a:rPr>
              <a:t>myCare</a:t>
            </a:r>
            <a:r>
              <a:rPr lang="en-GB" sz="3200" b="1" dirty="0">
                <a:solidFill>
                  <a:schemeClr val="bg1"/>
                </a:solidFill>
                <a:latin typeface="Segoe UI"/>
                <a:cs typeface="Segoe UI"/>
              </a:rPr>
              <a:t> Start-I vous </a:t>
            </a:r>
            <a:r>
              <a:rPr lang="en-GB" sz="3200" b="1" dirty="0" err="1">
                <a:solidFill>
                  <a:schemeClr val="bg1"/>
                </a:solidFill>
                <a:latin typeface="Segoe UI"/>
                <a:cs typeface="Segoe UI"/>
              </a:rPr>
              <a:t>remercie</a:t>
            </a:r>
            <a:r>
              <a:rPr lang="en-GB" sz="3200" b="1" dirty="0">
                <a:solidFill>
                  <a:schemeClr val="bg1"/>
                </a:solidFill>
                <a:latin typeface="Segoe UI"/>
                <a:cs typeface="Segoe UI"/>
              </a:rPr>
              <a:t> !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2B88473-9A87-FB1C-B889-3692CA4E4E0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9225" r="9936"/>
          <a:stretch/>
        </p:blipFill>
        <p:spPr>
          <a:xfrm>
            <a:off x="1180548" y="178124"/>
            <a:ext cx="1271559" cy="160179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D07A35E-8BE8-960C-9640-67BB206CA742}"/>
              </a:ext>
            </a:extLst>
          </p:cNvPr>
          <p:cNvSpPr txBox="1"/>
          <p:nvPr/>
        </p:nvSpPr>
        <p:spPr>
          <a:xfrm>
            <a:off x="427037" y="1808409"/>
            <a:ext cx="277858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b="1" dirty="0"/>
              <a:t> Prof. Marie P. Schneider</a:t>
            </a:r>
          </a:p>
          <a:p>
            <a:pPr algn="ctr"/>
            <a:r>
              <a:rPr lang="fr-FR" sz="1000" dirty="0"/>
              <a:t>Responsable du projet, </a:t>
            </a:r>
          </a:p>
          <a:p>
            <a:pPr algn="ctr"/>
            <a:r>
              <a:rPr lang="fr-FR" sz="1000" dirty="0"/>
              <a:t>Section des Sciences Pharmaceutiques </a:t>
            </a:r>
          </a:p>
          <a:p>
            <a:pPr algn="ctr"/>
            <a:r>
              <a:rPr lang="fr-FR" sz="1000" dirty="0"/>
              <a:t>Institut des Sciences Pharmaceutiques de Suisse Occidentale (ISPSO), Directrice du centre de recherche du pharma24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FCD2B05-8997-9487-FC54-2686FFAB5F67}"/>
              </a:ext>
            </a:extLst>
          </p:cNvPr>
          <p:cNvSpPr txBox="1"/>
          <p:nvPr/>
        </p:nvSpPr>
        <p:spPr>
          <a:xfrm>
            <a:off x="3187179" y="1846880"/>
            <a:ext cx="342558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b="1" dirty="0"/>
              <a:t> Prof. Dagmar M. Haller, MD-PhD</a:t>
            </a:r>
          </a:p>
          <a:p>
            <a:pPr algn="ctr"/>
            <a:r>
              <a:rPr lang="fr-FR" sz="1000" dirty="0"/>
              <a:t>Directrice de l'</a:t>
            </a:r>
            <a:r>
              <a:rPr lang="fr-FR" sz="1000" dirty="0" err="1"/>
              <a:t>IuMFE</a:t>
            </a:r>
            <a:r>
              <a:rPr lang="fr-FR" sz="1000" dirty="0"/>
              <a:t> (Institut universitaire de Médecine de Famille et de l'Enfance),</a:t>
            </a:r>
          </a:p>
          <a:p>
            <a:pPr algn="ctr"/>
            <a:r>
              <a:rPr lang="fr-FR" sz="1000" dirty="0"/>
              <a:t>Co-directrice du Centre de médecine de premier recours UNIGE &amp; HUG, Médecin de famille en cabinet médical et maison de santé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7CBE0D9-B93D-B12F-1294-CA2A654A88A1}"/>
              </a:ext>
            </a:extLst>
          </p:cNvPr>
          <p:cNvSpPr txBox="1"/>
          <p:nvPr/>
        </p:nvSpPr>
        <p:spPr>
          <a:xfrm>
            <a:off x="5913135" y="1784808"/>
            <a:ext cx="342558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1"/>
              <a:t>Dr. Sarah Serhal</a:t>
            </a:r>
          </a:p>
          <a:p>
            <a:pPr algn="ctr"/>
            <a:r>
              <a:rPr lang="fr-CH" sz="1000"/>
              <a:t>Chercheuse postdoctorante,</a:t>
            </a:r>
            <a:endParaRPr lang="fr-FR" sz="1000"/>
          </a:p>
          <a:p>
            <a:pPr algn="ctr"/>
            <a:r>
              <a:rPr lang="fr-FR" sz="1000"/>
              <a:t>ISPSO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41E1767-A84E-E4E1-FDAB-DBA24D255B7D}"/>
              </a:ext>
            </a:extLst>
          </p:cNvPr>
          <p:cNvSpPr txBox="1"/>
          <p:nvPr/>
        </p:nvSpPr>
        <p:spPr>
          <a:xfrm>
            <a:off x="8822070" y="1798135"/>
            <a:ext cx="295894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 b="1"/>
              <a:t> </a:t>
            </a:r>
            <a:r>
              <a:rPr lang="en-GB" sz="1500" b="1"/>
              <a:t>Dr. Cédric Lanier</a:t>
            </a:r>
          </a:p>
          <a:p>
            <a:pPr algn="ctr"/>
            <a:r>
              <a:rPr lang="fr-FR" sz="1000"/>
              <a:t>Médecin collaborateur (Institut universitaire de Médecine de Famille et de l'Enfance), </a:t>
            </a:r>
          </a:p>
          <a:p>
            <a:pPr algn="ctr"/>
            <a:r>
              <a:rPr lang="fr-FR" sz="1000"/>
              <a:t>FMH en médecine interne générale, Médecin de famille en cabinet de groupe</a:t>
            </a:r>
          </a:p>
        </p:txBody>
      </p:sp>
      <p:pic>
        <p:nvPicPr>
          <p:cNvPr id="28" name="Image 27" descr="Une image contenant Visage humain, personne, sourire, habits&#10;&#10;Le contenu généré par l’IA peut être incorrect.">
            <a:extLst>
              <a:ext uri="{FF2B5EF4-FFF2-40B4-BE49-F238E27FC236}">
                <a16:creationId xmlns:a16="http://schemas.microsoft.com/office/drawing/2014/main" id="{FE9A1134-3CF2-A21A-58F4-67B2855208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r="11253"/>
          <a:stretch>
            <a:fillRect/>
          </a:stretch>
        </p:blipFill>
        <p:spPr>
          <a:xfrm>
            <a:off x="4043408" y="3170986"/>
            <a:ext cx="1634223" cy="1707272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97EA652F-A2B9-6276-56C6-93B262EB0B4C}"/>
              </a:ext>
            </a:extLst>
          </p:cNvPr>
          <p:cNvSpPr txBox="1"/>
          <p:nvPr/>
        </p:nvSpPr>
        <p:spPr>
          <a:xfrm>
            <a:off x="3359240" y="4885434"/>
            <a:ext cx="300255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500" b="1"/>
              <a:t>Dr. Léa Solh Dost</a:t>
            </a:r>
            <a:endParaRPr lang="en-GB" sz="1500" b="1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2D57F47-6F92-94AE-286F-D7234B644297}"/>
              </a:ext>
            </a:extLst>
          </p:cNvPr>
          <p:cNvSpPr txBox="1"/>
          <p:nvPr/>
        </p:nvSpPr>
        <p:spPr>
          <a:xfrm>
            <a:off x="8526469" y="4930342"/>
            <a:ext cx="360603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1" dirty="0"/>
              <a:t>Mme Ghita Benzakour</a:t>
            </a:r>
          </a:p>
          <a:p>
            <a:pPr lvl="0" algn="ctr">
              <a:defRPr/>
            </a:pPr>
            <a:r>
              <a:rPr lang="fr-FR" sz="1000" dirty="0">
                <a:solidFill>
                  <a:prstClr val="black"/>
                </a:solidFill>
                <a:latin typeface="Aptos" panose="020B0004020202020204"/>
              </a:rPr>
              <a:t>Facilitatrice, ISPSO et pharma24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5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500" b="1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EE6660E-49D5-4A10-5792-F08B2B37E079}"/>
              </a:ext>
            </a:extLst>
          </p:cNvPr>
          <p:cNvSpPr txBox="1"/>
          <p:nvPr/>
        </p:nvSpPr>
        <p:spPr>
          <a:xfrm>
            <a:off x="6238357" y="4894747"/>
            <a:ext cx="30696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1"/>
              <a:t>Mme Natascha Krauer</a:t>
            </a:r>
          </a:p>
        </p:txBody>
      </p:sp>
      <p:pic>
        <p:nvPicPr>
          <p:cNvPr id="18" name="Image 17" descr="Une image contenant Visage humain, personne, habits, sourire&#10;&#10;Le contenu généré par l’IA peut être incorrect.">
            <a:extLst>
              <a:ext uri="{FF2B5EF4-FFF2-40B4-BE49-F238E27FC236}">
                <a16:creationId xmlns:a16="http://schemas.microsoft.com/office/drawing/2014/main" id="{980E6CB1-D375-ED02-4454-223CF9ACD40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8507"/>
          <a:stretch>
            <a:fillRect/>
          </a:stretch>
        </p:blipFill>
        <p:spPr>
          <a:xfrm>
            <a:off x="6840552" y="183739"/>
            <a:ext cx="1546994" cy="158164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AEDC3D7-7FCF-945C-5915-7F6E63E8F0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6692" y="182150"/>
            <a:ext cx="1320373" cy="158164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DD83FDD-F126-0696-E208-F337AF73372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2160" b="-1"/>
          <a:stretch>
            <a:fillRect/>
          </a:stretch>
        </p:blipFill>
        <p:spPr>
          <a:xfrm>
            <a:off x="4237956" y="178124"/>
            <a:ext cx="1340924" cy="159804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8922FEE0-E950-ECE4-2852-514F8169F8D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1822" b="2534"/>
          <a:stretch>
            <a:fillRect/>
          </a:stretch>
        </p:blipFill>
        <p:spPr>
          <a:xfrm>
            <a:off x="7009525" y="3096712"/>
            <a:ext cx="1378021" cy="1737089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4D271C13-E46E-BD8A-FF6A-7DDE7CB1D0CD}"/>
              </a:ext>
            </a:extLst>
          </p:cNvPr>
          <p:cNvSpPr txBox="1"/>
          <p:nvPr/>
        </p:nvSpPr>
        <p:spPr>
          <a:xfrm>
            <a:off x="5805091" y="5150542"/>
            <a:ext cx="40595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Doctorante, ISPSO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4C1EE62-A9A8-FFBA-ECD5-5B8DEEC39E84}"/>
              </a:ext>
            </a:extLst>
          </p:cNvPr>
          <p:cNvSpPr txBox="1"/>
          <p:nvPr/>
        </p:nvSpPr>
        <p:spPr>
          <a:xfrm>
            <a:off x="3839578" y="5101058"/>
            <a:ext cx="18859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>
                <a:solidFill>
                  <a:prstClr val="black"/>
                </a:solidFill>
                <a:latin typeface="Aptos" panose="020B0004020202020204"/>
              </a:rPr>
              <a:t>Collaboratrice scientifique, I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SPSO et pharma24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F62C6DF-47DB-C2E9-E8E8-E755928A7E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4369" y="3096712"/>
            <a:ext cx="1446555" cy="178154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CA76777-F4B1-FED4-2601-5E61EC8DA0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343" y="3228202"/>
            <a:ext cx="1507262" cy="163508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19F21A7-B403-69A7-A76C-C24F1A7C25C3}"/>
              </a:ext>
            </a:extLst>
          </p:cNvPr>
          <p:cNvSpPr txBox="1"/>
          <p:nvPr/>
        </p:nvSpPr>
        <p:spPr>
          <a:xfrm>
            <a:off x="274298" y="4863289"/>
            <a:ext cx="3002557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500" b="1"/>
              <a:t>Dr. Sarah Rondeaux</a:t>
            </a:r>
          </a:p>
          <a:p>
            <a:pPr algn="ctr"/>
            <a:r>
              <a:rPr lang="fr-CH" sz="1000">
                <a:solidFill>
                  <a:prstClr val="black"/>
                </a:solidFill>
                <a:latin typeface="Aptos" panose="020B0004020202020204"/>
              </a:rPr>
              <a:t>Chercheuse postdoctorante,</a:t>
            </a:r>
            <a:endParaRPr lang="fr-FR" sz="1000">
              <a:solidFill>
                <a:prstClr val="black"/>
              </a:solidFill>
              <a:latin typeface="Aptos" panose="020B0004020202020204"/>
            </a:endParaRPr>
          </a:p>
          <a:p>
            <a:pPr algn="ctr"/>
            <a:r>
              <a:rPr lang="fr-FR" sz="1000">
                <a:solidFill>
                  <a:prstClr val="black"/>
                </a:solidFill>
                <a:latin typeface="Aptos" panose="020B0004020202020204"/>
              </a:rPr>
              <a:t>ISPSO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500" b="1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500" b="1"/>
          </a:p>
        </p:txBody>
      </p:sp>
    </p:spTree>
    <p:extLst>
      <p:ext uri="{BB962C8B-B14F-4D97-AF65-F5344CB8AC3E}">
        <p14:creationId xmlns:p14="http://schemas.microsoft.com/office/powerpoint/2010/main" val="185595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2694" y="6552882"/>
            <a:ext cx="11247120" cy="309880"/>
            <a:chOff x="472694" y="6552882"/>
            <a:chExt cx="11247120" cy="309880"/>
          </a:xfrm>
        </p:grpSpPr>
        <p:sp>
          <p:nvSpPr>
            <p:cNvPr id="3" name="object 3"/>
            <p:cNvSpPr/>
            <p:nvPr/>
          </p:nvSpPr>
          <p:spPr>
            <a:xfrm>
              <a:off x="477456" y="6557657"/>
              <a:ext cx="11237595" cy="300355"/>
            </a:xfrm>
            <a:custGeom>
              <a:avLst/>
              <a:gdLst/>
              <a:ahLst/>
              <a:cxnLst/>
              <a:rect l="l" t="t" r="r" b="b"/>
              <a:pathLst>
                <a:path w="11237595" h="300354">
                  <a:moveTo>
                    <a:pt x="11237099" y="0"/>
                  </a:moveTo>
                  <a:lnTo>
                    <a:pt x="0" y="0"/>
                  </a:lnTo>
                  <a:lnTo>
                    <a:pt x="0" y="300342"/>
                  </a:lnTo>
                  <a:lnTo>
                    <a:pt x="11237099" y="300342"/>
                  </a:lnTo>
                  <a:lnTo>
                    <a:pt x="11237099" y="0"/>
                  </a:lnTo>
                  <a:close/>
                </a:path>
              </a:pathLst>
            </a:custGeom>
            <a:solidFill>
              <a:srgbClr val="009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7456" y="6557644"/>
              <a:ext cx="11237595" cy="300355"/>
            </a:xfrm>
            <a:custGeom>
              <a:avLst/>
              <a:gdLst/>
              <a:ahLst/>
              <a:cxnLst/>
              <a:rect l="l" t="t" r="r" b="b"/>
              <a:pathLst>
                <a:path w="11237595" h="300354">
                  <a:moveTo>
                    <a:pt x="0" y="0"/>
                  </a:moveTo>
                  <a:lnTo>
                    <a:pt x="11237087" y="0"/>
                  </a:lnTo>
                  <a:lnTo>
                    <a:pt x="11237087" y="300354"/>
                  </a:lnTo>
                  <a:lnTo>
                    <a:pt x="0" y="3003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9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037745" y="0"/>
            <a:ext cx="19050" cy="1435100"/>
          </a:xfrm>
          <a:custGeom>
            <a:avLst/>
            <a:gdLst/>
            <a:ahLst/>
            <a:cxnLst/>
            <a:rect l="l" t="t" r="r" b="b"/>
            <a:pathLst>
              <a:path w="19050" h="1435100">
                <a:moveTo>
                  <a:pt x="19050" y="0"/>
                </a:moveTo>
                <a:lnTo>
                  <a:pt x="0" y="0"/>
                </a:lnTo>
                <a:lnTo>
                  <a:pt x="0" y="1434955"/>
                </a:lnTo>
                <a:lnTo>
                  <a:pt x="19050" y="1434955"/>
                </a:lnTo>
                <a:lnTo>
                  <a:pt x="19050" y="0"/>
                </a:lnTo>
                <a:close/>
              </a:path>
            </a:pathLst>
          </a:custGeom>
          <a:solidFill>
            <a:srgbClr val="B746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77455" y="0"/>
            <a:ext cx="11237595" cy="1460500"/>
            <a:chOff x="477455" y="0"/>
            <a:chExt cx="11237595" cy="1460500"/>
          </a:xfrm>
        </p:grpSpPr>
        <p:sp>
          <p:nvSpPr>
            <p:cNvPr id="7" name="object 7"/>
            <p:cNvSpPr/>
            <p:nvPr/>
          </p:nvSpPr>
          <p:spPr>
            <a:xfrm>
              <a:off x="477443" y="12"/>
              <a:ext cx="11237595" cy="1460500"/>
            </a:xfrm>
            <a:custGeom>
              <a:avLst/>
              <a:gdLst/>
              <a:ahLst/>
              <a:cxnLst/>
              <a:rect l="l" t="t" r="r" b="b"/>
              <a:pathLst>
                <a:path w="11237595" h="1460500">
                  <a:moveTo>
                    <a:pt x="8793442" y="0"/>
                  </a:moveTo>
                  <a:lnTo>
                    <a:pt x="8774392" y="0"/>
                  </a:lnTo>
                  <a:lnTo>
                    <a:pt x="8774392" y="1434947"/>
                  </a:lnTo>
                  <a:lnTo>
                    <a:pt x="8793442" y="1434947"/>
                  </a:lnTo>
                  <a:lnTo>
                    <a:pt x="8793442" y="0"/>
                  </a:lnTo>
                  <a:close/>
                </a:path>
                <a:path w="11237595" h="1460500">
                  <a:moveTo>
                    <a:pt x="11237087" y="1441297"/>
                  </a:moveTo>
                  <a:lnTo>
                    <a:pt x="0" y="1441297"/>
                  </a:lnTo>
                  <a:lnTo>
                    <a:pt x="0" y="1460347"/>
                  </a:lnTo>
                  <a:lnTo>
                    <a:pt x="11237087" y="1460347"/>
                  </a:lnTo>
                  <a:lnTo>
                    <a:pt x="11237087" y="1441297"/>
                  </a:lnTo>
                  <a:close/>
                </a:path>
              </a:pathLst>
            </a:custGeom>
            <a:solidFill>
              <a:srgbClr val="B746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7443" y="12"/>
              <a:ext cx="11237595" cy="1460500"/>
            </a:xfrm>
            <a:custGeom>
              <a:avLst/>
              <a:gdLst/>
              <a:ahLst/>
              <a:cxnLst/>
              <a:rect l="l" t="t" r="r" b="b"/>
              <a:pathLst>
                <a:path w="11237595" h="1460500">
                  <a:moveTo>
                    <a:pt x="3579342" y="0"/>
                  </a:moveTo>
                  <a:lnTo>
                    <a:pt x="3560292" y="0"/>
                  </a:lnTo>
                  <a:lnTo>
                    <a:pt x="3560292" y="1434947"/>
                  </a:lnTo>
                  <a:lnTo>
                    <a:pt x="3579342" y="1434947"/>
                  </a:lnTo>
                  <a:lnTo>
                    <a:pt x="3579342" y="0"/>
                  </a:lnTo>
                  <a:close/>
                </a:path>
                <a:path w="11237595" h="1460500">
                  <a:moveTo>
                    <a:pt x="8793442" y="0"/>
                  </a:moveTo>
                  <a:lnTo>
                    <a:pt x="8774392" y="0"/>
                  </a:lnTo>
                  <a:lnTo>
                    <a:pt x="8774392" y="1434947"/>
                  </a:lnTo>
                  <a:lnTo>
                    <a:pt x="8793442" y="1434947"/>
                  </a:lnTo>
                  <a:lnTo>
                    <a:pt x="8793442" y="0"/>
                  </a:lnTo>
                  <a:close/>
                </a:path>
                <a:path w="11237595" h="1460500">
                  <a:moveTo>
                    <a:pt x="11237087" y="1441297"/>
                  </a:moveTo>
                  <a:lnTo>
                    <a:pt x="0" y="1441297"/>
                  </a:lnTo>
                  <a:lnTo>
                    <a:pt x="0" y="1460347"/>
                  </a:lnTo>
                  <a:lnTo>
                    <a:pt x="11237087" y="1460347"/>
                  </a:lnTo>
                  <a:lnTo>
                    <a:pt x="11237087" y="1441297"/>
                  </a:lnTo>
                  <a:close/>
                </a:path>
              </a:pathLst>
            </a:custGeom>
            <a:solidFill>
              <a:srgbClr val="009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8160" y="663219"/>
              <a:ext cx="1119160" cy="5364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0485" y="574779"/>
              <a:ext cx="727479" cy="5067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33715" y="736758"/>
              <a:ext cx="1018512" cy="3571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49812" y="5559059"/>
            <a:ext cx="2783840" cy="9804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250" spc="-254" dirty="0">
                <a:solidFill>
                  <a:srgbClr val="009544"/>
                </a:solidFill>
                <a:latin typeface="Arial Black"/>
                <a:cs typeface="Arial Black"/>
              </a:rPr>
              <a:t>Merci</a:t>
            </a:r>
            <a:r>
              <a:rPr sz="6250" spc="-720" dirty="0">
                <a:solidFill>
                  <a:srgbClr val="009544"/>
                </a:solidFill>
                <a:latin typeface="Arial Black"/>
                <a:cs typeface="Arial Black"/>
              </a:rPr>
              <a:t> </a:t>
            </a:r>
            <a:r>
              <a:rPr sz="6250" spc="300" dirty="0">
                <a:solidFill>
                  <a:srgbClr val="009544"/>
                </a:solidFill>
                <a:latin typeface="Arial Black"/>
                <a:cs typeface="Arial Black"/>
              </a:rPr>
              <a:t>!</a:t>
            </a:r>
            <a:endParaRPr sz="625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2623" y="2162392"/>
            <a:ext cx="9761977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Poppins" panose="00000500000000000000" pitchFamily="2" charset="0"/>
                <a:cs typeface="Poppins" panose="00000500000000000000" pitchFamily="2" charset="0"/>
              </a:rPr>
              <a:t>Vous</a:t>
            </a:r>
            <a:r>
              <a:rPr sz="2000" b="1" spc="-4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CH" sz="2000" b="1" dirty="0">
                <a:latin typeface="Poppins" panose="00000500000000000000" pitchFamily="2" charset="0"/>
                <a:cs typeface="Poppins" panose="00000500000000000000" pitchFamily="2" charset="0"/>
              </a:rPr>
              <a:t>souhaitez participer à </a:t>
            </a:r>
            <a:r>
              <a:rPr lang="fr-CH" sz="2000" b="1" dirty="0" err="1">
                <a:latin typeface="Poppins" panose="00000500000000000000" pitchFamily="2" charset="0"/>
                <a:cs typeface="Poppins" panose="00000500000000000000" pitchFamily="2" charset="0"/>
              </a:rPr>
              <a:t>myCare</a:t>
            </a:r>
            <a:r>
              <a:rPr lang="fr-CH" sz="2000" b="1" dirty="0">
                <a:latin typeface="Poppins" panose="00000500000000000000" pitchFamily="2" charset="0"/>
                <a:cs typeface="Poppins" panose="00000500000000000000" pitchFamily="2" charset="0"/>
              </a:rPr>
              <a:t> Start</a:t>
            </a:r>
            <a:r>
              <a:rPr sz="2000" b="1" spc="170" dirty="0"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  <a:r>
              <a:rPr sz="2000" b="1" spc="-2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2000" b="1" dirty="0">
                <a:latin typeface="Poppins" panose="00000500000000000000" pitchFamily="2" charset="0"/>
                <a:cs typeface="Poppins" panose="00000500000000000000" pitchFamily="2" charset="0"/>
              </a:rPr>
              <a:t>Vous</a:t>
            </a:r>
            <a:r>
              <a:rPr sz="2000" b="1" spc="-4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CH" sz="2000" b="1" dirty="0">
                <a:latin typeface="Poppins" panose="00000500000000000000" pitchFamily="2" charset="0"/>
                <a:cs typeface="Poppins" panose="00000500000000000000" pitchFamily="2" charset="0"/>
              </a:rPr>
              <a:t>voulez</a:t>
            </a:r>
            <a:r>
              <a:rPr sz="2000" b="1" spc="-3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2000" b="1" spc="75" dirty="0"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sz="2000" b="1" spc="-3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2000" b="1" dirty="0">
                <a:latin typeface="Poppins" panose="00000500000000000000" pitchFamily="2" charset="0"/>
                <a:cs typeface="Poppins" panose="00000500000000000000" pitchFamily="2" charset="0"/>
              </a:rPr>
              <a:t>savoir</a:t>
            </a:r>
            <a:r>
              <a:rPr sz="2000" b="1" spc="-10" dirty="0">
                <a:latin typeface="Poppins" panose="00000500000000000000" pitchFamily="2" charset="0"/>
                <a:cs typeface="Poppins" panose="00000500000000000000" pitchFamily="2" charset="0"/>
              </a:rPr>
              <a:t> plus</a:t>
            </a:r>
            <a:r>
              <a:rPr sz="2000" b="1" spc="-204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2000" b="1" spc="120" dirty="0"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  <a:endParaRPr sz="2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230" marR="748030">
              <a:lnSpc>
                <a:spcPct val="200000"/>
              </a:lnSpc>
            </a:pPr>
            <a:endParaRPr lang="fr-CH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CH" sz="2000" dirty="0">
                <a:latin typeface="Poppins" panose="00000500000000000000" pitchFamily="2" charset="0"/>
                <a:cs typeface="Poppins" panose="00000500000000000000" pitchFamily="2" charset="0"/>
              </a:rPr>
              <a:t>Informations liées au projet sur le site web </a:t>
            </a:r>
            <a:r>
              <a:rPr lang="fr-CH" sz="2000" dirty="0" err="1">
                <a:latin typeface="Poppins" panose="00000500000000000000" pitchFamily="2" charset="0"/>
                <a:cs typeface="Poppins" panose="00000500000000000000" pitchFamily="2" charset="0"/>
              </a:rPr>
              <a:t>myCare</a:t>
            </a:r>
            <a:r>
              <a:rPr lang="fr-CH" sz="2000" dirty="0">
                <a:latin typeface="Poppins" panose="00000500000000000000" pitchFamily="2" charset="0"/>
                <a:cs typeface="Poppins" panose="00000500000000000000" pitchFamily="2" charset="0"/>
              </a:rPr>
              <a:t> Start : </a:t>
            </a:r>
            <a:r>
              <a:rPr lang="fr-CH" sz="2000" dirty="0">
                <a:latin typeface="Poppins" panose="00000500000000000000" pitchFamily="2" charset="0"/>
                <a:cs typeface="Poppins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https://www.unige.ch/mycarestart/health-care-professionals/physicians</a:t>
            </a:r>
            <a:r>
              <a:rPr lang="fr-CH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CH" sz="2000" dirty="0"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CH" sz="2000" dirty="0">
                <a:latin typeface="Poppins" panose="00000500000000000000" pitchFamily="2" charset="0"/>
                <a:cs typeface="Poppins" panose="00000500000000000000" pitchFamily="2" charset="0"/>
              </a:rPr>
              <a:t>Formulaire de collaboration: </a:t>
            </a:r>
            <a:r>
              <a:rPr lang="fr-CH" sz="2000" dirty="0">
                <a:latin typeface="Poppins" panose="00000500000000000000" pitchFamily="2" charset="0"/>
                <a:cs typeface="Poppins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https://redcap.link/myCare_Start_Medical_Practice_Collaboration_Agreement</a:t>
            </a:r>
            <a:r>
              <a:rPr lang="fr-CH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oppins" panose="00000500000000000000" pitchFamily="2" charset="0"/>
                <a:cs typeface="Poppins" panose="00000500000000000000" pitchFamily="2" charset="0"/>
                <a:hlinkClick r:id="rId7"/>
              </a:rPr>
              <a:t>/</a:t>
            </a:r>
            <a:endParaRPr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.1|5.9|8.1|3.7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3.3|22|1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1571</Words>
  <Application>Microsoft Office PowerPoint</Application>
  <PresentationFormat>Grand écran</PresentationFormat>
  <Paragraphs>148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Aptos</vt:lpstr>
      <vt:lpstr>Arial</vt:lpstr>
      <vt:lpstr>Arial Black</vt:lpstr>
      <vt:lpstr>Calibri</vt:lpstr>
      <vt:lpstr>Lucida Sans Unicode</vt:lpstr>
      <vt:lpstr>Poppins</vt:lpstr>
      <vt:lpstr>Poppins Light</vt:lpstr>
      <vt:lpstr>Poppins Light Bold</vt:lpstr>
      <vt:lpstr>Segoe UI</vt:lpstr>
      <vt:lpstr>Office Theme</vt:lpstr>
      <vt:lpstr>myCare Start: Débuter un nouveau médicament en toute sécurité en collaboration interprofessionnelle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Sarah Serhal</dc:creator>
  <cp:lastModifiedBy>Léa Solh Dost</cp:lastModifiedBy>
  <cp:revision>30</cp:revision>
  <dcterms:created xsi:type="dcterms:W3CDTF">2025-11-05T08:38:07Z</dcterms:created>
  <dcterms:modified xsi:type="dcterms:W3CDTF">2026-01-20T09:05:14Z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2025-09-19T00:00:00Z</vt:filetime>
  </property>
  <property fmtid="{D5CDD505-2E9C-101B-9397-08002B2CF9AE}" pid="3" name="Creator">
    <vt:lpwstr>Acrobat PDFMaker 25 pour PowerPoint</vt:lpwstr>
  </property>
  <property fmtid="{D5CDD505-2E9C-101B-9397-08002B2CF9AE}" pid="4" name="LastSaved">
    <vt:filetime>2025-11-05T00:00:00Z</vt:filetime>
  </property>
  <property fmtid="{D5CDD505-2E9C-101B-9397-08002B2CF9AE}" pid="5" name="Producer">
    <vt:lpwstr>Adobe PDF Library 25.1.213</vt:lpwstr>
  </property>
</Properties>
</file>