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4"/>
  </p:notesMasterIdLst>
  <p:sldIdLst>
    <p:sldId id="256" r:id="rId2"/>
    <p:sldId id="269" r:id="rId3"/>
    <p:sldId id="263" r:id="rId4"/>
    <p:sldId id="264" r:id="rId5"/>
    <p:sldId id="271" r:id="rId6"/>
    <p:sldId id="268" r:id="rId7"/>
    <p:sldId id="257" r:id="rId8"/>
    <p:sldId id="258" r:id="rId9"/>
    <p:sldId id="267" r:id="rId10"/>
    <p:sldId id="270" r:id="rId11"/>
    <p:sldId id="273"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iane Sophie Muller" initials="FSM" lastIdx="10" clrIdx="0">
    <p:extLst>
      <p:ext uri="{19B8F6BF-5375-455C-9EA6-DF929625EA0E}">
        <p15:presenceInfo xmlns:p15="http://schemas.microsoft.com/office/powerpoint/2012/main" userId="S-1-5-21-2549886845-264585227-397852783-583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snapToGrid="0">
      <p:cViewPr varScale="1">
        <p:scale>
          <a:sx n="84" d="100"/>
          <a:sy n="84"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B9B49D-89A1-4E34-A274-0C4B09B09982}" type="datetimeFigureOut">
              <a:rPr lang="fr-CH" smtClean="0"/>
              <a:t>28.02.2023</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D25168-DF5A-480D-A1B4-9E257B9F7E4B}" type="slidenum">
              <a:rPr lang="fr-CH" smtClean="0"/>
              <a:t>‹N°›</a:t>
            </a:fld>
            <a:endParaRPr lang="fr-CH"/>
          </a:p>
        </p:txBody>
      </p:sp>
    </p:spTree>
    <p:extLst>
      <p:ext uri="{BB962C8B-B14F-4D97-AF65-F5344CB8AC3E}">
        <p14:creationId xmlns:p14="http://schemas.microsoft.com/office/powerpoint/2010/main" val="446626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882177">
              <a:defRPr/>
            </a:pPr>
            <a:r>
              <a:rPr lang="fr-CH" b="1" dirty="0"/>
              <a:t>JBC</a:t>
            </a:r>
          </a:p>
          <a:p>
            <a:endParaRPr lang="fr-CH" dirty="0"/>
          </a:p>
        </p:txBody>
      </p:sp>
      <p:sp>
        <p:nvSpPr>
          <p:cNvPr id="4" name="Espace réservé du numéro de diapositive 3"/>
          <p:cNvSpPr>
            <a:spLocks noGrp="1"/>
          </p:cNvSpPr>
          <p:nvPr>
            <p:ph type="sldNum" sz="quarter" idx="10"/>
          </p:nvPr>
        </p:nvSpPr>
        <p:spPr/>
        <p:txBody>
          <a:bodyPr/>
          <a:lstStyle/>
          <a:p>
            <a:fld id="{2CE319D8-CB67-4A63-BCD2-D4C292142D3E}" type="slidenum">
              <a:rPr lang="fr-CH" smtClean="0"/>
              <a:t>5</a:t>
            </a:fld>
            <a:endParaRPr lang="fr-CH"/>
          </a:p>
        </p:txBody>
      </p:sp>
    </p:spTree>
    <p:extLst>
      <p:ext uri="{BB962C8B-B14F-4D97-AF65-F5344CB8AC3E}">
        <p14:creationId xmlns:p14="http://schemas.microsoft.com/office/powerpoint/2010/main" val="2974463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F3F257D5-55BF-4140-94FD-59F0D38B24D1}" type="slidenum">
              <a:rPr lang="fr-FR" smtClean="0"/>
              <a:t>8</a:t>
            </a:fld>
            <a:endParaRPr lang="fr-FR"/>
          </a:p>
        </p:txBody>
      </p:sp>
    </p:spTree>
    <p:extLst>
      <p:ext uri="{BB962C8B-B14F-4D97-AF65-F5344CB8AC3E}">
        <p14:creationId xmlns:p14="http://schemas.microsoft.com/office/powerpoint/2010/main" val="3106883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2/28/2023</a:t>
            </a:fld>
            <a:endParaRPr lang="en-US" dirty="0"/>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dirty="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dirty="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586B75A-687E-405C-8A0B-8D00578BA2C3}" type="datetimeFigureOut">
              <a:rPr lang="en-US" dirty="0"/>
              <a:pPr/>
              <a:t>2/28/2023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dirty="0"/>
              <a:t>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dirty="0"/>
              <a:t>2/28/2023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3D7E00A-486F-4252-8B1D-E32645521F49}" type="datetimeFigureOut">
              <a:rPr lang="en-US" dirty="0"/>
              <a:t>2/28/2023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FigureOut">
              <a:rPr lang="en-US" dirty="0"/>
              <a:t>2/28/2023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a:t>Modifier les styles du texte du masque</a:t>
            </a:r>
          </a:p>
        </p:txBody>
      </p:sp>
      <p:sp>
        <p:nvSpPr>
          <p:cNvPr id="5" name="Date Placeholder 4"/>
          <p:cNvSpPr>
            <a:spLocks noGrp="1"/>
          </p:cNvSpPr>
          <p:nvPr>
            <p:ph type="dt" sz="half" idx="10"/>
          </p:nvPr>
        </p:nvSpPr>
        <p:spPr/>
        <p:txBody>
          <a:bodyPr/>
          <a:lstStyle/>
          <a:p>
            <a:fld id="{AF6E2C9B-5FA2-460D-9BE7-B0812FC2A6FF}" type="datetimeFigureOut">
              <a:rPr lang="en-US" dirty="0"/>
              <a:t>2/28/2023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5586B75A-687E-405C-8A0B-8D00578BA2C3}" type="datetimeFigureOut">
              <a:rPr lang="en-US" dirty="0"/>
              <a:pPr/>
              <a:t>2/28/2023</a:t>
            </a:fld>
            <a:endParaRPr lang="en-US" dirty="0"/>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dirty="0"/>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4FAB73BC-B049-4115-A692-8D63A059BFB8}" type="slidenum">
              <a:rPr lang="en-US" dirty="0"/>
              <a:pPr/>
              <a:t>‹N°›</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2/28/2023</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unige.ch/biblio/fr/openaccess/fonds-publication/"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sv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svg"/><Relationship Id="rId7" Type="http://schemas.openxmlformats.org/officeDocument/2006/relationships/image" Target="../media/image24.sv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svg"/><Relationship Id="rId4" Type="http://schemas.openxmlformats.org/officeDocument/2006/relationships/image" Target="../media/image21.png"/><Relationship Id="rId9" Type="http://schemas.openxmlformats.org/officeDocument/2006/relationships/image" Target="../media/image26.svg"/></Relationships>
</file>

<file path=ppt/slides/_rels/slide2.xml.rels><?xml version="1.0" encoding="UTF-8" standalone="yes"?>
<Relationships xmlns="http://schemas.openxmlformats.org/package/2006/relationships"><Relationship Id="rId2" Type="http://schemas.openxmlformats.org/officeDocument/2006/relationships/hyperlink" Target="https://www.budapestopenaccessinitiative.org/translations/french-transl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v2.sherpa.ac.uk/romeo/"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www.swissuniversities.ch/fr/themes/digitalisation/open-access" TargetMode="External"/><Relationship Id="rId2" Type="http://schemas.openxmlformats.org/officeDocument/2006/relationships/hyperlink" Target="https://oa100.snf.ch/fr/home-fr/" TargetMode="External"/><Relationship Id="rId1" Type="http://schemas.openxmlformats.org/officeDocument/2006/relationships/slideLayout" Target="../slideLayouts/slideLayout2.xml"/><Relationship Id="rId4" Type="http://schemas.openxmlformats.org/officeDocument/2006/relationships/hyperlink" Target="https://www.swissuniversities.ch/fileadmin/swissuniversities/Dokumente/Hochschulpolitik/Open_Access/Open_Access_strategy_final_f.pdf"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swissuniversities.ch/fr/themes/digitalisation/open-access-campagne/strategie-nationale-et-plan-daction"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hyperlink" Target="https://archive-ouverte.unige.ch/" TargetMode="Externa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FDECAC-D4D2-41C7-886A-C717EE042C66}"/>
              </a:ext>
            </a:extLst>
          </p:cNvPr>
          <p:cNvSpPr>
            <a:spLocks noGrp="1"/>
          </p:cNvSpPr>
          <p:nvPr>
            <p:ph type="ctrTitle"/>
          </p:nvPr>
        </p:nvSpPr>
        <p:spPr/>
        <p:txBody>
          <a:bodyPr/>
          <a:lstStyle/>
          <a:p>
            <a:r>
              <a:rPr lang="fr-CH" dirty="0"/>
              <a:t>Open Access</a:t>
            </a:r>
          </a:p>
        </p:txBody>
      </p:sp>
      <p:sp>
        <p:nvSpPr>
          <p:cNvPr id="3" name="Sous-titre 2">
            <a:extLst>
              <a:ext uri="{FF2B5EF4-FFF2-40B4-BE49-F238E27FC236}">
                <a16:creationId xmlns:a16="http://schemas.microsoft.com/office/drawing/2014/main" id="{443BA966-29A4-491C-94E9-95DEA69601C6}"/>
              </a:ext>
            </a:extLst>
          </p:cNvPr>
          <p:cNvSpPr>
            <a:spLocks noGrp="1"/>
          </p:cNvSpPr>
          <p:nvPr>
            <p:ph type="subTitle" idx="1"/>
          </p:nvPr>
        </p:nvSpPr>
        <p:spPr/>
        <p:txBody>
          <a:bodyPr/>
          <a:lstStyle/>
          <a:p>
            <a:r>
              <a:rPr lang="fr-CH" dirty="0"/>
              <a:t>Pourquoi, pour qui et comment</a:t>
            </a:r>
          </a:p>
        </p:txBody>
      </p:sp>
    </p:spTree>
    <p:extLst>
      <p:ext uri="{BB962C8B-B14F-4D97-AF65-F5344CB8AC3E}">
        <p14:creationId xmlns:p14="http://schemas.microsoft.com/office/powerpoint/2010/main" val="3028815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820D6B-3613-4713-A719-0F975E869E07}"/>
              </a:ext>
            </a:extLst>
          </p:cNvPr>
          <p:cNvSpPr>
            <a:spLocks noGrp="1"/>
          </p:cNvSpPr>
          <p:nvPr>
            <p:ph type="title"/>
          </p:nvPr>
        </p:nvSpPr>
        <p:spPr>
          <a:xfrm>
            <a:off x="676656" y="353482"/>
            <a:ext cx="10772775" cy="1048598"/>
          </a:xfrm>
        </p:spPr>
        <p:txBody>
          <a:bodyPr/>
          <a:lstStyle/>
          <a:p>
            <a:r>
              <a:rPr lang="fr-CH" b="1" dirty="0"/>
              <a:t>Que puis-je faire en faveur de l’OA ?</a:t>
            </a:r>
          </a:p>
        </p:txBody>
      </p:sp>
      <p:sp>
        <p:nvSpPr>
          <p:cNvPr id="3" name="Espace réservé du contenu 2">
            <a:extLst>
              <a:ext uri="{FF2B5EF4-FFF2-40B4-BE49-F238E27FC236}">
                <a16:creationId xmlns:a16="http://schemas.microsoft.com/office/drawing/2014/main" id="{54A907F5-B7BB-47EF-81CF-285B89BDCA25}"/>
              </a:ext>
            </a:extLst>
          </p:cNvPr>
          <p:cNvSpPr>
            <a:spLocks noGrp="1"/>
          </p:cNvSpPr>
          <p:nvPr>
            <p:ph idx="1"/>
          </p:nvPr>
        </p:nvSpPr>
        <p:spPr>
          <a:xfrm>
            <a:off x="676656" y="1402080"/>
            <a:ext cx="10988122" cy="5319996"/>
          </a:xfrm>
        </p:spPr>
        <p:txBody>
          <a:bodyPr>
            <a:noAutofit/>
          </a:bodyPr>
          <a:lstStyle/>
          <a:p>
            <a:pPr lvl="1">
              <a:spcAft>
                <a:spcPts val="1200"/>
              </a:spcAft>
              <a:buFont typeface="Wingdings" panose="05000000000000000000" pitchFamily="2" charset="2"/>
              <a:buChar char="§"/>
            </a:pPr>
            <a:r>
              <a:rPr lang="fr-CH" sz="2600" dirty="0"/>
              <a:t>Intégrer toutes mes publications dans l’Archive ouverte de l’UNIGE (moi-même, </a:t>
            </a:r>
            <a:r>
              <a:rPr lang="fr-CH" sz="2600" dirty="0" err="1"/>
              <a:t>un</a:t>
            </a:r>
            <a:r>
              <a:rPr lang="fr-CH" sz="2800" dirty="0" err="1"/>
              <a:t>·</a:t>
            </a:r>
            <a:r>
              <a:rPr lang="fr-CH" sz="2600" dirty="0" err="1"/>
              <a:t>e</a:t>
            </a:r>
            <a:r>
              <a:rPr lang="fr-CH" sz="2600" dirty="0"/>
              <a:t> </a:t>
            </a:r>
            <a:r>
              <a:rPr lang="fr-CH" sz="2600" dirty="0" err="1"/>
              <a:t>assistant</a:t>
            </a:r>
            <a:r>
              <a:rPr lang="fr-CH" dirty="0" err="1"/>
              <a:t>·e</a:t>
            </a:r>
            <a:r>
              <a:rPr lang="fr-CH" dirty="0"/>
              <a:t>,</a:t>
            </a:r>
            <a:r>
              <a:rPr lang="fr-CH" sz="2600" dirty="0"/>
              <a:t> mon secrétariat…) et rendre mes publications accessibles tout en respectant les conditions négociées avec les éditeurs (embargo, version).</a:t>
            </a:r>
          </a:p>
          <a:p>
            <a:pPr lvl="1">
              <a:spcAft>
                <a:spcPts val="1200"/>
              </a:spcAft>
              <a:buFont typeface="Wingdings" panose="05000000000000000000" pitchFamily="2" charset="2"/>
              <a:buChar char="§"/>
            </a:pPr>
            <a:r>
              <a:rPr lang="fr-CH" sz="2600" dirty="0"/>
              <a:t>Mettre à jour mes publications déjà dans l’Archive ouverte en désactivant l’accès restreint lorsque le délai d’embargo est échu ou en transmettant une version sans la mise en page de l’éditeur qui peut être partagée librement (si nécessaire, avec l’aide de mon correspondant facultaire).</a:t>
            </a:r>
          </a:p>
          <a:p>
            <a:pPr lvl="1">
              <a:spcAft>
                <a:spcPts val="1200"/>
              </a:spcAft>
              <a:buFont typeface="Wingdings" panose="05000000000000000000" pitchFamily="2" charset="2"/>
              <a:buChar char="§"/>
            </a:pPr>
            <a:r>
              <a:rPr lang="fr-CH" sz="2600" dirty="0"/>
              <a:t>Pour les jeunes chercheurs/</a:t>
            </a:r>
            <a:r>
              <a:rPr lang="fr-CH" sz="2600" dirty="0" err="1"/>
              <a:t>euses</a:t>
            </a:r>
            <a:r>
              <a:rPr lang="fr-CH" sz="2600" dirty="0"/>
              <a:t> : publier dans des revues librement accessibles grâce au soutien du Fond d’aide à la publication</a:t>
            </a:r>
            <a:br>
              <a:rPr lang="fr-CH" sz="2600" dirty="0"/>
            </a:br>
            <a:r>
              <a:rPr lang="fr-CH" dirty="0">
                <a:hlinkClick r:id="rId2"/>
              </a:rPr>
              <a:t>https://www.unige.ch/biblio/fr/openaccess/fonds-publication/</a:t>
            </a:r>
            <a:r>
              <a:rPr lang="fr-CH" dirty="0"/>
              <a:t>  </a:t>
            </a:r>
          </a:p>
          <a:p>
            <a:pPr lvl="1">
              <a:buFont typeface="Wingdings" panose="05000000000000000000" pitchFamily="2" charset="2"/>
              <a:buChar char="§"/>
            </a:pPr>
            <a:r>
              <a:rPr lang="fr-CH" sz="2600" dirty="0"/>
              <a:t>En parler à mes collègues !</a:t>
            </a:r>
          </a:p>
        </p:txBody>
      </p:sp>
    </p:spTree>
    <p:extLst>
      <p:ext uri="{BB962C8B-B14F-4D97-AF65-F5344CB8AC3E}">
        <p14:creationId xmlns:p14="http://schemas.microsoft.com/office/powerpoint/2010/main" val="790247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FF14D7-C2BF-452B-A4B2-0D98258B6023}"/>
              </a:ext>
            </a:extLst>
          </p:cNvPr>
          <p:cNvSpPr>
            <a:spLocks noGrp="1"/>
          </p:cNvSpPr>
          <p:nvPr>
            <p:ph type="title"/>
          </p:nvPr>
        </p:nvSpPr>
        <p:spPr>
          <a:xfrm>
            <a:off x="657224" y="499533"/>
            <a:ext cx="10772775" cy="1116351"/>
          </a:xfrm>
        </p:spPr>
        <p:txBody>
          <a:bodyPr/>
          <a:lstStyle/>
          <a:p>
            <a:r>
              <a:rPr lang="fr-CH" b="1" dirty="0">
                <a:solidFill>
                  <a:schemeClr val="tx2">
                    <a:lumMod val="50000"/>
                    <a:lumOff val="50000"/>
                  </a:schemeClr>
                </a:solidFill>
              </a:rPr>
              <a:t>Contacts</a:t>
            </a:r>
          </a:p>
        </p:txBody>
      </p:sp>
      <p:sp>
        <p:nvSpPr>
          <p:cNvPr id="6" name="Ovale 80" descr="Grand cercle de couleur deuxième niveau de hiérarchie">
            <a:extLst>
              <a:ext uri="{FF2B5EF4-FFF2-40B4-BE49-F238E27FC236}">
                <a16:creationId xmlns:a16="http://schemas.microsoft.com/office/drawing/2014/main" id="{823FE7E7-E033-429C-8DFD-25FDADAED378}"/>
              </a:ext>
            </a:extLst>
          </p:cNvPr>
          <p:cNvSpPr>
            <a:spLocks noGrp="1"/>
          </p:cNvSpPr>
          <p:nvPr>
            <p:ph idx="1"/>
          </p:nvPr>
        </p:nvSpPr>
        <p:spPr>
          <a:xfrm>
            <a:off x="720517" y="4515370"/>
            <a:ext cx="1960138" cy="1962000"/>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lnSpcReduction="20000"/>
          </a:bodyPr>
          <a:lstStyle/>
          <a:p>
            <a:pPr marL="0" indent="0" algn="ctr">
              <a:buNone/>
            </a:pPr>
            <a:endParaRPr lang="fr-CH" sz="7200" dirty="0">
              <a:solidFill>
                <a:schemeClr val="tx1"/>
              </a:solidFill>
            </a:endParaRPr>
          </a:p>
          <a:p>
            <a:pPr marL="0" indent="0" algn="ctr">
              <a:buNone/>
            </a:pPr>
            <a:r>
              <a:rPr lang="fr-CH" sz="7200" dirty="0">
                <a:solidFill>
                  <a:schemeClr val="tx1"/>
                </a:solidFill>
              </a:rPr>
              <a:t>Droit</a:t>
            </a:r>
          </a:p>
          <a:p>
            <a:pPr marL="0" indent="0" algn="ctr">
              <a:buNone/>
            </a:pPr>
            <a:r>
              <a:rPr lang="fr-CH" sz="7200" dirty="0">
                <a:solidFill>
                  <a:schemeClr val="tx1"/>
                </a:solidFill>
              </a:rPr>
              <a:t>FTI</a:t>
            </a:r>
          </a:p>
          <a:p>
            <a:pPr marL="0" indent="0" algn="ctr">
              <a:buNone/>
            </a:pPr>
            <a:r>
              <a:rPr lang="fr-CH" sz="7200" dirty="0">
                <a:solidFill>
                  <a:schemeClr val="tx1"/>
                </a:solidFill>
              </a:rPr>
              <a:t>FPSE</a:t>
            </a:r>
          </a:p>
          <a:p>
            <a:pPr marL="0" indent="0" algn="ctr">
              <a:buNone/>
            </a:pPr>
            <a:r>
              <a:rPr lang="fr-CH" sz="7200" dirty="0">
                <a:solidFill>
                  <a:schemeClr val="tx1"/>
                </a:solidFill>
              </a:rPr>
              <a:t>GSEM</a:t>
            </a:r>
          </a:p>
          <a:p>
            <a:pPr marL="0" indent="0" algn="ctr">
              <a:buNone/>
            </a:pPr>
            <a:r>
              <a:rPr lang="fr-CH" sz="7200" dirty="0" err="1">
                <a:solidFill>
                  <a:schemeClr val="tx1"/>
                </a:solidFill>
              </a:rPr>
              <a:t>SdS</a:t>
            </a:r>
            <a:endParaRPr lang="fr-CH" sz="7200" dirty="0">
              <a:solidFill>
                <a:schemeClr val="tx1"/>
              </a:solidFill>
            </a:endParaRPr>
          </a:p>
          <a:p>
            <a:endParaRPr lang="fr-CH" dirty="0"/>
          </a:p>
        </p:txBody>
      </p:sp>
      <p:sp>
        <p:nvSpPr>
          <p:cNvPr id="7" name="Ovale 78" descr="Grand cercle de couleur deuxième niveau de hiérarchie">
            <a:extLst>
              <a:ext uri="{FF2B5EF4-FFF2-40B4-BE49-F238E27FC236}">
                <a16:creationId xmlns:a16="http://schemas.microsoft.com/office/drawing/2014/main" id="{F406637D-8438-4CB5-82B7-CF8D5E9B0500}"/>
              </a:ext>
            </a:extLst>
          </p:cNvPr>
          <p:cNvSpPr/>
          <p:nvPr/>
        </p:nvSpPr>
        <p:spPr>
          <a:xfrm>
            <a:off x="3406654" y="4515370"/>
            <a:ext cx="1962000" cy="1962000"/>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dirty="0">
                <a:solidFill>
                  <a:schemeClr val="tx1"/>
                </a:solidFill>
              </a:rPr>
              <a:t>Lettres</a:t>
            </a:r>
          </a:p>
          <a:p>
            <a:pPr algn="ctr"/>
            <a:r>
              <a:rPr lang="fr-CH" dirty="0">
                <a:solidFill>
                  <a:schemeClr val="tx1"/>
                </a:solidFill>
              </a:rPr>
              <a:t>Théologie</a:t>
            </a:r>
          </a:p>
        </p:txBody>
      </p:sp>
      <p:sp>
        <p:nvSpPr>
          <p:cNvPr id="8" name="Ovale 76" descr="Grand cercle de couleur deuxième niveau de hiérarchie">
            <a:extLst>
              <a:ext uri="{FF2B5EF4-FFF2-40B4-BE49-F238E27FC236}">
                <a16:creationId xmlns:a16="http://schemas.microsoft.com/office/drawing/2014/main" id="{A3877DE8-D86F-4B65-9428-AD2AA117A86C}"/>
              </a:ext>
            </a:extLst>
          </p:cNvPr>
          <p:cNvSpPr/>
          <p:nvPr/>
        </p:nvSpPr>
        <p:spPr>
          <a:xfrm>
            <a:off x="6082616" y="4515370"/>
            <a:ext cx="1962000" cy="1962000"/>
          </a:xfrm>
          <a:prstGeom prst="ellipse">
            <a:avLst/>
          </a:prstGeom>
          <a:solidFill>
            <a:schemeClr val="accent6">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Médecine</a:t>
            </a:r>
          </a:p>
          <a:p>
            <a:pPr algn="ctr"/>
            <a:r>
              <a:rPr lang="fr-FR" dirty="0">
                <a:solidFill>
                  <a:schemeClr val="tx1"/>
                </a:solidFill>
              </a:rPr>
              <a:t>Pharmacie</a:t>
            </a:r>
          </a:p>
        </p:txBody>
      </p:sp>
      <p:sp>
        <p:nvSpPr>
          <p:cNvPr id="9" name="Ovale 79" descr="Grand cercle de couleur deuxième niveau de hiérarchie">
            <a:extLst>
              <a:ext uri="{FF2B5EF4-FFF2-40B4-BE49-F238E27FC236}">
                <a16:creationId xmlns:a16="http://schemas.microsoft.com/office/drawing/2014/main" id="{00512E3F-D7BB-4185-8CF3-71EBB6EA9DB5}"/>
              </a:ext>
            </a:extLst>
          </p:cNvPr>
          <p:cNvSpPr/>
          <p:nvPr/>
        </p:nvSpPr>
        <p:spPr>
          <a:xfrm>
            <a:off x="8758581" y="4515370"/>
            <a:ext cx="1962000" cy="1962000"/>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Sciences</a:t>
            </a:r>
          </a:p>
        </p:txBody>
      </p:sp>
      <p:pic>
        <p:nvPicPr>
          <p:cNvPr id="14" name="Graphique 13" descr="Profil masculin">
            <a:extLst>
              <a:ext uri="{FF2B5EF4-FFF2-40B4-BE49-F238E27FC236}">
                <a16:creationId xmlns:a16="http://schemas.microsoft.com/office/drawing/2014/main" id="{815B254D-5830-406A-A5B2-F05EECBBC9F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6268" y="3933238"/>
            <a:ext cx="432000" cy="432000"/>
          </a:xfrm>
          <a:prstGeom prst="rect">
            <a:avLst/>
          </a:prstGeom>
        </p:spPr>
      </p:pic>
      <p:sp>
        <p:nvSpPr>
          <p:cNvPr id="15" name="ZoneTexte 14">
            <a:extLst>
              <a:ext uri="{FF2B5EF4-FFF2-40B4-BE49-F238E27FC236}">
                <a16:creationId xmlns:a16="http://schemas.microsoft.com/office/drawing/2014/main" id="{30AE3184-D2B0-4CE7-B022-75012F67E4ED}"/>
              </a:ext>
            </a:extLst>
          </p:cNvPr>
          <p:cNvSpPr txBox="1"/>
          <p:nvPr/>
        </p:nvSpPr>
        <p:spPr>
          <a:xfrm>
            <a:off x="1027698" y="4010071"/>
            <a:ext cx="1564980" cy="400110"/>
          </a:xfrm>
          <a:prstGeom prst="rect">
            <a:avLst/>
          </a:prstGeom>
          <a:noFill/>
        </p:spPr>
        <p:txBody>
          <a:bodyPr wrap="none" rtlCol="0">
            <a:spAutoFit/>
          </a:bodyPr>
          <a:lstStyle/>
          <a:p>
            <a:r>
              <a:rPr lang="fr-CH" sz="2000" b="1" dirty="0"/>
              <a:t>Dimitri </a:t>
            </a:r>
            <a:r>
              <a:rPr lang="fr-CH" sz="2000" b="1" dirty="0" err="1"/>
              <a:t>Donzé</a:t>
            </a:r>
            <a:endParaRPr lang="fr-CH" sz="2000" b="1" dirty="0"/>
          </a:p>
        </p:txBody>
      </p:sp>
      <p:pic>
        <p:nvPicPr>
          <p:cNvPr id="16" name="Graphique 15" descr="Profil masculin">
            <a:extLst>
              <a:ext uri="{FF2B5EF4-FFF2-40B4-BE49-F238E27FC236}">
                <a16:creationId xmlns:a16="http://schemas.microsoft.com/office/drawing/2014/main" id="{C9657F69-DB54-4D88-BDFF-1998D7D997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91900" y="3888157"/>
            <a:ext cx="432000" cy="432000"/>
          </a:xfrm>
          <a:prstGeom prst="rect">
            <a:avLst/>
          </a:prstGeom>
        </p:spPr>
      </p:pic>
      <p:sp>
        <p:nvSpPr>
          <p:cNvPr id="17" name="ZoneTexte 16">
            <a:extLst>
              <a:ext uri="{FF2B5EF4-FFF2-40B4-BE49-F238E27FC236}">
                <a16:creationId xmlns:a16="http://schemas.microsoft.com/office/drawing/2014/main" id="{FFC1CD7F-F1FD-4A85-AE49-541200D22954}"/>
              </a:ext>
            </a:extLst>
          </p:cNvPr>
          <p:cNvSpPr txBox="1"/>
          <p:nvPr/>
        </p:nvSpPr>
        <p:spPr>
          <a:xfrm>
            <a:off x="3512821" y="3986982"/>
            <a:ext cx="2038315" cy="400110"/>
          </a:xfrm>
          <a:prstGeom prst="rect">
            <a:avLst/>
          </a:prstGeom>
          <a:noFill/>
        </p:spPr>
        <p:txBody>
          <a:bodyPr wrap="none" rtlCol="0">
            <a:spAutoFit/>
          </a:bodyPr>
          <a:lstStyle/>
          <a:p>
            <a:r>
              <a:rPr lang="fr-CH" sz="2000" b="1" dirty="0"/>
              <a:t>Christopher Kaiser</a:t>
            </a:r>
          </a:p>
        </p:txBody>
      </p:sp>
      <p:sp>
        <p:nvSpPr>
          <p:cNvPr id="19" name="ZoneTexte 18">
            <a:extLst>
              <a:ext uri="{FF2B5EF4-FFF2-40B4-BE49-F238E27FC236}">
                <a16:creationId xmlns:a16="http://schemas.microsoft.com/office/drawing/2014/main" id="{1880FA81-DA97-4129-B421-11656E550BEE}"/>
              </a:ext>
            </a:extLst>
          </p:cNvPr>
          <p:cNvSpPr txBox="1"/>
          <p:nvPr/>
        </p:nvSpPr>
        <p:spPr>
          <a:xfrm>
            <a:off x="6404294" y="3965128"/>
            <a:ext cx="1731564" cy="400110"/>
          </a:xfrm>
          <a:prstGeom prst="rect">
            <a:avLst/>
          </a:prstGeom>
          <a:noFill/>
        </p:spPr>
        <p:txBody>
          <a:bodyPr wrap="none" rtlCol="0">
            <a:spAutoFit/>
          </a:bodyPr>
          <a:lstStyle/>
          <a:p>
            <a:r>
              <a:rPr lang="fr-CH" sz="2000" b="1" dirty="0"/>
              <a:t>Floriane Muller</a:t>
            </a:r>
          </a:p>
        </p:txBody>
      </p:sp>
      <p:pic>
        <p:nvPicPr>
          <p:cNvPr id="21" name="Graphique 20" descr="Profil femelle">
            <a:extLst>
              <a:ext uri="{FF2B5EF4-FFF2-40B4-BE49-F238E27FC236}">
                <a16:creationId xmlns:a16="http://schemas.microsoft.com/office/drawing/2014/main" id="{ADE41CFC-ADFF-4455-9ACC-899A091A720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04422" y="3905970"/>
            <a:ext cx="432000" cy="432000"/>
          </a:xfrm>
          <a:prstGeom prst="rect">
            <a:avLst/>
          </a:prstGeom>
        </p:spPr>
      </p:pic>
      <p:sp>
        <p:nvSpPr>
          <p:cNvPr id="22" name="ZoneTexte 21">
            <a:extLst>
              <a:ext uri="{FF2B5EF4-FFF2-40B4-BE49-F238E27FC236}">
                <a16:creationId xmlns:a16="http://schemas.microsoft.com/office/drawing/2014/main" id="{ED7333D5-AB9C-4D25-9522-1172C5CC9412}"/>
              </a:ext>
            </a:extLst>
          </p:cNvPr>
          <p:cNvSpPr txBox="1"/>
          <p:nvPr/>
        </p:nvSpPr>
        <p:spPr>
          <a:xfrm>
            <a:off x="9055519" y="3968464"/>
            <a:ext cx="1559851" cy="400110"/>
          </a:xfrm>
          <a:prstGeom prst="rect">
            <a:avLst/>
          </a:prstGeom>
          <a:noFill/>
        </p:spPr>
        <p:txBody>
          <a:bodyPr wrap="none" rtlCol="0">
            <a:spAutoFit/>
          </a:bodyPr>
          <a:lstStyle/>
          <a:p>
            <a:r>
              <a:rPr lang="fr-CH" sz="2000" b="1" dirty="0"/>
              <a:t>Anouk Santos</a:t>
            </a:r>
          </a:p>
        </p:txBody>
      </p:sp>
      <p:pic>
        <p:nvPicPr>
          <p:cNvPr id="23" name="Graphique 22" descr="Profil femelle">
            <a:extLst>
              <a:ext uri="{FF2B5EF4-FFF2-40B4-BE49-F238E27FC236}">
                <a16:creationId xmlns:a16="http://schemas.microsoft.com/office/drawing/2014/main" id="{E35798F8-EDFB-49D0-B2EC-D579A2788AE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697144" y="3907157"/>
            <a:ext cx="432000" cy="432000"/>
          </a:xfrm>
          <a:prstGeom prst="rect">
            <a:avLst/>
          </a:prstGeom>
        </p:spPr>
      </p:pic>
      <p:sp>
        <p:nvSpPr>
          <p:cNvPr id="24" name="ZoneTexte 23">
            <a:extLst>
              <a:ext uri="{FF2B5EF4-FFF2-40B4-BE49-F238E27FC236}">
                <a16:creationId xmlns:a16="http://schemas.microsoft.com/office/drawing/2014/main" id="{CDC83F1A-679F-4FB4-9868-2E7C19D7EC5C}"/>
              </a:ext>
            </a:extLst>
          </p:cNvPr>
          <p:cNvSpPr txBox="1"/>
          <p:nvPr/>
        </p:nvSpPr>
        <p:spPr>
          <a:xfrm>
            <a:off x="696268" y="1300102"/>
            <a:ext cx="7393819" cy="461665"/>
          </a:xfrm>
          <a:prstGeom prst="rect">
            <a:avLst/>
          </a:prstGeom>
          <a:noFill/>
        </p:spPr>
        <p:txBody>
          <a:bodyPr wrap="none" rtlCol="0">
            <a:spAutoFit/>
          </a:bodyPr>
          <a:lstStyle/>
          <a:p>
            <a:r>
              <a:rPr lang="fr-CH" sz="2400" dirty="0"/>
              <a:t>Division de l’information scientifique - </a:t>
            </a:r>
            <a:r>
              <a:rPr lang="fr-CH" sz="2200" b="1" dirty="0">
                <a:solidFill>
                  <a:schemeClr val="accent1">
                    <a:lumMod val="75000"/>
                  </a:schemeClr>
                </a:solidFill>
              </a:rPr>
              <a:t>openaccess@unige.ch</a:t>
            </a:r>
          </a:p>
        </p:txBody>
      </p:sp>
      <p:sp>
        <p:nvSpPr>
          <p:cNvPr id="25" name="ZoneTexte 24">
            <a:extLst>
              <a:ext uri="{FF2B5EF4-FFF2-40B4-BE49-F238E27FC236}">
                <a16:creationId xmlns:a16="http://schemas.microsoft.com/office/drawing/2014/main" id="{D26828D8-4BDB-4C3A-B838-7F5F501689F2}"/>
              </a:ext>
            </a:extLst>
          </p:cNvPr>
          <p:cNvSpPr txBox="1"/>
          <p:nvPr/>
        </p:nvSpPr>
        <p:spPr>
          <a:xfrm>
            <a:off x="696268" y="2340993"/>
            <a:ext cx="6348260" cy="430887"/>
          </a:xfrm>
          <a:prstGeom prst="rect">
            <a:avLst/>
          </a:prstGeom>
          <a:noFill/>
        </p:spPr>
        <p:txBody>
          <a:bodyPr wrap="square" rtlCol="0">
            <a:spAutoFit/>
          </a:bodyPr>
          <a:lstStyle/>
          <a:p>
            <a:r>
              <a:rPr lang="fr-CH" sz="2200" b="1" dirty="0">
                <a:solidFill>
                  <a:schemeClr val="accent1">
                    <a:lumMod val="75000"/>
                  </a:schemeClr>
                </a:solidFill>
              </a:rPr>
              <a:t>Coordination: </a:t>
            </a:r>
          </a:p>
        </p:txBody>
      </p:sp>
      <p:pic>
        <p:nvPicPr>
          <p:cNvPr id="26" name="Graphique 25" descr="Profil masculin">
            <a:extLst>
              <a:ext uri="{FF2B5EF4-FFF2-40B4-BE49-F238E27FC236}">
                <a16:creationId xmlns:a16="http://schemas.microsoft.com/office/drawing/2014/main" id="{0CC01528-A525-4256-BCB0-684514C73A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6268" y="2717261"/>
            <a:ext cx="432000" cy="432000"/>
          </a:xfrm>
          <a:prstGeom prst="rect">
            <a:avLst/>
          </a:prstGeom>
        </p:spPr>
      </p:pic>
      <p:sp>
        <p:nvSpPr>
          <p:cNvPr id="27" name="ZoneTexte 26">
            <a:extLst>
              <a:ext uri="{FF2B5EF4-FFF2-40B4-BE49-F238E27FC236}">
                <a16:creationId xmlns:a16="http://schemas.microsoft.com/office/drawing/2014/main" id="{57BA3A05-FA4C-4C8C-B972-BCC03EB85C51}"/>
              </a:ext>
            </a:extLst>
          </p:cNvPr>
          <p:cNvSpPr txBox="1"/>
          <p:nvPr/>
        </p:nvSpPr>
        <p:spPr>
          <a:xfrm>
            <a:off x="1128268" y="2802629"/>
            <a:ext cx="2051587" cy="400110"/>
          </a:xfrm>
          <a:prstGeom prst="rect">
            <a:avLst/>
          </a:prstGeom>
          <a:noFill/>
        </p:spPr>
        <p:txBody>
          <a:bodyPr wrap="none" rtlCol="0">
            <a:spAutoFit/>
          </a:bodyPr>
          <a:lstStyle/>
          <a:p>
            <a:r>
              <a:rPr lang="fr-CH" sz="2000" b="1" dirty="0"/>
              <a:t>Jean-Blaise Claivaz</a:t>
            </a:r>
            <a:endParaRPr lang="fr-CH" dirty="0"/>
          </a:p>
        </p:txBody>
      </p:sp>
      <p:sp>
        <p:nvSpPr>
          <p:cNvPr id="28" name="ZoneTexte 27">
            <a:extLst>
              <a:ext uri="{FF2B5EF4-FFF2-40B4-BE49-F238E27FC236}">
                <a16:creationId xmlns:a16="http://schemas.microsoft.com/office/drawing/2014/main" id="{7D7FEF48-00F3-4439-B14A-8AF17624C4FF}"/>
              </a:ext>
            </a:extLst>
          </p:cNvPr>
          <p:cNvSpPr txBox="1"/>
          <p:nvPr/>
        </p:nvSpPr>
        <p:spPr>
          <a:xfrm>
            <a:off x="718227" y="3457270"/>
            <a:ext cx="2606291" cy="430887"/>
          </a:xfrm>
          <a:prstGeom prst="rect">
            <a:avLst/>
          </a:prstGeom>
          <a:noFill/>
        </p:spPr>
        <p:txBody>
          <a:bodyPr wrap="none" rtlCol="0">
            <a:spAutoFit/>
          </a:bodyPr>
          <a:lstStyle/>
          <a:p>
            <a:r>
              <a:rPr lang="fr-CH" sz="2200" b="1" dirty="0">
                <a:solidFill>
                  <a:schemeClr val="accent1">
                    <a:lumMod val="75000"/>
                  </a:schemeClr>
                </a:solidFill>
              </a:rPr>
              <a:t>Référents par Faculté:</a:t>
            </a:r>
          </a:p>
        </p:txBody>
      </p:sp>
    </p:spTree>
    <p:extLst>
      <p:ext uri="{BB962C8B-B14F-4D97-AF65-F5344CB8AC3E}">
        <p14:creationId xmlns:p14="http://schemas.microsoft.com/office/powerpoint/2010/main" val="1177812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8AB9A7-39CA-461F-AE32-0B7CFEC40867}"/>
              </a:ext>
            </a:extLst>
          </p:cNvPr>
          <p:cNvSpPr>
            <a:spLocks noGrp="1"/>
          </p:cNvSpPr>
          <p:nvPr>
            <p:ph type="title"/>
          </p:nvPr>
        </p:nvSpPr>
        <p:spPr>
          <a:xfrm>
            <a:off x="709612" y="312820"/>
            <a:ext cx="10772775" cy="1658198"/>
          </a:xfrm>
        </p:spPr>
        <p:txBody>
          <a:bodyPr/>
          <a:lstStyle/>
          <a:p>
            <a:r>
              <a:rPr lang="fr-CH" b="1" dirty="0"/>
              <a:t>Discussion</a:t>
            </a:r>
          </a:p>
        </p:txBody>
      </p:sp>
      <p:sp>
        <p:nvSpPr>
          <p:cNvPr id="3" name="Espace réservé du contenu 2">
            <a:extLst>
              <a:ext uri="{FF2B5EF4-FFF2-40B4-BE49-F238E27FC236}">
                <a16:creationId xmlns:a16="http://schemas.microsoft.com/office/drawing/2014/main" id="{7A24A8E6-52A4-4705-92B1-7E91BDE94617}"/>
              </a:ext>
            </a:extLst>
          </p:cNvPr>
          <p:cNvSpPr>
            <a:spLocks noGrp="1"/>
          </p:cNvSpPr>
          <p:nvPr>
            <p:ph idx="1"/>
          </p:nvPr>
        </p:nvSpPr>
        <p:spPr>
          <a:xfrm>
            <a:off x="1791729" y="1949896"/>
            <a:ext cx="9934833" cy="3766185"/>
          </a:xfrm>
        </p:spPr>
        <p:txBody>
          <a:bodyPr>
            <a:noAutofit/>
          </a:bodyPr>
          <a:lstStyle/>
          <a:p>
            <a:pPr lvl="1">
              <a:lnSpc>
                <a:spcPts val="3400"/>
              </a:lnSpc>
              <a:spcBef>
                <a:spcPts val="2400"/>
              </a:spcBef>
              <a:buFont typeface="Wingdings" panose="05000000000000000000" pitchFamily="2" charset="2"/>
              <a:buChar char="§"/>
            </a:pPr>
            <a:r>
              <a:rPr lang="fr-CH" sz="2800" dirty="0"/>
              <a:t>Quelles pratiques au sein des facultés et des disciplines ?  </a:t>
            </a:r>
          </a:p>
          <a:p>
            <a:pPr lvl="1">
              <a:lnSpc>
                <a:spcPts val="3400"/>
              </a:lnSpc>
              <a:spcBef>
                <a:spcPts val="2400"/>
              </a:spcBef>
              <a:buFont typeface="Wingdings" panose="05000000000000000000" pitchFamily="2" charset="2"/>
              <a:buChar char="§"/>
            </a:pPr>
            <a:r>
              <a:rPr lang="fr-CH" sz="2800" dirty="0"/>
              <a:t>Quelles sont les difficultés pour publier des résultats scientifiques en accès ouvert ? </a:t>
            </a:r>
          </a:p>
          <a:p>
            <a:pPr lvl="1">
              <a:lnSpc>
                <a:spcPts val="3400"/>
              </a:lnSpc>
              <a:spcBef>
                <a:spcPts val="2400"/>
              </a:spcBef>
              <a:buFont typeface="Wingdings" panose="05000000000000000000" pitchFamily="2" charset="2"/>
              <a:buChar char="§"/>
            </a:pPr>
            <a:r>
              <a:rPr lang="fr-CH" sz="2800" dirty="0"/>
              <a:t>Quels besoins des chercheurs-</a:t>
            </a:r>
            <a:r>
              <a:rPr lang="fr-CH" sz="2800" dirty="0" err="1"/>
              <a:t>euses</a:t>
            </a:r>
            <a:r>
              <a:rPr lang="fr-CH" sz="2800" dirty="0"/>
              <a:t> ? </a:t>
            </a:r>
          </a:p>
          <a:p>
            <a:pPr lvl="1">
              <a:lnSpc>
                <a:spcPts val="3400"/>
              </a:lnSpc>
              <a:spcBef>
                <a:spcPts val="2400"/>
              </a:spcBef>
              <a:buFont typeface="Wingdings" panose="05000000000000000000" pitchFamily="2" charset="2"/>
              <a:buChar char="§"/>
            </a:pPr>
            <a:r>
              <a:rPr lang="fr-CH" sz="2800" dirty="0"/>
              <a:t>Comment favoriser la publication en Open Access des articles et monographies scientifiques ?</a:t>
            </a:r>
          </a:p>
        </p:txBody>
      </p:sp>
      <p:pic>
        <p:nvPicPr>
          <p:cNvPr id="5" name="Graphique 4" descr="Internet">
            <a:extLst>
              <a:ext uri="{FF2B5EF4-FFF2-40B4-BE49-F238E27FC236}">
                <a16:creationId xmlns:a16="http://schemas.microsoft.com/office/drawing/2014/main" id="{2D02057A-6EED-4307-BF5C-03FFA431B7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62001" y="1724786"/>
            <a:ext cx="914400" cy="914400"/>
          </a:xfrm>
          <a:prstGeom prst="rect">
            <a:avLst/>
          </a:prstGeom>
        </p:spPr>
      </p:pic>
      <p:pic>
        <p:nvPicPr>
          <p:cNvPr id="7" name="Graphique 6" descr="Clôture">
            <a:extLst>
              <a:ext uri="{FF2B5EF4-FFF2-40B4-BE49-F238E27FC236}">
                <a16:creationId xmlns:a16="http://schemas.microsoft.com/office/drawing/2014/main" id="{EAC97C86-30DB-4BFF-9291-5522F54B06A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3763" y="2650159"/>
            <a:ext cx="914400" cy="914400"/>
          </a:xfrm>
          <a:prstGeom prst="rect">
            <a:avLst/>
          </a:prstGeom>
        </p:spPr>
      </p:pic>
      <p:pic>
        <p:nvPicPr>
          <p:cNvPr id="9" name="Graphique 8" descr="Pièces de puzzle">
            <a:extLst>
              <a:ext uri="{FF2B5EF4-FFF2-40B4-BE49-F238E27FC236}">
                <a16:creationId xmlns:a16="http://schemas.microsoft.com/office/drawing/2014/main" id="{6A9BECD9-E16A-40DA-B21D-7C702D6F5FB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15546" y="3652198"/>
            <a:ext cx="914400" cy="914400"/>
          </a:xfrm>
          <a:prstGeom prst="rect">
            <a:avLst/>
          </a:prstGeom>
        </p:spPr>
      </p:pic>
      <p:pic>
        <p:nvPicPr>
          <p:cNvPr id="11" name="Graphique 10" descr="Ampoule et engrenage">
            <a:extLst>
              <a:ext uri="{FF2B5EF4-FFF2-40B4-BE49-F238E27FC236}">
                <a16:creationId xmlns:a16="http://schemas.microsoft.com/office/drawing/2014/main" id="{E7E6105C-C16E-4397-8586-930198AEEFA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74359" y="4665210"/>
            <a:ext cx="914400" cy="914400"/>
          </a:xfrm>
          <a:prstGeom prst="rect">
            <a:avLst/>
          </a:prstGeom>
        </p:spPr>
      </p:pic>
    </p:spTree>
    <p:extLst>
      <p:ext uri="{BB962C8B-B14F-4D97-AF65-F5344CB8AC3E}">
        <p14:creationId xmlns:p14="http://schemas.microsoft.com/office/powerpoint/2010/main" val="1646609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D49479-F656-451C-BA42-B83B97E0D0AC}"/>
              </a:ext>
            </a:extLst>
          </p:cNvPr>
          <p:cNvSpPr>
            <a:spLocks noGrp="1"/>
          </p:cNvSpPr>
          <p:nvPr>
            <p:ph type="title"/>
          </p:nvPr>
        </p:nvSpPr>
        <p:spPr>
          <a:xfrm>
            <a:off x="657606" y="0"/>
            <a:ext cx="10772775" cy="1658198"/>
          </a:xfrm>
        </p:spPr>
        <p:txBody>
          <a:bodyPr/>
          <a:lstStyle/>
          <a:p>
            <a:r>
              <a:rPr lang="fr-CH" b="1" dirty="0"/>
              <a:t>Open Access : définition</a:t>
            </a:r>
          </a:p>
        </p:txBody>
      </p:sp>
      <p:sp>
        <p:nvSpPr>
          <p:cNvPr id="3" name="Espace réservé du contenu 2">
            <a:extLst>
              <a:ext uri="{FF2B5EF4-FFF2-40B4-BE49-F238E27FC236}">
                <a16:creationId xmlns:a16="http://schemas.microsoft.com/office/drawing/2014/main" id="{4E9CF27B-15B2-41A7-9060-4D5A2BDA0FC5}"/>
              </a:ext>
            </a:extLst>
          </p:cNvPr>
          <p:cNvSpPr>
            <a:spLocks noGrp="1"/>
          </p:cNvSpPr>
          <p:nvPr>
            <p:ph idx="1"/>
          </p:nvPr>
        </p:nvSpPr>
        <p:spPr>
          <a:xfrm>
            <a:off x="657606" y="1504796"/>
            <a:ext cx="11204880" cy="5353204"/>
          </a:xfrm>
        </p:spPr>
        <p:txBody>
          <a:bodyPr>
            <a:noAutofit/>
          </a:bodyPr>
          <a:lstStyle/>
          <a:p>
            <a:pPr>
              <a:lnSpc>
                <a:spcPts val="3000"/>
              </a:lnSpc>
            </a:pPr>
            <a:r>
              <a:rPr lang="fr-CH" sz="2200" dirty="0"/>
              <a:t>“La littérature qui devrait être </a:t>
            </a:r>
            <a:r>
              <a:rPr lang="fr-CH" sz="2200" b="1" dirty="0"/>
              <a:t>accessible en ligne gratuitement </a:t>
            </a:r>
            <a:r>
              <a:rPr lang="fr-CH" sz="2200" dirty="0"/>
              <a:t>est celle que les savants donnent au monde sans en attendre de rétribution. Principalement, cette catégorie englobe leurs </a:t>
            </a:r>
            <a:r>
              <a:rPr lang="fr-CH" sz="2200" b="1" dirty="0"/>
              <a:t>articles dans des revues à comités de lecture, </a:t>
            </a:r>
            <a:r>
              <a:rPr lang="fr-CH" sz="2200" dirty="0"/>
              <a:t>mais aussi toute </a:t>
            </a:r>
            <a:r>
              <a:rPr lang="fr-CH" sz="2200" b="1" dirty="0"/>
              <a:t>prépublication</a:t>
            </a:r>
            <a:r>
              <a:rPr lang="fr-CH" sz="2200" dirty="0"/>
              <a:t> n’ayant pas (encore) fait l’objet d’une évaluation qu’ils pourraient souhaiter mettre en ligne pour commentaire ou pour avertir leurs collègues d’une découverte scientifique importante. Par “accès libre” à cette littérature, nous entendons sa </a:t>
            </a:r>
            <a:r>
              <a:rPr lang="fr-CH" sz="2200" b="1" dirty="0"/>
              <a:t>mise à disposition gratuite sur l’Internet public, </a:t>
            </a:r>
            <a:r>
              <a:rPr lang="fr-CH" sz="2200" dirty="0"/>
              <a:t>permettant à tout un chacun de lire, télécharger, copier, transmettre, imprimer, chercher ou faire un lien vers le texte intégral de ces articles, les disséquer pour les indexer, ou s’en servir à toute autre fin légale, </a:t>
            </a:r>
            <a:r>
              <a:rPr lang="fr-CH" sz="2200" b="1" dirty="0"/>
              <a:t>sans barrière financière, légale ou technique</a:t>
            </a:r>
            <a:r>
              <a:rPr lang="fr-CH" sz="2200" dirty="0"/>
              <a:t> autre que celles indissociables de l’accès et l’utilisation d’Internet. La seule contrainte sur la reproduction et la distribution, et le seul rôle du copyright dans ce domaine devrait être de garantir aux auteurs un contrôle sur l’intégrité de leurs travaux et le droit à être correctement reconnus et cités”.</a:t>
            </a:r>
          </a:p>
          <a:p>
            <a:pPr>
              <a:lnSpc>
                <a:spcPts val="3000"/>
              </a:lnSpc>
            </a:pPr>
            <a:r>
              <a:rPr lang="fr-CH" sz="2200" dirty="0">
                <a:hlinkClick r:id="rId2"/>
              </a:rPr>
              <a:t>Budapest Open Access Initiative</a:t>
            </a:r>
            <a:endParaRPr lang="fr-CH" sz="2200" dirty="0"/>
          </a:p>
        </p:txBody>
      </p:sp>
    </p:spTree>
    <p:extLst>
      <p:ext uri="{BB962C8B-B14F-4D97-AF65-F5344CB8AC3E}">
        <p14:creationId xmlns:p14="http://schemas.microsoft.com/office/powerpoint/2010/main" val="1707497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F6EB04-2B30-4C3C-8E1B-576F5EE94CD8}"/>
              </a:ext>
            </a:extLst>
          </p:cNvPr>
          <p:cNvSpPr>
            <a:spLocks noGrp="1"/>
          </p:cNvSpPr>
          <p:nvPr>
            <p:ph type="title"/>
          </p:nvPr>
        </p:nvSpPr>
        <p:spPr/>
        <p:txBody>
          <a:bodyPr>
            <a:normAutofit fontScale="90000"/>
          </a:bodyPr>
          <a:lstStyle/>
          <a:p>
            <a:r>
              <a:rPr lang="fr-CH" b="1" dirty="0"/>
              <a:t>Open Access :</a:t>
            </a:r>
            <a:br>
              <a:rPr lang="fr-CH" b="1" dirty="0"/>
            </a:br>
            <a:r>
              <a:rPr lang="fr-CH" sz="4800" dirty="0"/>
              <a:t>Avantages et </a:t>
            </a:r>
            <a:br>
              <a:rPr lang="fr-CH" sz="4800" dirty="0"/>
            </a:br>
            <a:r>
              <a:rPr lang="fr-CH" sz="4800" dirty="0"/>
              <a:t>opportunités</a:t>
            </a:r>
          </a:p>
        </p:txBody>
      </p:sp>
      <p:sp>
        <p:nvSpPr>
          <p:cNvPr id="3" name="Espace réservé du contenu 2">
            <a:extLst>
              <a:ext uri="{FF2B5EF4-FFF2-40B4-BE49-F238E27FC236}">
                <a16:creationId xmlns:a16="http://schemas.microsoft.com/office/drawing/2014/main" id="{FE3B5933-BCDE-450B-9C0F-E77757224730}"/>
              </a:ext>
            </a:extLst>
          </p:cNvPr>
          <p:cNvSpPr>
            <a:spLocks noGrp="1"/>
          </p:cNvSpPr>
          <p:nvPr>
            <p:ph idx="1"/>
          </p:nvPr>
        </p:nvSpPr>
        <p:spPr/>
        <p:txBody>
          <a:bodyPr/>
          <a:lstStyle/>
          <a:p>
            <a:endParaRPr lang="fr-CH" dirty="0"/>
          </a:p>
        </p:txBody>
      </p:sp>
      <p:pic>
        <p:nvPicPr>
          <p:cNvPr id="5" name="Image 4">
            <a:extLst>
              <a:ext uri="{FF2B5EF4-FFF2-40B4-BE49-F238E27FC236}">
                <a16:creationId xmlns:a16="http://schemas.microsoft.com/office/drawing/2014/main" id="{5486CE69-36FF-4385-89A1-629E1621728E}"/>
              </a:ext>
            </a:extLst>
          </p:cNvPr>
          <p:cNvPicPr>
            <a:picLocks noChangeAspect="1"/>
          </p:cNvPicPr>
          <p:nvPr/>
        </p:nvPicPr>
        <p:blipFill>
          <a:blip r:embed="rId2"/>
          <a:stretch>
            <a:fillRect/>
          </a:stretch>
        </p:blipFill>
        <p:spPr>
          <a:xfrm>
            <a:off x="6096000" y="-868058"/>
            <a:ext cx="6096000" cy="8621408"/>
          </a:xfrm>
          <a:prstGeom prst="rect">
            <a:avLst/>
          </a:prstGeom>
        </p:spPr>
      </p:pic>
    </p:spTree>
    <p:extLst>
      <p:ext uri="{BB962C8B-B14F-4D97-AF65-F5344CB8AC3E}">
        <p14:creationId xmlns:p14="http://schemas.microsoft.com/office/powerpoint/2010/main" val="13366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87DA75-6E54-4D5E-88A4-97498F28E50D}"/>
              </a:ext>
            </a:extLst>
          </p:cNvPr>
          <p:cNvSpPr>
            <a:spLocks noGrp="1"/>
          </p:cNvSpPr>
          <p:nvPr>
            <p:ph type="title"/>
          </p:nvPr>
        </p:nvSpPr>
        <p:spPr>
          <a:xfrm>
            <a:off x="642937" y="449634"/>
            <a:ext cx="10772775" cy="1498601"/>
          </a:xfrm>
        </p:spPr>
        <p:txBody>
          <a:bodyPr/>
          <a:lstStyle/>
          <a:p>
            <a:r>
              <a:rPr lang="fr-CH" b="1" dirty="0"/>
              <a:t>Modèles de publication en Open Access</a:t>
            </a:r>
            <a:br>
              <a:rPr lang="fr-CH" dirty="0"/>
            </a:br>
            <a:endParaRPr lang="fr-CH" dirty="0"/>
          </a:p>
        </p:txBody>
      </p:sp>
      <p:sp>
        <p:nvSpPr>
          <p:cNvPr id="3" name="Espace réservé du contenu 2">
            <a:extLst>
              <a:ext uri="{FF2B5EF4-FFF2-40B4-BE49-F238E27FC236}">
                <a16:creationId xmlns:a16="http://schemas.microsoft.com/office/drawing/2014/main" id="{E5F327B8-60BB-4E37-B060-B7AA7C34CA7D}"/>
              </a:ext>
            </a:extLst>
          </p:cNvPr>
          <p:cNvSpPr>
            <a:spLocks noGrp="1"/>
          </p:cNvSpPr>
          <p:nvPr>
            <p:ph sz="half" idx="1"/>
          </p:nvPr>
        </p:nvSpPr>
        <p:spPr>
          <a:xfrm>
            <a:off x="776288" y="1293824"/>
            <a:ext cx="5029201" cy="4503725"/>
          </a:xfrm>
          <a:ln w="19050">
            <a:solidFill>
              <a:srgbClr val="00B050"/>
            </a:solidFill>
          </a:ln>
        </p:spPr>
        <p:txBody>
          <a:bodyPr tIns="90000" bIns="90000">
            <a:noAutofit/>
          </a:bodyPr>
          <a:lstStyle/>
          <a:p>
            <a:pPr marL="0" indent="0">
              <a:lnSpc>
                <a:spcPct val="120000"/>
              </a:lnSpc>
              <a:spcBef>
                <a:spcPts val="1200"/>
              </a:spcBef>
              <a:buNone/>
            </a:pPr>
            <a:r>
              <a:rPr lang="fr-CH" sz="2800" b="1" dirty="0">
                <a:solidFill>
                  <a:srgbClr val="00B050"/>
                </a:solidFill>
              </a:rPr>
              <a:t>Voie verte</a:t>
            </a:r>
          </a:p>
          <a:p>
            <a:pPr lvl="1">
              <a:lnSpc>
                <a:spcPts val="2200"/>
              </a:lnSpc>
              <a:buFont typeface="Wingdings" panose="05000000000000000000" pitchFamily="2" charset="2"/>
              <a:buChar char="§"/>
            </a:pPr>
            <a:r>
              <a:rPr lang="fr-CH" sz="2200" dirty="0"/>
              <a:t>Les </a:t>
            </a:r>
            <a:r>
              <a:rPr lang="fr-CH" sz="2200" dirty="0" err="1"/>
              <a:t>auteur·es</a:t>
            </a:r>
            <a:r>
              <a:rPr lang="fr-CH" sz="2200" dirty="0"/>
              <a:t> publient dans des revues traditionnelles (sur abonnement) et déposent une copie de la publication (ou du manuscrit final) dans une </a:t>
            </a:r>
            <a:r>
              <a:rPr lang="fr-CH" sz="2200" b="1" dirty="0"/>
              <a:t>archive institutionnelle </a:t>
            </a:r>
            <a:r>
              <a:rPr lang="fr-CH" sz="2200" dirty="0"/>
              <a:t>(l’Archive ouverte à l’UNIGE).</a:t>
            </a:r>
          </a:p>
          <a:p>
            <a:pPr lvl="1">
              <a:lnSpc>
                <a:spcPts val="2200"/>
              </a:lnSpc>
              <a:buFont typeface="Wingdings" panose="05000000000000000000" pitchFamily="2" charset="2"/>
              <a:buChar char="§"/>
            </a:pPr>
            <a:r>
              <a:rPr lang="fr-CH" sz="2200" dirty="0"/>
              <a:t>Certains éditeurs soumettent les publications déposées dans les archives institutionnelles à un embargo et conditionnent ce dépôt à une certaine version du manuscrit (p.ex. version acceptée sans mise en page de l’éditeur).</a:t>
            </a:r>
          </a:p>
        </p:txBody>
      </p:sp>
      <p:sp>
        <p:nvSpPr>
          <p:cNvPr id="4" name="Espace réservé du contenu 3">
            <a:extLst>
              <a:ext uri="{FF2B5EF4-FFF2-40B4-BE49-F238E27FC236}">
                <a16:creationId xmlns:a16="http://schemas.microsoft.com/office/drawing/2014/main" id="{F2CD1D5E-98C2-474F-947A-9756E58CF84A}"/>
              </a:ext>
            </a:extLst>
          </p:cNvPr>
          <p:cNvSpPr>
            <a:spLocks noGrp="1"/>
          </p:cNvSpPr>
          <p:nvPr>
            <p:ph sz="half" idx="2"/>
          </p:nvPr>
        </p:nvSpPr>
        <p:spPr>
          <a:xfrm>
            <a:off x="6262681" y="1293825"/>
            <a:ext cx="5029201" cy="2431508"/>
          </a:xfrm>
          <a:ln w="19050">
            <a:solidFill>
              <a:srgbClr val="FFC000"/>
            </a:solidFill>
          </a:ln>
        </p:spPr>
        <p:txBody>
          <a:bodyPr tIns="90000" bIns="90000">
            <a:noAutofit/>
          </a:bodyPr>
          <a:lstStyle/>
          <a:p>
            <a:pPr marL="0" indent="0">
              <a:lnSpc>
                <a:spcPct val="100000"/>
              </a:lnSpc>
              <a:spcBef>
                <a:spcPts val="1800"/>
              </a:spcBef>
              <a:buNone/>
            </a:pPr>
            <a:r>
              <a:rPr lang="fr-CH" sz="2800" b="1" dirty="0">
                <a:solidFill>
                  <a:srgbClr val="FFC000"/>
                </a:solidFill>
              </a:rPr>
              <a:t>Voie dorée</a:t>
            </a:r>
          </a:p>
          <a:p>
            <a:pPr lvl="1">
              <a:lnSpc>
                <a:spcPts val="2200"/>
              </a:lnSpc>
              <a:buFont typeface="Wingdings" panose="05000000000000000000" pitchFamily="2" charset="2"/>
              <a:buChar char="§"/>
            </a:pPr>
            <a:r>
              <a:rPr lang="fr-CH" sz="2200" dirty="0"/>
              <a:t>Les </a:t>
            </a:r>
            <a:r>
              <a:rPr lang="fr-CH" sz="2200" dirty="0" err="1"/>
              <a:t>auteur·es</a:t>
            </a:r>
            <a:r>
              <a:rPr lang="fr-CH" sz="2200" dirty="0"/>
              <a:t> publient leurs articles ou livres dans des revues en Open Access. </a:t>
            </a:r>
          </a:p>
          <a:p>
            <a:pPr lvl="1">
              <a:lnSpc>
                <a:spcPts val="2200"/>
              </a:lnSpc>
              <a:buFont typeface="Wingdings" panose="05000000000000000000" pitchFamily="2" charset="2"/>
              <a:buChar char="§"/>
            </a:pPr>
            <a:r>
              <a:rPr lang="fr-CH" sz="2200" dirty="0"/>
              <a:t>Ces revues sont financées à travers des subventionnements ou en demandant aux auteurs de payer des frais de publication (Article </a:t>
            </a:r>
            <a:r>
              <a:rPr lang="fr-CH" sz="2200" dirty="0" err="1"/>
              <a:t>Processing</a:t>
            </a:r>
            <a:r>
              <a:rPr lang="fr-CH" sz="2200" dirty="0"/>
              <a:t> Charges). </a:t>
            </a:r>
          </a:p>
        </p:txBody>
      </p:sp>
      <p:sp>
        <p:nvSpPr>
          <p:cNvPr id="6" name="ZoneTexte 5">
            <a:extLst>
              <a:ext uri="{FF2B5EF4-FFF2-40B4-BE49-F238E27FC236}">
                <a16:creationId xmlns:a16="http://schemas.microsoft.com/office/drawing/2014/main" id="{9817690A-651C-47C2-B9BD-352B1940551E}"/>
              </a:ext>
            </a:extLst>
          </p:cNvPr>
          <p:cNvSpPr txBox="1"/>
          <p:nvPr/>
        </p:nvSpPr>
        <p:spPr>
          <a:xfrm>
            <a:off x="6262680" y="3819514"/>
            <a:ext cx="5029201" cy="1978036"/>
          </a:xfrm>
          <a:prstGeom prst="rect">
            <a:avLst/>
          </a:prstGeom>
          <a:noFill/>
          <a:ln w="19050">
            <a:solidFill>
              <a:schemeClr val="tx1">
                <a:lumMod val="50000"/>
                <a:lumOff val="50000"/>
              </a:schemeClr>
            </a:solidFill>
          </a:ln>
        </p:spPr>
        <p:txBody>
          <a:bodyPr wrap="square" tIns="90000" bIns="90000" rtlCol="0">
            <a:noAutofit/>
          </a:bodyPr>
          <a:lstStyle/>
          <a:p>
            <a:r>
              <a:rPr lang="fr-CH" sz="2800" b="1" dirty="0"/>
              <a:t>Revues hybrides</a:t>
            </a:r>
          </a:p>
          <a:p>
            <a:pPr marL="285750" indent="-285750">
              <a:lnSpc>
                <a:spcPts val="2200"/>
              </a:lnSpc>
              <a:buFont typeface="Wingdings" panose="05000000000000000000" pitchFamily="2" charset="2"/>
              <a:buChar char="§"/>
            </a:pPr>
            <a:r>
              <a:rPr lang="fr-CH" sz="2200" dirty="0"/>
              <a:t>Une variante de la voie dorée, car seuls les articles pour lesquels les </a:t>
            </a:r>
            <a:r>
              <a:rPr lang="fr-CH" sz="2200" dirty="0" err="1"/>
              <a:t>auteur·es</a:t>
            </a:r>
            <a:r>
              <a:rPr lang="fr-CH" sz="2200" dirty="0"/>
              <a:t> se sont acquittés d’APC sont accessibles gratuitement, le reste de la revue restant sous abonnement.</a:t>
            </a:r>
          </a:p>
        </p:txBody>
      </p:sp>
      <p:sp>
        <p:nvSpPr>
          <p:cNvPr id="7" name="ZoneTexte 6">
            <a:extLst>
              <a:ext uri="{FF2B5EF4-FFF2-40B4-BE49-F238E27FC236}">
                <a16:creationId xmlns:a16="http://schemas.microsoft.com/office/drawing/2014/main" id="{19F190E4-5CFC-4EA3-A4BB-246B8E85D6BE}"/>
              </a:ext>
            </a:extLst>
          </p:cNvPr>
          <p:cNvSpPr txBox="1"/>
          <p:nvPr/>
        </p:nvSpPr>
        <p:spPr>
          <a:xfrm>
            <a:off x="775017" y="5916062"/>
            <a:ext cx="10370503" cy="830997"/>
          </a:xfrm>
          <a:prstGeom prst="rect">
            <a:avLst/>
          </a:prstGeom>
          <a:noFill/>
        </p:spPr>
        <p:txBody>
          <a:bodyPr wrap="square" rtlCol="0">
            <a:spAutoFit/>
          </a:bodyPr>
          <a:lstStyle/>
          <a:p>
            <a:r>
              <a:rPr lang="fr-CH" sz="2400" b="1" dirty="0">
                <a:solidFill>
                  <a:schemeClr val="accent1">
                    <a:lumMod val="75000"/>
                  </a:schemeClr>
                </a:solidFill>
              </a:rPr>
              <a:t>Pour en savoir plus sur les politiques Open Access des éditeurs : </a:t>
            </a:r>
            <a:r>
              <a:rPr lang="fr-CH" sz="2400" b="1" dirty="0">
                <a:solidFill>
                  <a:schemeClr val="accent1">
                    <a:lumMod val="75000"/>
                  </a:schemeClr>
                </a:solidFill>
                <a:hlinkClick r:id="rId2"/>
              </a:rPr>
              <a:t>https://v2.sherpa.ac.uk/romeo/</a:t>
            </a:r>
            <a:endParaRPr lang="fr-CH" sz="2400" b="1" dirty="0">
              <a:solidFill>
                <a:schemeClr val="accent1">
                  <a:lumMod val="75000"/>
                </a:schemeClr>
              </a:solidFill>
            </a:endParaRPr>
          </a:p>
        </p:txBody>
      </p:sp>
    </p:spTree>
    <p:extLst>
      <p:ext uri="{BB962C8B-B14F-4D97-AF65-F5344CB8AC3E}">
        <p14:creationId xmlns:p14="http://schemas.microsoft.com/office/powerpoint/2010/main" val="765426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03151" y="358290"/>
            <a:ext cx="10772775" cy="1116016"/>
          </a:xfrm>
        </p:spPr>
        <p:txBody>
          <a:bodyPr/>
          <a:lstStyle/>
          <a:p>
            <a:r>
              <a:rPr lang="fr-CH" b="1" dirty="0"/>
              <a:t>Différentes versions</a:t>
            </a:r>
          </a:p>
        </p:txBody>
      </p:sp>
      <p:pic>
        <p:nvPicPr>
          <p:cNvPr id="1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0030" y="1943125"/>
            <a:ext cx="2911347" cy="1116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702" y="1943125"/>
            <a:ext cx="2911347" cy="1116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4366" y="1943125"/>
            <a:ext cx="2911347" cy="1116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Flèche vers le bas 11"/>
          <p:cNvSpPr/>
          <p:nvPr/>
        </p:nvSpPr>
        <p:spPr>
          <a:xfrm>
            <a:off x="1824107" y="3527960"/>
            <a:ext cx="756000" cy="1044000"/>
          </a:xfrm>
          <a:prstGeom prst="downArrow">
            <a:avLst/>
          </a:prstGeom>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fr-CH" b="1" dirty="0">
              <a:solidFill>
                <a:schemeClr val="tx1"/>
              </a:solidFill>
              <a:latin typeface="Calibri" panose="020F0502020204030204" pitchFamily="34" charset="0"/>
              <a:cs typeface="Calibri" panose="020F0502020204030204" pitchFamily="34" charset="0"/>
            </a:endParaRPr>
          </a:p>
        </p:txBody>
      </p:sp>
      <p:sp>
        <p:nvSpPr>
          <p:cNvPr id="22" name="Flèche vers le haut 21"/>
          <p:cNvSpPr/>
          <p:nvPr/>
        </p:nvSpPr>
        <p:spPr>
          <a:xfrm>
            <a:off x="5234755" y="3398872"/>
            <a:ext cx="756000" cy="1044000"/>
          </a:xfrm>
          <a:prstGeom prst="upArrow">
            <a:avLst/>
          </a:prstGeom>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fr-CH" sz="3200" b="1" dirty="0">
              <a:solidFill>
                <a:schemeClr val="tx1"/>
              </a:solidFill>
              <a:latin typeface="Calibri" panose="020F0502020204030204" pitchFamily="34" charset="0"/>
              <a:cs typeface="Calibri" panose="020F0502020204030204" pitchFamily="34" charset="0"/>
            </a:endParaRPr>
          </a:p>
        </p:txBody>
      </p:sp>
      <p:sp>
        <p:nvSpPr>
          <p:cNvPr id="23" name="Flèche vers le haut 22"/>
          <p:cNvSpPr/>
          <p:nvPr/>
        </p:nvSpPr>
        <p:spPr>
          <a:xfrm>
            <a:off x="8764375" y="3438560"/>
            <a:ext cx="756000" cy="1044000"/>
          </a:xfrm>
          <a:prstGeom prst="upArrow">
            <a:avLst/>
          </a:prstGeom>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endParaRPr lang="fr-CH" sz="3200" b="1" dirty="0">
              <a:solidFill>
                <a:schemeClr val="tx1"/>
              </a:solidFill>
              <a:latin typeface="Calibri" panose="020F0502020204030204" pitchFamily="34" charset="0"/>
              <a:cs typeface="Calibri" panose="020F0502020204030204" pitchFamily="34" charset="0"/>
            </a:endParaRPr>
          </a:p>
        </p:txBody>
      </p:sp>
      <p:grpSp>
        <p:nvGrpSpPr>
          <p:cNvPr id="13" name="Groupe 12">
            <a:extLst>
              <a:ext uri="{FF2B5EF4-FFF2-40B4-BE49-F238E27FC236}">
                <a16:creationId xmlns:a16="http://schemas.microsoft.com/office/drawing/2014/main" id="{46BBA8F6-E1F7-468A-9699-A41B7058A443}"/>
              </a:ext>
            </a:extLst>
          </p:cNvPr>
          <p:cNvGrpSpPr/>
          <p:nvPr/>
        </p:nvGrpSpPr>
        <p:grpSpPr>
          <a:xfrm>
            <a:off x="7755516" y="5006748"/>
            <a:ext cx="2304256" cy="1162577"/>
            <a:chOff x="5127592" y="2924944"/>
            <a:chExt cx="1712660" cy="648072"/>
          </a:xfrm>
        </p:grpSpPr>
        <p:sp>
          <p:nvSpPr>
            <p:cNvPr id="14" name="Rectangle à coins arrondis 45">
              <a:extLst>
                <a:ext uri="{FF2B5EF4-FFF2-40B4-BE49-F238E27FC236}">
                  <a16:creationId xmlns:a16="http://schemas.microsoft.com/office/drawing/2014/main" id="{5DEE3C7D-9076-4B57-AE0B-3701D954250A}"/>
                </a:ext>
              </a:extLst>
            </p:cNvPr>
            <p:cNvSpPr/>
            <p:nvPr/>
          </p:nvSpPr>
          <p:spPr>
            <a:xfrm>
              <a:off x="5528576" y="2924944"/>
              <a:ext cx="1311676" cy="648072"/>
            </a:xfrm>
            <a:prstGeom prst="roundRect">
              <a:avLst/>
            </a:prstGeom>
            <a:solidFill>
              <a:schemeClr val="tx2">
                <a:lumMod val="20000"/>
                <a:lumOff val="80000"/>
              </a:schemeClr>
            </a:solidFill>
            <a:ln w="12700"/>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algn="ctr"/>
              <a:r>
                <a:rPr lang="fr-CH" sz="2400" b="1" dirty="0">
                  <a:latin typeface="Calibri" panose="020F0502020204030204" pitchFamily="34" charset="0"/>
                  <a:cs typeface="Calibri" panose="020F0502020204030204" pitchFamily="34" charset="0"/>
                </a:rPr>
                <a:t>Publication</a:t>
              </a:r>
            </a:p>
          </p:txBody>
        </p:sp>
        <p:sp>
          <p:nvSpPr>
            <p:cNvPr id="18" name="Flèche droite 48">
              <a:extLst>
                <a:ext uri="{FF2B5EF4-FFF2-40B4-BE49-F238E27FC236}">
                  <a16:creationId xmlns:a16="http://schemas.microsoft.com/office/drawing/2014/main" id="{C9857ADC-42AA-4FB8-8874-D39A6B0F6F2B}"/>
                </a:ext>
              </a:extLst>
            </p:cNvPr>
            <p:cNvSpPr/>
            <p:nvPr/>
          </p:nvSpPr>
          <p:spPr>
            <a:xfrm>
              <a:off x="5127592" y="3099204"/>
              <a:ext cx="524528" cy="331812"/>
            </a:xfrm>
            <a:prstGeom prst="rightArrow">
              <a:avLst/>
            </a:prstGeom>
            <a:ln w="6350"/>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CH" sz="2400" b="1">
                <a:latin typeface="Calibri" panose="020F0502020204030204" pitchFamily="34" charset="0"/>
                <a:cs typeface="Calibri" panose="020F0502020204030204" pitchFamily="34" charset="0"/>
              </a:endParaRPr>
            </a:p>
          </p:txBody>
        </p:sp>
      </p:grpSp>
      <p:grpSp>
        <p:nvGrpSpPr>
          <p:cNvPr id="19" name="Groupe 18">
            <a:extLst>
              <a:ext uri="{FF2B5EF4-FFF2-40B4-BE49-F238E27FC236}">
                <a16:creationId xmlns:a16="http://schemas.microsoft.com/office/drawing/2014/main" id="{9975737D-4321-4C63-B8B6-0FA5F6B3866C}"/>
              </a:ext>
            </a:extLst>
          </p:cNvPr>
          <p:cNvGrpSpPr/>
          <p:nvPr/>
        </p:nvGrpSpPr>
        <p:grpSpPr>
          <a:xfrm>
            <a:off x="5396276" y="5040955"/>
            <a:ext cx="2359240" cy="1162577"/>
            <a:chOff x="3534643" y="2971317"/>
            <a:chExt cx="1753528" cy="648072"/>
          </a:xfrm>
        </p:grpSpPr>
        <p:sp>
          <p:nvSpPr>
            <p:cNvPr id="21" name="Rectangle à coins arrondis 44">
              <a:extLst>
                <a:ext uri="{FF2B5EF4-FFF2-40B4-BE49-F238E27FC236}">
                  <a16:creationId xmlns:a16="http://schemas.microsoft.com/office/drawing/2014/main" id="{70ADF0E8-C9D7-4CFB-B366-AAD726F36AB4}"/>
                </a:ext>
              </a:extLst>
            </p:cNvPr>
            <p:cNvSpPr/>
            <p:nvPr/>
          </p:nvSpPr>
          <p:spPr>
            <a:xfrm>
              <a:off x="3976495" y="2971317"/>
              <a:ext cx="1311676" cy="648072"/>
            </a:xfrm>
            <a:prstGeom prst="roundRect">
              <a:avLst/>
            </a:prstGeom>
            <a:solidFill>
              <a:schemeClr val="tx2">
                <a:lumMod val="20000"/>
                <a:lumOff val="80000"/>
              </a:schemeClr>
            </a:solidFill>
            <a:ln w="12700"/>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algn="ctr"/>
              <a:r>
                <a:rPr lang="fr-CH" sz="2400" b="1" dirty="0">
                  <a:latin typeface="Calibri" panose="020F0502020204030204" pitchFamily="34" charset="0"/>
                  <a:cs typeface="Calibri" panose="020F0502020204030204" pitchFamily="34" charset="0"/>
                </a:rPr>
                <a:t>Mise en page &amp; édition</a:t>
              </a:r>
            </a:p>
          </p:txBody>
        </p:sp>
        <p:sp>
          <p:nvSpPr>
            <p:cNvPr id="24" name="Flèche droite 47">
              <a:extLst>
                <a:ext uri="{FF2B5EF4-FFF2-40B4-BE49-F238E27FC236}">
                  <a16:creationId xmlns:a16="http://schemas.microsoft.com/office/drawing/2014/main" id="{EE817223-1519-4C34-8ADB-4E8AE0CEDD4B}"/>
                </a:ext>
              </a:extLst>
            </p:cNvPr>
            <p:cNvSpPr/>
            <p:nvPr/>
          </p:nvSpPr>
          <p:spPr>
            <a:xfrm>
              <a:off x="3534643" y="3115334"/>
              <a:ext cx="524528" cy="331812"/>
            </a:xfrm>
            <a:prstGeom prst="rightArrow">
              <a:avLst/>
            </a:prstGeom>
            <a:ln w="6350"/>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CH" sz="2400" b="1">
                <a:latin typeface="Calibri" panose="020F0502020204030204" pitchFamily="34" charset="0"/>
                <a:cs typeface="Calibri" panose="020F0502020204030204" pitchFamily="34" charset="0"/>
              </a:endParaRPr>
            </a:p>
          </p:txBody>
        </p:sp>
      </p:grpSp>
      <p:grpSp>
        <p:nvGrpSpPr>
          <p:cNvPr id="25" name="Groupe 24">
            <a:extLst>
              <a:ext uri="{FF2B5EF4-FFF2-40B4-BE49-F238E27FC236}">
                <a16:creationId xmlns:a16="http://schemas.microsoft.com/office/drawing/2014/main" id="{324DA35A-AB40-4FA6-8456-D2FE48AAFBEB}"/>
              </a:ext>
            </a:extLst>
          </p:cNvPr>
          <p:cNvGrpSpPr/>
          <p:nvPr/>
        </p:nvGrpSpPr>
        <p:grpSpPr>
          <a:xfrm>
            <a:off x="3084488" y="5015636"/>
            <a:ext cx="2304256" cy="1162577"/>
            <a:chOff x="1887232" y="2924944"/>
            <a:chExt cx="1712660" cy="648072"/>
          </a:xfrm>
        </p:grpSpPr>
        <p:sp>
          <p:nvSpPr>
            <p:cNvPr id="26" name="Rectangle à coins arrondis 41">
              <a:extLst>
                <a:ext uri="{FF2B5EF4-FFF2-40B4-BE49-F238E27FC236}">
                  <a16:creationId xmlns:a16="http://schemas.microsoft.com/office/drawing/2014/main" id="{5781BA20-B63F-4414-A835-04E5C6913279}"/>
                </a:ext>
              </a:extLst>
            </p:cNvPr>
            <p:cNvSpPr/>
            <p:nvPr/>
          </p:nvSpPr>
          <p:spPr>
            <a:xfrm>
              <a:off x="2288216" y="2924944"/>
              <a:ext cx="1311676" cy="648072"/>
            </a:xfrm>
            <a:prstGeom prst="roundRect">
              <a:avLst/>
            </a:prstGeom>
            <a:solidFill>
              <a:schemeClr val="tx2">
                <a:lumMod val="20000"/>
                <a:lumOff val="80000"/>
              </a:schemeClr>
            </a:solidFill>
            <a:ln w="12700"/>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algn="ctr"/>
              <a:r>
                <a:rPr lang="fr-CH" sz="2400" b="1" dirty="0">
                  <a:latin typeface="Calibri" panose="020F0502020204030204" pitchFamily="34" charset="0"/>
                  <a:cs typeface="Calibri" panose="020F0502020204030204" pitchFamily="34" charset="0"/>
                </a:rPr>
                <a:t>Peer </a:t>
              </a:r>
              <a:br>
                <a:rPr lang="fr-CH" sz="2400" b="1" dirty="0">
                  <a:latin typeface="Calibri" panose="020F0502020204030204" pitchFamily="34" charset="0"/>
                  <a:cs typeface="Calibri" panose="020F0502020204030204" pitchFamily="34" charset="0"/>
                </a:rPr>
              </a:br>
              <a:r>
                <a:rPr lang="fr-CH" sz="2400" b="1" dirty="0" err="1">
                  <a:latin typeface="Calibri" panose="020F0502020204030204" pitchFamily="34" charset="0"/>
                  <a:cs typeface="Calibri" panose="020F0502020204030204" pitchFamily="34" charset="0"/>
                </a:rPr>
                <a:t>review</a:t>
              </a:r>
              <a:endParaRPr lang="fr-CH" sz="2400" b="1" dirty="0">
                <a:latin typeface="Calibri" panose="020F0502020204030204" pitchFamily="34" charset="0"/>
                <a:cs typeface="Calibri" panose="020F0502020204030204" pitchFamily="34" charset="0"/>
              </a:endParaRPr>
            </a:p>
          </p:txBody>
        </p:sp>
        <p:sp>
          <p:nvSpPr>
            <p:cNvPr id="27" name="Flèche droite 8">
              <a:extLst>
                <a:ext uri="{FF2B5EF4-FFF2-40B4-BE49-F238E27FC236}">
                  <a16:creationId xmlns:a16="http://schemas.microsoft.com/office/drawing/2014/main" id="{96B672A5-BB33-4B25-935C-96312665DC7F}"/>
                </a:ext>
              </a:extLst>
            </p:cNvPr>
            <p:cNvSpPr/>
            <p:nvPr/>
          </p:nvSpPr>
          <p:spPr>
            <a:xfrm>
              <a:off x="1887232" y="3097188"/>
              <a:ext cx="524528" cy="331812"/>
            </a:xfrm>
            <a:prstGeom prst="rightArrow">
              <a:avLst/>
            </a:prstGeom>
            <a:ln w="6350"/>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CH" sz="2400" b="1">
                <a:latin typeface="Calibri" panose="020F0502020204030204" pitchFamily="34" charset="0"/>
                <a:cs typeface="Calibri" panose="020F0502020204030204" pitchFamily="34" charset="0"/>
              </a:endParaRPr>
            </a:p>
          </p:txBody>
        </p:sp>
      </p:grpSp>
      <p:sp>
        <p:nvSpPr>
          <p:cNvPr id="28" name="Rectangle à coins arrondis 2">
            <a:extLst>
              <a:ext uri="{FF2B5EF4-FFF2-40B4-BE49-F238E27FC236}">
                <a16:creationId xmlns:a16="http://schemas.microsoft.com/office/drawing/2014/main" id="{B2CF8D42-1F3E-4B30-9BAE-FE8DD6A0544A}"/>
              </a:ext>
            </a:extLst>
          </p:cNvPr>
          <p:cNvSpPr/>
          <p:nvPr/>
        </p:nvSpPr>
        <p:spPr>
          <a:xfrm>
            <a:off x="1319726" y="5006749"/>
            <a:ext cx="1764762" cy="1162577"/>
          </a:xfrm>
          <a:prstGeom prst="roundRect">
            <a:avLst/>
          </a:prstGeom>
          <a:solidFill>
            <a:schemeClr val="tx2">
              <a:lumMod val="20000"/>
              <a:lumOff val="80000"/>
            </a:schemeClr>
          </a:solidFill>
          <a:ln w="12700"/>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rtlCol="0" anchor="ctr"/>
          <a:lstStyle/>
          <a:p>
            <a:pPr algn="ctr"/>
            <a:r>
              <a:rPr lang="fr-CH" sz="2400" b="1" dirty="0">
                <a:latin typeface="Calibri" panose="020F0502020204030204" pitchFamily="34" charset="0"/>
                <a:cs typeface="Calibri" panose="020F0502020204030204" pitchFamily="34" charset="0"/>
              </a:rPr>
              <a:t>Soumission du manuscrit</a:t>
            </a:r>
          </a:p>
        </p:txBody>
      </p:sp>
    </p:spTree>
    <p:extLst>
      <p:ext uri="{BB962C8B-B14F-4D97-AF65-F5344CB8AC3E}">
        <p14:creationId xmlns:p14="http://schemas.microsoft.com/office/powerpoint/2010/main" val="44700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247C87-1625-4C39-855F-A1D7EFA1D36A}"/>
              </a:ext>
            </a:extLst>
          </p:cNvPr>
          <p:cNvSpPr>
            <a:spLocks noGrp="1"/>
          </p:cNvSpPr>
          <p:nvPr>
            <p:ph type="title"/>
          </p:nvPr>
        </p:nvSpPr>
        <p:spPr>
          <a:xfrm>
            <a:off x="657606" y="141187"/>
            <a:ext cx="10772775" cy="1658198"/>
          </a:xfrm>
        </p:spPr>
        <p:txBody>
          <a:bodyPr/>
          <a:lstStyle/>
          <a:p>
            <a:r>
              <a:rPr lang="fr-CH" b="1" dirty="0"/>
              <a:t>Conditions-cadres de l’Open Access</a:t>
            </a:r>
          </a:p>
        </p:txBody>
      </p:sp>
      <p:sp>
        <p:nvSpPr>
          <p:cNvPr id="3" name="Espace réservé du contenu 2">
            <a:extLst>
              <a:ext uri="{FF2B5EF4-FFF2-40B4-BE49-F238E27FC236}">
                <a16:creationId xmlns:a16="http://schemas.microsoft.com/office/drawing/2014/main" id="{C787EF90-10C8-4E2B-AE60-221D735361E1}"/>
              </a:ext>
            </a:extLst>
          </p:cNvPr>
          <p:cNvSpPr>
            <a:spLocks noGrp="1"/>
          </p:cNvSpPr>
          <p:nvPr>
            <p:ph idx="1"/>
          </p:nvPr>
        </p:nvSpPr>
        <p:spPr>
          <a:xfrm>
            <a:off x="667130" y="1566836"/>
            <a:ext cx="10753725" cy="4828701"/>
          </a:xfrm>
        </p:spPr>
        <p:txBody>
          <a:bodyPr>
            <a:noAutofit/>
          </a:bodyPr>
          <a:lstStyle/>
          <a:p>
            <a:pPr lvl="1">
              <a:lnSpc>
                <a:spcPts val="3000"/>
              </a:lnSpc>
              <a:buFont typeface="Wingdings" panose="05000000000000000000" pitchFamily="2" charset="2"/>
              <a:buChar char="§"/>
            </a:pPr>
            <a:r>
              <a:rPr lang="fr-CH" sz="2800" dirty="0"/>
              <a:t>Le </a:t>
            </a:r>
            <a:r>
              <a:rPr lang="fr-CH" sz="2800" b="1" dirty="0"/>
              <a:t>FNS</a:t>
            </a:r>
            <a:r>
              <a:rPr lang="fr-CH" sz="2800" dirty="0"/>
              <a:t> astreint les chercheurs et chercheuses à publier les résultats des projets qu'il soutient dans des revues ou des bases de données en libre accès (Open Access).</a:t>
            </a:r>
          </a:p>
          <a:p>
            <a:pPr lvl="1">
              <a:lnSpc>
                <a:spcPts val="3000"/>
              </a:lnSpc>
            </a:pPr>
            <a:r>
              <a:rPr lang="fr-CH" dirty="0">
                <a:solidFill>
                  <a:schemeClr val="accent1">
                    <a:lumMod val="75000"/>
                  </a:schemeClr>
                </a:solidFill>
                <a:hlinkClick r:id="rId2"/>
              </a:rPr>
              <a:t>https://oa100.snf.ch/fr/home-fr/</a:t>
            </a:r>
            <a:endParaRPr lang="fr-CH" dirty="0">
              <a:solidFill>
                <a:schemeClr val="accent1">
                  <a:lumMod val="75000"/>
                </a:schemeClr>
              </a:solidFill>
            </a:endParaRPr>
          </a:p>
          <a:p>
            <a:pPr lvl="1">
              <a:lnSpc>
                <a:spcPts val="3000"/>
              </a:lnSpc>
            </a:pPr>
            <a:endParaRPr lang="fr-CH" dirty="0">
              <a:solidFill>
                <a:schemeClr val="accent1">
                  <a:lumMod val="75000"/>
                </a:schemeClr>
              </a:solidFill>
            </a:endParaRPr>
          </a:p>
          <a:p>
            <a:pPr lvl="1">
              <a:lnSpc>
                <a:spcPts val="3000"/>
              </a:lnSpc>
              <a:buFont typeface="Wingdings" panose="05000000000000000000" pitchFamily="2" charset="2"/>
              <a:buChar char="§"/>
            </a:pPr>
            <a:r>
              <a:rPr lang="fr-CH" sz="2800" dirty="0">
                <a:solidFill>
                  <a:schemeClr val="tx1"/>
                </a:solidFill>
              </a:rPr>
              <a:t>La </a:t>
            </a:r>
            <a:r>
              <a:rPr lang="fr-CH" sz="2800" b="1" dirty="0">
                <a:solidFill>
                  <a:schemeClr val="tx1"/>
                </a:solidFill>
              </a:rPr>
              <a:t>Stratégie nationale suisse pour l’Open Access </a:t>
            </a:r>
            <a:r>
              <a:rPr lang="fr-CH" sz="2800" dirty="0"/>
              <a:t>prévoit que d’ici 2024, toutes les publications scientifiques financées par des fonds publics doivent être accessibles sur Internet, librement et gratuitement. </a:t>
            </a:r>
          </a:p>
          <a:p>
            <a:pPr lvl="1">
              <a:lnSpc>
                <a:spcPts val="3000"/>
              </a:lnSpc>
            </a:pPr>
            <a:r>
              <a:rPr lang="fr-CH" dirty="0">
                <a:solidFill>
                  <a:schemeClr val="tx1"/>
                </a:solidFill>
                <a:hlinkClick r:id="rId3"/>
              </a:rPr>
              <a:t>https://www.swissuniversities.ch/fr/themes/digitalisation/open-access</a:t>
            </a:r>
            <a:endParaRPr lang="fr-CH" dirty="0">
              <a:solidFill>
                <a:schemeClr val="tx1"/>
              </a:solidFill>
            </a:endParaRPr>
          </a:p>
          <a:p>
            <a:pPr lvl="1">
              <a:lnSpc>
                <a:spcPts val="3000"/>
              </a:lnSpc>
            </a:pPr>
            <a:r>
              <a:rPr lang="fr-CH" dirty="0">
                <a:solidFill>
                  <a:schemeClr val="tx1"/>
                </a:solidFill>
                <a:hlinkClick r:id="rId4"/>
              </a:rPr>
              <a:t>https://www.swissuniversities.ch/fileadmin/swissuniversities/Dokumente/Hochschulpolitik/Open_Access/Open_Access_strategy_final_f.pdf</a:t>
            </a:r>
            <a:r>
              <a:rPr lang="fr-CH" dirty="0">
                <a:solidFill>
                  <a:schemeClr val="tx1"/>
                </a:solidFill>
              </a:rPr>
              <a:t> </a:t>
            </a:r>
          </a:p>
          <a:p>
            <a:pPr lvl="1"/>
            <a:endParaRPr lang="fr-CH" dirty="0">
              <a:solidFill>
                <a:schemeClr val="tx1"/>
              </a:solidFill>
            </a:endParaRPr>
          </a:p>
          <a:p>
            <a:endParaRPr lang="fr-CH" dirty="0"/>
          </a:p>
          <a:p>
            <a:endParaRPr lang="fr-CH" dirty="0"/>
          </a:p>
        </p:txBody>
      </p:sp>
    </p:spTree>
    <p:extLst>
      <p:ext uri="{BB962C8B-B14F-4D97-AF65-F5344CB8AC3E}">
        <p14:creationId xmlns:p14="http://schemas.microsoft.com/office/powerpoint/2010/main" val="109337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0AC7B4-CFBE-46FF-8CCE-6CD245E12C66}"/>
              </a:ext>
            </a:extLst>
          </p:cNvPr>
          <p:cNvSpPr>
            <a:spLocks noGrp="1"/>
          </p:cNvSpPr>
          <p:nvPr>
            <p:ph type="title"/>
          </p:nvPr>
        </p:nvSpPr>
        <p:spPr>
          <a:xfrm>
            <a:off x="7895968" y="344574"/>
            <a:ext cx="3748716" cy="1201174"/>
          </a:xfrm>
        </p:spPr>
        <p:txBody>
          <a:bodyPr/>
          <a:lstStyle/>
          <a:p>
            <a:r>
              <a:rPr lang="fr-CH" b="1" dirty="0"/>
              <a:t>Charte OS de l’UNIGE</a:t>
            </a:r>
          </a:p>
        </p:txBody>
      </p:sp>
      <p:sp>
        <p:nvSpPr>
          <p:cNvPr id="3" name="Espace réservé du contenu 2">
            <a:extLst>
              <a:ext uri="{FF2B5EF4-FFF2-40B4-BE49-F238E27FC236}">
                <a16:creationId xmlns:a16="http://schemas.microsoft.com/office/drawing/2014/main" id="{64F67912-A120-4303-9A47-29E3E49B9C6D}"/>
              </a:ext>
            </a:extLst>
          </p:cNvPr>
          <p:cNvSpPr>
            <a:spLocks noGrp="1"/>
          </p:cNvSpPr>
          <p:nvPr>
            <p:ph idx="1"/>
          </p:nvPr>
        </p:nvSpPr>
        <p:spPr>
          <a:xfrm>
            <a:off x="762000" y="762000"/>
            <a:ext cx="6553200" cy="5541264"/>
          </a:xfrm>
        </p:spPr>
        <p:txBody>
          <a:bodyPr>
            <a:normAutofit/>
          </a:bodyPr>
          <a:lstStyle/>
          <a:p>
            <a:r>
              <a:rPr lang="fr-CH" sz="4800" b="1" dirty="0">
                <a:solidFill>
                  <a:schemeClr val="accent1"/>
                </a:solidFill>
              </a:rPr>
              <a:t>Open Access @UNIGE</a:t>
            </a:r>
          </a:p>
          <a:p>
            <a:r>
              <a:rPr lang="fr-CH" b="1" dirty="0">
                <a:solidFill>
                  <a:schemeClr val="accent1"/>
                </a:solidFill>
              </a:rPr>
              <a:t>Un engagement institutionnel en faveur du partage des connaissances</a:t>
            </a:r>
          </a:p>
          <a:p>
            <a:pPr marL="0" indent="0">
              <a:buNone/>
            </a:pPr>
            <a:endParaRPr lang="fr-CH" sz="2800" dirty="0"/>
          </a:p>
          <a:p>
            <a:pPr lvl="1">
              <a:buFont typeface="Wingdings" panose="05000000000000000000" pitchFamily="2" charset="2"/>
              <a:buChar char="§"/>
            </a:pPr>
            <a:r>
              <a:rPr lang="fr-CH" dirty="0"/>
              <a:t>Charte Open Science en faveur de la science ouverte</a:t>
            </a:r>
          </a:p>
          <a:p>
            <a:pPr lvl="1">
              <a:buFont typeface="Wingdings" panose="05000000000000000000" pitchFamily="2" charset="2"/>
              <a:buChar char="§"/>
            </a:pPr>
            <a:r>
              <a:rPr lang="fr-CH" dirty="0"/>
              <a:t>Feuille de route pour la science ouverte</a:t>
            </a:r>
          </a:p>
          <a:p>
            <a:endParaRPr lang="fr-CH" dirty="0"/>
          </a:p>
        </p:txBody>
      </p:sp>
      <p:sp>
        <p:nvSpPr>
          <p:cNvPr id="4" name="Espace réservé du texte 3">
            <a:extLst>
              <a:ext uri="{FF2B5EF4-FFF2-40B4-BE49-F238E27FC236}">
                <a16:creationId xmlns:a16="http://schemas.microsoft.com/office/drawing/2014/main" id="{19117866-1686-4B47-B075-F21A4CE3115B}"/>
              </a:ext>
            </a:extLst>
          </p:cNvPr>
          <p:cNvSpPr>
            <a:spLocks noGrp="1"/>
          </p:cNvSpPr>
          <p:nvPr>
            <p:ph type="body" sz="half" idx="2"/>
          </p:nvPr>
        </p:nvSpPr>
        <p:spPr>
          <a:xfrm>
            <a:off x="7895968" y="1545748"/>
            <a:ext cx="3991232" cy="5324535"/>
          </a:xfrm>
        </p:spPr>
        <p:txBody>
          <a:bodyPr wrap="square">
            <a:spAutoFit/>
          </a:bodyPr>
          <a:lstStyle/>
          <a:p>
            <a:r>
              <a:rPr lang="fr-CH" sz="2000" b="1" dirty="0">
                <a:solidFill>
                  <a:schemeClr val="tx1"/>
                </a:solidFill>
              </a:rPr>
              <a:t>Des publications scientifiques ouvertes par défaut</a:t>
            </a:r>
          </a:p>
          <a:p>
            <a:r>
              <a:rPr lang="fr-CH" sz="2000" dirty="0">
                <a:solidFill>
                  <a:schemeClr val="bg1"/>
                </a:solidFill>
              </a:rPr>
              <a:t>En accord avec la </a:t>
            </a:r>
            <a:r>
              <a:rPr lang="fr-CH" sz="2000" u="sng" dirty="0">
                <a:solidFill>
                  <a:schemeClr val="bg1"/>
                </a:solidFill>
                <a:hlinkClick r:id="rId2">
                  <a:extLst>
                    <a:ext uri="{A12FA001-AC4F-418D-AE19-62706E023703}">
                      <ahyp:hlinkClr xmlns:ahyp="http://schemas.microsoft.com/office/drawing/2018/hyperlinkcolor" val="tx"/>
                    </a:ext>
                  </a:extLst>
                </a:hlinkClick>
              </a:rPr>
              <a:t>Stratégie nationale suisse en faveur de l’Open Access</a:t>
            </a:r>
            <a:r>
              <a:rPr lang="fr-CH" sz="2000" dirty="0">
                <a:solidFill>
                  <a:schemeClr val="bg1"/>
                </a:solidFill>
              </a:rPr>
              <a:t>, les publications des collaborateurs et collaboratrices de l’Université de Genève issues de financements publics doivent être disponibles en accès libre. Ceci signifie qu’elles peuvent être lues gratuitement par tout un chacun, à tout moment et en tout lieu via internet. </a:t>
            </a:r>
          </a:p>
          <a:p>
            <a:r>
              <a:rPr lang="fr-CH" sz="2000" dirty="0">
                <a:solidFill>
                  <a:schemeClr val="bg1"/>
                </a:solidFill>
              </a:rPr>
              <a:t>L’Université s’engage, avec ses partenaires suisses et européens, à favoriser l’accès libre aux publications scientifiques. </a:t>
            </a:r>
          </a:p>
        </p:txBody>
      </p:sp>
    </p:spTree>
    <p:extLst>
      <p:ext uri="{BB962C8B-B14F-4D97-AF65-F5344CB8AC3E}">
        <p14:creationId xmlns:p14="http://schemas.microsoft.com/office/powerpoint/2010/main" val="3376235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Ovale 80" descr="Grand cercle de couleur deuxième niveau de hiérarchie">
            <a:extLst>
              <a:ext uri="{FF2B5EF4-FFF2-40B4-BE49-F238E27FC236}">
                <a16:creationId xmlns:a16="http://schemas.microsoft.com/office/drawing/2014/main" id="{8D8B1D64-DAD1-460A-BCAB-1E1F34F3A6E4}"/>
              </a:ext>
            </a:extLst>
          </p:cNvPr>
          <p:cNvSpPr/>
          <p:nvPr/>
        </p:nvSpPr>
        <p:spPr>
          <a:xfrm>
            <a:off x="4020502" y="4195150"/>
            <a:ext cx="1597258" cy="1553409"/>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81" name="Ovale 80" descr="Grand cercle de couleur deuxième niveau de hiérarchie">
            <a:extLst>
              <a:ext uri="{FF2B5EF4-FFF2-40B4-BE49-F238E27FC236}">
                <a16:creationId xmlns:a16="http://schemas.microsoft.com/office/drawing/2014/main" id="{44864D6A-CDDD-4D60-8619-C1AD786F3FBA}"/>
              </a:ext>
            </a:extLst>
          </p:cNvPr>
          <p:cNvSpPr/>
          <p:nvPr/>
        </p:nvSpPr>
        <p:spPr>
          <a:xfrm>
            <a:off x="7121989" y="3818640"/>
            <a:ext cx="1597258" cy="1608799"/>
          </a:xfrm>
          <a:prstGeom prst="ellipse">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80" name="Ovale 79" descr="Grand cercle de couleur deuxième niveau de hiérarchie">
            <a:extLst>
              <a:ext uri="{FF2B5EF4-FFF2-40B4-BE49-F238E27FC236}">
                <a16:creationId xmlns:a16="http://schemas.microsoft.com/office/drawing/2014/main" id="{9CD1768A-EC26-4C6A-A57C-E2300589049F}"/>
              </a:ext>
            </a:extLst>
          </p:cNvPr>
          <p:cNvSpPr/>
          <p:nvPr/>
        </p:nvSpPr>
        <p:spPr>
          <a:xfrm>
            <a:off x="5183340" y="4230608"/>
            <a:ext cx="2451650" cy="2393663"/>
          </a:xfrm>
          <a:prstGeom prst="ellipse">
            <a:avLst/>
          </a:prstGeom>
          <a:solidFill>
            <a:schemeClr val="accent4">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9" name="Ovale 78" descr="Grand cercle de couleur deuxième niveau de hiérarchie">
            <a:extLst>
              <a:ext uri="{FF2B5EF4-FFF2-40B4-BE49-F238E27FC236}">
                <a16:creationId xmlns:a16="http://schemas.microsoft.com/office/drawing/2014/main" id="{99530F13-2430-4DB9-9637-7708CFDD87D8}"/>
              </a:ext>
            </a:extLst>
          </p:cNvPr>
          <p:cNvSpPr/>
          <p:nvPr/>
        </p:nvSpPr>
        <p:spPr>
          <a:xfrm>
            <a:off x="6549460" y="702094"/>
            <a:ext cx="2301335" cy="2372619"/>
          </a:xfrm>
          <a:prstGeom prst="ellipse">
            <a:avLst/>
          </a:prstGeom>
          <a:solidFill>
            <a:schemeClr val="accent3">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7" name="Ovale 76" descr="Grand cercle de couleur deuxième niveau de hiérarchie">
            <a:extLst>
              <a:ext uri="{FF2B5EF4-FFF2-40B4-BE49-F238E27FC236}">
                <a16:creationId xmlns:a16="http://schemas.microsoft.com/office/drawing/2014/main" id="{D8B7D5AE-8D15-48A8-BF79-863756AB2273}"/>
              </a:ext>
            </a:extLst>
          </p:cNvPr>
          <p:cNvSpPr/>
          <p:nvPr/>
        </p:nvSpPr>
        <p:spPr>
          <a:xfrm>
            <a:off x="3315233" y="956689"/>
            <a:ext cx="2611183" cy="2450211"/>
          </a:xfrm>
          <a:prstGeom prst="ellipse">
            <a:avLst/>
          </a:prstGeom>
          <a:solidFill>
            <a:schemeClr val="accent6">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32" name="Ellipse 31" descr="Cercle niveau intermédiaire">
            <a:extLst>
              <a:ext uri="{FF2B5EF4-FFF2-40B4-BE49-F238E27FC236}">
                <a16:creationId xmlns:a16="http://schemas.microsoft.com/office/drawing/2014/main" id="{0E26D681-9D60-4729-9BAF-8F1BC982F3C1}"/>
              </a:ext>
            </a:extLst>
          </p:cNvPr>
          <p:cNvSpPr/>
          <p:nvPr/>
        </p:nvSpPr>
        <p:spPr>
          <a:xfrm>
            <a:off x="4011032" y="1044094"/>
            <a:ext cx="4638675" cy="4638675"/>
          </a:xfrm>
          <a:prstGeom prst="ellipse">
            <a:avLst/>
          </a:prstGeom>
          <a:solidFill>
            <a:schemeClr val="bg1">
              <a:lumMod val="95000"/>
              <a:alpha val="68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33" name="Ovale 32" descr="Cercle niveau élevé">
            <a:extLst>
              <a:ext uri="{FF2B5EF4-FFF2-40B4-BE49-F238E27FC236}">
                <a16:creationId xmlns:a16="http://schemas.microsoft.com/office/drawing/2014/main" id="{EFD3B067-A626-42D5-A3BC-823CE088FD62}"/>
              </a:ext>
            </a:extLst>
          </p:cNvPr>
          <p:cNvSpPr/>
          <p:nvPr/>
        </p:nvSpPr>
        <p:spPr>
          <a:xfrm>
            <a:off x="4741225" y="1935459"/>
            <a:ext cx="2919412" cy="2919412"/>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4" name="Titre 3"/>
          <p:cNvSpPr>
            <a:spLocks noGrp="1"/>
          </p:cNvSpPr>
          <p:nvPr>
            <p:ph type="title"/>
          </p:nvPr>
        </p:nvSpPr>
        <p:spPr>
          <a:xfrm>
            <a:off x="417360" y="26327"/>
            <a:ext cx="10515600" cy="1325563"/>
          </a:xfrm>
        </p:spPr>
        <p:txBody>
          <a:bodyPr rtlCol="0">
            <a:normAutofit/>
          </a:bodyPr>
          <a:lstStyle/>
          <a:p>
            <a:pPr rtl="0"/>
            <a:r>
              <a:rPr lang="fr-FR" b="1" dirty="0"/>
              <a:t>Open Access @UNIGE</a:t>
            </a:r>
          </a:p>
        </p:txBody>
      </p:sp>
      <p:sp>
        <p:nvSpPr>
          <p:cNvPr id="18" name="Rectangle 17">
            <a:extLst>
              <a:ext uri="{FF2B5EF4-FFF2-40B4-BE49-F238E27FC236}">
                <a16:creationId xmlns:a16="http://schemas.microsoft.com/office/drawing/2014/main" id="{99267414-C32D-40FE-972B-255FF1A8576C}"/>
              </a:ext>
            </a:extLst>
          </p:cNvPr>
          <p:cNvSpPr/>
          <p:nvPr/>
        </p:nvSpPr>
        <p:spPr>
          <a:xfrm>
            <a:off x="5325381" y="3814302"/>
            <a:ext cx="1764000" cy="684000"/>
          </a:xfrm>
          <a:prstGeom prst="rect">
            <a:avLst/>
          </a:prstGeom>
          <a:noFill/>
          <a:ln>
            <a:noFill/>
          </a:ln>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algn="ctr" defTabSz="622300" rtl="0">
              <a:lnSpc>
                <a:spcPct val="90000"/>
              </a:lnSpc>
              <a:spcBef>
                <a:spcPct val="0"/>
              </a:spcBef>
              <a:spcAft>
                <a:spcPct val="35000"/>
              </a:spcAft>
              <a:buNone/>
            </a:pPr>
            <a:r>
              <a:rPr lang="fr-FR" sz="1300" b="1" kern="1200" dirty="0">
                <a:solidFill>
                  <a:schemeClr val="tx1">
                    <a:lumMod val="75000"/>
                    <a:lumOff val="25000"/>
                  </a:schemeClr>
                </a:solidFill>
              </a:rPr>
              <a:t>A</a:t>
            </a:r>
            <a:r>
              <a:rPr lang="fr-FR" sz="1300" b="1" dirty="0">
                <a:solidFill>
                  <a:schemeClr val="tx1">
                    <a:lumMod val="75000"/>
                    <a:lumOff val="25000"/>
                  </a:schemeClr>
                </a:solidFill>
              </a:rPr>
              <a:t>NTOINE GEISSBUHLER</a:t>
            </a:r>
          </a:p>
          <a:p>
            <a:pPr marL="0" lvl="0" indent="0" algn="ctr" defTabSz="622300" rtl="0">
              <a:lnSpc>
                <a:spcPct val="90000"/>
              </a:lnSpc>
              <a:spcBef>
                <a:spcPct val="0"/>
              </a:spcBef>
              <a:spcAft>
                <a:spcPct val="35000"/>
              </a:spcAft>
              <a:buNone/>
            </a:pPr>
            <a:r>
              <a:rPr lang="fr-FR" sz="1300" b="1" kern="1200" dirty="0">
                <a:solidFill>
                  <a:schemeClr val="tx1">
                    <a:lumMod val="75000"/>
                    <a:lumOff val="25000"/>
                  </a:schemeClr>
                </a:solidFill>
              </a:rPr>
              <a:t>Vice-recteur « transformation numérique »</a:t>
            </a:r>
            <a:endParaRPr lang="fr-FR" sz="1200" kern="1200" dirty="0">
              <a:solidFill>
                <a:schemeClr val="tx1">
                  <a:lumMod val="75000"/>
                  <a:lumOff val="25000"/>
                </a:schemeClr>
              </a:solidFill>
            </a:endParaRPr>
          </a:p>
        </p:txBody>
      </p:sp>
      <p:sp>
        <p:nvSpPr>
          <p:cNvPr id="19" name="Rectangle 18">
            <a:extLst>
              <a:ext uri="{FF2B5EF4-FFF2-40B4-BE49-F238E27FC236}">
                <a16:creationId xmlns:a16="http://schemas.microsoft.com/office/drawing/2014/main" id="{2448265B-D934-4BC5-8F2B-2322214922F8}"/>
              </a:ext>
            </a:extLst>
          </p:cNvPr>
          <p:cNvSpPr/>
          <p:nvPr/>
        </p:nvSpPr>
        <p:spPr>
          <a:xfrm>
            <a:off x="2392224" y="1399491"/>
            <a:ext cx="1080000" cy="684000"/>
          </a:xfrm>
          <a:prstGeom prst="rect">
            <a:avLst/>
          </a:pr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defTabSz="622300" rtl="0">
              <a:lnSpc>
                <a:spcPct val="90000"/>
              </a:lnSpc>
              <a:spcBef>
                <a:spcPct val="0"/>
              </a:spcBef>
              <a:spcAft>
                <a:spcPct val="35000"/>
              </a:spcAft>
              <a:buNone/>
            </a:pPr>
            <a:r>
              <a:rPr lang="fr-FR" sz="1400" b="1" dirty="0">
                <a:solidFill>
                  <a:schemeClr val="tx1">
                    <a:lumMod val="75000"/>
                    <a:lumOff val="25000"/>
                  </a:schemeClr>
                </a:solidFill>
              </a:rPr>
              <a:t>Equipes Open Access et Données de la recherche</a:t>
            </a:r>
            <a:endParaRPr lang="fr-FR" sz="1400" kern="1200" dirty="0">
              <a:solidFill>
                <a:schemeClr val="tx1">
                  <a:lumMod val="75000"/>
                  <a:lumOff val="25000"/>
                </a:schemeClr>
              </a:solidFill>
            </a:endParaRPr>
          </a:p>
        </p:txBody>
      </p:sp>
      <p:sp>
        <p:nvSpPr>
          <p:cNvPr id="21" name="Rectangle 20">
            <a:extLst>
              <a:ext uri="{FF2B5EF4-FFF2-40B4-BE49-F238E27FC236}">
                <a16:creationId xmlns:a16="http://schemas.microsoft.com/office/drawing/2014/main" id="{11D56577-55A5-4AC0-A86E-107F2E113581}"/>
              </a:ext>
            </a:extLst>
          </p:cNvPr>
          <p:cNvSpPr/>
          <p:nvPr/>
        </p:nvSpPr>
        <p:spPr>
          <a:xfrm>
            <a:off x="788819" y="1098334"/>
            <a:ext cx="1216258" cy="684000"/>
          </a:xfrm>
          <a:prstGeom prst="rect">
            <a:avLst/>
          </a:pr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algn="r" defTabSz="622300" rtl="0">
              <a:lnSpc>
                <a:spcPct val="90000"/>
              </a:lnSpc>
              <a:spcBef>
                <a:spcPct val="0"/>
              </a:spcBef>
              <a:spcAft>
                <a:spcPct val="35000"/>
              </a:spcAft>
              <a:buNone/>
            </a:pPr>
            <a:r>
              <a:rPr lang="fr-FR" sz="1400" b="1" dirty="0">
                <a:solidFill>
                  <a:schemeClr val="tx1">
                    <a:lumMod val="75000"/>
                    <a:lumOff val="25000"/>
                  </a:schemeClr>
                </a:solidFill>
              </a:rPr>
              <a:t>Archive ouverte</a:t>
            </a:r>
            <a:endParaRPr lang="fr-FR" sz="1400" kern="1200" dirty="0">
              <a:solidFill>
                <a:schemeClr val="tx1">
                  <a:lumMod val="75000"/>
                  <a:lumOff val="25000"/>
                </a:schemeClr>
              </a:solidFill>
            </a:endParaRPr>
          </a:p>
        </p:txBody>
      </p:sp>
      <p:sp>
        <p:nvSpPr>
          <p:cNvPr id="23" name="Rectangle 22">
            <a:extLst>
              <a:ext uri="{FF2B5EF4-FFF2-40B4-BE49-F238E27FC236}">
                <a16:creationId xmlns:a16="http://schemas.microsoft.com/office/drawing/2014/main" id="{27D54CB4-0066-4140-96B8-95930CD77276}"/>
              </a:ext>
            </a:extLst>
          </p:cNvPr>
          <p:cNvSpPr/>
          <p:nvPr/>
        </p:nvSpPr>
        <p:spPr>
          <a:xfrm>
            <a:off x="3342942" y="1803862"/>
            <a:ext cx="1211797" cy="540000"/>
          </a:xfrm>
          <a:prstGeom prst="rect">
            <a:avLst/>
          </a:pr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algn="r" defTabSz="622300" rtl="0">
              <a:lnSpc>
                <a:spcPct val="90000"/>
              </a:lnSpc>
              <a:spcBef>
                <a:spcPct val="0"/>
              </a:spcBef>
              <a:spcAft>
                <a:spcPct val="35000"/>
              </a:spcAft>
              <a:buNone/>
            </a:pPr>
            <a:r>
              <a:rPr lang="fr-FR" sz="1400" b="1" kern="1200" dirty="0">
                <a:solidFill>
                  <a:schemeClr val="tx1">
                    <a:lumMod val="75000"/>
                    <a:lumOff val="25000"/>
                  </a:schemeClr>
                </a:solidFill>
              </a:rPr>
              <a:t>DIVISION DE L’INFORMATION SCIENTIFIQUE</a:t>
            </a:r>
            <a:endParaRPr lang="fr-FR" sz="1400" kern="1200" dirty="0">
              <a:solidFill>
                <a:schemeClr val="tx1">
                  <a:lumMod val="75000"/>
                  <a:lumOff val="25000"/>
                </a:schemeClr>
              </a:solidFill>
            </a:endParaRPr>
          </a:p>
        </p:txBody>
      </p:sp>
      <p:sp>
        <p:nvSpPr>
          <p:cNvPr id="25" name="Rectangle 24">
            <a:extLst>
              <a:ext uri="{FF2B5EF4-FFF2-40B4-BE49-F238E27FC236}">
                <a16:creationId xmlns:a16="http://schemas.microsoft.com/office/drawing/2014/main" id="{BDCA2203-78D4-4184-A8B1-8D6E3C28C889}"/>
              </a:ext>
            </a:extLst>
          </p:cNvPr>
          <p:cNvSpPr/>
          <p:nvPr/>
        </p:nvSpPr>
        <p:spPr>
          <a:xfrm>
            <a:off x="8047900" y="1691089"/>
            <a:ext cx="1410581" cy="751789"/>
          </a:xfrm>
          <a:prstGeom prst="rect">
            <a:avLst/>
          </a:prstGeom>
          <a:noFill/>
          <a:ln>
            <a:noFill/>
          </a:ln>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defTabSz="622300" rtl="0">
              <a:lnSpc>
                <a:spcPct val="90000"/>
              </a:lnSpc>
              <a:spcBef>
                <a:spcPct val="0"/>
              </a:spcBef>
              <a:spcAft>
                <a:spcPct val="35000"/>
              </a:spcAft>
            </a:pPr>
            <a:r>
              <a:rPr lang="fr-FR" sz="1400" b="1" dirty="0">
                <a:solidFill>
                  <a:schemeClr val="tx1">
                    <a:lumMod val="75000"/>
                    <a:lumOff val="25000"/>
                  </a:schemeClr>
                </a:solidFill>
              </a:rPr>
              <a:t>FACULTES</a:t>
            </a:r>
            <a:endParaRPr lang="fr-FR" sz="1400" dirty="0">
              <a:solidFill>
                <a:schemeClr val="tx1">
                  <a:lumMod val="75000"/>
                  <a:lumOff val="25000"/>
                </a:schemeClr>
              </a:solidFill>
            </a:endParaRPr>
          </a:p>
        </p:txBody>
      </p:sp>
      <p:sp>
        <p:nvSpPr>
          <p:cNvPr id="26" name="Rectangle 25">
            <a:extLst>
              <a:ext uri="{FF2B5EF4-FFF2-40B4-BE49-F238E27FC236}">
                <a16:creationId xmlns:a16="http://schemas.microsoft.com/office/drawing/2014/main" id="{E306DAE2-9434-42D9-B876-2B856348AD4A}"/>
              </a:ext>
            </a:extLst>
          </p:cNvPr>
          <p:cNvSpPr/>
          <p:nvPr/>
        </p:nvSpPr>
        <p:spPr>
          <a:xfrm>
            <a:off x="2987380" y="4469690"/>
            <a:ext cx="1328270" cy="540000"/>
          </a:xfrm>
          <a:prstGeom prst="rect">
            <a:avLst/>
          </a:prstGeom>
          <a:no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algn="r" defTabSz="622300" rtl="0">
              <a:lnSpc>
                <a:spcPct val="90000"/>
              </a:lnSpc>
              <a:spcBef>
                <a:spcPct val="0"/>
              </a:spcBef>
              <a:spcAft>
                <a:spcPct val="35000"/>
              </a:spcAft>
              <a:buNone/>
            </a:pPr>
            <a:r>
              <a:rPr lang="fr-FR" sz="1300" b="1" kern="1200" dirty="0">
                <a:solidFill>
                  <a:schemeClr val="tx1">
                    <a:lumMod val="75000"/>
                    <a:lumOff val="25000"/>
                  </a:schemeClr>
                </a:solidFill>
              </a:rPr>
              <a:t>GROUPE DE TRAVAIL </a:t>
            </a:r>
            <a:br>
              <a:rPr lang="fr-FR" sz="1300" b="1" kern="1200" dirty="0">
                <a:solidFill>
                  <a:schemeClr val="tx1">
                    <a:lumMod val="75000"/>
                    <a:lumOff val="25000"/>
                  </a:schemeClr>
                </a:solidFill>
              </a:rPr>
            </a:br>
            <a:r>
              <a:rPr lang="fr-FR" sz="1300" b="1" kern="1200" dirty="0">
                <a:solidFill>
                  <a:schemeClr val="tx1">
                    <a:lumMod val="75000"/>
                    <a:lumOff val="25000"/>
                  </a:schemeClr>
                </a:solidFill>
              </a:rPr>
              <a:t>« OPEN ACCESS »</a:t>
            </a:r>
            <a:endParaRPr lang="fr-FR" sz="1200" kern="1200" dirty="0">
              <a:solidFill>
                <a:schemeClr val="tx1">
                  <a:lumMod val="75000"/>
                  <a:lumOff val="25000"/>
                </a:schemeClr>
              </a:solidFill>
            </a:endParaRPr>
          </a:p>
        </p:txBody>
      </p:sp>
      <p:sp>
        <p:nvSpPr>
          <p:cNvPr id="28" name="Rectangle 27">
            <a:extLst>
              <a:ext uri="{FF2B5EF4-FFF2-40B4-BE49-F238E27FC236}">
                <a16:creationId xmlns:a16="http://schemas.microsoft.com/office/drawing/2014/main" id="{758C1A8A-DB3C-4362-B041-C35C08C0195F}"/>
              </a:ext>
            </a:extLst>
          </p:cNvPr>
          <p:cNvSpPr/>
          <p:nvPr/>
        </p:nvSpPr>
        <p:spPr>
          <a:xfrm>
            <a:off x="6715086" y="5505575"/>
            <a:ext cx="1080000" cy="540000"/>
          </a:xfrm>
          <a:prstGeom prst="rect">
            <a:avLst/>
          </a:prstGeom>
          <a:no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lvl="0" defTabSz="622300" rtl="0">
              <a:lnSpc>
                <a:spcPct val="90000"/>
              </a:lnSpc>
              <a:spcBef>
                <a:spcPct val="0"/>
              </a:spcBef>
              <a:spcAft>
                <a:spcPct val="35000"/>
              </a:spcAft>
            </a:pPr>
            <a:r>
              <a:rPr lang="fr-FR" sz="1400" b="1" dirty="0">
                <a:solidFill>
                  <a:schemeClr val="tx1">
                    <a:lumMod val="75000"/>
                    <a:lumOff val="25000"/>
                  </a:schemeClr>
                </a:solidFill>
              </a:rPr>
              <a:t>COMITE DE PILOTAGE OPEN SCIENCE</a:t>
            </a:r>
            <a:endParaRPr lang="fr-FR" sz="1400" dirty="0">
              <a:solidFill>
                <a:schemeClr val="tx1">
                  <a:lumMod val="75000"/>
                  <a:lumOff val="25000"/>
                </a:schemeClr>
              </a:solidFill>
            </a:endParaRPr>
          </a:p>
        </p:txBody>
      </p:sp>
      <p:sp>
        <p:nvSpPr>
          <p:cNvPr id="30" name="Rectangle 29">
            <a:extLst>
              <a:ext uri="{FF2B5EF4-FFF2-40B4-BE49-F238E27FC236}">
                <a16:creationId xmlns:a16="http://schemas.microsoft.com/office/drawing/2014/main" id="{DC6E30C7-762E-4337-B852-3A7938FA969D}"/>
              </a:ext>
            </a:extLst>
          </p:cNvPr>
          <p:cNvSpPr/>
          <p:nvPr/>
        </p:nvSpPr>
        <p:spPr>
          <a:xfrm>
            <a:off x="9608742" y="1251459"/>
            <a:ext cx="1216258" cy="684000"/>
          </a:xfrm>
          <a:prstGeom prst="rect">
            <a:avLst/>
          </a:prstGeom>
          <a:no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lvl="0" defTabSz="622300" rtl="0">
              <a:lnSpc>
                <a:spcPct val="90000"/>
              </a:lnSpc>
              <a:spcBef>
                <a:spcPct val="0"/>
              </a:spcBef>
              <a:spcAft>
                <a:spcPct val="35000"/>
              </a:spcAft>
            </a:pPr>
            <a:r>
              <a:rPr lang="fr-FR" sz="1300" b="1" kern="1200" dirty="0" err="1">
                <a:solidFill>
                  <a:schemeClr val="tx1">
                    <a:lumMod val="75000"/>
                    <a:lumOff val="25000"/>
                  </a:schemeClr>
                </a:solidFill>
              </a:rPr>
              <a:t>Référent·e</a:t>
            </a:r>
            <a:r>
              <a:rPr lang="fr-FR" sz="1300" b="1" dirty="0" err="1">
                <a:solidFill>
                  <a:schemeClr val="tx1">
                    <a:lumMod val="75000"/>
                    <a:lumOff val="25000"/>
                  </a:schemeClr>
                </a:solidFill>
              </a:rPr>
              <a:t>s</a:t>
            </a:r>
            <a:r>
              <a:rPr lang="fr-FR" sz="1300" b="1" dirty="0">
                <a:solidFill>
                  <a:schemeClr val="tx1">
                    <a:lumMod val="75000"/>
                    <a:lumOff val="25000"/>
                  </a:schemeClr>
                </a:solidFill>
              </a:rPr>
              <a:t> académiques Archive ouverte</a:t>
            </a:r>
            <a:endParaRPr lang="fr-FR" sz="1200" kern="1200" dirty="0">
              <a:solidFill>
                <a:schemeClr val="tx1">
                  <a:lumMod val="75000"/>
                  <a:lumOff val="25000"/>
                </a:schemeClr>
              </a:solidFill>
            </a:endParaRPr>
          </a:p>
        </p:txBody>
      </p:sp>
      <p:sp>
        <p:nvSpPr>
          <p:cNvPr id="31" name="Rectangle 30">
            <a:extLst>
              <a:ext uri="{FF2B5EF4-FFF2-40B4-BE49-F238E27FC236}">
                <a16:creationId xmlns:a16="http://schemas.microsoft.com/office/drawing/2014/main" id="{DF0C271F-C24A-4E69-9D4E-298D827B8460}"/>
              </a:ext>
            </a:extLst>
          </p:cNvPr>
          <p:cNvSpPr/>
          <p:nvPr/>
        </p:nvSpPr>
        <p:spPr>
          <a:xfrm>
            <a:off x="5319963" y="2415291"/>
            <a:ext cx="1764792" cy="390595"/>
          </a:xfrm>
          <a:prstGeom prst="rect">
            <a:avLst/>
          </a:prstGeom>
          <a:noFill/>
          <a:ln>
            <a:noFill/>
          </a:ln>
        </p:spPr>
        <p:style>
          <a:lnRef idx="2">
            <a:schemeClr val="lt1">
              <a:shade val="80000"/>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spcFirstLastPara="0" vert="horz" wrap="square" lIns="0" tIns="0" rIns="0" bIns="0" numCol="1" spcCol="1270" rtlCol="0" anchor="t" anchorCtr="0">
            <a:noAutofit/>
          </a:bodyPr>
          <a:lstStyle/>
          <a:p>
            <a:pPr marL="0" lvl="0" indent="0" algn="ctr" defTabSz="622300" rtl="0">
              <a:lnSpc>
                <a:spcPct val="90000"/>
              </a:lnSpc>
              <a:spcBef>
                <a:spcPct val="0"/>
              </a:spcBef>
              <a:spcAft>
                <a:spcPct val="35000"/>
              </a:spcAft>
              <a:buNone/>
            </a:pPr>
            <a:r>
              <a:rPr lang="fr-FR" sz="1400" b="1" dirty="0">
                <a:solidFill>
                  <a:schemeClr val="tx1">
                    <a:lumMod val="75000"/>
                    <a:lumOff val="25000"/>
                  </a:schemeClr>
                </a:solidFill>
              </a:rPr>
              <a:t>RECTORAT</a:t>
            </a:r>
            <a:endParaRPr lang="fr-FR" sz="1400" kern="1200" dirty="0">
              <a:solidFill>
                <a:schemeClr val="tx1">
                  <a:lumMod val="75000"/>
                  <a:lumOff val="25000"/>
                </a:schemeClr>
              </a:solidFill>
            </a:endParaRPr>
          </a:p>
        </p:txBody>
      </p:sp>
      <p:pic>
        <p:nvPicPr>
          <p:cNvPr id="61" name="Image 60" descr="Diplôme">
            <a:extLst>
              <a:ext uri="{FF2B5EF4-FFF2-40B4-BE49-F238E27FC236}">
                <a16:creationId xmlns:a16="http://schemas.microsoft.com/office/drawing/2014/main" id="{A9876A92-3526-4DF7-9FC0-8126BB1AB7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86202" y="1713862"/>
            <a:ext cx="720000" cy="720000"/>
          </a:xfrm>
          <a:prstGeom prst="ellipse">
            <a:avLst/>
          </a:prstGeom>
        </p:spPr>
      </p:pic>
      <p:pic>
        <p:nvPicPr>
          <p:cNvPr id="62" name="Image 61" descr="Brainstorming de groupe">
            <a:extLst>
              <a:ext uri="{FF2B5EF4-FFF2-40B4-BE49-F238E27FC236}">
                <a16:creationId xmlns:a16="http://schemas.microsoft.com/office/drawing/2014/main" id="{12EDC4B6-81AB-4D32-995C-F037D579E5C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604487" y="4217181"/>
            <a:ext cx="720000" cy="720000"/>
          </a:xfrm>
          <a:prstGeom prst="ellipse">
            <a:avLst/>
          </a:prstGeom>
        </p:spPr>
      </p:pic>
      <p:pic>
        <p:nvPicPr>
          <p:cNvPr id="68" name="Image 67" descr="Livres">
            <a:extLst>
              <a:ext uri="{FF2B5EF4-FFF2-40B4-BE49-F238E27FC236}">
                <a16:creationId xmlns:a16="http://schemas.microsoft.com/office/drawing/2014/main" id="{32DF3820-446F-414C-B6F3-A01CADD6666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621267" y="1579717"/>
            <a:ext cx="720000" cy="720000"/>
          </a:xfrm>
          <a:prstGeom prst="ellipse">
            <a:avLst/>
          </a:prstGeom>
        </p:spPr>
      </p:pic>
      <p:pic>
        <p:nvPicPr>
          <p:cNvPr id="76" name="Image 75" descr="Réunion">
            <a:extLst>
              <a:ext uri="{FF2B5EF4-FFF2-40B4-BE49-F238E27FC236}">
                <a16:creationId xmlns:a16="http://schemas.microsoft.com/office/drawing/2014/main" id="{5724F535-05DD-4582-83D7-3DDEC981BD4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flipH="1">
            <a:off x="5855431" y="5294197"/>
            <a:ext cx="720000" cy="720000"/>
          </a:xfrm>
          <a:prstGeom prst="ellipse">
            <a:avLst/>
          </a:prstGeom>
        </p:spPr>
      </p:pic>
      <p:sp>
        <p:nvSpPr>
          <p:cNvPr id="71" name="Ovale 70" descr="Petit cercle de couleur deuxième niveau de hiérarchie">
            <a:extLst>
              <a:ext uri="{FF2B5EF4-FFF2-40B4-BE49-F238E27FC236}">
                <a16:creationId xmlns:a16="http://schemas.microsoft.com/office/drawing/2014/main" id="{4B1786F3-631A-4BEE-8323-68AB581BC49E}"/>
              </a:ext>
            </a:extLst>
          </p:cNvPr>
          <p:cNvSpPr/>
          <p:nvPr/>
        </p:nvSpPr>
        <p:spPr>
          <a:xfrm>
            <a:off x="5099381" y="4345420"/>
            <a:ext cx="144435" cy="15288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3" name="Ovale 72" descr="Petit cercle de couleur deuxième niveau de hiérarchie">
            <a:extLst>
              <a:ext uri="{FF2B5EF4-FFF2-40B4-BE49-F238E27FC236}">
                <a16:creationId xmlns:a16="http://schemas.microsoft.com/office/drawing/2014/main" id="{D13F3AC2-C134-452A-A575-2AEDD5FDD44A}"/>
              </a:ext>
            </a:extLst>
          </p:cNvPr>
          <p:cNvSpPr/>
          <p:nvPr/>
        </p:nvSpPr>
        <p:spPr>
          <a:xfrm>
            <a:off x="7131899" y="2280399"/>
            <a:ext cx="213490" cy="21349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4" name="Ovale 73" descr="Petit cercle de couleur deuxième niveau de hiérarchie">
            <a:extLst>
              <a:ext uri="{FF2B5EF4-FFF2-40B4-BE49-F238E27FC236}">
                <a16:creationId xmlns:a16="http://schemas.microsoft.com/office/drawing/2014/main" id="{F74C5EF9-9647-43F7-B54F-97E136BDC2F4}"/>
              </a:ext>
            </a:extLst>
          </p:cNvPr>
          <p:cNvSpPr/>
          <p:nvPr/>
        </p:nvSpPr>
        <p:spPr>
          <a:xfrm>
            <a:off x="6116879" y="4739690"/>
            <a:ext cx="213490" cy="21349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5" name="Ovale 74" descr="Petit cercle de couleur deuxième niveau de hiérarchie">
            <a:extLst>
              <a:ext uri="{FF2B5EF4-FFF2-40B4-BE49-F238E27FC236}">
                <a16:creationId xmlns:a16="http://schemas.microsoft.com/office/drawing/2014/main" id="{B6143EC5-1312-45C8-8A63-08B7FD81AEEC}"/>
              </a:ext>
            </a:extLst>
          </p:cNvPr>
          <p:cNvSpPr/>
          <p:nvPr/>
        </p:nvSpPr>
        <p:spPr>
          <a:xfrm>
            <a:off x="7312868" y="4130773"/>
            <a:ext cx="213490" cy="21349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72" name="Ovale 71" descr="Petit cercle de couleur deuxième niveau de hiérarchie">
            <a:extLst>
              <a:ext uri="{FF2B5EF4-FFF2-40B4-BE49-F238E27FC236}">
                <a16:creationId xmlns:a16="http://schemas.microsoft.com/office/drawing/2014/main" id="{E95005B3-E7A9-43A7-9097-E5C0B12D0AF3}"/>
              </a:ext>
            </a:extLst>
          </p:cNvPr>
          <p:cNvSpPr/>
          <p:nvPr/>
        </p:nvSpPr>
        <p:spPr>
          <a:xfrm>
            <a:off x="5087253" y="2236714"/>
            <a:ext cx="213490" cy="21349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108" name="Ovale 107" descr="Connecteurs couleur troisième niveau de hiérarchie">
            <a:extLst>
              <a:ext uri="{FF2B5EF4-FFF2-40B4-BE49-F238E27FC236}">
                <a16:creationId xmlns:a16="http://schemas.microsoft.com/office/drawing/2014/main" id="{3D4169F2-589F-4BCC-9E24-FF0760B9A064}"/>
              </a:ext>
            </a:extLst>
          </p:cNvPr>
          <p:cNvSpPr/>
          <p:nvPr/>
        </p:nvSpPr>
        <p:spPr>
          <a:xfrm>
            <a:off x="2758130" y="2162117"/>
            <a:ext cx="82310" cy="82310"/>
          </a:xfrm>
          <a:prstGeom prst="ellipse">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109" name="Ovale 108" descr="Connecteurs couleur troisième niveau de hiérarchie">
            <a:extLst>
              <a:ext uri="{FF2B5EF4-FFF2-40B4-BE49-F238E27FC236}">
                <a16:creationId xmlns:a16="http://schemas.microsoft.com/office/drawing/2014/main" id="{2E67447B-A1BE-4C7F-841C-1D52C3E335AD}"/>
              </a:ext>
            </a:extLst>
          </p:cNvPr>
          <p:cNvSpPr/>
          <p:nvPr/>
        </p:nvSpPr>
        <p:spPr>
          <a:xfrm>
            <a:off x="1312943" y="1593993"/>
            <a:ext cx="82310" cy="8231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cxnSp>
        <p:nvCxnSpPr>
          <p:cNvPr id="113" name="Connecteur : Coude 112" descr="Lignes de connexion">
            <a:extLst>
              <a:ext uri="{FF2B5EF4-FFF2-40B4-BE49-F238E27FC236}">
                <a16:creationId xmlns:a16="http://schemas.microsoft.com/office/drawing/2014/main" id="{622A3281-34A2-40FA-8168-008FF717654E}"/>
              </a:ext>
            </a:extLst>
          </p:cNvPr>
          <p:cNvCxnSpPr>
            <a:cxnSpLocks/>
            <a:endCxn id="108" idx="4"/>
          </p:cNvCxnSpPr>
          <p:nvPr/>
        </p:nvCxnSpPr>
        <p:spPr>
          <a:xfrm rot="10800000">
            <a:off x="2799286" y="2244427"/>
            <a:ext cx="2179115" cy="400802"/>
          </a:xfrm>
          <a:prstGeom prst="bentConnector2">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Connecteur : Coude 114" descr="Lignes de connexion">
            <a:extLst>
              <a:ext uri="{FF2B5EF4-FFF2-40B4-BE49-F238E27FC236}">
                <a16:creationId xmlns:a16="http://schemas.microsoft.com/office/drawing/2014/main" id="{3776E844-35AA-4B61-8A75-6DA7A2EE915E}"/>
              </a:ext>
            </a:extLst>
          </p:cNvPr>
          <p:cNvCxnSpPr>
            <a:cxnSpLocks/>
            <a:stCxn id="82" idx="2"/>
          </p:cNvCxnSpPr>
          <p:nvPr/>
        </p:nvCxnSpPr>
        <p:spPr>
          <a:xfrm rot="10800000">
            <a:off x="1396951" y="1622552"/>
            <a:ext cx="831639" cy="295200"/>
          </a:xfrm>
          <a:prstGeom prst="bentConnector3">
            <a:avLst>
              <a:gd name="adj1" fmla="val 104075"/>
            </a:avLst>
          </a:prstGeom>
          <a:ln>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19" name="Ovale 118" descr="Connecteurs couleur troisième niveau de hiérarchie">
            <a:extLst>
              <a:ext uri="{FF2B5EF4-FFF2-40B4-BE49-F238E27FC236}">
                <a16:creationId xmlns:a16="http://schemas.microsoft.com/office/drawing/2014/main" id="{8A0D58C4-E3D8-4575-8BF0-37F45BB95AE4}"/>
              </a:ext>
            </a:extLst>
          </p:cNvPr>
          <p:cNvSpPr/>
          <p:nvPr/>
        </p:nvSpPr>
        <p:spPr>
          <a:xfrm>
            <a:off x="9599550" y="1918277"/>
            <a:ext cx="82310" cy="8231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cxnSp>
        <p:nvCxnSpPr>
          <p:cNvPr id="130" name="Connecteur : Coude 129" descr="Lignes de connexion">
            <a:extLst>
              <a:ext uri="{FF2B5EF4-FFF2-40B4-BE49-F238E27FC236}">
                <a16:creationId xmlns:a16="http://schemas.microsoft.com/office/drawing/2014/main" id="{FE82DF5B-C60E-4257-B370-A4B302DC12A0}"/>
              </a:ext>
            </a:extLst>
          </p:cNvPr>
          <p:cNvCxnSpPr>
            <a:cxnSpLocks/>
            <a:stCxn id="61" idx="4"/>
            <a:endCxn id="119" idx="4"/>
          </p:cNvCxnSpPr>
          <p:nvPr/>
        </p:nvCxnSpPr>
        <p:spPr>
          <a:xfrm rot="5400000" flipH="1" flipV="1">
            <a:off x="8376815" y="1169973"/>
            <a:ext cx="433275" cy="2094503"/>
          </a:xfrm>
          <a:prstGeom prst="bentConnector3">
            <a:avLst>
              <a:gd name="adj1" fmla="val -52761"/>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38" name="Image 137" descr="École">
            <a:extLst>
              <a:ext uri="{FF2B5EF4-FFF2-40B4-BE49-F238E27FC236}">
                <a16:creationId xmlns:a16="http://schemas.microsoft.com/office/drawing/2014/main" id="{712CA1E6-782B-42EB-A174-22B38D09835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675160" y="2645229"/>
            <a:ext cx="1054152" cy="1054152"/>
          </a:xfrm>
          <a:prstGeom prst="ellipse">
            <a:avLst/>
          </a:prstGeom>
        </p:spPr>
      </p:pic>
      <p:sp>
        <p:nvSpPr>
          <p:cNvPr id="82" name="Ovale 108" descr="Connecteurs couleur troisième niveau de hiérarchie">
            <a:extLst>
              <a:ext uri="{FF2B5EF4-FFF2-40B4-BE49-F238E27FC236}">
                <a16:creationId xmlns:a16="http://schemas.microsoft.com/office/drawing/2014/main" id="{2B69285B-31F6-46DE-8334-DFE90A3C0F98}"/>
              </a:ext>
            </a:extLst>
          </p:cNvPr>
          <p:cNvSpPr/>
          <p:nvPr/>
        </p:nvSpPr>
        <p:spPr>
          <a:xfrm>
            <a:off x="2228589" y="1876597"/>
            <a:ext cx="82310" cy="82310"/>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pic>
        <p:nvPicPr>
          <p:cNvPr id="93" name="Image 61" descr="Brainstorming de groupe">
            <a:extLst>
              <a:ext uri="{FF2B5EF4-FFF2-40B4-BE49-F238E27FC236}">
                <a16:creationId xmlns:a16="http://schemas.microsoft.com/office/drawing/2014/main" id="{C7BB572B-DF15-4AD8-AD41-62D5FD4564E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50132" y="4340155"/>
            <a:ext cx="720000" cy="720000"/>
          </a:xfrm>
          <a:prstGeom prst="ellipse">
            <a:avLst/>
          </a:prstGeom>
        </p:spPr>
      </p:pic>
      <p:sp>
        <p:nvSpPr>
          <p:cNvPr id="94" name="Rectangle 93">
            <a:extLst>
              <a:ext uri="{FF2B5EF4-FFF2-40B4-BE49-F238E27FC236}">
                <a16:creationId xmlns:a16="http://schemas.microsoft.com/office/drawing/2014/main" id="{6EBD5BF4-E357-4DD4-9E37-0832C1C275F1}"/>
              </a:ext>
            </a:extLst>
          </p:cNvPr>
          <p:cNvSpPr/>
          <p:nvPr/>
        </p:nvSpPr>
        <p:spPr>
          <a:xfrm>
            <a:off x="8593452" y="4306435"/>
            <a:ext cx="1328270" cy="540000"/>
          </a:xfrm>
          <a:prstGeom prst="rect">
            <a:avLst/>
          </a:prstGeom>
          <a:no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rtlCol="0" anchor="ctr" anchorCtr="0">
            <a:noAutofit/>
          </a:bodyPr>
          <a:lstStyle/>
          <a:p>
            <a:pPr marL="0" lvl="0" indent="0" defTabSz="622300" rtl="0">
              <a:lnSpc>
                <a:spcPct val="90000"/>
              </a:lnSpc>
              <a:spcBef>
                <a:spcPct val="0"/>
              </a:spcBef>
              <a:spcAft>
                <a:spcPct val="35000"/>
              </a:spcAft>
              <a:buNone/>
            </a:pPr>
            <a:r>
              <a:rPr lang="fr-FR" sz="1300" b="1" kern="1200" dirty="0">
                <a:solidFill>
                  <a:schemeClr val="tx1">
                    <a:lumMod val="75000"/>
                    <a:lumOff val="25000"/>
                  </a:schemeClr>
                </a:solidFill>
              </a:rPr>
              <a:t>GROUPE DE TRAVAIL </a:t>
            </a:r>
            <a:br>
              <a:rPr lang="fr-FR" sz="1300" b="1" dirty="0">
                <a:solidFill>
                  <a:schemeClr val="tx1">
                    <a:lumMod val="75000"/>
                    <a:lumOff val="25000"/>
                  </a:schemeClr>
                </a:solidFill>
              </a:rPr>
            </a:br>
            <a:r>
              <a:rPr lang="fr-FR" sz="1300" b="1" kern="1200" dirty="0">
                <a:solidFill>
                  <a:schemeClr val="tx1">
                    <a:lumMod val="75000"/>
                    <a:lumOff val="25000"/>
                  </a:schemeClr>
                </a:solidFill>
              </a:rPr>
              <a:t>« CV-DORA »</a:t>
            </a:r>
            <a:endParaRPr lang="fr-FR" sz="1200" kern="1200" dirty="0">
              <a:solidFill>
                <a:schemeClr val="tx1">
                  <a:lumMod val="75000"/>
                  <a:lumOff val="25000"/>
                </a:schemeClr>
              </a:solidFill>
            </a:endParaRPr>
          </a:p>
        </p:txBody>
      </p:sp>
    </p:spTree>
    <p:extLst>
      <p:ext uri="{BB962C8B-B14F-4D97-AF65-F5344CB8AC3E}">
        <p14:creationId xmlns:p14="http://schemas.microsoft.com/office/powerpoint/2010/main" val="102063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D492D96-2BB6-4C7B-A28F-F413D8AEB124}"/>
              </a:ext>
            </a:extLst>
          </p:cNvPr>
          <p:cNvSpPr>
            <a:spLocks noGrp="1"/>
          </p:cNvSpPr>
          <p:nvPr>
            <p:ph idx="1"/>
          </p:nvPr>
        </p:nvSpPr>
        <p:spPr>
          <a:xfrm>
            <a:off x="657224" y="1601184"/>
            <a:ext cx="6096000" cy="4572000"/>
          </a:xfrm>
        </p:spPr>
        <p:txBody>
          <a:bodyPr>
            <a:normAutofit fontScale="92500"/>
          </a:bodyPr>
          <a:lstStyle/>
          <a:p>
            <a:pPr lvl="1">
              <a:spcBef>
                <a:spcPts val="0"/>
              </a:spcBef>
              <a:spcAft>
                <a:spcPts val="1200"/>
              </a:spcAft>
              <a:buFont typeface="Wingdings" panose="05000000000000000000" pitchFamily="2" charset="2"/>
              <a:buChar char="§"/>
            </a:pPr>
            <a:r>
              <a:rPr lang="fr-CH" dirty="0"/>
              <a:t>Le dépôt numérique du patrimoine scientifique de l'Université de Genève. </a:t>
            </a:r>
          </a:p>
          <a:p>
            <a:pPr lvl="1">
              <a:spcBef>
                <a:spcPts val="0"/>
              </a:spcBef>
              <a:spcAft>
                <a:spcPts val="1200"/>
              </a:spcAft>
              <a:buFont typeface="Wingdings" panose="05000000000000000000" pitchFamily="2" charset="2"/>
              <a:buChar char="§"/>
            </a:pPr>
            <a:r>
              <a:rPr lang="fr-CH" dirty="0"/>
              <a:t>Permet de récolter, conserver et rendre accessibles le plus largement possible les publications des </a:t>
            </a:r>
            <a:r>
              <a:rPr lang="fr-CH" dirty="0" err="1"/>
              <a:t>enseignant·es</a:t>
            </a:r>
            <a:r>
              <a:rPr lang="fr-CH" dirty="0"/>
              <a:t> et des chercheurs/</a:t>
            </a:r>
            <a:r>
              <a:rPr lang="fr-CH" dirty="0" err="1"/>
              <a:t>euses</a:t>
            </a:r>
            <a:r>
              <a:rPr lang="fr-CH" dirty="0"/>
              <a:t> de l'institution</a:t>
            </a:r>
          </a:p>
          <a:p>
            <a:pPr lvl="1">
              <a:buFont typeface="Wingdings" panose="05000000000000000000" pitchFamily="2" charset="2"/>
              <a:buChar char="§"/>
            </a:pPr>
            <a:r>
              <a:rPr lang="fr-CH" dirty="0"/>
              <a:t>Des </a:t>
            </a:r>
            <a:r>
              <a:rPr lang="fr-CH" dirty="0" err="1"/>
              <a:t>correspondant·es</a:t>
            </a:r>
            <a:r>
              <a:rPr lang="fr-CH" dirty="0"/>
              <a:t> dans chaque faculté et dans certains centres </a:t>
            </a:r>
            <a:r>
              <a:rPr lang="fr-CH" dirty="0" err="1"/>
              <a:t>interfacultaires</a:t>
            </a:r>
            <a:r>
              <a:rPr lang="fr-CH" dirty="0"/>
              <a:t> pour aider les </a:t>
            </a:r>
            <a:r>
              <a:rPr lang="fr-CH" dirty="0" err="1"/>
              <a:t>auteur·es</a:t>
            </a:r>
            <a:r>
              <a:rPr lang="fr-CH" dirty="0"/>
              <a:t> </a:t>
            </a:r>
          </a:p>
          <a:p>
            <a:pPr marL="4572" lvl="1" indent="0">
              <a:buNone/>
            </a:pPr>
            <a:endParaRPr lang="fr-CH" dirty="0"/>
          </a:p>
          <a:p>
            <a:pPr lvl="1">
              <a:buFont typeface="Wingdings" panose="05000000000000000000" pitchFamily="2" charset="2"/>
              <a:buChar char="§"/>
            </a:pPr>
            <a:r>
              <a:rPr lang="fr-CH" dirty="0">
                <a:solidFill>
                  <a:schemeClr val="bg1"/>
                </a:solidFill>
                <a:hlinkClick r:id="rId2"/>
              </a:rPr>
              <a:t>https://archive-ouverte.unige.ch/</a:t>
            </a:r>
            <a:endParaRPr lang="fr-CH" dirty="0">
              <a:solidFill>
                <a:schemeClr val="bg1"/>
              </a:solidFill>
            </a:endParaRPr>
          </a:p>
          <a:p>
            <a:pPr lvl="1">
              <a:buFont typeface="Wingdings" panose="05000000000000000000" pitchFamily="2" charset="2"/>
              <a:buChar char="§"/>
            </a:pPr>
            <a:endParaRPr lang="fr-CH" dirty="0"/>
          </a:p>
        </p:txBody>
      </p:sp>
      <p:sp>
        <p:nvSpPr>
          <p:cNvPr id="4" name="Espace réservé du texte 3">
            <a:extLst>
              <a:ext uri="{FF2B5EF4-FFF2-40B4-BE49-F238E27FC236}">
                <a16:creationId xmlns:a16="http://schemas.microsoft.com/office/drawing/2014/main" id="{77E4DEB8-4FA6-4BD8-87BC-C963530817FE}"/>
              </a:ext>
            </a:extLst>
          </p:cNvPr>
          <p:cNvSpPr>
            <a:spLocks noGrp="1"/>
          </p:cNvSpPr>
          <p:nvPr>
            <p:ph type="body" sz="half" idx="2"/>
          </p:nvPr>
        </p:nvSpPr>
        <p:spPr>
          <a:xfrm>
            <a:off x="7843709" y="1137509"/>
            <a:ext cx="4139514" cy="5634766"/>
          </a:xfrm>
        </p:spPr>
        <p:txBody>
          <a:bodyPr>
            <a:noAutofit/>
          </a:bodyPr>
          <a:lstStyle/>
          <a:p>
            <a:pPr marL="285750" indent="-285750">
              <a:buFont typeface="Arial" panose="020B0604020202020204" pitchFamily="34" charset="0"/>
              <a:buChar char="•"/>
            </a:pPr>
            <a:r>
              <a:rPr lang="fr-CH" sz="2400" dirty="0">
                <a:solidFill>
                  <a:schemeClr val="bg1"/>
                </a:solidFill>
              </a:rPr>
              <a:t>Le dépôt des publications dans l’Archive ouverte par les </a:t>
            </a:r>
            <a:r>
              <a:rPr lang="fr-CH" sz="2400" dirty="0" err="1">
                <a:solidFill>
                  <a:schemeClr val="bg1"/>
                </a:solidFill>
              </a:rPr>
              <a:t>enseigant·es</a:t>
            </a:r>
            <a:r>
              <a:rPr lang="fr-CH" sz="2400" dirty="0">
                <a:solidFill>
                  <a:schemeClr val="bg1"/>
                </a:solidFill>
              </a:rPr>
              <a:t> et les chercheurs/</a:t>
            </a:r>
            <a:r>
              <a:rPr lang="fr-CH" sz="2400" dirty="0" err="1">
                <a:solidFill>
                  <a:schemeClr val="bg1"/>
                </a:solidFill>
              </a:rPr>
              <a:t>euses</a:t>
            </a:r>
            <a:r>
              <a:rPr lang="fr-CH" sz="2400" dirty="0">
                <a:solidFill>
                  <a:schemeClr val="bg1"/>
                </a:solidFill>
              </a:rPr>
              <a:t> de l’UNIGE est </a:t>
            </a:r>
            <a:r>
              <a:rPr lang="fr-CH" sz="2400" b="1" dirty="0">
                <a:solidFill>
                  <a:schemeClr val="bg1"/>
                </a:solidFill>
              </a:rPr>
              <a:t>obligatoire</a:t>
            </a:r>
            <a:r>
              <a:rPr lang="fr-CH" sz="2400" dirty="0">
                <a:solidFill>
                  <a:schemeClr val="bg1"/>
                </a:solidFill>
              </a:rPr>
              <a:t>. </a:t>
            </a:r>
          </a:p>
          <a:p>
            <a:pPr marL="285750" indent="-285750">
              <a:buFont typeface="Arial" panose="020B0604020202020204" pitchFamily="34" charset="0"/>
              <a:buChar char="•"/>
            </a:pPr>
            <a:r>
              <a:rPr lang="fr-CH" sz="2400" dirty="0">
                <a:solidFill>
                  <a:schemeClr val="bg1"/>
                </a:solidFill>
              </a:rPr>
              <a:t>Le niveau de diffusion </a:t>
            </a:r>
            <a:r>
              <a:rPr lang="fr-CH" sz="2400" b="1" dirty="0">
                <a:solidFill>
                  <a:schemeClr val="bg1"/>
                </a:solidFill>
              </a:rPr>
              <a:t>le plus large possible</a:t>
            </a:r>
            <a:r>
              <a:rPr lang="fr-CH" sz="2400" dirty="0">
                <a:solidFill>
                  <a:schemeClr val="bg1"/>
                </a:solidFill>
              </a:rPr>
              <a:t> doit être choisi tout en respectant le droit des tiers</a:t>
            </a:r>
          </a:p>
          <a:p>
            <a:pPr marL="285750" indent="-285750">
              <a:buFont typeface="Arial" panose="020B0604020202020204" pitchFamily="34" charset="0"/>
              <a:buChar char="•"/>
            </a:pPr>
            <a:r>
              <a:rPr lang="fr-CH" sz="2400" dirty="0">
                <a:solidFill>
                  <a:schemeClr val="bg1"/>
                </a:solidFill>
              </a:rPr>
              <a:t>Une directive institutionnelle et des directives facultaires encadrent l’Archive ouverte.</a:t>
            </a:r>
          </a:p>
        </p:txBody>
      </p:sp>
      <p:sp>
        <p:nvSpPr>
          <p:cNvPr id="7" name="ZoneTexte 6">
            <a:extLst>
              <a:ext uri="{FF2B5EF4-FFF2-40B4-BE49-F238E27FC236}">
                <a16:creationId xmlns:a16="http://schemas.microsoft.com/office/drawing/2014/main" id="{4CCD233E-30FF-4B0B-8EF6-1F6591A81B70}"/>
              </a:ext>
            </a:extLst>
          </p:cNvPr>
          <p:cNvSpPr txBox="1"/>
          <p:nvPr/>
        </p:nvSpPr>
        <p:spPr>
          <a:xfrm>
            <a:off x="657224" y="499533"/>
            <a:ext cx="6917468" cy="923330"/>
          </a:xfrm>
          <a:prstGeom prst="rect">
            <a:avLst/>
          </a:prstGeom>
          <a:noFill/>
        </p:spPr>
        <p:txBody>
          <a:bodyPr wrap="square" rtlCol="0">
            <a:spAutoFit/>
          </a:bodyPr>
          <a:lstStyle/>
          <a:p>
            <a:r>
              <a:rPr lang="fr-CH" sz="5400" b="1" dirty="0">
                <a:solidFill>
                  <a:schemeClr val="tx2">
                    <a:lumMod val="50000"/>
                    <a:lumOff val="50000"/>
                  </a:schemeClr>
                </a:solidFill>
              </a:rPr>
              <a:t>Archive ouverte UNIGE</a:t>
            </a:r>
          </a:p>
        </p:txBody>
      </p:sp>
    </p:spTree>
    <p:extLst>
      <p:ext uri="{BB962C8B-B14F-4D97-AF65-F5344CB8AC3E}">
        <p14:creationId xmlns:p14="http://schemas.microsoft.com/office/powerpoint/2010/main" val="899183402"/>
      </p:ext>
    </p:extLst>
  </p:cSld>
  <p:clrMapOvr>
    <a:masterClrMapping/>
  </p:clrMapOvr>
</p:sld>
</file>

<file path=ppt/theme/theme1.xml><?xml version="1.0" encoding="utf-8"?>
<a:theme xmlns:a="http://schemas.openxmlformats.org/drawingml/2006/main" name="Métropolitai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751</TotalTime>
  <Words>1043</Words>
  <Application>Microsoft Office PowerPoint</Application>
  <PresentationFormat>Grand écran</PresentationFormat>
  <Paragraphs>92</Paragraphs>
  <Slides>12</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Wingdings</vt:lpstr>
      <vt:lpstr>Métropolitain</vt:lpstr>
      <vt:lpstr>Open Access</vt:lpstr>
      <vt:lpstr>Open Access : définition</vt:lpstr>
      <vt:lpstr>Open Access : Avantages et  opportunités</vt:lpstr>
      <vt:lpstr>Modèles de publication en Open Access </vt:lpstr>
      <vt:lpstr>Différentes versions</vt:lpstr>
      <vt:lpstr>Conditions-cadres de l’Open Access</vt:lpstr>
      <vt:lpstr>Charte OS de l’UNIGE</vt:lpstr>
      <vt:lpstr>Open Access @UNIGE</vt:lpstr>
      <vt:lpstr>Présentation PowerPoint</vt:lpstr>
      <vt:lpstr>Que puis-je faire en faveur de l’OA ?</vt:lpstr>
      <vt:lpstr>Contacts</vt:lpstr>
      <vt:lpstr>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Access</dc:title>
  <dc:creator>Danielle Christine Bütschi</dc:creator>
  <cp:lastModifiedBy>Danielle Christine Bütschi</cp:lastModifiedBy>
  <cp:revision>47</cp:revision>
  <dcterms:created xsi:type="dcterms:W3CDTF">2020-12-16T17:18:41Z</dcterms:created>
  <dcterms:modified xsi:type="dcterms:W3CDTF">2023-02-28T18:22:22Z</dcterms:modified>
</cp:coreProperties>
</file>