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6783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6974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420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742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021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52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3534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366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4694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869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531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390E9-72F7-43F0-8003-DE5F6071D991}" type="datetimeFigureOut">
              <a:rPr lang="fr-CH" smtClean="0"/>
              <a:t>16.04.2026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5244A-E874-4FCE-9CCC-2C480D76635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5821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edlex.admin.ch/eli/cc/2013/617/en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gdpr-info.e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edlex.admin.ch/eli/cc/2022/491/en" TargetMode="External"/><Relationship Id="rId5" Type="http://schemas.openxmlformats.org/officeDocument/2006/relationships/hyperlink" Target="https://silgeneve.ch/legis/data/rsg/rsg_a2_08.htm" TargetMode="External"/><Relationship Id="rId10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creativecommons.org/licenses/by/4.0/deed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43E86B5-3F9B-4768-8F1B-8A8296769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29" y="933517"/>
            <a:ext cx="867166" cy="86716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E2F50F9-CA06-4BA6-998F-5E9BF3D485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297" y="806896"/>
            <a:ext cx="867166" cy="112040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58255FF-298E-4D12-80DC-BBD5C76DA1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209" y="1060912"/>
            <a:ext cx="1014400" cy="676003"/>
          </a:xfrm>
          <a:prstGeom prst="rect">
            <a:avLst/>
          </a:prstGeom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58AC29F-0A50-4414-837C-7427865EB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705804"/>
              </p:ext>
            </p:extLst>
          </p:nvPr>
        </p:nvGraphicFramePr>
        <p:xfrm>
          <a:off x="518670" y="1993995"/>
          <a:ext cx="8976954" cy="43159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2318">
                  <a:extLst>
                    <a:ext uri="{9D8B030D-6E8A-4147-A177-3AD203B41FA5}">
                      <a16:colId xmlns:a16="http://schemas.microsoft.com/office/drawing/2014/main" val="1946045837"/>
                    </a:ext>
                  </a:extLst>
                </a:gridCol>
                <a:gridCol w="2992318">
                  <a:extLst>
                    <a:ext uri="{9D8B030D-6E8A-4147-A177-3AD203B41FA5}">
                      <a16:colId xmlns:a16="http://schemas.microsoft.com/office/drawing/2014/main" val="1008250089"/>
                    </a:ext>
                  </a:extLst>
                </a:gridCol>
                <a:gridCol w="2992318">
                  <a:extLst>
                    <a:ext uri="{9D8B030D-6E8A-4147-A177-3AD203B41FA5}">
                      <a16:colId xmlns:a16="http://schemas.microsoft.com/office/drawing/2014/main" val="1246207859"/>
                    </a:ext>
                  </a:extLst>
                </a:gridCol>
              </a:tblGrid>
              <a:tr h="2623252">
                <a:tc>
                  <a:txBody>
                    <a:bodyPr/>
                    <a:lstStyle/>
                    <a:p>
                      <a:r>
                        <a:rPr lang="fr-CH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Loi sur l’information du public, l’accès aux documents et la protection des données personnelles (</a:t>
                      </a:r>
                      <a:r>
                        <a:rPr lang="fr-CH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LIPAD</a:t>
                      </a:r>
                      <a:r>
                        <a:rPr lang="fr-CH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fr-CH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lang="fr-CH" sz="12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only</a:t>
                      </a:r>
                      <a:r>
                        <a:rPr lang="fr-CH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 French].</a:t>
                      </a:r>
                    </a:p>
                    <a:p>
                      <a:endParaRPr lang="fr-CH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 to the UNIGE’s memento, </a:t>
                      </a:r>
                    </a:p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“The LIPAD applies to cantonal and communal public law establishments and corporations, as well as to their administrations and the commissions that depend on them. </a:t>
                      </a:r>
                      <a:r>
                        <a:rPr lang="en-US" sz="12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the University of Geneva is an institution governed by cantonal public law, the LIPAD is applicable to it</a:t>
                      </a: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.”</a:t>
                      </a:r>
                      <a:endParaRPr lang="fr-CH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 Act on Data Protection (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/>
                        </a:rPr>
                        <a:t>FADP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endParaRPr lang="fr-CH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Applies to the processing of data of natural and legal persons by private persons or federal bodies, when the processing takes place in Switzerland. 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applies, for example, to research carried out at the EPFL and ETHZ, as these are federal institutions.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Data Protection </a:t>
                      </a:r>
                      <a:r>
                        <a:rPr lang="fr-CH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7"/>
                        </a:rPr>
                        <a:t>GDPR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lang="fr-CH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RGPD applies to the European Union. </a:t>
                      </a:r>
                    </a:p>
                    <a:p>
                      <a:endParaRPr lang="fr-CH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="0" i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Its territorial scope may concern Switzerland in two cases</a:t>
                      </a:r>
                      <a:r>
                        <a:rPr lang="fr-CH" sz="12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Establishment in the EU: data processing in the context of the activities of a Swiss institution or company that has a branch in the EU, or processing by a Swiss company acting as a subcontractor for an EU company </a:t>
                      </a:r>
                      <a:r>
                        <a:rPr lang="fr-CH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Targeting: processing of data of EU residents by a Swiss institution or company that offers goods and services in the EU, or that monitors their behavior (whether the residents are EU citizens or not). </a:t>
                      </a:r>
                      <a:endParaRPr lang="fr-CH" sz="12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767384"/>
                  </a:ext>
                </a:extLst>
              </a:tr>
              <a:tr h="1664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 Act</a:t>
                      </a:r>
                      <a:r>
                        <a:rPr lang="en-US" sz="12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Research involving Human Beings 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8"/>
                        </a:rPr>
                        <a:t>HRA</a:t>
                      </a:r>
                      <a:r>
                        <a:rPr lang="fr-CH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lang="fr-CH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Applies to research concerning human diseases and concerning the structure and function of the human body, 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carried out on persons, on deceased persons, on embryos and fetuses, on biological material and on personal data related to health.</a:t>
                      </a:r>
                    </a:p>
                    <a:p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the research falls within the scope of the HRA, the latter applies and not the </a:t>
                      </a:r>
                      <a:r>
                        <a:rPr lang="en-US" sz="1200" b="0" u="sng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cantonal or federal </a:t>
                      </a:r>
                      <a:r>
                        <a:rPr lang="en-US" sz="12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law. </a:t>
                      </a:r>
                      <a:endParaRPr lang="fr-CH" sz="1200" b="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69794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280BFBBC-CF5D-447B-9CE7-9C65E25421CC}"/>
              </a:ext>
            </a:extLst>
          </p:cNvPr>
          <p:cNvSpPr txBox="1"/>
          <p:nvPr/>
        </p:nvSpPr>
        <p:spPr>
          <a:xfrm>
            <a:off x="230659" y="206637"/>
            <a:ext cx="9424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Scope of application of personal data protection laws</a:t>
            </a:r>
            <a:endParaRPr lang="fr-CH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4F6F666-1AE4-4333-A5F3-1264114E38C1}"/>
              </a:ext>
            </a:extLst>
          </p:cNvPr>
          <p:cNvSpPr txBox="1"/>
          <p:nvPr/>
        </p:nvSpPr>
        <p:spPr>
          <a:xfrm>
            <a:off x="1377066" y="6451260"/>
            <a:ext cx="6115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Bibliothèque de l’Université de Genève, 2026. Under </a:t>
            </a:r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Creative Commons Attribution 4.0</a:t>
            </a:r>
            <a:r>
              <a:rPr lang="fr-CH" sz="1000" dirty="0">
                <a:latin typeface="Arial" panose="020B0604020202020204" pitchFamily="34" charset="0"/>
                <a:cs typeface="Arial" panose="020B0604020202020204" pitchFamily="34" charset="0"/>
              </a:rPr>
              <a:t> (CC BY).</a:t>
            </a:r>
          </a:p>
          <a:p>
            <a:endParaRPr lang="fr-CH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6707AD3-C333-4C7A-91A0-FAB96D4B58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8670" y="6452172"/>
            <a:ext cx="858396" cy="29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382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338</Words>
  <Application>Microsoft Office PowerPoint</Application>
  <PresentationFormat>Format A4 (210 x 297 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scope_application_data_protection_laws</dc:title>
  <dc:creator>Anouk Santos</dc:creator>
  <cp:lastModifiedBy>Anouk Santos</cp:lastModifiedBy>
  <cp:revision>63</cp:revision>
  <dcterms:created xsi:type="dcterms:W3CDTF">2021-07-08T10:19:23Z</dcterms:created>
  <dcterms:modified xsi:type="dcterms:W3CDTF">2026-04-16T13:48:32Z</dcterms:modified>
</cp:coreProperties>
</file>