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8"/>
  </p:handoutMasterIdLst>
  <p:sldIdLst>
    <p:sldId id="265" r:id="rId2"/>
    <p:sldId id="267" r:id="rId3"/>
    <p:sldId id="291" r:id="rId4"/>
    <p:sldId id="268" r:id="rId5"/>
    <p:sldId id="269" r:id="rId6"/>
    <p:sldId id="293" r:id="rId7"/>
    <p:sldId id="294" r:id="rId8"/>
    <p:sldId id="292" r:id="rId9"/>
    <p:sldId id="296" r:id="rId10"/>
    <p:sldId id="297" r:id="rId11"/>
    <p:sldId id="298" r:id="rId12"/>
    <p:sldId id="300" r:id="rId13"/>
    <p:sldId id="299" r:id="rId14"/>
    <p:sldId id="275" r:id="rId15"/>
    <p:sldId id="301" r:id="rId16"/>
    <p:sldId id="289" r:id="rId17"/>
  </p:sldIdLst>
  <p:sldSz cx="12192000" cy="68580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6980" autoAdjust="0"/>
    <p:restoredTop sz="94660"/>
  </p:normalViewPr>
  <p:slideViewPr>
    <p:cSldViewPr snapToGrid="0">
      <p:cViewPr varScale="1">
        <p:scale>
          <a:sx n="86" d="100"/>
          <a:sy n="86" d="100"/>
        </p:scale>
        <p:origin x="-720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handoutMaster" Target="handoutMasters/handout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EE48B5-D4B7-674F-BAD0-7C3740E2AC3D}" type="datetimeFigureOut">
              <a:rPr lang="fr-FR" smtClean="0"/>
              <a:t>19/11/19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36530D-70E4-EF45-8F12-6BC376E3EF7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45693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GB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F2A60-C9F3-4423-85DD-29FA8EAF40D0}" type="datetimeFigureOut">
              <a:rPr lang="en-GB" smtClean="0"/>
              <a:t>19/11/19</a:t>
            </a:fld>
            <a:endParaRPr lang="en-GB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9A2B7-AD0D-4F11-BB50-208E3DCD4B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2670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F2A60-C9F3-4423-85DD-29FA8EAF40D0}" type="datetimeFigureOut">
              <a:rPr lang="en-GB" smtClean="0"/>
              <a:t>19/11/19</a:t>
            </a:fld>
            <a:endParaRPr lang="en-GB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9A2B7-AD0D-4F11-BB50-208E3DCD4B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4128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F2A60-C9F3-4423-85DD-29FA8EAF40D0}" type="datetimeFigureOut">
              <a:rPr lang="en-GB" smtClean="0"/>
              <a:t>19/11/19</a:t>
            </a:fld>
            <a:endParaRPr lang="en-GB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9A2B7-AD0D-4F11-BB50-208E3DCD4B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9700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F2A60-C9F3-4423-85DD-29FA8EAF40D0}" type="datetimeFigureOut">
              <a:rPr lang="en-GB" smtClean="0"/>
              <a:t>19/11/19</a:t>
            </a:fld>
            <a:endParaRPr lang="en-GB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9A2B7-AD0D-4F11-BB50-208E3DCD4B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336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F2A60-C9F3-4423-85DD-29FA8EAF40D0}" type="datetimeFigureOut">
              <a:rPr lang="en-GB" smtClean="0"/>
              <a:t>19/11/19</a:t>
            </a:fld>
            <a:endParaRPr lang="en-GB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9A2B7-AD0D-4F11-BB50-208E3DCD4B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5880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F2A60-C9F3-4423-85DD-29FA8EAF40D0}" type="datetimeFigureOut">
              <a:rPr lang="en-GB" smtClean="0"/>
              <a:t>19/11/19</a:t>
            </a:fld>
            <a:endParaRPr lang="en-GB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9A2B7-AD0D-4F11-BB50-208E3DCD4B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5402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F2A60-C9F3-4423-85DD-29FA8EAF40D0}" type="datetimeFigureOut">
              <a:rPr lang="en-GB" smtClean="0"/>
              <a:t>19/11/19</a:t>
            </a:fld>
            <a:endParaRPr lang="en-GB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9A2B7-AD0D-4F11-BB50-208E3DCD4B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9616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F2A60-C9F3-4423-85DD-29FA8EAF40D0}" type="datetimeFigureOut">
              <a:rPr lang="en-GB" smtClean="0"/>
              <a:t>19/11/19</a:t>
            </a:fld>
            <a:endParaRPr lang="en-GB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9A2B7-AD0D-4F11-BB50-208E3DCD4B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3415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F2A60-C9F3-4423-85DD-29FA8EAF40D0}" type="datetimeFigureOut">
              <a:rPr lang="en-GB" smtClean="0"/>
              <a:t>19/11/19</a:t>
            </a:fld>
            <a:endParaRPr lang="en-GB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9A2B7-AD0D-4F11-BB50-208E3DCD4B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5274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F2A60-C9F3-4423-85DD-29FA8EAF40D0}" type="datetimeFigureOut">
              <a:rPr lang="en-GB" smtClean="0"/>
              <a:t>19/11/19</a:t>
            </a:fld>
            <a:endParaRPr lang="en-GB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9A2B7-AD0D-4F11-BB50-208E3DCD4B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5993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F2A60-C9F3-4423-85DD-29FA8EAF40D0}" type="datetimeFigureOut">
              <a:rPr lang="en-GB" smtClean="0"/>
              <a:t>19/11/19</a:t>
            </a:fld>
            <a:endParaRPr lang="en-GB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9A2B7-AD0D-4F11-BB50-208E3DCD4B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3443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9F2A60-C9F3-4423-85DD-29FA8EAF40D0}" type="datetimeFigureOut">
              <a:rPr lang="en-GB" smtClean="0"/>
              <a:t>19/11/19</a:t>
            </a:fld>
            <a:endParaRPr lang="en-GB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E9A2B7-AD0D-4F11-BB50-208E3DCD4B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7712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Simon.Baudraz@unige.ch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unige.ch/sciences-societe/dehes/etudes/baccalaureat/" TargetMode="External"/><Relationship Id="rId3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gaetan.clavien@unige.ch" TargetMode="External"/><Relationship Id="rId3" Type="http://schemas.openxmlformats.org/officeDocument/2006/relationships/hyperlink" Target="mailto:mary.osullivan@unige.ch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Mary.OSullivan@unige.ch" TargetMode="External"/><Relationship Id="rId4" Type="http://schemas.openxmlformats.org/officeDocument/2006/relationships/hyperlink" Target="mailto:Juan.Flores@unige.ch" TargetMode="External"/><Relationship Id="rId5" Type="http://schemas.openxmlformats.org/officeDocument/2006/relationships/hyperlink" Target="mailto:Pilar.Noguesmarco@unige.ch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mailto:bruno.amable@unige.ch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Christophe.Farquet@unige.ch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79275" y="4098476"/>
            <a:ext cx="9144000" cy="2387600"/>
          </a:xfrm>
        </p:spPr>
        <p:txBody>
          <a:bodyPr>
            <a:noAutofit/>
          </a:bodyPr>
          <a:lstStyle/>
          <a:p>
            <a:pPr>
              <a:spcAft>
                <a:spcPts val="3600"/>
              </a:spcAft>
            </a:pPr>
            <a:r>
              <a:rPr lang="fr-CH" altLang="fr-FR" dirty="0"/>
              <a:t/>
            </a:r>
            <a:br>
              <a:rPr lang="fr-CH" altLang="fr-FR" dirty="0"/>
            </a:br>
            <a:r>
              <a:rPr lang="fr-CH" altLang="fr-FR" dirty="0"/>
              <a:t/>
            </a:r>
            <a:br>
              <a:rPr lang="fr-CH" altLang="fr-FR" dirty="0"/>
            </a:br>
            <a:r>
              <a:rPr lang="fr-CH" altLang="fr-FR" dirty="0" smtClean="0"/>
              <a:t/>
            </a:r>
            <a:br>
              <a:rPr lang="fr-CH" altLang="fr-FR" dirty="0" smtClean="0"/>
            </a:br>
            <a:r>
              <a:rPr lang="fr-CH" altLang="fr-FR" dirty="0"/>
              <a:t/>
            </a:r>
            <a:br>
              <a:rPr lang="fr-CH" altLang="fr-FR" dirty="0"/>
            </a:br>
            <a:r>
              <a:rPr lang="fr-CH" altLang="fr-FR" dirty="0" smtClean="0"/>
              <a:t/>
            </a:r>
            <a:br>
              <a:rPr lang="fr-CH" altLang="fr-FR" dirty="0" smtClean="0"/>
            </a:br>
            <a:r>
              <a:rPr lang="fr-CH" altLang="fr-FR" b="1" dirty="0" smtClean="0"/>
              <a:t>Projet </a:t>
            </a:r>
            <a:r>
              <a:rPr lang="fr-CH" altLang="fr-FR" b="1" dirty="0"/>
              <a:t>de recherche </a:t>
            </a:r>
            <a:br>
              <a:rPr lang="fr-CH" altLang="fr-FR" b="1" dirty="0"/>
            </a:br>
            <a:r>
              <a:rPr lang="fr-CH" altLang="fr-FR" sz="3600" b="1" dirty="0" smtClean="0"/>
              <a:t>Bachelor en h</a:t>
            </a:r>
            <a:r>
              <a:rPr lang="es-ES" sz="3600" b="1" dirty="0" err="1" smtClean="0"/>
              <a:t>istoire-économie-société</a:t>
            </a:r>
            <a:r>
              <a:rPr lang="es-ES" sz="3600" dirty="0" smtClean="0"/>
              <a:t/>
            </a:r>
            <a:br>
              <a:rPr lang="es-ES" sz="3600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fr-FR" sz="2900" dirty="0" smtClean="0"/>
              <a:t>Professeure Mary O’Sullivan</a:t>
            </a:r>
            <a:br>
              <a:rPr lang="fr-FR" sz="2900" dirty="0" smtClean="0"/>
            </a:br>
            <a:r>
              <a:rPr lang="fr-FR" sz="2900" dirty="0" smtClean="0"/>
              <a:t>Directrice </a:t>
            </a:r>
            <a:r>
              <a:rPr lang="fr-FR" sz="2900" dirty="0"/>
              <a:t/>
            </a:r>
            <a:br>
              <a:rPr lang="fr-FR" sz="2900" dirty="0"/>
            </a:br>
            <a:r>
              <a:rPr lang="fr-FR" sz="2900" dirty="0" smtClean="0"/>
              <a:t>Département d’Histoire, Economie et Société</a:t>
            </a:r>
            <a:r>
              <a:rPr lang="es-ES" sz="2900" dirty="0" smtClean="0"/>
              <a:t/>
            </a:r>
            <a:br>
              <a:rPr lang="es-ES" sz="2900" dirty="0" smtClean="0"/>
            </a:br>
            <a:r>
              <a:rPr lang="es-ES" sz="2900" dirty="0"/>
              <a:t/>
            </a:r>
            <a:br>
              <a:rPr lang="es-ES" sz="2900" dirty="0"/>
            </a:br>
            <a:r>
              <a:rPr lang="es-ES" sz="2900" dirty="0" err="1" smtClean="0"/>
              <a:t>Séance</a:t>
            </a:r>
            <a:r>
              <a:rPr lang="es-ES" sz="2900" dirty="0" smtClean="0"/>
              <a:t> </a:t>
            </a:r>
            <a:r>
              <a:rPr lang="es-ES" sz="2900" dirty="0" err="1" smtClean="0"/>
              <a:t>d’information</a:t>
            </a:r>
            <a:r>
              <a:rPr lang="es-ES" sz="2900" dirty="0" smtClean="0"/>
              <a:t> </a:t>
            </a:r>
            <a:r>
              <a:rPr lang="es-ES" sz="2900" dirty="0" err="1" smtClean="0"/>
              <a:t>PdR</a:t>
            </a:r>
            <a:r>
              <a:rPr lang="es-ES" sz="2900" dirty="0" smtClean="0"/>
              <a:t/>
            </a:r>
            <a:br>
              <a:rPr lang="es-ES" sz="2900" dirty="0" smtClean="0"/>
            </a:br>
            <a:r>
              <a:rPr lang="es-ES" sz="2900" dirty="0" smtClean="0"/>
              <a:t>19</a:t>
            </a:r>
            <a:r>
              <a:rPr lang="es-ES" sz="2900" dirty="0" smtClean="0"/>
              <a:t> </a:t>
            </a:r>
            <a:r>
              <a:rPr lang="es-ES" sz="2900" dirty="0" err="1" smtClean="0"/>
              <a:t>novembre</a:t>
            </a:r>
            <a:r>
              <a:rPr lang="es-ES" sz="2900" dirty="0" smtClean="0"/>
              <a:t> </a:t>
            </a:r>
            <a:r>
              <a:rPr lang="es-ES" sz="2900" dirty="0" smtClean="0"/>
              <a:t>2019</a:t>
            </a:r>
            <a:r>
              <a:rPr lang="es-ES" dirty="0"/>
              <a:t/>
            </a:r>
            <a:br>
              <a:rPr lang="es-ES" dirty="0"/>
            </a:br>
            <a:endParaRPr lang="en-US" altLang="fr-FR" sz="3200" dirty="0" smtClean="0"/>
          </a:p>
        </p:txBody>
      </p:sp>
    </p:spTree>
    <p:extLst>
      <p:ext uri="{BB962C8B-B14F-4D97-AF65-F5344CB8AC3E}">
        <p14:creationId xmlns:p14="http://schemas.microsoft.com/office/powerpoint/2010/main" val="4703190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Séminaire</a:t>
            </a:r>
            <a:r>
              <a:rPr lang="en-US" b="1" dirty="0"/>
              <a:t> du </a:t>
            </a:r>
            <a:r>
              <a:rPr lang="en-US" b="1" dirty="0" err="1"/>
              <a:t>projet</a:t>
            </a:r>
            <a:r>
              <a:rPr lang="en-US" b="1" dirty="0"/>
              <a:t> de </a:t>
            </a:r>
            <a:r>
              <a:rPr lang="en-US" b="1" dirty="0" err="1"/>
              <a:t>recherche</a:t>
            </a:r>
            <a:r>
              <a:rPr lang="en-US" b="1" dirty="0"/>
              <a:t> : lecture </a:t>
            </a:r>
            <a:r>
              <a:rPr lang="en-US" b="1" dirty="0" err="1"/>
              <a:t>plurielle</a:t>
            </a:r>
            <a:r>
              <a:rPr lang="en-US" b="1" dirty="0"/>
              <a:t> de la vie </a:t>
            </a:r>
            <a:r>
              <a:rPr lang="en-US" b="1" dirty="0" err="1"/>
              <a:t>économique</a:t>
            </a:r>
            <a:r>
              <a:rPr lang="en-US" dirty="0"/>
              <a:t> </a:t>
            </a:r>
            <a:r>
              <a:rPr lang="en-US" dirty="0" smtClean="0"/>
              <a:t>(T208015)</a:t>
            </a:r>
            <a:r>
              <a:rPr lang="en-US" dirty="0"/>
              <a:t/>
            </a:r>
            <a:br>
              <a:rPr lang="en-US" dirty="0"/>
            </a:b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dirty="0" smtClean="0"/>
              <a:t>Deux objectifs pour cet enseignement en 2019-2020</a:t>
            </a:r>
          </a:p>
          <a:p>
            <a:endParaRPr lang="fr-FR" dirty="0"/>
          </a:p>
          <a:p>
            <a:r>
              <a:rPr lang="fr-FR" dirty="0" smtClean="0"/>
              <a:t>Animer une discussion avec les étudiant-e-s sur les sujets possibles pour le projet de recherche (8 séances assurées par Cédric Durand)</a:t>
            </a:r>
          </a:p>
          <a:p>
            <a:endParaRPr lang="fr-FR" dirty="0"/>
          </a:p>
          <a:p>
            <a:r>
              <a:rPr lang="fr-FR" dirty="0" smtClean="0"/>
              <a:t>Proposer quatre séances d’appui pour vous aider à trouver un sujet, construire une bibliographie, écrire une revue de la littérature pertinente à votre sujet, développer une question précise de recherche, identifier et expliquer votre méthodologie et vos sources</a:t>
            </a:r>
            <a:r>
              <a:rPr lang="is-IS" dirty="0" smtClean="0"/>
              <a:t>… (Simon Baudraz (</a:t>
            </a:r>
            <a:r>
              <a:rPr lang="fr-FR" dirty="0" err="1" smtClean="0"/>
              <a:t>Simon.Baudraz</a:t>
            </a:r>
            <a:r>
              <a:rPr lang="fr-FR" dirty="0" err="1"/>
              <a:t>@unige.ch</a:t>
            </a:r>
            <a:r>
              <a:rPr lang="is-IS" dirty="0" smtClean="0"/>
              <a:t>))</a:t>
            </a:r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259791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/>
              <a:t>Séminaire</a:t>
            </a:r>
            <a:r>
              <a:rPr lang="en-US" b="1" dirty="0"/>
              <a:t> du </a:t>
            </a:r>
            <a:r>
              <a:rPr lang="en-US" b="1" dirty="0" err="1"/>
              <a:t>projet</a:t>
            </a:r>
            <a:r>
              <a:rPr lang="en-US" b="1" dirty="0"/>
              <a:t> de </a:t>
            </a:r>
            <a:r>
              <a:rPr lang="en-US" b="1" dirty="0" err="1"/>
              <a:t>recherche</a:t>
            </a:r>
            <a:r>
              <a:rPr lang="en-US" b="1" dirty="0"/>
              <a:t> : lecture </a:t>
            </a:r>
            <a:r>
              <a:rPr lang="en-US" b="1" dirty="0" err="1"/>
              <a:t>plurielle</a:t>
            </a:r>
            <a:r>
              <a:rPr lang="en-US" b="1" dirty="0"/>
              <a:t> de la vie </a:t>
            </a:r>
            <a:r>
              <a:rPr lang="en-US" b="1" dirty="0" err="1"/>
              <a:t>économique</a:t>
            </a:r>
            <a:r>
              <a:rPr lang="en-US" dirty="0"/>
              <a:t> </a:t>
            </a:r>
            <a:r>
              <a:rPr lang="en-US" dirty="0" smtClean="0"/>
              <a:t>(T208015)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smtClean="0"/>
              <a:t>Pour ceux et celles qui ont </a:t>
            </a:r>
            <a:r>
              <a:rPr lang="fr-FR" dirty="0" err="1" smtClean="0"/>
              <a:t>deja</a:t>
            </a:r>
            <a:r>
              <a:rPr lang="fr-FR" dirty="0" smtClean="0"/>
              <a:t> validé les crédits pour </a:t>
            </a:r>
            <a:r>
              <a:rPr lang="en-US" dirty="0" smtClean="0"/>
              <a:t>T208015 (Lecture </a:t>
            </a:r>
            <a:r>
              <a:rPr lang="en-US" dirty="0" err="1" smtClean="0"/>
              <a:t>plurielle</a:t>
            </a:r>
            <a:r>
              <a:rPr lang="en-US" dirty="0" smtClean="0"/>
              <a:t> en 2018-2019), </a:t>
            </a:r>
            <a:r>
              <a:rPr lang="en-US" b="1" u="sng" dirty="0" err="1" smtClean="0"/>
              <a:t>il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n’y</a:t>
            </a:r>
            <a:r>
              <a:rPr lang="en-US" b="1" u="sng" dirty="0" smtClean="0"/>
              <a:t> a pas </a:t>
            </a:r>
            <a:r>
              <a:rPr lang="en-US" b="1" u="sng" dirty="0" err="1" smtClean="0"/>
              <a:t>d’obligation</a:t>
            </a:r>
            <a:r>
              <a:rPr lang="en-US" b="1" u="sng" dirty="0" smtClean="0"/>
              <a:t> </a:t>
            </a:r>
            <a:r>
              <a:rPr lang="en-US" dirty="0" smtClean="0"/>
              <a:t>de </a:t>
            </a:r>
            <a:r>
              <a:rPr lang="en-US" dirty="0" err="1" smtClean="0"/>
              <a:t>suivre</a:t>
            </a:r>
            <a:r>
              <a:rPr lang="en-US" dirty="0" smtClean="0"/>
              <a:t> </a:t>
            </a:r>
            <a:r>
              <a:rPr lang="en-US" dirty="0" err="1" smtClean="0"/>
              <a:t>cet</a:t>
            </a:r>
            <a:r>
              <a:rPr lang="en-US" dirty="0" smtClean="0"/>
              <a:t> </a:t>
            </a:r>
            <a:r>
              <a:rPr lang="en-US" dirty="0" err="1" smtClean="0"/>
              <a:t>enseignement</a:t>
            </a:r>
            <a:r>
              <a:rPr lang="en-US" dirty="0" smtClean="0"/>
              <a:t>. </a:t>
            </a:r>
            <a:r>
              <a:rPr lang="en-US" dirty="0" err="1" smtClean="0"/>
              <a:t>Pourtant</a:t>
            </a:r>
            <a:r>
              <a:rPr lang="en-US" dirty="0" smtClean="0"/>
              <a:t>, </a:t>
            </a:r>
            <a:r>
              <a:rPr lang="en-US" dirty="0" err="1" smtClean="0"/>
              <a:t>vous</a:t>
            </a:r>
            <a:r>
              <a:rPr lang="en-US" dirty="0" smtClean="0"/>
              <a:t> </a:t>
            </a:r>
            <a:r>
              <a:rPr lang="en-US" dirty="0" err="1" smtClean="0"/>
              <a:t>etes</a:t>
            </a:r>
            <a:r>
              <a:rPr lang="en-US" dirty="0" smtClean="0"/>
              <a:t> les </a:t>
            </a:r>
            <a:r>
              <a:rPr lang="en-US" dirty="0" err="1" smtClean="0"/>
              <a:t>bienvenu</a:t>
            </a:r>
            <a:r>
              <a:rPr lang="en-US" dirty="0" smtClean="0"/>
              <a:t>-e-s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vous</a:t>
            </a:r>
            <a:r>
              <a:rPr lang="en-US" dirty="0" smtClean="0"/>
              <a:t> </a:t>
            </a:r>
            <a:r>
              <a:rPr lang="en-US" dirty="0" err="1" smtClean="0"/>
              <a:t>voulez</a:t>
            </a:r>
            <a:r>
              <a:rPr lang="en-US" dirty="0" smtClean="0"/>
              <a:t> </a:t>
            </a:r>
            <a:r>
              <a:rPr lang="en-US" dirty="0" err="1" smtClean="0"/>
              <a:t>suivre</a:t>
            </a:r>
            <a:r>
              <a:rPr lang="en-US" dirty="0" smtClean="0"/>
              <a:t> les </a:t>
            </a:r>
            <a:r>
              <a:rPr lang="en-US" dirty="0" err="1" smtClean="0"/>
              <a:t>quatre</a:t>
            </a:r>
            <a:r>
              <a:rPr lang="en-US" dirty="0" smtClean="0"/>
              <a:t> séances </a:t>
            </a:r>
            <a:r>
              <a:rPr lang="en-US" dirty="0" err="1" smtClean="0"/>
              <a:t>d’appui</a:t>
            </a:r>
            <a:r>
              <a:rPr lang="en-US" dirty="0" smtClean="0"/>
              <a:t>. Si </a:t>
            </a:r>
            <a:r>
              <a:rPr lang="en-US" dirty="0" err="1" smtClean="0"/>
              <a:t>vous</a:t>
            </a:r>
            <a:r>
              <a:rPr lang="en-US" dirty="0" smtClean="0"/>
              <a:t> </a:t>
            </a:r>
            <a:r>
              <a:rPr lang="en-US" dirty="0" err="1" smtClean="0"/>
              <a:t>n’</a:t>
            </a:r>
            <a:r>
              <a:rPr lang="en-US" dirty="0" err="1" smtClean="0"/>
              <a:t>êtes</a:t>
            </a:r>
            <a:r>
              <a:rPr lang="en-US" dirty="0" smtClean="0"/>
              <a:t> pas </a:t>
            </a:r>
            <a:r>
              <a:rPr lang="en-US" dirty="0" err="1" smtClean="0"/>
              <a:t>inscrit</a:t>
            </a:r>
            <a:r>
              <a:rPr lang="en-US" dirty="0" smtClean="0"/>
              <a:t>-e-s </a:t>
            </a:r>
            <a:r>
              <a:rPr lang="en-US" dirty="0" err="1" smtClean="0"/>
              <a:t>à</a:t>
            </a:r>
            <a:r>
              <a:rPr lang="en-US" dirty="0" smtClean="0"/>
              <a:t> </a:t>
            </a:r>
            <a:r>
              <a:rPr lang="en-US" dirty="0" err="1" smtClean="0"/>
              <a:t>l’enseignement</a:t>
            </a:r>
            <a:r>
              <a:rPr lang="en-US" dirty="0" smtClean="0"/>
              <a:t>,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faut</a:t>
            </a:r>
            <a:r>
              <a:rPr lang="en-US" dirty="0" smtClean="0"/>
              <a:t> </a:t>
            </a:r>
            <a:r>
              <a:rPr lang="en-US" dirty="0" err="1" smtClean="0"/>
              <a:t>envoyer</a:t>
            </a:r>
            <a:r>
              <a:rPr lang="en-US" dirty="0" smtClean="0"/>
              <a:t> un message </a:t>
            </a:r>
            <a:r>
              <a:rPr lang="en-US" dirty="0" err="1" smtClean="0"/>
              <a:t>à</a:t>
            </a:r>
            <a:r>
              <a:rPr lang="en-US" dirty="0" smtClean="0"/>
              <a:t> Simon </a:t>
            </a:r>
            <a:r>
              <a:rPr lang="en-US" dirty="0" err="1" smtClean="0"/>
              <a:t>Baudraz</a:t>
            </a:r>
            <a:r>
              <a:rPr lang="en-US" dirty="0"/>
              <a:t> (</a:t>
            </a:r>
            <a:r>
              <a:rPr lang="en-US" dirty="0">
                <a:hlinkClick r:id="rId2"/>
              </a:rPr>
              <a:t>Simon.Baudraz@</a:t>
            </a:r>
            <a:r>
              <a:rPr lang="en-US" dirty="0" smtClean="0">
                <a:hlinkClick r:id="rId2"/>
              </a:rPr>
              <a:t>unige.ch</a:t>
            </a:r>
            <a:r>
              <a:rPr lang="en-US" dirty="0" smtClean="0"/>
              <a:t>) pour </a:t>
            </a:r>
            <a:r>
              <a:rPr lang="en-US" dirty="0" err="1" smtClean="0"/>
              <a:t>lui</a:t>
            </a:r>
            <a:r>
              <a:rPr lang="en-US" dirty="0" smtClean="0"/>
              <a:t> dire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vous</a:t>
            </a:r>
            <a:r>
              <a:rPr lang="en-US" dirty="0" smtClean="0"/>
              <a:t> </a:t>
            </a:r>
            <a:r>
              <a:rPr lang="en-US" dirty="0" err="1" smtClean="0"/>
              <a:t>voulez</a:t>
            </a:r>
            <a:r>
              <a:rPr lang="en-US" dirty="0" smtClean="0"/>
              <a:t> </a:t>
            </a:r>
            <a:r>
              <a:rPr lang="en-US" dirty="0" err="1" smtClean="0"/>
              <a:t>participer</a:t>
            </a:r>
            <a:r>
              <a:rPr lang="en-US" dirty="0" smtClean="0"/>
              <a:t> aux séances d’. </a:t>
            </a: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361893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459682" y="3054"/>
            <a:ext cx="9828372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4400" dirty="0" smtClean="0">
                <a:latin typeface="+mj-lt"/>
              </a:rPr>
              <a:t>Un </a:t>
            </a:r>
            <a:r>
              <a:rPr lang="es-ES" sz="4400" dirty="0" err="1">
                <a:latin typeface="+mj-lt"/>
              </a:rPr>
              <a:t>cours</a:t>
            </a:r>
            <a:r>
              <a:rPr lang="es-ES" sz="4400" dirty="0">
                <a:latin typeface="+mj-lt"/>
              </a:rPr>
              <a:t> </a:t>
            </a:r>
            <a:r>
              <a:rPr lang="es-ES" sz="4400" dirty="0" err="1" smtClean="0">
                <a:latin typeface="+mj-lt"/>
              </a:rPr>
              <a:t>recommandé</a:t>
            </a:r>
            <a:r>
              <a:rPr lang="es-ES" sz="4400" dirty="0" smtClean="0">
                <a:latin typeface="+mj-lt"/>
              </a:rPr>
              <a:t> </a:t>
            </a:r>
            <a:r>
              <a:rPr lang="es-ES" sz="4400" dirty="0" err="1" smtClean="0">
                <a:latin typeface="+mj-lt"/>
              </a:rPr>
              <a:t>pour</a:t>
            </a:r>
            <a:r>
              <a:rPr lang="es-ES" sz="4400" dirty="0" smtClean="0">
                <a:latin typeface="+mj-lt"/>
              </a:rPr>
              <a:t> le </a:t>
            </a:r>
            <a:r>
              <a:rPr lang="es-ES" sz="4400" dirty="0" err="1" smtClean="0">
                <a:latin typeface="+mj-lt"/>
              </a:rPr>
              <a:t>PdR</a:t>
            </a:r>
            <a:r>
              <a:rPr lang="es-ES" sz="4400" dirty="0" smtClean="0">
                <a:latin typeface="+mj-lt"/>
              </a:rPr>
              <a:t> en</a:t>
            </a:r>
            <a:r>
              <a:rPr lang="es-ES" sz="4400" dirty="0">
                <a:latin typeface="+mj-lt"/>
              </a:rPr>
              <a:t> </a:t>
            </a:r>
            <a:r>
              <a:rPr lang="es-ES" sz="4400" dirty="0" err="1" smtClean="0">
                <a:latin typeface="+mj-lt"/>
              </a:rPr>
              <a:t>histoire</a:t>
            </a:r>
            <a:r>
              <a:rPr lang="es-ES" sz="4400" dirty="0" smtClean="0">
                <a:latin typeface="+mj-lt"/>
              </a:rPr>
              <a:t> </a:t>
            </a:r>
            <a:r>
              <a:rPr lang="es-ES" sz="4400" dirty="0" err="1" smtClean="0">
                <a:latin typeface="+mj-lt"/>
              </a:rPr>
              <a:t>économique</a:t>
            </a:r>
            <a:endParaRPr lang="es-ES" sz="4400" dirty="0">
              <a:latin typeface="+mj-lt"/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8372" y="1542636"/>
            <a:ext cx="8503920" cy="5234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9181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381000" y="207882"/>
            <a:ext cx="11475720" cy="37087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000" dirty="0" smtClean="0"/>
              <a:t>Aide-mémoire</a:t>
            </a:r>
            <a:r>
              <a:rPr lang="es-ES" sz="3000" dirty="0"/>
              <a:t> </a:t>
            </a:r>
            <a:r>
              <a:rPr lang="fr-FR" sz="3000" b="1" dirty="0" smtClean="0"/>
              <a:t>Le </a:t>
            </a:r>
            <a:r>
              <a:rPr lang="fr-FR" sz="3000" b="1" dirty="0"/>
              <a:t>projet de recherche en histoire, économie et société (</a:t>
            </a:r>
            <a:r>
              <a:rPr lang="fr-CH" sz="3000" b="1" dirty="0"/>
              <a:t>T208018 PR</a:t>
            </a:r>
            <a:r>
              <a:rPr lang="fr-FR" sz="3000" b="1" dirty="0" smtClean="0"/>
              <a:t>) 2018-19</a:t>
            </a:r>
            <a:endParaRPr lang="fr-FR" sz="3000" b="1" dirty="0"/>
          </a:p>
          <a:p>
            <a:r>
              <a:rPr lang="fr-FR" sz="2500" b="1" dirty="0">
                <a:solidFill>
                  <a:schemeClr val="accent1">
                    <a:lumMod val="75000"/>
                  </a:schemeClr>
                </a:solidFill>
                <a:hlinkClick r:id="rId2"/>
              </a:rPr>
              <a:t>https://www.unige.ch/sciences-societe/dehes/etudes/baccalaureat</a:t>
            </a:r>
            <a:r>
              <a:rPr lang="fr-FR" sz="2500" b="1" dirty="0" smtClean="0">
                <a:solidFill>
                  <a:schemeClr val="accent1">
                    <a:lumMod val="75000"/>
                  </a:schemeClr>
                </a:solidFill>
                <a:hlinkClick r:id="rId2"/>
              </a:rPr>
              <a:t>/</a:t>
            </a:r>
            <a:endParaRPr lang="fr-FR" sz="25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fr-FR" sz="3000" dirty="0" smtClean="0"/>
          </a:p>
          <a:p>
            <a:endParaRPr lang="fr-FR" sz="3000" b="1" dirty="0"/>
          </a:p>
          <a:p>
            <a:endParaRPr lang="fr-FR" sz="3000" b="1" dirty="0" smtClean="0"/>
          </a:p>
          <a:p>
            <a:endParaRPr lang="fr-FR" sz="3000" b="1" dirty="0"/>
          </a:p>
          <a:p>
            <a:endParaRPr lang="es-ES" sz="3000" dirty="0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172" y="2153631"/>
            <a:ext cx="11001375" cy="459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ángulo 4"/>
          <p:cNvSpPr/>
          <p:nvPr/>
        </p:nvSpPr>
        <p:spPr>
          <a:xfrm>
            <a:off x="2453640" y="2939149"/>
            <a:ext cx="1036320" cy="60016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ángulo 4"/>
          <p:cNvSpPr/>
          <p:nvPr/>
        </p:nvSpPr>
        <p:spPr>
          <a:xfrm>
            <a:off x="8016240" y="6132910"/>
            <a:ext cx="3246120" cy="60016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91770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4800" y="365125"/>
            <a:ext cx="11399520" cy="1325563"/>
          </a:xfrm>
        </p:spPr>
        <p:txBody>
          <a:bodyPr>
            <a:normAutofit/>
          </a:bodyPr>
          <a:lstStyle/>
          <a:p>
            <a:r>
              <a:rPr lang="fr-CH" sz="4000" dirty="0" smtClean="0"/>
              <a:t>Deux modèles du PdR</a:t>
            </a:r>
            <a:endParaRPr lang="es-ES" sz="4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89560" y="1825624"/>
            <a:ext cx="11658600" cy="4819015"/>
          </a:xfrm>
        </p:spPr>
        <p:txBody>
          <a:bodyPr>
            <a:normAutofit lnSpcReduction="10000"/>
          </a:bodyPr>
          <a:lstStyle/>
          <a:p>
            <a:pPr algn="just"/>
            <a:r>
              <a:rPr lang="fr-FR" b="1" dirty="0" smtClean="0"/>
              <a:t>Revue </a:t>
            </a:r>
            <a:r>
              <a:rPr lang="fr-FR" b="1" dirty="0"/>
              <a:t>approfondie de la littérature </a:t>
            </a:r>
            <a:r>
              <a:rPr lang="fr-FR" dirty="0"/>
              <a:t>portant sur sa question de recherche permettant de critiquer les arguments et preuves d’un pan de la littérature, réévaluer d’anciennes interprétations </a:t>
            </a:r>
            <a:r>
              <a:rPr lang="fr-FR" dirty="0" smtClean="0"/>
              <a:t>d’un sujet, </a:t>
            </a:r>
            <a:r>
              <a:rPr lang="fr-FR" dirty="0" err="1" smtClean="0"/>
              <a:t>etc</a:t>
            </a:r>
            <a:endParaRPr lang="fr-FR" dirty="0" smtClean="0"/>
          </a:p>
          <a:p>
            <a:pPr algn="just"/>
            <a:endParaRPr lang="fr-FR" dirty="0" smtClean="0"/>
          </a:p>
          <a:p>
            <a:pPr algn="just"/>
            <a:r>
              <a:rPr lang="fr-FR" dirty="0" smtClean="0"/>
              <a:t>Le </a:t>
            </a:r>
            <a:r>
              <a:rPr lang="fr-FR" dirty="0"/>
              <a:t>deuxième modèle est un travail basé sur un </a:t>
            </a:r>
            <a:r>
              <a:rPr lang="fr-FR" b="1" dirty="0"/>
              <a:t>petit corpus de </a:t>
            </a:r>
            <a:r>
              <a:rPr lang="fr-FR" b="1" dirty="0" smtClean="0"/>
              <a:t>données </a:t>
            </a:r>
            <a:r>
              <a:rPr lang="fr-FR" b="1" dirty="0" smtClean="0"/>
              <a:t>et/ou </a:t>
            </a:r>
            <a:r>
              <a:rPr lang="fr-FR" b="1" dirty="0"/>
              <a:t>d’archives primaires</a:t>
            </a:r>
            <a:r>
              <a:rPr lang="fr-FR" dirty="0"/>
              <a:t>. Dans ce cas, l’</a:t>
            </a:r>
            <a:r>
              <a:rPr lang="fr-FR" dirty="0" err="1"/>
              <a:t>étudiant·e</a:t>
            </a:r>
            <a:r>
              <a:rPr lang="fr-FR" dirty="0"/>
              <a:t> procède tout d’abord à une revue de la littérature existante avant d’en évaluer les lacunes et de démontrer en quoi les </a:t>
            </a:r>
            <a:r>
              <a:rPr lang="fr-FR" dirty="0" smtClean="0"/>
              <a:t>données </a:t>
            </a:r>
            <a:r>
              <a:rPr lang="fr-FR" dirty="0" smtClean="0"/>
              <a:t>et/ou </a:t>
            </a:r>
            <a:r>
              <a:rPr lang="fr-FR" dirty="0"/>
              <a:t>les sources étudiées de façon critique permettront de porter un regard nouveau sur la question</a:t>
            </a:r>
            <a:r>
              <a:rPr lang="fr-FR" dirty="0" smtClean="0"/>
              <a:t>.</a:t>
            </a:r>
          </a:p>
          <a:p>
            <a:pPr algn="just"/>
            <a:endParaRPr lang="fr-FR" dirty="0" smtClean="0"/>
          </a:p>
          <a:p>
            <a:pPr marL="0" indent="0" algn="just">
              <a:buNone/>
            </a:pPr>
            <a:r>
              <a:rPr lang="fr-FR" dirty="0" smtClean="0"/>
              <a:t>Dans </a:t>
            </a:r>
            <a:r>
              <a:rPr lang="fr-FR" dirty="0"/>
              <a:t>tous les cas, le </a:t>
            </a:r>
            <a:r>
              <a:rPr lang="fr-FR" dirty="0" err="1"/>
              <a:t>PdR</a:t>
            </a:r>
            <a:r>
              <a:rPr lang="fr-FR" dirty="0"/>
              <a:t> </a:t>
            </a:r>
            <a:r>
              <a:rPr lang="fr-FR" dirty="0" smtClean="0"/>
              <a:t>devrait </a:t>
            </a:r>
            <a:r>
              <a:rPr lang="fr-FR" dirty="0"/>
              <a:t>démontrer la capacité de l’</a:t>
            </a:r>
            <a:r>
              <a:rPr lang="fr-FR" dirty="0" err="1"/>
              <a:t>étudiant·e</a:t>
            </a:r>
            <a:r>
              <a:rPr lang="fr-FR" dirty="0"/>
              <a:t> à apporter une </a:t>
            </a:r>
            <a:r>
              <a:rPr lang="fr-FR" u="sng" dirty="0"/>
              <a:t>contribution </a:t>
            </a:r>
            <a:r>
              <a:rPr lang="fr-FR" u="sng" dirty="0" smtClean="0"/>
              <a:t>originale</a:t>
            </a:r>
            <a:r>
              <a:rPr lang="fr-FR" dirty="0" smtClean="0"/>
              <a:t> </a:t>
            </a:r>
            <a:r>
              <a:rPr lang="fr-FR" dirty="0"/>
              <a:t>aux connaissances existantes.</a:t>
            </a:r>
            <a:endParaRPr lang="es-ES" dirty="0"/>
          </a:p>
          <a:p>
            <a:pPr algn="just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856395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1971" y="365125"/>
            <a:ext cx="11606858" cy="1325563"/>
          </a:xfrm>
        </p:spPr>
        <p:txBody>
          <a:bodyPr/>
          <a:lstStyle/>
          <a:p>
            <a:r>
              <a:rPr lang="fr-FR" dirty="0" smtClean="0"/>
              <a:t>En route de la revue </a:t>
            </a:r>
            <a:r>
              <a:rPr lang="fr-FR" dirty="0"/>
              <a:t>de la </a:t>
            </a:r>
            <a:r>
              <a:rPr lang="fr-FR" dirty="0" smtClean="0"/>
              <a:t>littérature à une question (précise) de recherche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6588" y="1914233"/>
            <a:ext cx="11595610" cy="4351338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fr-FR" dirty="0"/>
              <a:t>La revue de littérature consiste à exposer les grandes lignes des travaux significatifs de recherche. Le mot « significatif » est clé. </a:t>
            </a:r>
          </a:p>
          <a:p>
            <a:pPr algn="just"/>
            <a:r>
              <a:rPr lang="fr-FR" dirty="0" smtClean="0"/>
              <a:t>Une bonne revue </a:t>
            </a:r>
            <a:r>
              <a:rPr lang="fr-FR" dirty="0"/>
              <a:t>de la littérature n’est pas une longue liste de </a:t>
            </a:r>
            <a:r>
              <a:rPr lang="fr-FR" dirty="0" smtClean="0"/>
              <a:t>travaux: vous </a:t>
            </a:r>
            <a:r>
              <a:rPr lang="fr-FR" dirty="0"/>
              <a:t>devez éviter de mentionner tous les travaux que vous avez trouvés. </a:t>
            </a:r>
          </a:p>
          <a:p>
            <a:pPr algn="just"/>
            <a:r>
              <a:rPr lang="fr-FR" dirty="0"/>
              <a:t>Une bonne revue de la littérature synthétise et organise la littérature existante sur </a:t>
            </a:r>
            <a:r>
              <a:rPr lang="fr-FR" dirty="0" smtClean="0"/>
              <a:t>le sujet du </a:t>
            </a:r>
            <a:r>
              <a:rPr lang="fr-FR" dirty="0" err="1" smtClean="0"/>
              <a:t>PdR</a:t>
            </a:r>
            <a:r>
              <a:rPr lang="fr-FR" dirty="0" smtClean="0"/>
              <a:t>, en faisant référence </a:t>
            </a:r>
            <a:r>
              <a:rPr lang="fr-FR" dirty="0"/>
              <a:t>seulement aux travaux les plus </a:t>
            </a:r>
            <a:r>
              <a:rPr lang="fr-FR" dirty="0" smtClean="0"/>
              <a:t>importants et cela d’une manière critique. </a:t>
            </a:r>
          </a:p>
          <a:p>
            <a:pPr algn="just"/>
            <a:r>
              <a:rPr lang="fr-FR" dirty="0" smtClean="0"/>
              <a:t>En nous aidant à identifier des points de consensus et désaccord, des trous et incohérences, une </a:t>
            </a:r>
            <a:r>
              <a:rPr lang="fr-FR" dirty="0"/>
              <a:t>bonne revue de la </a:t>
            </a:r>
            <a:r>
              <a:rPr lang="fr-FR" dirty="0" smtClean="0"/>
              <a:t>littérature nous aide à identifier à </a:t>
            </a:r>
            <a:r>
              <a:rPr lang="fr-FR" dirty="0"/>
              <a:t>développer une question de recherche. </a:t>
            </a:r>
          </a:p>
          <a:p>
            <a:pPr algn="just"/>
            <a:r>
              <a:rPr lang="fr-FR" dirty="0"/>
              <a:t>Une fois identifiée, la question de recherche sert comme fil conducteur de votre projet de </a:t>
            </a:r>
            <a:r>
              <a:rPr lang="fr-FR" dirty="0" smtClean="0"/>
              <a:t>recherche. 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07057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381000" y="207882"/>
            <a:ext cx="11673840" cy="87716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sz="3000" b="1" dirty="0" smtClean="0"/>
          </a:p>
          <a:p>
            <a:endParaRPr lang="fr-FR" sz="3200" dirty="0" smtClean="0"/>
          </a:p>
          <a:p>
            <a:endParaRPr lang="fr-FR" sz="3200" dirty="0"/>
          </a:p>
          <a:p>
            <a:r>
              <a:rPr lang="fr-FR" sz="3200" dirty="0" smtClean="0"/>
              <a:t>Questions </a:t>
            </a:r>
            <a:r>
              <a:rPr lang="fr-FR" sz="3200" dirty="0"/>
              <a:t>administratives: </a:t>
            </a:r>
            <a:r>
              <a:rPr lang="fr-FR" sz="3200" b="1" dirty="0">
                <a:latin typeface="thesansosfplain"/>
              </a:rPr>
              <a:t>Gaëtan </a:t>
            </a:r>
            <a:r>
              <a:rPr lang="fr-FR" sz="3200" b="1" dirty="0" err="1" smtClean="0">
                <a:latin typeface="thesansosfplain"/>
              </a:rPr>
              <a:t>Clavien</a:t>
            </a:r>
            <a:r>
              <a:rPr lang="fr-FR" sz="3200" dirty="0" smtClean="0"/>
              <a:t> (Conseiller </a:t>
            </a:r>
            <a:r>
              <a:rPr lang="fr-FR" sz="3200" dirty="0"/>
              <a:t>aux </a:t>
            </a:r>
            <a:r>
              <a:rPr lang="fr-FR" sz="3200" dirty="0" smtClean="0"/>
              <a:t>études)</a:t>
            </a:r>
            <a:endParaRPr lang="fr-FR" sz="3200" dirty="0"/>
          </a:p>
          <a:p>
            <a:r>
              <a:rPr lang="fr-FR" sz="3200" dirty="0" smtClean="0">
                <a:solidFill>
                  <a:srgbClr val="FC8E00"/>
                </a:solidFill>
                <a:hlinkClick r:id="rId2"/>
              </a:rPr>
              <a:t>gaetan.clavien@unige.ch</a:t>
            </a:r>
            <a:endParaRPr lang="fr-FR" sz="3200" dirty="0" smtClean="0"/>
          </a:p>
          <a:p>
            <a:endParaRPr lang="fr-FR" sz="3200" dirty="0" smtClean="0"/>
          </a:p>
          <a:p>
            <a:endParaRPr lang="fr-FR" sz="3200" dirty="0"/>
          </a:p>
          <a:p>
            <a:endParaRPr lang="fr-FR" sz="3200" dirty="0" smtClean="0"/>
          </a:p>
          <a:p>
            <a:r>
              <a:rPr lang="fr-FR" sz="3200" dirty="0" smtClean="0"/>
              <a:t>Questions académiques: </a:t>
            </a:r>
            <a:r>
              <a:rPr lang="fr-FR" sz="3200" b="1" dirty="0" smtClean="0">
                <a:latin typeface="thesansosfplain"/>
              </a:rPr>
              <a:t>Mary O’Sullivan </a:t>
            </a:r>
            <a:r>
              <a:rPr lang="fr-FR" sz="3200" dirty="0" smtClean="0"/>
              <a:t>(Directrice </a:t>
            </a:r>
            <a:r>
              <a:rPr lang="fr-FR" sz="3200" i="1" dirty="0" smtClean="0"/>
              <a:t>ad </a:t>
            </a:r>
            <a:r>
              <a:rPr lang="fr-FR" sz="3200" i="1" dirty="0" err="1" smtClean="0"/>
              <a:t>interim</a:t>
            </a:r>
            <a:r>
              <a:rPr lang="fr-FR" sz="3200" dirty="0" smtClean="0"/>
              <a:t> du </a:t>
            </a:r>
            <a:r>
              <a:rPr lang="fr-FR" sz="3200" dirty="0" err="1" smtClean="0"/>
              <a:t>bachelor</a:t>
            </a:r>
            <a:r>
              <a:rPr lang="fr-FR" sz="3200" dirty="0" smtClean="0"/>
              <a:t>)</a:t>
            </a:r>
          </a:p>
          <a:p>
            <a:r>
              <a:rPr lang="fr-FR" sz="3200" dirty="0">
                <a:hlinkClick r:id="rId3"/>
              </a:rPr>
              <a:t>m</a:t>
            </a:r>
            <a:r>
              <a:rPr lang="fr-FR" sz="3200" dirty="0" smtClean="0">
                <a:hlinkClick r:id="rId3"/>
              </a:rPr>
              <a:t>ary.osullivan@unige.ch</a:t>
            </a:r>
            <a:endParaRPr lang="fr-FR" sz="3200" dirty="0" smtClean="0"/>
          </a:p>
          <a:p>
            <a:endParaRPr lang="fr-FR" sz="3200" dirty="0" smtClean="0"/>
          </a:p>
          <a:p>
            <a:endParaRPr lang="fr-FR" sz="3200" dirty="0"/>
          </a:p>
          <a:p>
            <a:endParaRPr lang="fr-FR" sz="3000" dirty="0" smtClean="0"/>
          </a:p>
          <a:p>
            <a:endParaRPr lang="fr-FR" sz="3000" b="1" dirty="0"/>
          </a:p>
          <a:p>
            <a:endParaRPr lang="fr-FR" sz="3000" b="1" dirty="0" smtClean="0"/>
          </a:p>
          <a:p>
            <a:endParaRPr lang="fr-FR" sz="3000" b="1" dirty="0"/>
          </a:p>
          <a:p>
            <a:endParaRPr lang="es-ES" sz="3000" dirty="0"/>
          </a:p>
        </p:txBody>
      </p:sp>
    </p:spTree>
    <p:extLst>
      <p:ext uri="{BB962C8B-B14F-4D97-AF65-F5344CB8AC3E}">
        <p14:creationId xmlns:p14="http://schemas.microsoft.com/office/powerpoint/2010/main" val="37868313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028700" y="679133"/>
            <a:ext cx="1043178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ES" sz="3000" dirty="0"/>
          </a:p>
          <a:p>
            <a:pPr algn="ctr"/>
            <a:endParaRPr lang="es-ES" sz="3000" dirty="0" smtClean="0"/>
          </a:p>
          <a:p>
            <a:pPr algn="ctr"/>
            <a:endParaRPr lang="fr-FR" sz="3000" dirty="0"/>
          </a:p>
          <a:p>
            <a:pPr algn="ctr"/>
            <a:endParaRPr lang="es-ES" sz="3000" dirty="0" smtClean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PROJET DE RECHERCHE = 12 CRÉDITS </a:t>
            </a:r>
            <a:r>
              <a:rPr lang="es-ES" dirty="0" smtClean="0"/>
              <a:t>ECTS</a:t>
            </a:r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s-ES" dirty="0"/>
          </a:p>
          <a:p>
            <a:pPr algn="ctr"/>
            <a:r>
              <a:rPr lang="es-ES" dirty="0"/>
              <a:t>1 CRÉDIT  ECTS (</a:t>
            </a:r>
            <a:r>
              <a:rPr lang="fr-FR" i="1" dirty="0" err="1"/>
              <a:t>European</a:t>
            </a:r>
            <a:r>
              <a:rPr lang="fr-FR" i="1" dirty="0"/>
              <a:t> </a:t>
            </a:r>
            <a:r>
              <a:rPr lang="fr-FR" i="1" dirty="0" err="1"/>
              <a:t>Credit</a:t>
            </a:r>
            <a:r>
              <a:rPr lang="fr-FR" i="1" dirty="0"/>
              <a:t> Transfer System</a:t>
            </a:r>
            <a:r>
              <a:rPr lang="fr-FR" dirty="0"/>
              <a:t>) </a:t>
            </a:r>
            <a:r>
              <a:rPr lang="es-ES" dirty="0"/>
              <a:t>= </a:t>
            </a:r>
          </a:p>
          <a:p>
            <a:pPr algn="ctr"/>
            <a:r>
              <a:rPr lang="es-ES" dirty="0"/>
              <a:t>25 – 30 h de </a:t>
            </a:r>
            <a:r>
              <a:rPr lang="es-ES" dirty="0" err="1"/>
              <a:t>travail</a:t>
            </a:r>
            <a:r>
              <a:rPr lang="es-ES" dirty="0"/>
              <a:t> de </a:t>
            </a:r>
            <a:r>
              <a:rPr lang="es-ES" dirty="0" err="1"/>
              <a:t>l'étudiant·e</a:t>
            </a:r>
            <a:endParaRPr lang="es-ES" dirty="0"/>
          </a:p>
          <a:p>
            <a:pPr algn="ctr"/>
            <a:endParaRPr lang="es-ES" dirty="0"/>
          </a:p>
          <a:p>
            <a:pPr algn="ctr"/>
            <a:r>
              <a:rPr lang="es-ES" b="1" dirty="0"/>
              <a:t>Project de </a:t>
            </a:r>
            <a:r>
              <a:rPr lang="es-ES" b="1" dirty="0" err="1"/>
              <a:t>Recherche</a:t>
            </a:r>
            <a:r>
              <a:rPr lang="es-ES" b="1" dirty="0"/>
              <a:t> = 300 – 360 h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089310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Projet de recherche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algn="just">
              <a:buFontTx/>
              <a:buChar char="-"/>
            </a:pPr>
            <a:r>
              <a:rPr lang="fr-FR" dirty="0"/>
              <a:t>Le projet de recherche fait preuve de la capacité de </a:t>
            </a:r>
            <a:r>
              <a:rPr lang="fr-FR" dirty="0" smtClean="0"/>
              <a:t>l’étudiant à mener </a:t>
            </a:r>
            <a:r>
              <a:rPr lang="fr-FR" u="sng" dirty="0" smtClean="0"/>
              <a:t>de la </a:t>
            </a:r>
            <a:r>
              <a:rPr lang="fr-FR" u="sng" dirty="0"/>
              <a:t>recherche </a:t>
            </a:r>
            <a:r>
              <a:rPr lang="fr-FR" u="sng" dirty="0" smtClean="0"/>
              <a:t>originale</a:t>
            </a:r>
            <a:r>
              <a:rPr lang="fr-FR" dirty="0" smtClean="0"/>
              <a:t> dans le domaine choisi.</a:t>
            </a:r>
            <a:endParaRPr lang="es-ES" dirty="0"/>
          </a:p>
          <a:p>
            <a:pPr marL="457200" indent="-457200" algn="just">
              <a:buFontTx/>
              <a:buChar char="-"/>
            </a:pPr>
            <a:endParaRPr lang="fr-FR" dirty="0" smtClean="0"/>
          </a:p>
          <a:p>
            <a:pPr marL="457200" indent="-457200" algn="just">
              <a:buFontTx/>
              <a:buChar char="-"/>
            </a:pPr>
            <a:r>
              <a:rPr lang="fr-FR" dirty="0" smtClean="0"/>
              <a:t>Le </a:t>
            </a:r>
            <a:r>
              <a:rPr lang="fr-FR" dirty="0"/>
              <a:t>projet de recherche est un travail qui démontre l'</a:t>
            </a:r>
            <a:r>
              <a:rPr lang="fr-FR" u="sng" dirty="0"/>
              <a:t>autonomie</a:t>
            </a:r>
            <a:r>
              <a:rPr lang="fr-FR" dirty="0"/>
              <a:t> et la </a:t>
            </a:r>
            <a:r>
              <a:rPr lang="fr-FR" u="sng" dirty="0"/>
              <a:t>maturité intellectuelle</a:t>
            </a:r>
            <a:r>
              <a:rPr lang="fr-FR" dirty="0"/>
              <a:t> de </a:t>
            </a:r>
            <a:r>
              <a:rPr lang="fr-FR" dirty="0" smtClean="0"/>
              <a:t>l'étudiant.</a:t>
            </a:r>
            <a:endParaRPr lang="fr-FR" dirty="0"/>
          </a:p>
          <a:p>
            <a:pPr marL="457200" indent="-457200" algn="just">
              <a:buFontTx/>
              <a:buChar char="-"/>
            </a:pPr>
            <a:endParaRPr lang="fr-FR" dirty="0"/>
          </a:p>
          <a:p>
            <a:pPr marL="457200" indent="-457200" algn="just">
              <a:buFontTx/>
              <a:buChar char="-"/>
            </a:pPr>
            <a:r>
              <a:rPr lang="fr-FR" dirty="0"/>
              <a:t>Le projet de recherche exige un </a:t>
            </a:r>
            <a:r>
              <a:rPr lang="fr-FR" u="sng" dirty="0"/>
              <a:t>travail constant</a:t>
            </a:r>
            <a:r>
              <a:rPr lang="fr-FR" dirty="0"/>
              <a:t> de </a:t>
            </a:r>
            <a:r>
              <a:rPr lang="fr-FR" dirty="0" smtClean="0"/>
              <a:t>l'étudiant.</a:t>
            </a:r>
            <a:endParaRPr lang="fr-FR" dirty="0"/>
          </a:p>
          <a:p>
            <a:pPr marL="457200" indent="-457200" algn="just">
              <a:buFontTx/>
              <a:buChar char="-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867414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419531" y="370936"/>
            <a:ext cx="11460480" cy="60785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4400" dirty="0" err="1" smtClean="0">
                <a:latin typeface="+mj-lt"/>
              </a:rPr>
              <a:t>Période</a:t>
            </a:r>
            <a:r>
              <a:rPr lang="es-ES" sz="4400" dirty="0" smtClean="0">
                <a:latin typeface="+mj-lt"/>
              </a:rPr>
              <a:t>: </a:t>
            </a:r>
            <a:r>
              <a:rPr lang="es-ES" sz="4400" dirty="0" err="1" smtClean="0">
                <a:latin typeface="+mj-lt"/>
              </a:rPr>
              <a:t>automne</a:t>
            </a:r>
            <a:r>
              <a:rPr lang="es-ES" sz="4400" dirty="0" smtClean="0">
                <a:latin typeface="+mj-lt"/>
              </a:rPr>
              <a:t> </a:t>
            </a:r>
            <a:r>
              <a:rPr lang="es-ES" sz="4400" dirty="0" err="1" smtClean="0">
                <a:latin typeface="+mj-lt"/>
              </a:rPr>
              <a:t>ou</a:t>
            </a:r>
            <a:r>
              <a:rPr lang="es-ES" sz="4400" dirty="0" smtClean="0">
                <a:latin typeface="+mj-lt"/>
              </a:rPr>
              <a:t> </a:t>
            </a:r>
            <a:r>
              <a:rPr lang="es-ES" sz="4400" dirty="0" err="1">
                <a:latin typeface="+mj-lt"/>
              </a:rPr>
              <a:t>p</a:t>
            </a:r>
            <a:r>
              <a:rPr lang="es-ES" sz="4400" dirty="0" err="1" smtClean="0">
                <a:latin typeface="+mj-lt"/>
              </a:rPr>
              <a:t>rintemps</a:t>
            </a:r>
            <a:endParaRPr lang="es-ES" sz="4400" dirty="0" smtClean="0">
              <a:latin typeface="+mj-lt"/>
            </a:endParaRPr>
          </a:p>
          <a:p>
            <a:pPr algn="just"/>
            <a:endParaRPr lang="fr-FR" sz="27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fr-FR" sz="2400" dirty="0" smtClean="0"/>
              <a:t>Le </a:t>
            </a:r>
            <a:r>
              <a:rPr lang="fr-FR" sz="2400" dirty="0" err="1" smtClean="0"/>
              <a:t>PdR</a:t>
            </a:r>
            <a:r>
              <a:rPr lang="fr-FR" sz="2400" dirty="0" smtClean="0"/>
              <a:t> après </a:t>
            </a:r>
            <a:r>
              <a:rPr lang="fr-FR" sz="2400" dirty="0"/>
              <a:t>avoir acquis 90 </a:t>
            </a:r>
            <a:r>
              <a:rPr lang="fr-FR" sz="2400" dirty="0" smtClean="0"/>
              <a:t>crédits</a:t>
            </a:r>
          </a:p>
          <a:p>
            <a:pPr algn="just"/>
            <a:endParaRPr lang="fr-FR" sz="24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fr-FR" sz="2400" dirty="0" smtClean="0"/>
              <a:t>Pas </a:t>
            </a:r>
            <a:r>
              <a:rPr lang="fr-FR" sz="2400" dirty="0"/>
              <a:t>d'inscription en </a:t>
            </a:r>
            <a:r>
              <a:rPr lang="fr-FR" sz="2400" dirty="0" smtClean="0"/>
              <a:t>ligne; la </a:t>
            </a:r>
            <a:r>
              <a:rPr lang="fr-FR" sz="2400" dirty="0"/>
              <a:t>note obtenue sera enregistrée dans le relevé de notes immédiatement suivant la communication du </a:t>
            </a:r>
            <a:r>
              <a:rPr lang="fr-FR" sz="2400" dirty="0" smtClean="0"/>
              <a:t>résultat</a:t>
            </a:r>
            <a:endParaRPr lang="fr-FR" sz="2400" dirty="0"/>
          </a:p>
          <a:p>
            <a:pPr algn="just"/>
            <a:endParaRPr lang="fr-FR" sz="24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fr-FR" sz="2400" dirty="0" smtClean="0"/>
              <a:t>Le </a:t>
            </a:r>
            <a:r>
              <a:rPr lang="fr-FR" sz="2400" dirty="0" err="1" smtClean="0"/>
              <a:t>PdR</a:t>
            </a:r>
            <a:r>
              <a:rPr lang="fr-FR" sz="2400" dirty="0" smtClean="0"/>
              <a:t> </a:t>
            </a:r>
            <a:r>
              <a:rPr lang="fr-FR" sz="2400" dirty="0"/>
              <a:t>peut être «présenté» aux 3 </a:t>
            </a:r>
            <a:r>
              <a:rPr lang="fr-FR" sz="2400" dirty="0" smtClean="0"/>
              <a:t>sessions (2 tentatives): </a:t>
            </a:r>
          </a:p>
          <a:p>
            <a:pPr marL="914400" lvl="1" indent="-457200" algn="just">
              <a:buFont typeface="Arial"/>
              <a:buChar char="•"/>
            </a:pPr>
            <a:r>
              <a:rPr lang="fr-FR" sz="2400" dirty="0" smtClean="0"/>
              <a:t>automne (janvier) et session extraordinaire d'août/septembre; ou</a:t>
            </a:r>
            <a:endParaRPr lang="fr-FR" sz="2400" dirty="0"/>
          </a:p>
          <a:p>
            <a:pPr marL="914400" lvl="1" indent="-457200" algn="just">
              <a:buFont typeface="Arial"/>
              <a:buChar char="•"/>
            </a:pPr>
            <a:r>
              <a:rPr lang="fr-FR" sz="2400" dirty="0" smtClean="0"/>
              <a:t>printemps (juin) et </a:t>
            </a:r>
            <a:r>
              <a:rPr lang="fr-FR" sz="2400" dirty="0"/>
              <a:t>session extraordinaire </a:t>
            </a:r>
            <a:r>
              <a:rPr lang="fr-FR" sz="2400" dirty="0" smtClean="0"/>
              <a:t>d'août/septembre; ou</a:t>
            </a:r>
            <a:endParaRPr lang="fr-FR" sz="2400" dirty="0"/>
          </a:p>
          <a:p>
            <a:pPr marL="914400" lvl="1" indent="-457200" algn="just">
              <a:buFont typeface="Arial"/>
              <a:buChar char="•"/>
            </a:pPr>
            <a:r>
              <a:rPr lang="fr-FR" sz="2400" dirty="0" smtClean="0"/>
              <a:t>session extraordinaire d'août/septembre et automne (janvier)</a:t>
            </a:r>
          </a:p>
          <a:p>
            <a:pPr algn="just"/>
            <a:endParaRPr lang="fr-FR" sz="24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fr-FR" sz="2400" dirty="0"/>
              <a:t>La date de rendu du </a:t>
            </a:r>
            <a:r>
              <a:rPr lang="fr-FR" sz="2400" dirty="0" err="1" smtClean="0"/>
              <a:t>PdR</a:t>
            </a:r>
            <a:r>
              <a:rPr lang="fr-FR" sz="2400" dirty="0" smtClean="0"/>
              <a:t> </a:t>
            </a:r>
            <a:r>
              <a:rPr lang="fr-FR" sz="2400" dirty="0"/>
              <a:t>est à convenir avec </a:t>
            </a:r>
            <a:r>
              <a:rPr lang="fr-FR" sz="2400" dirty="0" smtClean="0"/>
              <a:t>l'</a:t>
            </a:r>
            <a:r>
              <a:rPr lang="fr-FR" sz="2400" dirty="0" err="1" smtClean="0"/>
              <a:t>enseignant·e</a:t>
            </a:r>
            <a:r>
              <a:rPr lang="fr-FR" sz="2400" dirty="0" smtClean="0"/>
              <a:t> qui dirige le projet. </a:t>
            </a:r>
            <a:r>
              <a:rPr lang="fr-FR" sz="2400" dirty="0" smtClean="0"/>
              <a:t>Le </a:t>
            </a:r>
            <a:r>
              <a:rPr lang="fr-FR" sz="2400" dirty="0" err="1" smtClean="0"/>
              <a:t>PdR</a:t>
            </a:r>
            <a:r>
              <a:rPr lang="fr-FR" sz="2400" dirty="0" smtClean="0"/>
              <a:t> est à </a:t>
            </a:r>
            <a:r>
              <a:rPr lang="fr-FR" sz="2400" dirty="0"/>
              <a:t>rendre par e-mail au directeur ou directrice du </a:t>
            </a:r>
            <a:r>
              <a:rPr lang="fr-FR" sz="2400" dirty="0" err="1"/>
              <a:t>PdR</a:t>
            </a:r>
            <a:r>
              <a:rPr lang="fr-FR" sz="2400" dirty="0"/>
              <a:t> sous forme </a:t>
            </a:r>
            <a:r>
              <a:rPr lang="fr-FR" sz="2400" dirty="0" err="1"/>
              <a:t>pdf</a:t>
            </a:r>
            <a:r>
              <a:rPr lang="fr-FR" sz="2400" dirty="0"/>
              <a:t>.</a:t>
            </a:r>
            <a:endParaRPr lang="en-GB" sz="2400" dirty="0"/>
          </a:p>
          <a:p>
            <a:pPr algn="just"/>
            <a:endParaRPr lang="es-ES" sz="3000" dirty="0" smtClean="0"/>
          </a:p>
        </p:txBody>
      </p:sp>
    </p:spTree>
    <p:extLst>
      <p:ext uri="{BB962C8B-B14F-4D97-AF65-F5344CB8AC3E}">
        <p14:creationId xmlns:p14="http://schemas.microsoft.com/office/powerpoint/2010/main" val="3995889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731520" y="-113347"/>
            <a:ext cx="10591800" cy="6432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s-ES" sz="3000" dirty="0"/>
          </a:p>
          <a:p>
            <a:pPr algn="just"/>
            <a:r>
              <a:rPr lang="es-ES" sz="4400" dirty="0" err="1" smtClean="0">
                <a:latin typeface="+mj-lt"/>
              </a:rPr>
              <a:t>Département</a:t>
            </a:r>
            <a:r>
              <a:rPr lang="es-ES" sz="4400" dirty="0" smtClean="0">
                <a:latin typeface="+mj-lt"/>
              </a:rPr>
              <a:t> </a:t>
            </a:r>
            <a:r>
              <a:rPr lang="es-ES" sz="4400" dirty="0" err="1" smtClean="0">
                <a:latin typeface="+mj-lt"/>
              </a:rPr>
              <a:t>d’Histoire</a:t>
            </a:r>
            <a:r>
              <a:rPr lang="es-ES" sz="4400" dirty="0" smtClean="0">
                <a:latin typeface="+mj-lt"/>
              </a:rPr>
              <a:t>, </a:t>
            </a:r>
            <a:r>
              <a:rPr lang="es-ES" sz="4400" dirty="0" err="1" smtClean="0">
                <a:latin typeface="+mj-lt"/>
              </a:rPr>
              <a:t>Economie</a:t>
            </a:r>
            <a:r>
              <a:rPr lang="es-ES" sz="4400" dirty="0" smtClean="0">
                <a:latin typeface="+mj-lt"/>
              </a:rPr>
              <a:t> et Société</a:t>
            </a:r>
          </a:p>
          <a:p>
            <a:pPr algn="just"/>
            <a:endParaRPr lang="es-ES" sz="3000" dirty="0" smtClean="0"/>
          </a:p>
          <a:p>
            <a:pPr algn="just"/>
            <a:r>
              <a:rPr lang="es-ES" sz="2800" dirty="0" err="1" smtClean="0"/>
              <a:t>Domaines</a:t>
            </a:r>
            <a:r>
              <a:rPr lang="es-ES" sz="2800" dirty="0" smtClean="0"/>
              <a:t> </a:t>
            </a:r>
            <a:r>
              <a:rPr lang="es-ES" sz="2800" dirty="0" err="1" smtClean="0"/>
              <a:t>principaux</a:t>
            </a:r>
            <a:r>
              <a:rPr lang="es-ES" sz="2800" dirty="0" smtClean="0"/>
              <a:t> </a:t>
            </a:r>
            <a:r>
              <a:rPr lang="es-ES" sz="2800" dirty="0" smtClean="0"/>
              <a:t>:</a:t>
            </a:r>
            <a:endParaRPr lang="es-ES" sz="2800" dirty="0" smtClean="0"/>
          </a:p>
          <a:p>
            <a:pPr algn="just"/>
            <a:endParaRPr lang="es-ES" sz="2800" dirty="0"/>
          </a:p>
          <a:p>
            <a:pPr marL="457200" indent="-457200" algn="just">
              <a:buFont typeface="Arial"/>
              <a:buChar char="•"/>
            </a:pPr>
            <a:r>
              <a:rPr lang="es-ES" sz="2800" dirty="0" err="1" smtClean="0"/>
              <a:t>Histoire</a:t>
            </a:r>
            <a:r>
              <a:rPr lang="es-ES" sz="2800" dirty="0" smtClean="0"/>
              <a:t> </a:t>
            </a:r>
            <a:r>
              <a:rPr lang="es-ES" sz="2800" dirty="0" err="1" smtClean="0"/>
              <a:t>Économique</a:t>
            </a:r>
            <a:r>
              <a:rPr lang="es-ES" sz="2800" dirty="0" smtClean="0"/>
              <a:t> </a:t>
            </a:r>
            <a:endParaRPr lang="es-ES" sz="2800" dirty="0" smtClean="0"/>
          </a:p>
          <a:p>
            <a:pPr marL="457200" indent="-457200" algn="just">
              <a:buFont typeface="Arial"/>
              <a:buChar char="•"/>
            </a:pPr>
            <a:endParaRPr lang="es-ES" sz="2800" dirty="0"/>
          </a:p>
          <a:p>
            <a:pPr marL="457200" indent="-457200" algn="just">
              <a:buFont typeface="Arial"/>
              <a:buChar char="•"/>
            </a:pPr>
            <a:r>
              <a:rPr lang="fr-FR" sz="2800" dirty="0" smtClean="0"/>
              <a:t>Économie </a:t>
            </a:r>
            <a:r>
              <a:rPr lang="fr-FR" sz="2800" dirty="0"/>
              <a:t>P</a:t>
            </a:r>
            <a:r>
              <a:rPr lang="fr-FR" sz="2800" dirty="0" smtClean="0"/>
              <a:t>olitique </a:t>
            </a:r>
            <a:endParaRPr lang="fr-FR" sz="2800" dirty="0" smtClean="0"/>
          </a:p>
          <a:p>
            <a:pPr marL="457200" indent="-457200" algn="just">
              <a:buFont typeface="Arial"/>
              <a:buChar char="•"/>
            </a:pPr>
            <a:endParaRPr lang="fr-FR" sz="2800" dirty="0"/>
          </a:p>
          <a:p>
            <a:pPr marL="457200" indent="-457200" algn="just">
              <a:buFont typeface="Arial"/>
              <a:buChar char="•"/>
            </a:pPr>
            <a:r>
              <a:rPr lang="fr-FR" sz="2800" dirty="0" smtClean="0"/>
              <a:t>Les </a:t>
            </a:r>
            <a:r>
              <a:rPr lang="fr-FR" sz="2800" dirty="0" smtClean="0"/>
              <a:t>deux, c’est à dire un </a:t>
            </a:r>
            <a:r>
              <a:rPr lang="fr-FR" sz="2800" dirty="0" err="1" smtClean="0"/>
              <a:t>PdR</a:t>
            </a:r>
            <a:r>
              <a:rPr lang="fr-FR" sz="2800" dirty="0" smtClean="0"/>
              <a:t> qui se situe aux interstices des deux </a:t>
            </a:r>
            <a:r>
              <a:rPr lang="fr-FR" sz="2800" dirty="0" smtClean="0"/>
              <a:t>domaines</a:t>
            </a:r>
          </a:p>
          <a:p>
            <a:pPr algn="just"/>
            <a:endParaRPr lang="fr-FR" sz="2800" dirty="0" smtClean="0"/>
          </a:p>
          <a:p>
            <a:pPr algn="just"/>
            <a:endParaRPr lang="es-ES" sz="2800" dirty="0"/>
          </a:p>
          <a:p>
            <a:pPr algn="just"/>
            <a:endParaRPr lang="es-ES" sz="2800" dirty="0" smtClean="0"/>
          </a:p>
        </p:txBody>
      </p:sp>
    </p:spTree>
    <p:extLst>
      <p:ext uri="{BB962C8B-B14F-4D97-AF65-F5344CB8AC3E}">
        <p14:creationId xmlns:p14="http://schemas.microsoft.com/office/powerpoint/2010/main" val="4931062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523686" y="-128190"/>
            <a:ext cx="10515600" cy="1325563"/>
          </a:xfrm>
        </p:spPr>
        <p:txBody>
          <a:bodyPr>
            <a:normAutofit/>
          </a:bodyPr>
          <a:lstStyle/>
          <a:p>
            <a:r>
              <a:rPr lang="fr-FR" sz="4000" b="1" dirty="0" smtClean="0">
                <a:solidFill>
                  <a:schemeClr val="accent1">
                    <a:lumMod val="75000"/>
                  </a:schemeClr>
                </a:solidFill>
              </a:rPr>
              <a:t>ENSEIGNANT·E·S du département</a:t>
            </a:r>
            <a:endParaRPr lang="es-ES" sz="4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7251980"/>
              </p:ext>
            </p:extLst>
          </p:nvPr>
        </p:nvGraphicFramePr>
        <p:xfrm>
          <a:off x="515699" y="974785"/>
          <a:ext cx="10757139" cy="58087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7624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50419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77670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011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u="sng" dirty="0">
                          <a:effectLst/>
                        </a:rPr>
                        <a:t>Nom</a:t>
                      </a:r>
                      <a:endParaRPr lang="en-GB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u="sng">
                          <a:effectLst/>
                        </a:rPr>
                        <a:t>Spécialisation</a:t>
                      </a:r>
                      <a:endParaRPr lang="en-GB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u="sng">
                          <a:effectLst/>
                        </a:rPr>
                        <a:t>Courriel</a:t>
                      </a:r>
                      <a:endParaRPr lang="en-GB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10433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+mn-lt"/>
                        </a:rPr>
                        <a:t>Prof. Bruno </a:t>
                      </a:r>
                      <a:r>
                        <a:rPr lang="fr-FR" sz="1800" dirty="0" err="1">
                          <a:effectLst/>
                          <a:latin typeface="+mn-lt"/>
                        </a:rPr>
                        <a:t>Amable</a:t>
                      </a:r>
                      <a:r>
                        <a:rPr lang="fr-FR" sz="1800" dirty="0">
                          <a:effectLst/>
                          <a:latin typeface="+mn-lt"/>
                        </a:rPr>
                        <a:t>, po</a:t>
                      </a:r>
                      <a:endParaRPr lang="en-GB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+mn-lt"/>
                        </a:rPr>
                        <a:t>Économie politique; Analyse comparative du capitalisme; Économie des institutions</a:t>
                      </a:r>
                      <a:endParaRPr lang="en-GB" sz="1800">
                        <a:effectLst/>
                        <a:latin typeface="+mn-lt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+mn-lt"/>
                        </a:rPr>
                        <a:t> </a:t>
                      </a:r>
                      <a:endParaRPr lang="en-GB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800" u="sng">
                          <a:effectLst/>
                          <a:latin typeface="+mn-lt"/>
                          <a:hlinkClick r:id="rId2" tooltip="bruno.amable@unige.ch"/>
                        </a:rPr>
                        <a:t>bruno.amable@unige.ch</a:t>
                      </a:r>
                      <a:endParaRPr lang="en-GB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93259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+mn-lt"/>
                        </a:rPr>
                        <a:t>Prof. Mary O’Sullivan, po</a:t>
                      </a:r>
                      <a:endParaRPr lang="en-GB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effectLst/>
                          <a:latin typeface="+mn-lt"/>
                        </a:rPr>
                        <a:t>Histoire du capitalisme, des profits, du capital; Histoire </a:t>
                      </a:r>
                      <a:r>
                        <a:rPr lang="fr-FR" sz="1800" dirty="0">
                          <a:effectLst/>
                          <a:latin typeface="+mn-lt"/>
                        </a:rPr>
                        <a:t>des entreprises et des industries; Histoire des marchés financiers; Histoire comparée du développement économique; Histoire de la pensée économique</a:t>
                      </a:r>
                      <a:endParaRPr lang="en-GB" sz="1800" dirty="0">
                        <a:effectLst/>
                        <a:latin typeface="+mn-lt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+mn-lt"/>
                        </a:rPr>
                        <a:t> </a:t>
                      </a:r>
                      <a:endParaRPr lang="en-GB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800" u="sng" dirty="0" smtClean="0">
                          <a:effectLst/>
                          <a:latin typeface="+mn-lt"/>
                          <a:hlinkClick r:id="rId3"/>
                        </a:rPr>
                        <a:t>mary.osullivan</a:t>
                      </a:r>
                      <a:r>
                        <a:rPr lang="fr-FR" sz="1800" u="sng" dirty="0">
                          <a:effectLst/>
                          <a:latin typeface="+mn-lt"/>
                          <a:hlinkClick r:id="rId3"/>
                        </a:rPr>
                        <a:t>@unige.ch</a:t>
                      </a:r>
                      <a:endParaRPr lang="en-GB" sz="1800" dirty="0">
                        <a:effectLst/>
                        <a:latin typeface="+mn-lt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+mn-lt"/>
                        </a:rPr>
                        <a:t> </a:t>
                      </a:r>
                      <a:endParaRPr lang="en-GB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10433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+mn-lt"/>
                        </a:rPr>
                        <a:t>Prof. Juan Flores, </a:t>
                      </a:r>
                      <a:r>
                        <a:rPr lang="fr-FR" sz="1800" dirty="0" err="1">
                          <a:effectLst/>
                          <a:latin typeface="+mn-lt"/>
                        </a:rPr>
                        <a:t>pa</a:t>
                      </a:r>
                      <a:endParaRPr lang="en-GB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+mn-lt"/>
                        </a:rPr>
                        <a:t>Histoire financière; Crises bancaires; Dette souveraine; Histoire économique des pays du Sud</a:t>
                      </a:r>
                      <a:endParaRPr lang="en-GB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800" u="sng" dirty="0" smtClean="0">
                          <a:effectLst/>
                          <a:latin typeface="+mn-lt"/>
                          <a:hlinkClick r:id="rId4"/>
                        </a:rPr>
                        <a:t>juan.flores</a:t>
                      </a:r>
                      <a:r>
                        <a:rPr lang="fr-FR" sz="1800" u="sng" dirty="0">
                          <a:effectLst/>
                          <a:latin typeface="+mn-lt"/>
                          <a:hlinkClick r:id="rId4"/>
                        </a:rPr>
                        <a:t>@unige.ch</a:t>
                      </a:r>
                      <a:endParaRPr lang="en-GB" sz="1800" dirty="0">
                        <a:effectLst/>
                        <a:latin typeface="+mn-lt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+mn-lt"/>
                        </a:rPr>
                        <a:t> </a:t>
                      </a:r>
                      <a:endParaRPr lang="en-GB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10433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800" dirty="0">
                          <a:effectLst/>
                          <a:latin typeface="+mn-lt"/>
                        </a:rPr>
                        <a:t>Prof. Pilar Nogues-Marco, </a:t>
                      </a:r>
                      <a:r>
                        <a:rPr lang="es-ES_tradnl" sz="1800" dirty="0" err="1">
                          <a:effectLst/>
                          <a:latin typeface="+mn-lt"/>
                        </a:rPr>
                        <a:t>pa</a:t>
                      </a:r>
                      <a:endParaRPr lang="en-GB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+mn-lt"/>
                        </a:rPr>
                        <a:t>Histoire monétaire; Développement financier; Histoire économique de l’époque moderne</a:t>
                      </a:r>
                      <a:endParaRPr lang="en-GB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800" u="sng" dirty="0" smtClean="0">
                          <a:effectLst/>
                          <a:latin typeface="+mn-lt"/>
                          <a:hlinkClick r:id="rId5"/>
                        </a:rPr>
                        <a:t>pilar.noguesmarco</a:t>
                      </a:r>
                      <a:r>
                        <a:rPr lang="fr-FR" sz="1800" u="sng" dirty="0">
                          <a:effectLst/>
                          <a:latin typeface="+mn-lt"/>
                          <a:hlinkClick r:id="rId5"/>
                        </a:rPr>
                        <a:t>@unige.ch</a:t>
                      </a:r>
                      <a:endParaRPr lang="en-GB" sz="1800" dirty="0">
                        <a:effectLst/>
                        <a:latin typeface="+mn-lt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+mn-lt"/>
                        </a:rPr>
                        <a:t> </a:t>
                      </a:r>
                      <a:endParaRPr lang="en-GB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77911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9160464"/>
              </p:ext>
            </p:extLst>
          </p:nvPr>
        </p:nvGraphicFramePr>
        <p:xfrm>
          <a:off x="584711" y="1088935"/>
          <a:ext cx="10757139" cy="305143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7624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50419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77670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011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u="sng" dirty="0">
                          <a:effectLst/>
                          <a:latin typeface="+mn-lt"/>
                        </a:rPr>
                        <a:t>Nom</a:t>
                      </a:r>
                      <a:endParaRPr lang="en-GB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u="sng" dirty="0">
                          <a:effectLst/>
                          <a:latin typeface="+mn-lt"/>
                        </a:rPr>
                        <a:t>Spécialisation</a:t>
                      </a:r>
                      <a:endParaRPr lang="en-GB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u="sng">
                          <a:effectLst/>
                          <a:latin typeface="+mn-lt"/>
                        </a:rPr>
                        <a:t>Courriel</a:t>
                      </a:r>
                      <a:endParaRPr lang="en-GB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10433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Dr. </a:t>
                      </a:r>
                      <a:r>
                        <a:rPr lang="fr-FR" sz="18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Marine </a:t>
                      </a:r>
                      <a:r>
                        <a:rPr lang="fr-FR" sz="1800" dirty="0" err="1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Dhermy-Mairal</a:t>
                      </a:r>
                      <a:r>
                        <a:rPr lang="fr-FR" sz="18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fr-FR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</a:t>
                      </a:r>
                      <a:endParaRPr lang="en-GB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Histoire transnationale des disciplines et des statistiques; histoire des coopératives et de l’économie sociale, histoire des organisations internationales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GB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800" u="sng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"/>
                        </a:rPr>
                        <a:t>marine.dhermy-mairal@</a:t>
                      </a:r>
                      <a:r>
                        <a:rPr lang="fr-FR" sz="1800" u="sng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"/>
                        </a:rPr>
                        <a:t>unige.ch</a:t>
                      </a:r>
                      <a:endParaRPr lang="en-GB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10433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Dr. </a:t>
                      </a:r>
                      <a:r>
                        <a:rPr lang="fr-FR" sz="18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Sabine </a:t>
                      </a:r>
                      <a:r>
                        <a:rPr lang="fr-FR" sz="1800" dirty="0" err="1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Pitteloud</a:t>
                      </a:r>
                      <a:r>
                        <a:rPr lang="fr-FR" sz="18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fr-FR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</a:t>
                      </a:r>
                      <a:endParaRPr lang="en-GB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Histoire </a:t>
                      </a:r>
                      <a:r>
                        <a:rPr lang="fr-FR" sz="18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suisse; </a:t>
                      </a:r>
                      <a:r>
                        <a:rPr lang="fr-FR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</a:t>
                      </a:r>
                      <a:r>
                        <a:rPr lang="fr-FR" sz="18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istoire des groupes d’intér</a:t>
                      </a:r>
                      <a:r>
                        <a:rPr lang="fr-FR" sz="18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êt; histoire</a:t>
                      </a:r>
                      <a:r>
                        <a:rPr lang="fr-FR" sz="1800" baseline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du travail; </a:t>
                      </a:r>
                      <a:r>
                        <a:rPr lang="fr-FR" sz="18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histoire des entreprises.</a:t>
                      </a:r>
                      <a:endParaRPr lang="en-GB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CH" sz="1800" u="sng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sabine.pitteloud@unige.ch</a:t>
                      </a:r>
                      <a:endParaRPr lang="en-GB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1 Título"/>
          <p:cNvSpPr>
            <a:spLocks noGrp="1"/>
          </p:cNvSpPr>
          <p:nvPr>
            <p:ph type="title"/>
          </p:nvPr>
        </p:nvSpPr>
        <p:spPr>
          <a:xfrm>
            <a:off x="523686" y="-128190"/>
            <a:ext cx="10515600" cy="1325563"/>
          </a:xfrm>
        </p:spPr>
        <p:txBody>
          <a:bodyPr>
            <a:normAutofit/>
          </a:bodyPr>
          <a:lstStyle/>
          <a:p>
            <a:r>
              <a:rPr lang="fr-FR" sz="4000" b="1" dirty="0" smtClean="0">
                <a:solidFill>
                  <a:schemeClr val="accent1">
                    <a:lumMod val="75000"/>
                  </a:schemeClr>
                </a:solidFill>
              </a:rPr>
              <a:t>ENSEIGNANT·E·S du département</a:t>
            </a:r>
            <a:endParaRPr lang="es-ES" sz="40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03033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Et si je veux travailler avec </a:t>
            </a:r>
            <a:r>
              <a:rPr lang="is-IS" dirty="0" smtClean="0"/>
              <a:t>…?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fr-FR" dirty="0" smtClean="0"/>
              <a:t>Il </a:t>
            </a:r>
            <a:r>
              <a:rPr lang="fr-FR" dirty="0" smtClean="0"/>
              <a:t>est </a:t>
            </a:r>
            <a:r>
              <a:rPr lang="fr-FR" dirty="0" smtClean="0"/>
              <a:t>également possible </a:t>
            </a:r>
            <a:r>
              <a:rPr lang="fr-FR" dirty="0" smtClean="0"/>
              <a:t>pour un </a:t>
            </a:r>
            <a:r>
              <a:rPr lang="fr-FR" dirty="0" err="1"/>
              <a:t>étudiant·e·s</a:t>
            </a:r>
            <a:r>
              <a:rPr lang="fr-FR" dirty="0"/>
              <a:t> </a:t>
            </a:r>
            <a:r>
              <a:rPr lang="fr-FR" dirty="0" smtClean="0"/>
              <a:t>dans le </a:t>
            </a:r>
            <a:r>
              <a:rPr lang="fr-FR" dirty="0" err="1" smtClean="0"/>
              <a:t>Bachelor</a:t>
            </a:r>
            <a:r>
              <a:rPr lang="fr-FR" dirty="0" smtClean="0"/>
              <a:t> en </a:t>
            </a:r>
            <a:r>
              <a:rPr lang="fr-FR" dirty="0" smtClean="0"/>
              <a:t>Histoire-Economie-Société </a:t>
            </a:r>
            <a:r>
              <a:rPr lang="fr-FR" dirty="0" smtClean="0"/>
              <a:t>de </a:t>
            </a:r>
            <a:r>
              <a:rPr lang="fr-FR" dirty="0" smtClean="0"/>
              <a:t>demander à un de nos chargés des cours – Cédric Durand, Micha</a:t>
            </a:r>
            <a:r>
              <a:rPr lang="fr-FR" dirty="0" smtClean="0"/>
              <a:t>ël </a:t>
            </a:r>
            <a:r>
              <a:rPr lang="fr-FR" dirty="0" err="1" smtClean="0"/>
              <a:t>Zemmour</a:t>
            </a:r>
            <a:r>
              <a:rPr lang="fr-FR" dirty="0" smtClean="0"/>
              <a:t> ou Vincent Moreau</a:t>
            </a:r>
            <a:r>
              <a:rPr lang="fr-FR" dirty="0" smtClean="0"/>
              <a:t> – de diriger son </a:t>
            </a:r>
            <a:r>
              <a:rPr lang="fr-FR" dirty="0" err="1" smtClean="0"/>
              <a:t>PdR</a:t>
            </a:r>
            <a:r>
              <a:rPr lang="fr-FR" dirty="0" smtClean="0"/>
              <a:t>.</a:t>
            </a:r>
          </a:p>
          <a:p>
            <a:pPr marL="0" indent="0" algn="just">
              <a:buNone/>
            </a:pPr>
            <a:endParaRPr lang="fr-FR" dirty="0"/>
          </a:p>
          <a:p>
            <a:pPr marL="0" indent="0" algn="just">
              <a:buNone/>
            </a:pPr>
            <a:r>
              <a:rPr lang="fr-FR" dirty="0" smtClean="0"/>
              <a:t>De plus, une autre option serait de demander à un </a:t>
            </a:r>
            <a:r>
              <a:rPr lang="fr-FR" dirty="0"/>
              <a:t>autre </a:t>
            </a:r>
            <a:r>
              <a:rPr lang="fr-FR" dirty="0" err="1"/>
              <a:t>professeur·e</a:t>
            </a:r>
            <a:r>
              <a:rPr lang="fr-FR" dirty="0"/>
              <a:t> de l'Université de Genève (normalement en Sciences de la Société ou GSEM) </a:t>
            </a:r>
            <a:r>
              <a:rPr lang="fr-FR" u="sng" dirty="0" smtClean="0"/>
              <a:t>si elle ou il accepte </a:t>
            </a:r>
            <a:r>
              <a:rPr lang="fr-FR" u="sng" dirty="0"/>
              <a:t>de diriger le </a:t>
            </a:r>
            <a:r>
              <a:rPr lang="fr-FR" u="sng" dirty="0" err="1"/>
              <a:t>PdR</a:t>
            </a:r>
            <a:r>
              <a:rPr lang="fr-FR" dirty="0"/>
              <a:t>. </a:t>
            </a:r>
            <a:endParaRPr lang="fr-FR" dirty="0" smtClean="0"/>
          </a:p>
          <a:p>
            <a:pPr marL="0" indent="0" algn="just">
              <a:buNone/>
            </a:pPr>
            <a:endParaRPr lang="fr-FR" dirty="0"/>
          </a:p>
          <a:p>
            <a:pPr marL="0" indent="0" algn="just">
              <a:buNone/>
            </a:pPr>
            <a:r>
              <a:rPr lang="fr-FR" dirty="0" smtClean="0"/>
              <a:t>Si </a:t>
            </a:r>
            <a:r>
              <a:rPr lang="fr-FR" dirty="0" smtClean="0"/>
              <a:t>un </a:t>
            </a:r>
            <a:r>
              <a:rPr lang="fr-FR" dirty="0" err="1" smtClean="0"/>
              <a:t>étudiant-e</a:t>
            </a:r>
            <a:r>
              <a:rPr lang="fr-FR" dirty="0" smtClean="0"/>
              <a:t> veut avoir un </a:t>
            </a:r>
            <a:r>
              <a:rPr lang="fr-FR" dirty="0" err="1" smtClean="0"/>
              <a:t>enseignant-e</a:t>
            </a:r>
            <a:r>
              <a:rPr lang="fr-FR" dirty="0"/>
              <a:t> </a:t>
            </a:r>
            <a:r>
              <a:rPr lang="fr-FR" dirty="0" smtClean="0"/>
              <a:t>qui n’est pas membre du département d’Histoire, Economie et Société en tant que </a:t>
            </a:r>
            <a:r>
              <a:rPr lang="fr-FR" dirty="0" err="1" smtClean="0"/>
              <a:t>direct-eur</a:t>
            </a:r>
            <a:r>
              <a:rPr lang="fr-FR" dirty="0" smtClean="0"/>
              <a:t>/-</a:t>
            </a:r>
            <a:r>
              <a:rPr lang="fr-FR" dirty="0" err="1" smtClean="0"/>
              <a:t>rice</a:t>
            </a:r>
            <a:r>
              <a:rPr lang="fr-FR" dirty="0" smtClean="0"/>
              <a:t>, </a:t>
            </a:r>
            <a:r>
              <a:rPr lang="fr-FR" dirty="0"/>
              <a:t>l'</a:t>
            </a:r>
            <a:r>
              <a:rPr lang="fr-FR" dirty="0" err="1"/>
              <a:t>étudiant·e</a:t>
            </a:r>
            <a:r>
              <a:rPr lang="fr-FR" dirty="0"/>
              <a:t> </a:t>
            </a:r>
            <a:r>
              <a:rPr lang="fr-FR" u="sng" dirty="0"/>
              <a:t>doit contacter par e-mail au début du semestre</a:t>
            </a:r>
            <a:r>
              <a:rPr lang="fr-FR" dirty="0"/>
              <a:t> la Directrice </a:t>
            </a:r>
            <a:r>
              <a:rPr lang="fr-FR" dirty="0" smtClean="0"/>
              <a:t>du </a:t>
            </a:r>
            <a:r>
              <a:rPr lang="fr-FR" dirty="0"/>
              <a:t>Programme de </a:t>
            </a:r>
            <a:r>
              <a:rPr lang="fr-FR" dirty="0" err="1"/>
              <a:t>Bachelor</a:t>
            </a:r>
            <a:r>
              <a:rPr lang="fr-FR" dirty="0"/>
              <a:t> en Histoire, Economie et Société, Mary O’Sullivan, qui demandera à un membre du Département d'Histoire, Economie et Société de jouer le rôle du second lecteur du </a:t>
            </a:r>
            <a:r>
              <a:rPr lang="fr-FR" dirty="0" err="1"/>
              <a:t>PdR</a:t>
            </a:r>
            <a:r>
              <a:rPr lang="fr-FR" dirty="0"/>
              <a:t>.</a:t>
            </a:r>
            <a:endParaRPr lang="en-GB" dirty="0"/>
          </a:p>
          <a:p>
            <a:pPr algn="just"/>
            <a:endParaRPr lang="es-ES" sz="3600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290685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2400" y="0"/>
            <a:ext cx="9324975" cy="6858000"/>
          </a:xfrm>
          <a:prstGeom prst="rect">
            <a:avLst/>
          </a:prstGeom>
        </p:spPr>
      </p:pic>
      <p:sp>
        <p:nvSpPr>
          <p:cNvPr id="6" name="Rectángulo 4"/>
          <p:cNvSpPr/>
          <p:nvPr/>
        </p:nvSpPr>
        <p:spPr>
          <a:xfrm>
            <a:off x="1402864" y="698286"/>
            <a:ext cx="7634537" cy="60016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104069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916</TotalTime>
  <Words>1005</Words>
  <Application>Microsoft Macintosh PowerPoint</Application>
  <PresentationFormat>Personnalisé</PresentationFormat>
  <Paragraphs>119</Paragraphs>
  <Slides>16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17" baseType="lpstr">
      <vt:lpstr>Tema de Office</vt:lpstr>
      <vt:lpstr>     Projet de recherche  Bachelor en histoire-économie-société  Professeure Mary O’Sullivan Directrice  Département d’Histoire, Economie et Société  Séance d’information PdR 19 novembre 2019 </vt:lpstr>
      <vt:lpstr>PROJET DE RECHERCHE = 12 CRÉDITS ECTS</vt:lpstr>
      <vt:lpstr>Projet de recherche</vt:lpstr>
      <vt:lpstr>Présentation PowerPoint</vt:lpstr>
      <vt:lpstr>Présentation PowerPoint</vt:lpstr>
      <vt:lpstr>ENSEIGNANT·E·S du département</vt:lpstr>
      <vt:lpstr>ENSEIGNANT·E·S du département</vt:lpstr>
      <vt:lpstr>Et si je veux travailler avec …?</vt:lpstr>
      <vt:lpstr>Présentation PowerPoint</vt:lpstr>
      <vt:lpstr>Séminaire du projet de recherche : lecture plurielle de la vie économique (T208015) </vt:lpstr>
      <vt:lpstr>Séminaire du projet de recherche : lecture plurielle de la vie économique (T208015)</vt:lpstr>
      <vt:lpstr>Présentation PowerPoint</vt:lpstr>
      <vt:lpstr>Présentation PowerPoint</vt:lpstr>
      <vt:lpstr>Deux modèles du PdR</vt:lpstr>
      <vt:lpstr>En route de la revue de la littérature à une question (précise) de recherche</vt:lpstr>
      <vt:lpstr>Présentation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Pilar Nogues-Marco</dc:creator>
  <cp:lastModifiedBy>Mary O'Sullivan</cp:lastModifiedBy>
  <cp:revision>66</cp:revision>
  <cp:lastPrinted>2019-11-19T16:51:37Z</cp:lastPrinted>
  <dcterms:created xsi:type="dcterms:W3CDTF">2017-10-09T18:09:06Z</dcterms:created>
  <dcterms:modified xsi:type="dcterms:W3CDTF">2019-11-19T16:51:46Z</dcterms:modified>
</cp:coreProperties>
</file>