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0"/>
  </p:handoutMasterIdLst>
  <p:sldIdLst>
    <p:sldId id="267" r:id="rId2"/>
    <p:sldId id="286" r:id="rId3"/>
    <p:sldId id="287" r:id="rId4"/>
    <p:sldId id="294" r:id="rId5"/>
    <p:sldId id="288" r:id="rId6"/>
    <p:sldId id="290" r:id="rId7"/>
    <p:sldId id="291" r:id="rId8"/>
    <p:sldId id="293" r:id="rId9"/>
  </p:sldIdLst>
  <p:sldSz cx="12192000" cy="6858000"/>
  <p:notesSz cx="68119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9" autoAdjust="0"/>
    <p:restoredTop sz="94668" autoAdjust="0"/>
  </p:normalViewPr>
  <p:slideViewPr>
    <p:cSldViewPr snapToGrid="0">
      <p:cViewPr varScale="1">
        <p:scale>
          <a:sx n="75" d="100"/>
          <a:sy n="75" d="100"/>
        </p:scale>
        <p:origin x="28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59213" y="0"/>
            <a:ext cx="2951162" cy="498475"/>
          </a:xfrm>
          <a:prstGeom prst="rect">
            <a:avLst/>
          </a:prstGeom>
        </p:spPr>
        <p:txBody>
          <a:bodyPr vert="horz" lIns="91440" tIns="45720" rIns="91440" bIns="45720" rtlCol="0"/>
          <a:lstStyle>
            <a:lvl1pPr algn="r">
              <a:defRPr sz="1200"/>
            </a:lvl1pPr>
          </a:lstStyle>
          <a:p>
            <a:fld id="{1589381B-35BC-4F0B-9F7C-C2F403EA98C8}" type="datetimeFigureOut">
              <a:rPr lang="fr-CH" smtClean="0"/>
              <a:t>11.03.2019</a:t>
            </a:fld>
            <a:endParaRPr lang="fr-CH"/>
          </a:p>
        </p:txBody>
      </p:sp>
      <p:sp>
        <p:nvSpPr>
          <p:cNvPr id="4" name="Espace réservé du pied de page 3"/>
          <p:cNvSpPr>
            <a:spLocks noGrp="1"/>
          </p:cNvSpPr>
          <p:nvPr>
            <p:ph type="ftr" sz="quarter" idx="2"/>
          </p:nvPr>
        </p:nvSpPr>
        <p:spPr>
          <a:xfrm>
            <a:off x="0" y="9444038"/>
            <a:ext cx="2951163" cy="498475"/>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9213" y="9444038"/>
            <a:ext cx="2951162" cy="498475"/>
          </a:xfrm>
          <a:prstGeom prst="rect">
            <a:avLst/>
          </a:prstGeom>
        </p:spPr>
        <p:txBody>
          <a:bodyPr vert="horz" lIns="91440" tIns="45720" rIns="91440" bIns="45720" rtlCol="0" anchor="b"/>
          <a:lstStyle>
            <a:lvl1pPr algn="r">
              <a:defRPr sz="1200"/>
            </a:lvl1pPr>
          </a:lstStyle>
          <a:p>
            <a:fld id="{3AB80352-E225-4E40-8102-17150D7684F5}" type="slidenum">
              <a:rPr lang="fr-CH" smtClean="0"/>
              <a:t>‹N°›</a:t>
            </a:fld>
            <a:endParaRPr lang="fr-CH"/>
          </a:p>
        </p:txBody>
      </p:sp>
    </p:spTree>
    <p:extLst>
      <p:ext uri="{BB962C8B-B14F-4D97-AF65-F5344CB8AC3E}">
        <p14:creationId xmlns:p14="http://schemas.microsoft.com/office/powerpoint/2010/main" val="287353858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PIP/Presse/catec/Charte%202014/Mode%CC%80les%20ppt/PPT%20par%20fac/bandeaux%20images/bandeau_fss-vide.jpg"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endParaRPr lang="fr-CH"/>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H"/>
          </a:p>
        </p:txBody>
      </p:sp>
      <p:pic>
        <p:nvPicPr>
          <p:cNvPr id="8" name="bandeau_fss-vide.jpg" descr="/Volumes/PIP/Presse/catec/Charte 2014/Modèles ppt/PPT par fac/bandeaux images/bandeau_fss-vide.jpg"/>
          <p:cNvPicPr>
            <a:picLocks noChangeAspect="1"/>
          </p:cNvPicPr>
          <p:nvPr/>
        </p:nvPicPr>
        <p:blipFill>
          <a:blip r:embed="rId2" r:link="rId3" cstate="print">
            <a:extLst>
              <a:ext uri="{28A0092B-C50C-407E-A947-70E740481C1C}">
                <a14:useLocalDpi xmlns:a14="http://schemas.microsoft.com/office/drawing/2010/main" val="0"/>
              </a:ext>
            </a:extLst>
          </a:blip>
          <a:stretch>
            <a:fillRect/>
          </a:stretch>
        </p:blipFill>
        <p:spPr>
          <a:xfrm>
            <a:off x="0" y="5775960"/>
            <a:ext cx="12192000" cy="1082040"/>
          </a:xfrm>
          <a:prstGeom prst="rect">
            <a:avLst/>
          </a:prstGeom>
        </p:spPr>
      </p:pic>
      <p:sp>
        <p:nvSpPr>
          <p:cNvPr id="9" name="ZoneTexte 8"/>
          <p:cNvSpPr txBox="1"/>
          <p:nvPr/>
        </p:nvSpPr>
        <p:spPr>
          <a:xfrm>
            <a:off x="464375" y="5900547"/>
            <a:ext cx="8012895" cy="877163"/>
          </a:xfrm>
          <a:prstGeom prst="rect">
            <a:avLst/>
          </a:prstGeom>
          <a:noFill/>
        </p:spPr>
        <p:txBody>
          <a:bodyPr wrap="square" rtlCol="0">
            <a:spAutoFit/>
          </a:bodyPr>
          <a:lstStyle/>
          <a:p>
            <a:r>
              <a:rPr lang="fr-CH" sz="1800" b="1" dirty="0">
                <a:solidFill>
                  <a:schemeClr val="bg1"/>
                </a:solidFill>
                <a:latin typeface="Arial" pitchFamily="34" charset="0"/>
                <a:cs typeface="Arial" pitchFamily="34" charset="0"/>
              </a:rPr>
              <a:t>FACULTÉ DES SCIENCES</a:t>
            </a:r>
            <a:br>
              <a:rPr lang="fr-CH" sz="1800" b="1" dirty="0">
                <a:solidFill>
                  <a:schemeClr val="bg1"/>
                </a:solidFill>
                <a:latin typeface="Arial" pitchFamily="34" charset="0"/>
                <a:cs typeface="Arial" pitchFamily="34" charset="0"/>
              </a:rPr>
            </a:br>
            <a:r>
              <a:rPr lang="fr-CH" sz="1800" b="1" dirty="0">
                <a:solidFill>
                  <a:schemeClr val="bg1"/>
                </a:solidFill>
                <a:latin typeface="Arial" pitchFamily="34" charset="0"/>
                <a:cs typeface="Arial" pitchFamily="34" charset="0"/>
              </a:rPr>
              <a:t>DE LA SOCIÉTÉ</a:t>
            </a:r>
          </a:p>
          <a:p>
            <a:r>
              <a:rPr lang="fr-CH" sz="1500" b="1" dirty="0">
                <a:solidFill>
                  <a:schemeClr val="bg1"/>
                </a:solidFill>
                <a:latin typeface="Arial" pitchFamily="34" charset="0"/>
                <a:cs typeface="Arial" pitchFamily="34" charset="0"/>
              </a:rPr>
              <a:t>Institut de démographie et </a:t>
            </a:r>
            <a:r>
              <a:rPr lang="fr-CH" sz="1500" b="1" dirty="0" err="1">
                <a:solidFill>
                  <a:schemeClr val="bg1"/>
                </a:solidFill>
                <a:latin typeface="Arial" pitchFamily="34" charset="0"/>
                <a:cs typeface="Arial" pitchFamily="34" charset="0"/>
              </a:rPr>
              <a:t>socioéconomie</a:t>
            </a:r>
            <a:endParaRPr lang="fr-CH" sz="15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7097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672463C4-A027-404B-8CDC-E9239DD24882}" type="datetimeFigureOut">
              <a:rPr lang="fr-CH" smtClean="0"/>
              <a:t>11.03.2019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123883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672463C4-A027-404B-8CDC-E9239DD24882}" type="datetimeFigureOut">
              <a:rPr lang="fr-CH" smtClean="0"/>
              <a:t>11.03.2019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3569665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9600" y="1340768"/>
            <a:ext cx="10972800" cy="49685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pic>
        <p:nvPicPr>
          <p:cNvPr id="7" name="Image 6" descr="ses.jpg"/>
          <p:cNvPicPr>
            <a:picLocks noChangeAspect="1"/>
          </p:cNvPicPr>
          <p:nvPr/>
        </p:nvPicPr>
        <p:blipFill>
          <a:blip r:embed="rId2" cstate="print"/>
          <a:stretch>
            <a:fillRect/>
          </a:stretch>
        </p:blipFill>
        <p:spPr>
          <a:xfrm>
            <a:off x="0" y="1"/>
            <a:ext cx="12192000" cy="1080655"/>
          </a:xfrm>
          <a:prstGeom prst="rect">
            <a:avLst/>
          </a:prstGeom>
          <a:noFill/>
          <a:ln>
            <a:noFill/>
          </a:ln>
        </p:spPr>
      </p:pic>
      <p:sp>
        <p:nvSpPr>
          <p:cNvPr id="2" name="Titre 1"/>
          <p:cNvSpPr>
            <a:spLocks noGrp="1"/>
          </p:cNvSpPr>
          <p:nvPr>
            <p:ph type="title"/>
          </p:nvPr>
        </p:nvSpPr>
        <p:spPr>
          <a:xfrm>
            <a:off x="0" y="0"/>
            <a:ext cx="12192000" cy="1124744"/>
          </a:xfrm>
          <a:noFill/>
        </p:spPr>
        <p:txBody>
          <a:bodyPr>
            <a:noAutofit/>
          </a:bodyPr>
          <a:lstStyle>
            <a:lvl1pPr algn="l">
              <a:defRPr sz="4000" b="1"/>
            </a:lvl1pPr>
          </a:lstStyle>
          <a:p>
            <a:r>
              <a:rPr lang="fr-FR"/>
              <a:t>Modifiez le style du titre</a:t>
            </a:r>
            <a:endParaRPr lang="fr-CH" dirty="0"/>
          </a:p>
        </p:txBody>
      </p:sp>
    </p:spTree>
    <p:extLst>
      <p:ext uri="{BB962C8B-B14F-4D97-AF65-F5344CB8AC3E}">
        <p14:creationId xmlns:p14="http://schemas.microsoft.com/office/powerpoint/2010/main" val="192062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72463C4-A027-404B-8CDC-E9239DD24882}" type="datetimeFigureOut">
              <a:rPr lang="fr-CH" smtClean="0"/>
              <a:t>11.03.2019</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1141818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672463C4-A027-404B-8CDC-E9239DD24882}" type="datetimeFigureOut">
              <a:rPr lang="fr-CH" smtClean="0"/>
              <a:t>11.03.2019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395489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672463C4-A027-404B-8CDC-E9239DD24882}" type="datetimeFigureOut">
              <a:rPr lang="fr-CH" smtClean="0"/>
              <a:t>11.03.2019</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617641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fld id="{672463C4-A027-404B-8CDC-E9239DD24882}" type="datetimeFigureOut">
              <a:rPr lang="fr-CH" smtClean="0"/>
              <a:t>11.03.2019</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2169723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2463C4-A027-404B-8CDC-E9239DD24882}" type="datetimeFigureOut">
              <a:rPr lang="fr-CH" smtClean="0"/>
              <a:t>11.03.2019</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225432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72463C4-A027-404B-8CDC-E9239DD24882}" type="datetimeFigureOut">
              <a:rPr lang="fr-CH" smtClean="0"/>
              <a:t>11.03.2019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1754621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CH"/>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72463C4-A027-404B-8CDC-E9239DD24882}" type="datetimeFigureOut">
              <a:rPr lang="fr-CH" smtClean="0"/>
              <a:t>11.03.2019</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9A44CD5A-A3AB-4EFB-8B54-2092F30247CC}" type="slidenum">
              <a:rPr lang="fr-CH" smtClean="0"/>
              <a:t>‹N°›</a:t>
            </a:fld>
            <a:endParaRPr lang="fr-CH"/>
          </a:p>
        </p:txBody>
      </p:sp>
    </p:spTree>
    <p:extLst>
      <p:ext uri="{BB962C8B-B14F-4D97-AF65-F5344CB8AC3E}">
        <p14:creationId xmlns:p14="http://schemas.microsoft.com/office/powerpoint/2010/main" val="1790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endParaRPr lang="fr-CH"/>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2463C4-A027-404B-8CDC-E9239DD24882}" type="datetimeFigureOut">
              <a:rPr lang="fr-CH" smtClean="0"/>
              <a:t>11.03.2019</a:t>
            </a:fld>
            <a:endParaRPr lang="fr-CH"/>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4CD5A-A3AB-4EFB-8B54-2092F30247CC}" type="slidenum">
              <a:rPr lang="fr-CH" smtClean="0"/>
              <a:t>‹N°›</a:t>
            </a:fld>
            <a:endParaRPr lang="fr-CH"/>
          </a:p>
        </p:txBody>
      </p:sp>
    </p:spTree>
    <p:extLst>
      <p:ext uri="{BB962C8B-B14F-4D97-AF65-F5344CB8AC3E}">
        <p14:creationId xmlns:p14="http://schemas.microsoft.com/office/powerpoint/2010/main" val="42585496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unige.ch/sciences-societe/ideso/enseignement/maitrise/stagesetmemoir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hbayeux@ifpd.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mailto:gina.potarca@unige.ch" TargetMode="External"/><Relationship Id="rId2" Type="http://schemas.openxmlformats.org/officeDocument/2006/relationships/hyperlink" Target="https://www.lives-nccr.ch/fr/personne/gina-potarca-n1332" TargetMode="External"/><Relationship Id="rId1" Type="http://schemas.openxmlformats.org/officeDocument/2006/relationships/slideLayout" Target="../slideLayouts/slideLayout2.xml"/><Relationship Id="rId4" Type="http://schemas.openxmlformats.org/officeDocument/2006/relationships/hyperlink" Target="https://www.unige.ch/sciences-societe/socio/fr/recherche/projet-parchemi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914399" y="1313997"/>
            <a:ext cx="10363200" cy="1470025"/>
          </a:xfrm>
        </p:spPr>
        <p:txBody>
          <a:bodyPr/>
          <a:lstStyle/>
          <a:p>
            <a:r>
              <a:rPr lang="fr-CH" dirty="0"/>
              <a:t>Mémoire et rapport de stage</a:t>
            </a:r>
          </a:p>
        </p:txBody>
      </p:sp>
      <p:sp>
        <p:nvSpPr>
          <p:cNvPr id="2" name="Espace réservé du contenu 1"/>
          <p:cNvSpPr>
            <a:spLocks noGrp="1"/>
          </p:cNvSpPr>
          <p:nvPr>
            <p:ph type="subTitle" idx="1"/>
          </p:nvPr>
        </p:nvSpPr>
        <p:spPr>
          <a:xfrm>
            <a:off x="1828799" y="3239869"/>
            <a:ext cx="8534400" cy="1752600"/>
          </a:xfrm>
        </p:spPr>
        <p:txBody>
          <a:bodyPr/>
          <a:lstStyle/>
          <a:p>
            <a:pPr marL="0" indent="0">
              <a:buNone/>
            </a:pPr>
            <a:r>
              <a:rPr lang="fr-CH" dirty="0"/>
              <a:t>Atelier théorique et pratique de socio-économie</a:t>
            </a:r>
          </a:p>
          <a:p>
            <a:endParaRPr lang="fr-CH" dirty="0"/>
          </a:p>
        </p:txBody>
      </p:sp>
      <p:sp>
        <p:nvSpPr>
          <p:cNvPr id="4" name="ZoneTexte 3"/>
          <p:cNvSpPr txBox="1"/>
          <p:nvPr/>
        </p:nvSpPr>
        <p:spPr>
          <a:xfrm>
            <a:off x="1393371" y="4992469"/>
            <a:ext cx="9405257" cy="646331"/>
          </a:xfrm>
          <a:prstGeom prst="rect">
            <a:avLst/>
          </a:prstGeom>
          <a:noFill/>
        </p:spPr>
        <p:txBody>
          <a:bodyPr wrap="square" rtlCol="0">
            <a:spAutoFit/>
          </a:bodyPr>
          <a:lstStyle/>
          <a:p>
            <a:pPr algn="ctr"/>
            <a:r>
              <a:rPr lang="fr-CH" b="1" dirty="0"/>
              <a:t>Aris Martinelli et </a:t>
            </a:r>
            <a:r>
              <a:rPr lang="fr-CH" dirty="0"/>
              <a:t> </a:t>
            </a:r>
            <a:r>
              <a:rPr lang="fr-CH" b="1" dirty="0"/>
              <a:t>Aljoscha </a:t>
            </a:r>
            <a:r>
              <a:rPr lang="fr-CH" b="1" dirty="0" err="1"/>
              <a:t>Landös</a:t>
            </a:r>
            <a:endParaRPr lang="fr-CH" b="1" dirty="0"/>
          </a:p>
          <a:p>
            <a:endParaRPr lang="fr-CH" dirty="0"/>
          </a:p>
        </p:txBody>
      </p:sp>
    </p:spTree>
    <p:extLst>
      <p:ext uri="{BB962C8B-B14F-4D97-AF65-F5344CB8AC3E}">
        <p14:creationId xmlns:p14="http://schemas.microsoft.com/office/powerpoint/2010/main" val="118947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33046" y="1345223"/>
            <a:ext cx="10876085" cy="5275386"/>
          </a:xfrm>
        </p:spPr>
        <p:txBody>
          <a:bodyPr>
            <a:normAutofit fontScale="85000" lnSpcReduction="10000"/>
          </a:bodyPr>
          <a:lstStyle/>
          <a:p>
            <a:pPr marL="0" indent="0">
              <a:spcAft>
                <a:spcPts val="1800"/>
              </a:spcAft>
              <a:buNone/>
            </a:pPr>
            <a:r>
              <a:rPr lang="fr-FR" sz="2400" dirty="0"/>
              <a:t>Consultez le </a:t>
            </a:r>
            <a:r>
              <a:rPr lang="fr-FR" sz="2400" b="1" dirty="0"/>
              <a:t>document</a:t>
            </a:r>
            <a:r>
              <a:rPr lang="fr-FR" sz="2400" dirty="0"/>
              <a:t> "</a:t>
            </a:r>
            <a:r>
              <a:rPr lang="fr-FR" sz="2400" b="1" dirty="0"/>
              <a:t>Lignes directrices concernant les mémoires et rapports de stage en </a:t>
            </a:r>
            <a:r>
              <a:rPr lang="fr-FR" sz="2400" b="1" dirty="0" err="1"/>
              <a:t>Socioéconomie</a:t>
            </a:r>
            <a:r>
              <a:rPr lang="fr-FR" sz="2400" dirty="0"/>
              <a:t>" sur le site d'IDESO : </a:t>
            </a:r>
            <a:r>
              <a:rPr lang="fr-FR" sz="2400" dirty="0">
                <a:hlinkClick r:id="rId2"/>
              </a:rPr>
              <a:t>https://www.unige.ch/sciences-societe/ideso/enseignement/maitrise/stagesetmemoires/</a:t>
            </a:r>
            <a:endParaRPr lang="fr-FR" sz="2400" b="1" dirty="0"/>
          </a:p>
          <a:p>
            <a:pPr marL="0" indent="0">
              <a:spcAft>
                <a:spcPts val="600"/>
              </a:spcAft>
              <a:buNone/>
            </a:pPr>
            <a:r>
              <a:rPr lang="fr-FR" sz="2400" b="1" dirty="0"/>
              <a:t>ETAPES</a:t>
            </a:r>
          </a:p>
          <a:p>
            <a:pPr marL="457200" indent="-457200">
              <a:spcAft>
                <a:spcPts val="600"/>
              </a:spcAft>
              <a:buFont typeface="+mj-lt"/>
              <a:buAutoNum type="arabicPeriod"/>
            </a:pPr>
            <a:r>
              <a:rPr lang="fr-FR" sz="2400" dirty="0"/>
              <a:t>Déclaration d'intention de mémoire/ stage (lors du séminaire)</a:t>
            </a:r>
          </a:p>
          <a:p>
            <a:pPr marL="457200" indent="-457200">
              <a:spcAft>
                <a:spcPts val="600"/>
              </a:spcAft>
              <a:buFont typeface="+mj-lt"/>
              <a:buAutoNum type="arabicPeriod"/>
            </a:pPr>
            <a:r>
              <a:rPr lang="fr-FR" sz="2400" dirty="0"/>
              <a:t>Prise de contact avec un superviseur académique</a:t>
            </a:r>
          </a:p>
          <a:p>
            <a:pPr marL="400050" lvl="1" indent="0">
              <a:spcAft>
                <a:spcPts val="600"/>
              </a:spcAft>
              <a:buNone/>
            </a:pPr>
            <a:r>
              <a:rPr lang="fr-FR" sz="2000" dirty="0"/>
              <a:t>=&gt; Spécifique au stage </a:t>
            </a:r>
            <a:r>
              <a:rPr lang="fr-FR" dirty="0"/>
              <a:t>: </a:t>
            </a:r>
          </a:p>
          <a:p>
            <a:pPr marL="1257300" lvl="2" indent="-457200">
              <a:spcAft>
                <a:spcPts val="600"/>
              </a:spcAft>
            </a:pPr>
            <a:r>
              <a:rPr lang="fr-FR" sz="1600" dirty="0"/>
              <a:t>signer la convention de stage (avec un cahier de charge qui inclue un 20% pour la rédaction du rapport de stage/ mémoire)</a:t>
            </a:r>
          </a:p>
          <a:p>
            <a:pPr marL="1257300" lvl="2" indent="-457200">
              <a:spcAft>
                <a:spcPts val="600"/>
              </a:spcAft>
            </a:pPr>
            <a:r>
              <a:rPr lang="fr-FR" sz="1600" dirty="0"/>
              <a:t>Temps (3 -4 mois pour aboutir à la signature de la convention)</a:t>
            </a:r>
          </a:p>
          <a:p>
            <a:pPr marL="1257300" lvl="2" indent="-457200">
              <a:spcAft>
                <a:spcPts val="1200"/>
              </a:spcAft>
            </a:pPr>
            <a:r>
              <a:rPr lang="fr-FR" sz="1600" dirty="0"/>
              <a:t>Durée minimale du stage: 2 mois à 100% </a:t>
            </a:r>
          </a:p>
          <a:p>
            <a:pPr marL="457200" indent="-457200">
              <a:spcAft>
                <a:spcPts val="600"/>
              </a:spcAft>
              <a:buFont typeface="+mj-lt"/>
              <a:buAutoNum type="arabicPeriod"/>
            </a:pPr>
            <a:r>
              <a:rPr lang="fr-FR" sz="2400" dirty="0"/>
              <a:t>Soutenance et validation de votre rapport/mémoire: évaluation de votre superviseur académique (anticipez la soutenance et le temps de relecture nécessaire)</a:t>
            </a:r>
          </a:p>
          <a:p>
            <a:pPr marL="857250" lvl="1" indent="-457200">
              <a:spcAft>
                <a:spcPts val="600"/>
              </a:spcAft>
            </a:pPr>
            <a:r>
              <a:rPr lang="fr-FR" sz="2000" dirty="0"/>
              <a:t>Relecture par votre superviseur académique</a:t>
            </a:r>
          </a:p>
          <a:p>
            <a:pPr marL="857250" lvl="1" indent="-457200">
              <a:spcAft>
                <a:spcPts val="600"/>
              </a:spcAft>
            </a:pPr>
            <a:r>
              <a:rPr lang="fr-FR" sz="2000" dirty="0"/>
              <a:t>Relecture par votre juré</a:t>
            </a:r>
          </a:p>
          <a:p>
            <a:pPr marL="1257300" lvl="2" indent="-457200">
              <a:spcAft>
                <a:spcPts val="600"/>
              </a:spcAft>
            </a:pPr>
            <a:endParaRPr lang="fr-FR" sz="1600" dirty="0"/>
          </a:p>
          <a:p>
            <a:pPr marL="857250" lvl="1" indent="-457200">
              <a:spcAft>
                <a:spcPts val="600"/>
              </a:spcAft>
              <a:buFont typeface="+mj-lt"/>
              <a:buAutoNum type="arabicPeriod"/>
            </a:pPr>
            <a:endParaRPr lang="fr-FR" sz="2000" dirty="0"/>
          </a:p>
          <a:p>
            <a:pPr marL="0" indent="0">
              <a:spcAft>
                <a:spcPts val="600"/>
              </a:spcAft>
              <a:buNone/>
            </a:pPr>
            <a:endParaRPr lang="fr-FR" sz="2400" dirty="0"/>
          </a:p>
          <a:p>
            <a:pPr marL="0" indent="0">
              <a:spcAft>
                <a:spcPts val="600"/>
              </a:spcAft>
              <a:buNone/>
            </a:pPr>
            <a:endParaRPr lang="fr-FR" sz="2400" dirty="0"/>
          </a:p>
          <a:p>
            <a:pPr lvl="1">
              <a:buFont typeface="Courier New" panose="02070309020205020404" pitchFamily="49" charset="0"/>
              <a:buChar char="o"/>
            </a:pPr>
            <a:endParaRPr lang="fr-CH" sz="2000" dirty="0"/>
          </a:p>
        </p:txBody>
      </p:sp>
      <p:sp>
        <p:nvSpPr>
          <p:cNvPr id="3" name="Titre 2"/>
          <p:cNvSpPr>
            <a:spLocks noGrp="1"/>
          </p:cNvSpPr>
          <p:nvPr>
            <p:ph type="title"/>
          </p:nvPr>
        </p:nvSpPr>
        <p:spPr/>
        <p:txBody>
          <a:bodyPr/>
          <a:lstStyle/>
          <a:p>
            <a:r>
              <a:rPr lang="fr-CH" dirty="0"/>
              <a:t>Mémoire et rapport de stage</a:t>
            </a:r>
          </a:p>
        </p:txBody>
      </p:sp>
    </p:spTree>
    <p:extLst>
      <p:ext uri="{BB962C8B-B14F-4D97-AF65-F5344CB8AC3E}">
        <p14:creationId xmlns:p14="http://schemas.microsoft.com/office/powerpoint/2010/main" val="1098152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9328C72-55EB-4DB0-B685-A7447EFAD53E}"/>
              </a:ext>
            </a:extLst>
          </p:cNvPr>
          <p:cNvSpPr>
            <a:spLocks noGrp="1"/>
          </p:cNvSpPr>
          <p:nvPr>
            <p:ph idx="1"/>
          </p:nvPr>
        </p:nvSpPr>
        <p:spPr>
          <a:xfrm>
            <a:off x="128389" y="1196340"/>
            <a:ext cx="10431543" cy="5420226"/>
          </a:xfrm>
        </p:spPr>
        <p:txBody>
          <a:bodyPr>
            <a:normAutofit fontScale="62500" lnSpcReduction="20000"/>
          </a:bodyPr>
          <a:lstStyle/>
          <a:p>
            <a:pPr>
              <a:spcAft>
                <a:spcPts val="600"/>
              </a:spcAft>
            </a:pPr>
            <a:r>
              <a:rPr lang="fr-CH" dirty="0"/>
              <a:t>Associations/ coopératives</a:t>
            </a:r>
          </a:p>
          <a:p>
            <a:pPr lvl="1"/>
            <a:r>
              <a:rPr lang="fr-CH" b="1" dirty="0"/>
              <a:t>Épicerie coopérative Le Nid</a:t>
            </a:r>
            <a:r>
              <a:rPr lang="fr-CH" dirty="0"/>
              <a:t> </a:t>
            </a:r>
            <a:r>
              <a:rPr lang="fr-CH" i="1" dirty="0"/>
              <a:t>: Exemple d'économie circulaire à l'échelle locale.</a:t>
            </a:r>
          </a:p>
          <a:p>
            <a:pPr lvl="1"/>
            <a:r>
              <a:rPr lang="fr-CH" b="1" dirty="0"/>
              <a:t>La Monnaie Léman -</a:t>
            </a:r>
            <a:r>
              <a:rPr lang="fr-CH" dirty="0"/>
              <a:t> Monnaie locale complémentaire. Transition et plus si affinité. Cas d'étude.</a:t>
            </a:r>
          </a:p>
          <a:p>
            <a:pPr lvl="1"/>
            <a:r>
              <a:rPr lang="fr-CH" b="1" dirty="0"/>
              <a:t>Projet </a:t>
            </a:r>
            <a:r>
              <a:rPr lang="fr-CH" b="1" dirty="0" err="1"/>
              <a:t>Épi'Coop</a:t>
            </a:r>
            <a:r>
              <a:rPr lang="fr-CH" b="1" dirty="0"/>
              <a:t> </a:t>
            </a:r>
            <a:r>
              <a:rPr lang="fr-CH" dirty="0"/>
              <a:t>: une épicerie participative au service de l'agriculture locale et de l'intégration socioprofessionnelle des personnes réfugiées et migrantes</a:t>
            </a:r>
          </a:p>
          <a:p>
            <a:pPr lvl="1"/>
            <a:r>
              <a:rPr lang="fr-CH" b="1" dirty="0"/>
              <a:t>Découvrir:</a:t>
            </a:r>
            <a:r>
              <a:rPr lang="fr-CH" dirty="0"/>
              <a:t> La déqualification professionnelle des femmes migrantes à travers l'association Découvrir; une étude exploratoire</a:t>
            </a:r>
          </a:p>
          <a:p>
            <a:pPr lvl="1"/>
            <a:r>
              <a:rPr lang="fr-CH" b="1" dirty="0"/>
              <a:t>Fondation internationale population et développement (FIPD) </a:t>
            </a:r>
            <a:r>
              <a:rPr lang="fr-CH" dirty="0"/>
              <a:t>– projet de soutien aux femmes migrantes dans le Canton de Vaud</a:t>
            </a:r>
          </a:p>
          <a:p>
            <a:pPr lvl="1"/>
            <a:r>
              <a:rPr lang="fr-CH" b="1" dirty="0"/>
              <a:t>Observatoire de l'aide sociale et de l'insertion </a:t>
            </a:r>
          </a:p>
          <a:p>
            <a:pPr lvl="2"/>
            <a:r>
              <a:rPr lang="fr-CH" dirty="0"/>
              <a:t>Des lois inappliquées? Accès aux droits sociaux. Manque de ressources. Non-recours. Report sur le privé. Usagers et professionnels face aux institutions sociales genevoises.</a:t>
            </a:r>
          </a:p>
          <a:p>
            <a:pPr lvl="2">
              <a:spcAft>
                <a:spcPts val="1200"/>
              </a:spcAft>
            </a:pPr>
            <a:r>
              <a:rPr lang="fr-CH" dirty="0"/>
              <a:t>L’expérience des bénéficiaires de l’Hospice général et de l’Office cantonal de l’emploi à l’aune des capabilités</a:t>
            </a:r>
          </a:p>
          <a:p>
            <a:pPr>
              <a:spcAft>
                <a:spcPts val="600"/>
              </a:spcAft>
            </a:pPr>
            <a:r>
              <a:rPr lang="fr-CH" dirty="0"/>
              <a:t>Administration publique</a:t>
            </a:r>
          </a:p>
          <a:p>
            <a:pPr lvl="1"/>
            <a:r>
              <a:rPr lang="fr-CH" b="1" dirty="0"/>
              <a:t>Département du développement économique (DDE) ou</a:t>
            </a:r>
          </a:p>
          <a:p>
            <a:pPr lvl="2"/>
            <a:r>
              <a:rPr lang="fr-CH" dirty="0"/>
              <a:t>Analyser les synergies et passerelles à établir avec l'économie sociale et solidaire</a:t>
            </a:r>
          </a:p>
          <a:p>
            <a:pPr lvl="2"/>
            <a:r>
              <a:rPr lang="fr-CH" dirty="0"/>
              <a:t>Favoriser la transition vers une économie verte</a:t>
            </a:r>
          </a:p>
          <a:p>
            <a:pPr lvl="2"/>
            <a:r>
              <a:rPr lang="fr-CH" dirty="0"/>
              <a:t>Objectif n°12 « Élaborer et mettre en œuvre un plan d’actions visant à développer une culture entrepreneuriale ». </a:t>
            </a:r>
          </a:p>
        </p:txBody>
      </p:sp>
      <p:sp>
        <p:nvSpPr>
          <p:cNvPr id="3" name="Titre 2">
            <a:extLst>
              <a:ext uri="{FF2B5EF4-FFF2-40B4-BE49-F238E27FC236}">
                <a16:creationId xmlns:a16="http://schemas.microsoft.com/office/drawing/2014/main" id="{3BBDE265-76F5-406C-9A88-EC3CA4B5CD8F}"/>
              </a:ext>
            </a:extLst>
          </p:cNvPr>
          <p:cNvSpPr>
            <a:spLocks noGrp="1"/>
          </p:cNvSpPr>
          <p:nvPr>
            <p:ph type="title"/>
          </p:nvPr>
        </p:nvSpPr>
        <p:spPr/>
        <p:txBody>
          <a:bodyPr/>
          <a:lstStyle/>
          <a:p>
            <a:r>
              <a:rPr lang="fr-CH" dirty="0"/>
              <a:t>Expériences de Stages</a:t>
            </a:r>
          </a:p>
        </p:txBody>
      </p:sp>
    </p:spTree>
    <p:extLst>
      <p:ext uri="{BB962C8B-B14F-4D97-AF65-F5344CB8AC3E}">
        <p14:creationId xmlns:p14="http://schemas.microsoft.com/office/powerpoint/2010/main" val="2400847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9328C72-55EB-4DB0-B685-A7447EFAD53E}"/>
              </a:ext>
            </a:extLst>
          </p:cNvPr>
          <p:cNvSpPr>
            <a:spLocks noGrp="1"/>
          </p:cNvSpPr>
          <p:nvPr>
            <p:ph idx="1"/>
          </p:nvPr>
        </p:nvSpPr>
        <p:spPr>
          <a:xfrm>
            <a:off x="216019" y="1274103"/>
            <a:ext cx="10317243" cy="4870939"/>
          </a:xfrm>
        </p:spPr>
        <p:txBody>
          <a:bodyPr>
            <a:normAutofit fontScale="92500" lnSpcReduction="10000"/>
          </a:bodyPr>
          <a:lstStyle/>
          <a:p>
            <a:pPr>
              <a:spcAft>
                <a:spcPts val="600"/>
              </a:spcAft>
            </a:pPr>
            <a:r>
              <a:rPr lang="fr-CH" sz="2200" dirty="0"/>
              <a:t>Milieu académique – projets de recherche universitaires</a:t>
            </a:r>
          </a:p>
          <a:p>
            <a:pPr lvl="1">
              <a:buFont typeface="Arial" panose="020B0604020202020204" pitchFamily="34" charset="0"/>
              <a:buChar char="•"/>
            </a:pPr>
            <a:r>
              <a:rPr lang="fr-CH" sz="1800" dirty="0"/>
              <a:t>L'opération Papyrus: analyse historique et politique d'un processus de décriminalisation des Sans-papiers. </a:t>
            </a:r>
          </a:p>
          <a:p>
            <a:pPr lvl="1">
              <a:buFont typeface="Arial" panose="020B0604020202020204" pitchFamily="34" charset="0"/>
              <a:buChar char="•"/>
            </a:pPr>
            <a:r>
              <a:rPr lang="fr-CH" sz="1800" dirty="0" err="1"/>
              <a:t>De-qualification</a:t>
            </a:r>
            <a:r>
              <a:rPr lang="fr-CH" sz="1800" dirty="0"/>
              <a:t> and de-</a:t>
            </a:r>
            <a:r>
              <a:rPr lang="fr-CH" sz="1800" dirty="0" err="1"/>
              <a:t>emancipation</a:t>
            </a:r>
            <a:r>
              <a:rPr lang="fr-CH" sz="1800" dirty="0"/>
              <a:t> </a:t>
            </a:r>
            <a:r>
              <a:rPr lang="fr-CH" sz="1800" dirty="0" err="1"/>
              <a:t>among</a:t>
            </a:r>
            <a:r>
              <a:rPr lang="fr-CH" sz="1800" dirty="0"/>
              <a:t> </a:t>
            </a:r>
            <a:r>
              <a:rPr lang="fr-CH" sz="1800" dirty="0" err="1"/>
              <a:t>recently</a:t>
            </a:r>
            <a:r>
              <a:rPr lang="fr-CH" sz="1800" dirty="0"/>
              <a:t> </a:t>
            </a:r>
            <a:r>
              <a:rPr lang="fr-CH" sz="1800" dirty="0" err="1"/>
              <a:t>arrived</a:t>
            </a:r>
            <a:r>
              <a:rPr lang="fr-CH" sz="1800" dirty="0"/>
              <a:t> high-</a:t>
            </a:r>
            <a:r>
              <a:rPr lang="fr-CH" sz="1800" dirty="0" err="1"/>
              <a:t>skilled</a:t>
            </a:r>
            <a:r>
              <a:rPr lang="fr-CH" sz="1800" dirty="0"/>
              <a:t> immigrants in </a:t>
            </a:r>
            <a:r>
              <a:rPr lang="fr-CH" sz="1800" dirty="0" err="1"/>
              <a:t>Switzerland</a:t>
            </a:r>
            <a:r>
              <a:rPr lang="fr-CH" sz="1800" dirty="0"/>
              <a:t>: A </a:t>
            </a:r>
            <a:r>
              <a:rPr lang="fr-CH" sz="1800" dirty="0" err="1"/>
              <a:t>gender-oriented</a:t>
            </a:r>
            <a:r>
              <a:rPr lang="fr-CH" sz="1800" dirty="0"/>
              <a:t> </a:t>
            </a:r>
            <a:r>
              <a:rPr lang="fr-CH" sz="1800" dirty="0" err="1"/>
              <a:t>analysis</a:t>
            </a:r>
            <a:r>
              <a:rPr lang="fr-CH" sz="1800" dirty="0"/>
              <a:t>  </a:t>
            </a:r>
          </a:p>
          <a:p>
            <a:pPr>
              <a:spcBef>
                <a:spcPts val="1200"/>
              </a:spcBef>
              <a:spcAft>
                <a:spcPts val="600"/>
              </a:spcAft>
            </a:pPr>
            <a:r>
              <a:rPr lang="fr-CH" sz="2200" dirty="0" err="1"/>
              <a:t>ONG's</a:t>
            </a:r>
            <a:r>
              <a:rPr lang="fr-CH" sz="2200" dirty="0"/>
              <a:t> et Organisations internationales  </a:t>
            </a:r>
          </a:p>
          <a:p>
            <a:pPr lvl="1">
              <a:spcAft>
                <a:spcPts val="600"/>
              </a:spcAft>
              <a:buFont typeface="Arial" panose="020B0604020202020204" pitchFamily="34" charset="0"/>
              <a:buChar char="•"/>
            </a:pPr>
            <a:r>
              <a:rPr lang="fr-CH" sz="1800" dirty="0"/>
              <a:t>BIT</a:t>
            </a:r>
          </a:p>
          <a:p>
            <a:pPr lvl="1">
              <a:spcAft>
                <a:spcPts val="600"/>
              </a:spcAft>
              <a:buFont typeface="Arial" panose="020B0604020202020204" pitchFamily="34" charset="0"/>
              <a:buChar char="•"/>
            </a:pPr>
            <a:r>
              <a:rPr lang="fr-CH" sz="1800" dirty="0"/>
              <a:t>United Nations Office for </a:t>
            </a:r>
            <a:r>
              <a:rPr lang="fr-CH" sz="1800" dirty="0" err="1"/>
              <a:t>Disaster</a:t>
            </a:r>
            <a:r>
              <a:rPr lang="fr-CH" sz="1800" dirty="0"/>
              <a:t> Risk Reduction (UNISDR) </a:t>
            </a:r>
          </a:p>
          <a:p>
            <a:pPr lvl="1">
              <a:buFont typeface="Arial" panose="020B0604020202020204" pitchFamily="34" charset="0"/>
              <a:buChar char="•"/>
            </a:pPr>
            <a:r>
              <a:rPr lang="en-GB" sz="1800" dirty="0"/>
              <a:t>Organisation </a:t>
            </a:r>
            <a:r>
              <a:rPr lang="en-GB" sz="1800" dirty="0" err="1"/>
              <a:t>mondiale</a:t>
            </a:r>
            <a:r>
              <a:rPr lang="en-GB" sz="1800" dirty="0"/>
              <a:t> </a:t>
            </a:r>
            <a:r>
              <a:rPr lang="en-GB" sz="1800" dirty="0" err="1"/>
              <a:t>contre</a:t>
            </a:r>
            <a:r>
              <a:rPr lang="en-GB" sz="1800" dirty="0"/>
              <a:t> la torture (OMCT) </a:t>
            </a:r>
          </a:p>
          <a:p>
            <a:pPr lvl="1">
              <a:buFont typeface="Arial" panose="020B0604020202020204" pitchFamily="34" charset="0"/>
              <a:buChar char="•"/>
            </a:pPr>
            <a:r>
              <a:rPr lang="en-GB" sz="1800" dirty="0"/>
              <a:t>Amnesty International. </a:t>
            </a:r>
            <a:endParaRPr lang="fr-CH" sz="1800" dirty="0"/>
          </a:p>
          <a:p>
            <a:pPr lvl="1">
              <a:buFont typeface="Arial" panose="020B0604020202020204" pitchFamily="34" charset="0"/>
              <a:buChar char="•"/>
            </a:pPr>
            <a:r>
              <a:rPr lang="fr-CH" sz="1800" dirty="0"/>
              <a:t>OCDE</a:t>
            </a:r>
          </a:p>
          <a:p>
            <a:r>
              <a:rPr lang="fr-CH" sz="2200" dirty="0"/>
              <a:t>Secteur privé</a:t>
            </a:r>
          </a:p>
          <a:p>
            <a:pPr lvl="1">
              <a:buFont typeface="Arial" panose="020B0604020202020204" pitchFamily="34" charset="0"/>
              <a:buChar char="•"/>
            </a:pPr>
            <a:r>
              <a:rPr lang="fr-CH" sz="1800" dirty="0"/>
              <a:t>Entreprise </a:t>
            </a:r>
            <a:r>
              <a:rPr lang="fr-CH" sz="1800" dirty="0" err="1"/>
              <a:t>Somfty</a:t>
            </a:r>
            <a:endParaRPr lang="fr-CH" sz="1800" dirty="0"/>
          </a:p>
          <a:p>
            <a:pPr lvl="1">
              <a:buFont typeface="Arial" panose="020B0604020202020204" pitchFamily="34" charset="0"/>
              <a:buChar char="•"/>
            </a:pPr>
            <a:r>
              <a:rPr lang="fr-CH" sz="1800" dirty="0"/>
              <a:t>Fondation </a:t>
            </a:r>
            <a:r>
              <a:rPr lang="fr-CH" sz="1800" dirty="0" err="1"/>
              <a:t>Philias</a:t>
            </a:r>
            <a:endParaRPr lang="fr-CH" sz="1800" dirty="0"/>
          </a:p>
          <a:p>
            <a:pPr lvl="1">
              <a:buFont typeface="Arial" panose="020B0604020202020204" pitchFamily="34" charset="0"/>
              <a:buChar char="•"/>
            </a:pPr>
            <a:r>
              <a:rPr lang="fr-CH" sz="1800" dirty="0"/>
              <a:t>…</a:t>
            </a:r>
          </a:p>
          <a:p>
            <a:pPr>
              <a:buFontTx/>
              <a:buChar char="-"/>
            </a:pPr>
            <a:endParaRPr lang="fr-CH" sz="1800" dirty="0"/>
          </a:p>
        </p:txBody>
      </p:sp>
      <p:sp>
        <p:nvSpPr>
          <p:cNvPr id="3" name="Titre 2">
            <a:extLst>
              <a:ext uri="{FF2B5EF4-FFF2-40B4-BE49-F238E27FC236}">
                <a16:creationId xmlns:a16="http://schemas.microsoft.com/office/drawing/2014/main" id="{3BBDE265-76F5-406C-9A88-EC3CA4B5CD8F}"/>
              </a:ext>
            </a:extLst>
          </p:cNvPr>
          <p:cNvSpPr>
            <a:spLocks noGrp="1"/>
          </p:cNvSpPr>
          <p:nvPr>
            <p:ph type="title"/>
          </p:nvPr>
        </p:nvSpPr>
        <p:spPr/>
        <p:txBody>
          <a:bodyPr/>
          <a:lstStyle/>
          <a:p>
            <a:r>
              <a:rPr lang="fr-CH" dirty="0"/>
              <a:t>Expériences de Stages</a:t>
            </a:r>
          </a:p>
        </p:txBody>
      </p:sp>
    </p:spTree>
    <p:extLst>
      <p:ext uri="{BB962C8B-B14F-4D97-AF65-F5344CB8AC3E}">
        <p14:creationId xmlns:p14="http://schemas.microsoft.com/office/powerpoint/2010/main" val="1295295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F24737DE-A5BF-4636-8D05-A875DE0649A2}"/>
              </a:ext>
            </a:extLst>
          </p:cNvPr>
          <p:cNvSpPr>
            <a:spLocks noGrp="1"/>
          </p:cNvSpPr>
          <p:nvPr>
            <p:ph idx="1"/>
          </p:nvPr>
        </p:nvSpPr>
        <p:spPr/>
        <p:txBody>
          <a:bodyPr>
            <a:normAutofit fontScale="70000" lnSpcReduction="20000"/>
          </a:bodyPr>
          <a:lstStyle/>
          <a:p>
            <a:pPr marL="0" indent="0">
              <a:buNone/>
            </a:pPr>
            <a:r>
              <a:rPr lang="fr-CH" dirty="0"/>
              <a:t>Recherches/ Stages académiques – </a:t>
            </a:r>
            <a:r>
              <a:rPr lang="fr-CH" b="1" dirty="0"/>
              <a:t>envoyer nous un mail si un des projets vous intéresse.</a:t>
            </a:r>
          </a:p>
          <a:p>
            <a:r>
              <a:rPr lang="fr-CH" dirty="0"/>
              <a:t>Monnaie locale au Mexique/Colombie et en Suisse (Solène Morvant-Roux)</a:t>
            </a:r>
          </a:p>
          <a:p>
            <a:r>
              <a:rPr lang="fr-CH" dirty="0"/>
              <a:t>Une place de stage académique (automne 2019) dans le cadre du Migration-</a:t>
            </a:r>
            <a:r>
              <a:rPr lang="fr-CH" dirty="0" err="1"/>
              <a:t>Mobility</a:t>
            </a:r>
            <a:r>
              <a:rPr lang="fr-CH" dirty="0"/>
              <a:t> Survey (Philippe Wanner)</a:t>
            </a:r>
          </a:p>
          <a:p>
            <a:r>
              <a:rPr lang="fr-CH" dirty="0"/>
              <a:t>New technologies and </a:t>
            </a:r>
            <a:r>
              <a:rPr lang="fr-CH" dirty="0" err="1"/>
              <a:t>Relationships</a:t>
            </a:r>
            <a:r>
              <a:rPr lang="fr-CH" dirty="0"/>
              <a:t> (Gina </a:t>
            </a:r>
            <a:r>
              <a:rPr lang="fr-CH" dirty="0" err="1"/>
              <a:t>Potarca</a:t>
            </a:r>
            <a:r>
              <a:rPr lang="fr-CH" dirty="0"/>
              <a:t>)*</a:t>
            </a:r>
          </a:p>
          <a:p>
            <a:r>
              <a:rPr lang="fr-CH" dirty="0"/>
              <a:t>Deux places de stages payés au </a:t>
            </a:r>
            <a:r>
              <a:rPr lang="fr-CH" dirty="0" err="1"/>
              <a:t>nccr</a:t>
            </a:r>
            <a:r>
              <a:rPr lang="fr-CH" dirty="0"/>
              <a:t> LIVES (projets de Clémentine </a:t>
            </a:r>
            <a:r>
              <a:rPr lang="fr-CH" dirty="0" err="1"/>
              <a:t>Rossier</a:t>
            </a:r>
            <a:r>
              <a:rPr lang="fr-CH" dirty="0"/>
              <a:t>)**</a:t>
            </a:r>
          </a:p>
          <a:p>
            <a:pPr marL="0" indent="0">
              <a:buNone/>
            </a:pPr>
            <a:endParaRPr lang="fr-CH" dirty="0"/>
          </a:p>
          <a:p>
            <a:pPr marL="0" indent="0">
              <a:buNone/>
            </a:pPr>
            <a:r>
              <a:rPr lang="fr-CH" dirty="0"/>
              <a:t>Stages*</a:t>
            </a:r>
          </a:p>
          <a:p>
            <a:r>
              <a:rPr lang="fr-CH" dirty="0"/>
              <a:t>Monnaie Leman</a:t>
            </a:r>
          </a:p>
          <a:p>
            <a:r>
              <a:rPr lang="fr-CH" dirty="0" err="1"/>
              <a:t>GoVolunteers</a:t>
            </a:r>
            <a:endParaRPr lang="fr-CH" dirty="0"/>
          </a:p>
          <a:p>
            <a:r>
              <a:rPr lang="fr-CH" dirty="0"/>
              <a:t>Le Nid</a:t>
            </a:r>
          </a:p>
          <a:p>
            <a:r>
              <a:rPr lang="fr-CH" dirty="0"/>
              <a:t>l’ONG AGRAGAMI – Micro-entreprises pour femmes (New Delhi) (Michel Oris) </a:t>
            </a:r>
          </a:p>
          <a:p>
            <a:r>
              <a:rPr lang="fr-CH" dirty="0"/>
              <a:t>Projet Parchemins (</a:t>
            </a:r>
            <a:r>
              <a:rPr lang="fr-CH" dirty="0" err="1"/>
              <a:t>evt</a:t>
            </a:r>
            <a:r>
              <a:rPr lang="fr-CH" dirty="0"/>
              <a:t>. des places pour la deuxième partie du terrain de la 2</a:t>
            </a:r>
            <a:r>
              <a:rPr lang="fr-CH" baseline="30000" dirty="0"/>
              <a:t>ème</a:t>
            </a:r>
            <a:r>
              <a:rPr lang="fr-CH" dirty="0"/>
              <a:t> vague)</a:t>
            </a:r>
          </a:p>
          <a:p>
            <a:r>
              <a:rPr lang="fr-CH" dirty="0"/>
              <a:t>Roseraie, Découvrir, Canton de Genève (OCSTAT, DF, DDE), OASI, </a:t>
            </a:r>
            <a:r>
              <a:rPr lang="fr-CH" dirty="0" err="1"/>
              <a:t>Welcome</a:t>
            </a:r>
            <a:r>
              <a:rPr lang="fr-CH" dirty="0"/>
              <a:t> Center </a:t>
            </a:r>
          </a:p>
          <a:p>
            <a:pPr marL="0" indent="0">
              <a:buNone/>
            </a:pPr>
            <a:endParaRPr lang="fr-CH" dirty="0"/>
          </a:p>
          <a:p>
            <a:endParaRPr lang="fr-CH" dirty="0"/>
          </a:p>
        </p:txBody>
      </p:sp>
      <p:sp>
        <p:nvSpPr>
          <p:cNvPr id="3" name="Titre 2">
            <a:extLst>
              <a:ext uri="{FF2B5EF4-FFF2-40B4-BE49-F238E27FC236}">
                <a16:creationId xmlns:a16="http://schemas.microsoft.com/office/drawing/2014/main" id="{4DE0EB0F-73E0-44B7-B166-0BD3AA0DDAD6}"/>
              </a:ext>
            </a:extLst>
          </p:cNvPr>
          <p:cNvSpPr>
            <a:spLocks noGrp="1"/>
          </p:cNvSpPr>
          <p:nvPr>
            <p:ph type="title"/>
          </p:nvPr>
        </p:nvSpPr>
        <p:spPr/>
        <p:txBody>
          <a:bodyPr/>
          <a:lstStyle/>
          <a:p>
            <a:r>
              <a:rPr lang="fr-CH" dirty="0"/>
              <a:t>Sujets de recherches et offres de stage actuels</a:t>
            </a:r>
          </a:p>
        </p:txBody>
      </p:sp>
      <p:sp>
        <p:nvSpPr>
          <p:cNvPr id="4" name="ZoneTexte 3">
            <a:extLst>
              <a:ext uri="{FF2B5EF4-FFF2-40B4-BE49-F238E27FC236}">
                <a16:creationId xmlns:a16="http://schemas.microsoft.com/office/drawing/2014/main" id="{1C8E80D8-2453-449D-BDC9-A3D9F840C030}"/>
              </a:ext>
            </a:extLst>
          </p:cNvPr>
          <p:cNvSpPr txBox="1"/>
          <p:nvPr/>
        </p:nvSpPr>
        <p:spPr>
          <a:xfrm>
            <a:off x="103978" y="5986735"/>
            <a:ext cx="8482519" cy="1077218"/>
          </a:xfrm>
          <a:prstGeom prst="rect">
            <a:avLst/>
          </a:prstGeom>
          <a:noFill/>
        </p:spPr>
        <p:txBody>
          <a:bodyPr wrap="square" rtlCol="0">
            <a:spAutoFit/>
          </a:bodyPr>
          <a:lstStyle/>
          <a:p>
            <a:r>
              <a:rPr lang="fr-CH" sz="1600" dirty="0"/>
              <a:t>* Plus de détails à la fin du </a:t>
            </a:r>
            <a:r>
              <a:rPr lang="fr-CH" sz="1600" dirty="0" err="1"/>
              <a:t>powerpoint</a:t>
            </a:r>
            <a:endParaRPr lang="fr-CH" sz="1600" dirty="0"/>
          </a:p>
          <a:p>
            <a:r>
              <a:rPr lang="fr-CH" sz="1600" dirty="0"/>
              <a:t>** </a:t>
            </a:r>
            <a:r>
              <a:rPr lang="en-US" sz="1600" dirty="0"/>
              <a:t>Family ties and vulnerability processes: Network-wide properties, agency and life-course relational  reserves (family)</a:t>
            </a:r>
            <a:br>
              <a:rPr lang="en-US" sz="1600" b="1" dirty="0"/>
            </a:br>
            <a:endParaRPr lang="fr-CH" sz="1600" dirty="0"/>
          </a:p>
        </p:txBody>
      </p:sp>
    </p:spTree>
    <p:extLst>
      <p:ext uri="{BB962C8B-B14F-4D97-AF65-F5344CB8AC3E}">
        <p14:creationId xmlns:p14="http://schemas.microsoft.com/office/powerpoint/2010/main" val="1241467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04D16195-D461-4B50-BE2F-12E1A97CC0FE}"/>
              </a:ext>
            </a:extLst>
          </p:cNvPr>
          <p:cNvSpPr>
            <a:spLocks noGrp="1"/>
          </p:cNvSpPr>
          <p:nvPr>
            <p:ph type="title"/>
          </p:nvPr>
        </p:nvSpPr>
        <p:spPr>
          <a:xfrm>
            <a:off x="97276" y="0"/>
            <a:ext cx="12192000" cy="729574"/>
          </a:xfrm>
        </p:spPr>
        <p:txBody>
          <a:bodyPr/>
          <a:lstStyle/>
          <a:p>
            <a:r>
              <a:rPr lang="fr-CH" dirty="0"/>
              <a:t>Détails stages (1/3) </a:t>
            </a:r>
          </a:p>
        </p:txBody>
      </p:sp>
      <p:pic>
        <p:nvPicPr>
          <p:cNvPr id="4" name="Image 3">
            <a:extLst>
              <a:ext uri="{FF2B5EF4-FFF2-40B4-BE49-F238E27FC236}">
                <a16:creationId xmlns:a16="http://schemas.microsoft.com/office/drawing/2014/main" id="{62BF8662-C2D0-4A48-A913-F3031796AE2E}"/>
              </a:ext>
            </a:extLst>
          </p:cNvPr>
          <p:cNvPicPr>
            <a:picLocks noChangeAspect="1"/>
          </p:cNvPicPr>
          <p:nvPr/>
        </p:nvPicPr>
        <p:blipFill>
          <a:blip r:embed="rId2"/>
          <a:stretch>
            <a:fillRect/>
          </a:stretch>
        </p:blipFill>
        <p:spPr>
          <a:xfrm>
            <a:off x="7543407" y="0"/>
            <a:ext cx="4648593" cy="6858000"/>
          </a:xfrm>
          <a:prstGeom prst="rect">
            <a:avLst/>
          </a:prstGeom>
        </p:spPr>
      </p:pic>
      <p:pic>
        <p:nvPicPr>
          <p:cNvPr id="5" name="Image 4">
            <a:extLst>
              <a:ext uri="{FF2B5EF4-FFF2-40B4-BE49-F238E27FC236}">
                <a16:creationId xmlns:a16="http://schemas.microsoft.com/office/drawing/2014/main" id="{2454291B-5ABB-41FA-B43A-73D9AFD94BD3}"/>
              </a:ext>
            </a:extLst>
          </p:cNvPr>
          <p:cNvPicPr>
            <a:picLocks noChangeAspect="1"/>
          </p:cNvPicPr>
          <p:nvPr/>
        </p:nvPicPr>
        <p:blipFill>
          <a:blip r:embed="rId3"/>
          <a:stretch>
            <a:fillRect/>
          </a:stretch>
        </p:blipFill>
        <p:spPr>
          <a:xfrm>
            <a:off x="0" y="802241"/>
            <a:ext cx="4146582" cy="5851478"/>
          </a:xfrm>
          <a:prstGeom prst="rect">
            <a:avLst/>
          </a:prstGeom>
        </p:spPr>
      </p:pic>
      <p:sp>
        <p:nvSpPr>
          <p:cNvPr id="6" name="ZoneTexte 5">
            <a:extLst>
              <a:ext uri="{FF2B5EF4-FFF2-40B4-BE49-F238E27FC236}">
                <a16:creationId xmlns:a16="http://schemas.microsoft.com/office/drawing/2014/main" id="{DC076198-7FCA-4F7B-9353-E2DF5EDEEA38}"/>
              </a:ext>
            </a:extLst>
          </p:cNvPr>
          <p:cNvSpPr txBox="1"/>
          <p:nvPr/>
        </p:nvSpPr>
        <p:spPr>
          <a:xfrm>
            <a:off x="4328809" y="1498060"/>
            <a:ext cx="3356042" cy="3139321"/>
          </a:xfrm>
          <a:prstGeom prst="rect">
            <a:avLst/>
          </a:prstGeom>
          <a:noFill/>
        </p:spPr>
        <p:txBody>
          <a:bodyPr wrap="square" rtlCol="0">
            <a:spAutoFit/>
          </a:bodyPr>
          <a:lstStyle/>
          <a:p>
            <a:r>
              <a:rPr lang="fr-CH" b="1" dirty="0"/>
              <a:t>Monnaie Léman: </a:t>
            </a:r>
          </a:p>
          <a:p>
            <a:r>
              <a:rPr lang="fr-CH" dirty="0"/>
              <a:t>Stage non-rémunéré sous direction de Jean </a:t>
            </a:r>
            <a:r>
              <a:rPr lang="fr-CH" dirty="0" err="1"/>
              <a:t>Rossiaud</a:t>
            </a:r>
            <a:endParaRPr lang="fr-CH" dirty="0"/>
          </a:p>
          <a:p>
            <a:r>
              <a:rPr lang="fr-CH" dirty="0"/>
              <a:t>-&gt; travail d'assistanat dans le cadre de différents mandats de développement territorial dans les communes (analyse et suivi des projets)</a:t>
            </a:r>
          </a:p>
          <a:p>
            <a:endParaRPr lang="fr-CH" dirty="0"/>
          </a:p>
          <a:p>
            <a:r>
              <a:rPr lang="fr-CH" dirty="0"/>
              <a:t>Questions et postulation:</a:t>
            </a:r>
          </a:p>
          <a:p>
            <a:r>
              <a:rPr lang="fr-CH" dirty="0"/>
              <a:t>Secretariat@monnaie-leman.org</a:t>
            </a:r>
          </a:p>
        </p:txBody>
      </p:sp>
    </p:spTree>
    <p:extLst>
      <p:ext uri="{BB962C8B-B14F-4D97-AF65-F5344CB8AC3E}">
        <p14:creationId xmlns:p14="http://schemas.microsoft.com/office/powerpoint/2010/main" val="348084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04D16195-D461-4B50-BE2F-12E1A97CC0FE}"/>
              </a:ext>
            </a:extLst>
          </p:cNvPr>
          <p:cNvSpPr>
            <a:spLocks noGrp="1"/>
          </p:cNvSpPr>
          <p:nvPr>
            <p:ph type="title"/>
          </p:nvPr>
        </p:nvSpPr>
        <p:spPr>
          <a:xfrm>
            <a:off x="97276" y="0"/>
            <a:ext cx="12192000" cy="729574"/>
          </a:xfrm>
        </p:spPr>
        <p:txBody>
          <a:bodyPr/>
          <a:lstStyle/>
          <a:p>
            <a:r>
              <a:rPr lang="fr-CH" dirty="0"/>
              <a:t>Détails stages (2/3) </a:t>
            </a:r>
          </a:p>
        </p:txBody>
      </p:sp>
      <p:pic>
        <p:nvPicPr>
          <p:cNvPr id="2" name="Image 1">
            <a:extLst>
              <a:ext uri="{FF2B5EF4-FFF2-40B4-BE49-F238E27FC236}">
                <a16:creationId xmlns:a16="http://schemas.microsoft.com/office/drawing/2014/main" id="{F697EA58-8B18-4001-9BB1-DC3EB2EB3030}"/>
              </a:ext>
            </a:extLst>
          </p:cNvPr>
          <p:cNvPicPr>
            <a:picLocks noChangeAspect="1"/>
          </p:cNvPicPr>
          <p:nvPr/>
        </p:nvPicPr>
        <p:blipFill>
          <a:blip r:embed="rId2"/>
          <a:stretch>
            <a:fillRect/>
          </a:stretch>
        </p:blipFill>
        <p:spPr>
          <a:xfrm>
            <a:off x="97276" y="729574"/>
            <a:ext cx="4372623" cy="6293796"/>
          </a:xfrm>
          <a:prstGeom prst="rect">
            <a:avLst/>
          </a:prstGeom>
        </p:spPr>
      </p:pic>
      <p:pic>
        <p:nvPicPr>
          <p:cNvPr id="7" name="Image 6">
            <a:extLst>
              <a:ext uri="{FF2B5EF4-FFF2-40B4-BE49-F238E27FC236}">
                <a16:creationId xmlns:a16="http://schemas.microsoft.com/office/drawing/2014/main" id="{473BC4A0-0033-48DE-8F9D-341B68326B27}"/>
              </a:ext>
            </a:extLst>
          </p:cNvPr>
          <p:cNvPicPr>
            <a:picLocks noChangeAspect="1"/>
          </p:cNvPicPr>
          <p:nvPr/>
        </p:nvPicPr>
        <p:blipFill>
          <a:blip r:embed="rId3"/>
          <a:stretch>
            <a:fillRect/>
          </a:stretch>
        </p:blipFill>
        <p:spPr>
          <a:xfrm>
            <a:off x="4216979" y="6308995"/>
            <a:ext cx="4581525" cy="714375"/>
          </a:xfrm>
          <a:prstGeom prst="rect">
            <a:avLst/>
          </a:prstGeom>
        </p:spPr>
      </p:pic>
      <p:sp>
        <p:nvSpPr>
          <p:cNvPr id="8" name="ZoneTexte 7">
            <a:extLst>
              <a:ext uri="{FF2B5EF4-FFF2-40B4-BE49-F238E27FC236}">
                <a16:creationId xmlns:a16="http://schemas.microsoft.com/office/drawing/2014/main" id="{56077344-5CD1-4725-B68E-0A6663EBFAA1}"/>
              </a:ext>
            </a:extLst>
          </p:cNvPr>
          <p:cNvSpPr txBox="1"/>
          <p:nvPr/>
        </p:nvSpPr>
        <p:spPr>
          <a:xfrm>
            <a:off x="5445976" y="1118627"/>
            <a:ext cx="5155660" cy="4801314"/>
          </a:xfrm>
          <a:prstGeom prst="rect">
            <a:avLst/>
          </a:prstGeom>
          <a:noFill/>
        </p:spPr>
        <p:txBody>
          <a:bodyPr wrap="square" rtlCol="0">
            <a:spAutoFit/>
          </a:bodyPr>
          <a:lstStyle/>
          <a:p>
            <a:r>
              <a:rPr lang="fr-CH" b="1" dirty="0"/>
              <a:t>l’ONG indienne AGRAGAMI </a:t>
            </a:r>
            <a:r>
              <a:rPr lang="fr-CH" dirty="0"/>
              <a:t>à travers la Fondation ‘Population et développement’:</a:t>
            </a:r>
          </a:p>
          <a:p>
            <a:endParaRPr lang="fr-CH" dirty="0"/>
          </a:p>
          <a:p>
            <a:r>
              <a:rPr lang="fr-CH" dirty="0" err="1"/>
              <a:t>Agragami</a:t>
            </a:r>
            <a:r>
              <a:rPr lang="fr-CH" dirty="0"/>
              <a:t> est active à New Delhi dans le soutien à la création de micro-entreprises pour les femmes, et à </a:t>
            </a:r>
            <a:r>
              <a:rPr lang="fr-CH" dirty="0" err="1"/>
              <a:t>Bodgaya</a:t>
            </a:r>
            <a:r>
              <a:rPr lang="fr-CH" dirty="0"/>
              <a:t> dans le Bihar dans une école-hôtel pour former les adolescent-e-s et dans des projets de développement communautaire.</a:t>
            </a:r>
          </a:p>
          <a:p>
            <a:r>
              <a:rPr lang="fr-CH" dirty="0"/>
              <a:t> </a:t>
            </a:r>
          </a:p>
          <a:p>
            <a:r>
              <a:rPr lang="fr-CH" dirty="0"/>
              <a:t>La Fondation a aussi initié un projet en Suisse pour soutenir l’entreprenariat par des femmes migrantes, voire des réfugiées.</a:t>
            </a:r>
          </a:p>
          <a:p>
            <a:endParaRPr lang="fr-CH" dirty="0"/>
          </a:p>
          <a:p>
            <a:r>
              <a:rPr lang="fr-CH" dirty="0"/>
              <a:t>Stage non-rémunéré </a:t>
            </a:r>
          </a:p>
          <a:p>
            <a:r>
              <a:rPr lang="fr-CH" dirty="0"/>
              <a:t>Contact: Michel </a:t>
            </a:r>
            <a:r>
              <a:rPr lang="fr-CH" dirty="0" err="1"/>
              <a:t>Oris</a:t>
            </a:r>
            <a:r>
              <a:rPr lang="fr-CH" dirty="0"/>
              <a:t> ou </a:t>
            </a:r>
          </a:p>
          <a:p>
            <a:r>
              <a:rPr lang="fr-CH" dirty="0"/>
              <a:t>Directrice de la Fondation Hélène Bayeux, </a:t>
            </a:r>
            <a:r>
              <a:rPr lang="fr-CH" u="sng" dirty="0">
                <a:hlinkClick r:id="rId4"/>
              </a:rPr>
              <a:t>hbayeux@ifpd.org</a:t>
            </a:r>
            <a:r>
              <a:rPr lang="fr-CH" u="sng" dirty="0"/>
              <a:t> </a:t>
            </a:r>
            <a:r>
              <a:rPr lang="fr-CH" dirty="0"/>
              <a:t>(en mettant Michel </a:t>
            </a:r>
            <a:r>
              <a:rPr lang="fr-CH" dirty="0" err="1"/>
              <a:t>Oris</a:t>
            </a:r>
            <a:r>
              <a:rPr lang="fr-CH" dirty="0"/>
              <a:t> en cc) </a:t>
            </a:r>
          </a:p>
        </p:txBody>
      </p:sp>
    </p:spTree>
    <p:extLst>
      <p:ext uri="{BB962C8B-B14F-4D97-AF65-F5344CB8AC3E}">
        <p14:creationId xmlns:p14="http://schemas.microsoft.com/office/powerpoint/2010/main" val="22302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04D16195-D461-4B50-BE2F-12E1A97CC0FE}"/>
              </a:ext>
            </a:extLst>
          </p:cNvPr>
          <p:cNvSpPr>
            <a:spLocks noGrp="1"/>
          </p:cNvSpPr>
          <p:nvPr>
            <p:ph type="title"/>
          </p:nvPr>
        </p:nvSpPr>
        <p:spPr>
          <a:xfrm>
            <a:off x="97276" y="0"/>
            <a:ext cx="12192000" cy="729574"/>
          </a:xfrm>
        </p:spPr>
        <p:txBody>
          <a:bodyPr/>
          <a:lstStyle/>
          <a:p>
            <a:r>
              <a:rPr lang="fr-CH" dirty="0"/>
              <a:t>Détails stages (3/3) </a:t>
            </a:r>
          </a:p>
        </p:txBody>
      </p:sp>
      <p:sp>
        <p:nvSpPr>
          <p:cNvPr id="2" name="ZoneTexte 1">
            <a:extLst>
              <a:ext uri="{FF2B5EF4-FFF2-40B4-BE49-F238E27FC236}">
                <a16:creationId xmlns:a16="http://schemas.microsoft.com/office/drawing/2014/main" id="{98EA7736-8C38-4F84-A8D7-527C2867DAD6}"/>
              </a:ext>
            </a:extLst>
          </p:cNvPr>
          <p:cNvSpPr txBox="1"/>
          <p:nvPr/>
        </p:nvSpPr>
        <p:spPr>
          <a:xfrm>
            <a:off x="97276" y="1177048"/>
            <a:ext cx="6779385" cy="5078313"/>
          </a:xfrm>
          <a:prstGeom prst="rect">
            <a:avLst/>
          </a:prstGeom>
          <a:noFill/>
        </p:spPr>
        <p:txBody>
          <a:bodyPr wrap="square" rtlCol="0">
            <a:spAutoFit/>
          </a:bodyPr>
          <a:lstStyle/>
          <a:p>
            <a:r>
              <a:rPr lang="fr-FR" b="1" dirty="0"/>
              <a:t>L'OCSTAT </a:t>
            </a:r>
            <a:r>
              <a:rPr lang="fr-FR" dirty="0"/>
              <a:t>est disposé à accueillir des stagiaires et l'a fait par le passé. Le principe de base est que le travail du stagiaire puisse être utile à l’OCSTAT (en donnant lieu à une publication qui n’aurait pas été réalisée sans cela ou en fournissant un apport méthodologique à l’OCSTAT pour développer de nouvelles prestations). Durant les stages, du point de vue organisationnel, un maître de stage suit l’étudiant et un encadrement est fourni par l’OCSTAT.  </a:t>
            </a:r>
            <a:endParaRPr lang="fr-CH" dirty="0"/>
          </a:p>
          <a:p>
            <a:r>
              <a:rPr lang="fr-FR" dirty="0"/>
              <a:t>C'est ponctuellement qu'ils accueillent des stagiaires. La mise sur pied d'un stage peut être déclenchée de différentes manières. Il arrive, mais c'est rare, qu'ils contactent l'université pour des projets spécifiques. Habituellement, les demandes viennent de l'Université. Dans ses cas, soit l'Université indique qu'un étudiant est à la recherche d'un stage et demande si l'OCSTAT a un projet à proposer, soit l'Université vient avec un projet d'un étudiant. Dans tous les cas, ils évaluent la proposition qui est faite. </a:t>
            </a:r>
            <a:endParaRPr lang="fr-CH" dirty="0"/>
          </a:p>
          <a:p>
            <a:r>
              <a:rPr lang="fr-FR" dirty="0"/>
              <a:t> </a:t>
            </a:r>
            <a:endParaRPr lang="fr-CH" dirty="0"/>
          </a:p>
          <a:p>
            <a:r>
              <a:rPr lang="fr-CH" dirty="0"/>
              <a:t>Stage non-rémunéré</a:t>
            </a:r>
          </a:p>
          <a:p>
            <a:r>
              <a:rPr lang="fr-CH" dirty="0"/>
              <a:t>Contact: </a:t>
            </a:r>
            <a:r>
              <a:rPr lang="fr-CH" dirty="0" err="1"/>
              <a:t>Aljoscha</a:t>
            </a:r>
            <a:r>
              <a:rPr lang="fr-CH" dirty="0"/>
              <a:t> </a:t>
            </a:r>
            <a:r>
              <a:rPr lang="fr-CH" dirty="0" err="1"/>
              <a:t>Landös</a:t>
            </a:r>
            <a:r>
              <a:rPr lang="fr-CH" dirty="0"/>
              <a:t> et Aris Martinelli </a:t>
            </a:r>
          </a:p>
        </p:txBody>
      </p:sp>
      <p:sp>
        <p:nvSpPr>
          <p:cNvPr id="7" name="ZoneTexte 6">
            <a:extLst>
              <a:ext uri="{FF2B5EF4-FFF2-40B4-BE49-F238E27FC236}">
                <a16:creationId xmlns:a16="http://schemas.microsoft.com/office/drawing/2014/main" id="{5526EEE8-86FD-4D11-8C71-9A4B00F5D9B3}"/>
              </a:ext>
            </a:extLst>
          </p:cNvPr>
          <p:cNvSpPr txBox="1"/>
          <p:nvPr/>
        </p:nvSpPr>
        <p:spPr>
          <a:xfrm>
            <a:off x="7520473" y="1169108"/>
            <a:ext cx="4385388" cy="1754326"/>
          </a:xfrm>
          <a:prstGeom prst="rect">
            <a:avLst/>
          </a:prstGeom>
          <a:noFill/>
        </p:spPr>
        <p:txBody>
          <a:bodyPr wrap="square" rtlCol="0">
            <a:spAutoFit/>
          </a:bodyPr>
          <a:lstStyle/>
          <a:p>
            <a:r>
              <a:rPr lang="fr-CH" b="1" dirty="0"/>
              <a:t>Gina </a:t>
            </a:r>
            <a:r>
              <a:rPr lang="fr-CH" b="1" dirty="0" err="1"/>
              <a:t>Potarca</a:t>
            </a:r>
            <a:r>
              <a:rPr lang="fr-CH" b="1" dirty="0"/>
              <a:t>: </a:t>
            </a:r>
          </a:p>
          <a:p>
            <a:r>
              <a:rPr lang="fr-CH" dirty="0">
                <a:hlinkClick r:id="rId2"/>
              </a:rPr>
              <a:t>https://www.lives-nccr.ch/fr/personne/gina-potarca-n1332</a:t>
            </a:r>
            <a:endParaRPr lang="fr-CH" dirty="0"/>
          </a:p>
          <a:p>
            <a:endParaRPr lang="fr-CH" dirty="0"/>
          </a:p>
          <a:p>
            <a:r>
              <a:rPr lang="fr-CH" dirty="0"/>
              <a:t>Contact: </a:t>
            </a:r>
            <a:r>
              <a:rPr lang="fr-CH" dirty="0">
                <a:hlinkClick r:id="rId3"/>
              </a:rPr>
              <a:t>gina.potarca@unige.ch</a:t>
            </a:r>
            <a:endParaRPr lang="fr-CH" dirty="0"/>
          </a:p>
          <a:p>
            <a:r>
              <a:rPr lang="fr-CH" u="sng" dirty="0"/>
              <a:t>Pas avant août 2019</a:t>
            </a:r>
          </a:p>
        </p:txBody>
      </p:sp>
      <p:sp>
        <p:nvSpPr>
          <p:cNvPr id="8" name="ZoneTexte 7">
            <a:extLst>
              <a:ext uri="{FF2B5EF4-FFF2-40B4-BE49-F238E27FC236}">
                <a16:creationId xmlns:a16="http://schemas.microsoft.com/office/drawing/2014/main" id="{B998D10F-8522-4FB4-8139-C454E4B5506C}"/>
              </a:ext>
            </a:extLst>
          </p:cNvPr>
          <p:cNvSpPr txBox="1"/>
          <p:nvPr/>
        </p:nvSpPr>
        <p:spPr>
          <a:xfrm>
            <a:off x="7520473" y="3676091"/>
            <a:ext cx="4198776" cy="2862322"/>
          </a:xfrm>
          <a:prstGeom prst="rect">
            <a:avLst/>
          </a:prstGeom>
          <a:noFill/>
        </p:spPr>
        <p:txBody>
          <a:bodyPr wrap="square" rtlCol="0">
            <a:spAutoFit/>
          </a:bodyPr>
          <a:lstStyle/>
          <a:p>
            <a:r>
              <a:rPr lang="fr-CH" b="1" dirty="0"/>
              <a:t>Projet Parchemins: </a:t>
            </a:r>
          </a:p>
          <a:p>
            <a:r>
              <a:rPr lang="fr-CH" dirty="0">
                <a:hlinkClick r:id="rId4"/>
              </a:rPr>
              <a:t>https://www.unige.ch/sciences-societe/socio/fr/recherche/projet-parchemins/</a:t>
            </a:r>
            <a:endParaRPr lang="fr-CH" dirty="0"/>
          </a:p>
          <a:p>
            <a:endParaRPr lang="fr-CH" dirty="0"/>
          </a:p>
          <a:p>
            <a:r>
              <a:rPr lang="fr-CH" dirty="0"/>
              <a:t>Contact: merci de nous (Aris et </a:t>
            </a:r>
            <a:r>
              <a:rPr lang="fr-CH" dirty="0" err="1"/>
              <a:t>Aljoscha</a:t>
            </a:r>
            <a:r>
              <a:rPr lang="fr-CH" dirty="0"/>
              <a:t>) envoyer un mail si vous êtes </a:t>
            </a:r>
            <a:r>
              <a:rPr lang="fr-CH" dirty="0" err="1"/>
              <a:t>intéressé.e.s</a:t>
            </a:r>
            <a:endParaRPr lang="fr-CH" dirty="0"/>
          </a:p>
          <a:p>
            <a:endParaRPr lang="fr-CH" dirty="0"/>
          </a:p>
          <a:p>
            <a:r>
              <a:rPr lang="fr-CH" dirty="0"/>
              <a:t>Rémunéré selon les barème de stage de l'université </a:t>
            </a:r>
          </a:p>
        </p:txBody>
      </p:sp>
    </p:spTree>
    <p:extLst>
      <p:ext uri="{BB962C8B-B14F-4D97-AF65-F5344CB8AC3E}">
        <p14:creationId xmlns:p14="http://schemas.microsoft.com/office/powerpoint/2010/main" val="4011723169"/>
      </p:ext>
    </p:extLst>
  </p:cSld>
  <p:clrMapOvr>
    <a:masterClrMapping/>
  </p:clrMapOvr>
</p:sld>
</file>

<file path=ppt/theme/theme1.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ème1" id="{7044743C-ACA7-41DB-9B26-D3662C88EADF}" vid="{A2971191-2D2B-4FFA-9D10-F2764CC567D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Thème1</Template>
  <TotalTime>460</TotalTime>
  <Words>855</Words>
  <Application>Microsoft Office PowerPoint</Application>
  <PresentationFormat>Grand écran</PresentationFormat>
  <Paragraphs>97</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Courier New</vt:lpstr>
      <vt:lpstr>Thème1</vt:lpstr>
      <vt:lpstr>Mémoire et rapport de stage</vt:lpstr>
      <vt:lpstr>Mémoire et rapport de stage</vt:lpstr>
      <vt:lpstr>Expériences de Stages</vt:lpstr>
      <vt:lpstr>Expériences de Stages</vt:lpstr>
      <vt:lpstr>Sujets de recherches et offres de stage actuels</vt:lpstr>
      <vt:lpstr>Détails stages (1/3) </vt:lpstr>
      <vt:lpstr>Détails stages (2/3) </vt:lpstr>
      <vt:lpstr>Détails stages (3/3)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Aljoscha Landoes</dc:creator>
  <cp:lastModifiedBy>Aljoscha Landös</cp:lastModifiedBy>
  <cp:revision>152</cp:revision>
  <cp:lastPrinted>2018-03-08T09:53:05Z</cp:lastPrinted>
  <dcterms:created xsi:type="dcterms:W3CDTF">2018-02-07T14:13:20Z</dcterms:created>
  <dcterms:modified xsi:type="dcterms:W3CDTF">2019-03-11T11:00:15Z</dcterms:modified>
</cp:coreProperties>
</file>