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3"/>
  </p:notesMasterIdLst>
  <p:handoutMasterIdLst>
    <p:handoutMasterId r:id="rId24"/>
  </p:handoutMasterIdLst>
  <p:sldIdLst>
    <p:sldId id="257" r:id="rId2"/>
    <p:sldId id="371" r:id="rId3"/>
    <p:sldId id="342" r:id="rId4"/>
    <p:sldId id="363" r:id="rId5"/>
    <p:sldId id="368" r:id="rId6"/>
    <p:sldId id="365" r:id="rId7"/>
    <p:sldId id="370" r:id="rId8"/>
    <p:sldId id="343" r:id="rId9"/>
    <p:sldId id="366" r:id="rId10"/>
    <p:sldId id="374" r:id="rId11"/>
    <p:sldId id="372" r:id="rId12"/>
    <p:sldId id="373" r:id="rId13"/>
    <p:sldId id="344" r:id="rId14"/>
    <p:sldId id="345" r:id="rId15"/>
    <p:sldId id="348" r:id="rId16"/>
    <p:sldId id="349" r:id="rId17"/>
    <p:sldId id="350" r:id="rId18"/>
    <p:sldId id="351" r:id="rId19"/>
    <p:sldId id="353" r:id="rId20"/>
    <p:sldId id="354" r:id="rId21"/>
    <p:sldId id="369" r:id="rId22"/>
  </p:sldIdLst>
  <p:sldSz cx="9144000" cy="6858000" type="screen4x3"/>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A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89628" autoAdjust="0"/>
  </p:normalViewPr>
  <p:slideViewPr>
    <p:cSldViewPr>
      <p:cViewPr varScale="1">
        <p:scale>
          <a:sx n="46" d="100"/>
          <a:sy n="46" d="100"/>
        </p:scale>
        <p:origin x="1472"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5862" cy="495872"/>
          </a:xfrm>
          <a:prstGeom prst="rect">
            <a:avLst/>
          </a:prstGeom>
        </p:spPr>
        <p:txBody>
          <a:bodyPr vert="horz" lIns="88230" tIns="44115" rIns="88230" bIns="44115" rtlCol="0"/>
          <a:lstStyle>
            <a:lvl1pPr algn="l">
              <a:defRPr sz="1200"/>
            </a:lvl1pPr>
          </a:lstStyle>
          <a:p>
            <a:endParaRPr lang="fr-CH"/>
          </a:p>
        </p:txBody>
      </p:sp>
      <p:sp>
        <p:nvSpPr>
          <p:cNvPr id="3" name="Espace réservé de la date 2"/>
          <p:cNvSpPr>
            <a:spLocks noGrp="1"/>
          </p:cNvSpPr>
          <p:nvPr>
            <p:ph type="dt" sz="quarter" idx="1"/>
          </p:nvPr>
        </p:nvSpPr>
        <p:spPr>
          <a:xfrm>
            <a:off x="3850294" y="1"/>
            <a:ext cx="2945862" cy="495872"/>
          </a:xfrm>
          <a:prstGeom prst="rect">
            <a:avLst/>
          </a:prstGeom>
        </p:spPr>
        <p:txBody>
          <a:bodyPr vert="horz" lIns="88230" tIns="44115" rIns="88230" bIns="44115" rtlCol="0"/>
          <a:lstStyle>
            <a:lvl1pPr algn="r">
              <a:defRPr sz="1200"/>
            </a:lvl1pPr>
          </a:lstStyle>
          <a:p>
            <a:fld id="{B99670D8-F534-4F0D-A36E-7FB1DAB6B403}" type="datetimeFigureOut">
              <a:rPr lang="fr-CH" smtClean="0"/>
              <a:pPr/>
              <a:t>29.04.2021</a:t>
            </a:fld>
            <a:endParaRPr lang="fr-CH"/>
          </a:p>
        </p:txBody>
      </p:sp>
      <p:sp>
        <p:nvSpPr>
          <p:cNvPr id="4" name="Espace réservé du pied de page 3"/>
          <p:cNvSpPr>
            <a:spLocks noGrp="1"/>
          </p:cNvSpPr>
          <p:nvPr>
            <p:ph type="ftr" sz="quarter" idx="2"/>
          </p:nvPr>
        </p:nvSpPr>
        <p:spPr>
          <a:xfrm>
            <a:off x="0" y="9430813"/>
            <a:ext cx="2945862" cy="495872"/>
          </a:xfrm>
          <a:prstGeom prst="rect">
            <a:avLst/>
          </a:prstGeom>
        </p:spPr>
        <p:txBody>
          <a:bodyPr vert="horz" lIns="88230" tIns="44115" rIns="88230" bIns="44115" rtlCol="0" anchor="b"/>
          <a:lstStyle>
            <a:lvl1pPr algn="l">
              <a:defRPr sz="1200"/>
            </a:lvl1pPr>
          </a:lstStyle>
          <a:p>
            <a:endParaRPr lang="fr-CH"/>
          </a:p>
        </p:txBody>
      </p:sp>
      <p:sp>
        <p:nvSpPr>
          <p:cNvPr id="5" name="Espace réservé du numéro de diapositive 4"/>
          <p:cNvSpPr>
            <a:spLocks noGrp="1"/>
          </p:cNvSpPr>
          <p:nvPr>
            <p:ph type="sldNum" sz="quarter" idx="3"/>
          </p:nvPr>
        </p:nvSpPr>
        <p:spPr>
          <a:xfrm>
            <a:off x="3850294" y="9430813"/>
            <a:ext cx="2945862" cy="495872"/>
          </a:xfrm>
          <a:prstGeom prst="rect">
            <a:avLst/>
          </a:prstGeom>
        </p:spPr>
        <p:txBody>
          <a:bodyPr vert="horz" lIns="88230" tIns="44115" rIns="88230" bIns="44115" rtlCol="0" anchor="b"/>
          <a:lstStyle>
            <a:lvl1pPr algn="r">
              <a:defRPr sz="1200"/>
            </a:lvl1pPr>
          </a:lstStyle>
          <a:p>
            <a:fld id="{680879FE-1671-4956-BB71-6E6303E68E49}" type="slidenum">
              <a:rPr lang="fr-CH" smtClean="0"/>
              <a:pPr/>
              <a:t>‹N°›</a:t>
            </a:fld>
            <a:endParaRPr lang="fr-CH"/>
          </a:p>
        </p:txBody>
      </p:sp>
    </p:spTree>
    <p:extLst>
      <p:ext uri="{BB962C8B-B14F-4D97-AF65-F5344CB8AC3E}">
        <p14:creationId xmlns:p14="http://schemas.microsoft.com/office/powerpoint/2010/main" val="7710306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412"/>
          </a:xfrm>
          <a:prstGeom prst="rect">
            <a:avLst/>
          </a:prstGeom>
        </p:spPr>
        <p:txBody>
          <a:bodyPr vert="horz" lIns="95571" tIns="47786" rIns="95571" bIns="47786" rtlCol="0"/>
          <a:lstStyle>
            <a:lvl1pPr algn="l">
              <a:defRPr sz="1300"/>
            </a:lvl1pPr>
          </a:lstStyle>
          <a:p>
            <a:endParaRPr lang="fr-CH"/>
          </a:p>
        </p:txBody>
      </p:sp>
      <p:sp>
        <p:nvSpPr>
          <p:cNvPr id="3" name="Espace réservé de la date 2"/>
          <p:cNvSpPr>
            <a:spLocks noGrp="1"/>
          </p:cNvSpPr>
          <p:nvPr>
            <p:ph type="dt" idx="1"/>
          </p:nvPr>
        </p:nvSpPr>
        <p:spPr>
          <a:xfrm>
            <a:off x="3850443" y="0"/>
            <a:ext cx="2945659" cy="496412"/>
          </a:xfrm>
          <a:prstGeom prst="rect">
            <a:avLst/>
          </a:prstGeom>
        </p:spPr>
        <p:txBody>
          <a:bodyPr vert="horz" lIns="95571" tIns="47786" rIns="95571" bIns="47786" rtlCol="0"/>
          <a:lstStyle>
            <a:lvl1pPr algn="r">
              <a:defRPr sz="1300"/>
            </a:lvl1pPr>
          </a:lstStyle>
          <a:p>
            <a:fld id="{393C093C-8B52-4A85-8A07-9C874D4AE2B9}" type="datetimeFigureOut">
              <a:rPr lang="fr-CH" smtClean="0"/>
              <a:pPr/>
              <a:t>29.04.2021</a:t>
            </a:fld>
            <a:endParaRPr lang="fr-CH"/>
          </a:p>
        </p:txBody>
      </p:sp>
      <p:sp>
        <p:nvSpPr>
          <p:cNvPr id="4" name="Espace réservé de l'image des diapositives 3"/>
          <p:cNvSpPr>
            <a:spLocks noGrp="1" noRot="1" noChangeAspect="1"/>
          </p:cNvSpPr>
          <p:nvPr>
            <p:ph type="sldImg" idx="2"/>
          </p:nvPr>
        </p:nvSpPr>
        <p:spPr>
          <a:xfrm>
            <a:off x="919163" y="746125"/>
            <a:ext cx="4959350" cy="3721100"/>
          </a:xfrm>
          <a:prstGeom prst="rect">
            <a:avLst/>
          </a:prstGeom>
          <a:noFill/>
          <a:ln w="12700">
            <a:solidFill>
              <a:prstClr val="black"/>
            </a:solidFill>
          </a:ln>
        </p:spPr>
        <p:txBody>
          <a:bodyPr vert="horz" lIns="95571" tIns="47786" rIns="95571" bIns="47786" rtlCol="0" anchor="ctr"/>
          <a:lstStyle/>
          <a:p>
            <a:endParaRPr lang="fr-CH"/>
          </a:p>
        </p:txBody>
      </p:sp>
      <p:sp>
        <p:nvSpPr>
          <p:cNvPr id="5" name="Espace réservé des commentaires 4"/>
          <p:cNvSpPr>
            <a:spLocks noGrp="1"/>
          </p:cNvSpPr>
          <p:nvPr>
            <p:ph type="body" sz="quarter" idx="3"/>
          </p:nvPr>
        </p:nvSpPr>
        <p:spPr>
          <a:xfrm>
            <a:off x="679768" y="4715907"/>
            <a:ext cx="5438140" cy="4467701"/>
          </a:xfrm>
          <a:prstGeom prst="rect">
            <a:avLst/>
          </a:prstGeom>
        </p:spPr>
        <p:txBody>
          <a:bodyPr vert="horz" lIns="95571" tIns="47786" rIns="95571" bIns="47786"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6" name="Espace réservé du pied de page 5"/>
          <p:cNvSpPr>
            <a:spLocks noGrp="1"/>
          </p:cNvSpPr>
          <p:nvPr>
            <p:ph type="ftr" sz="quarter" idx="4"/>
          </p:nvPr>
        </p:nvSpPr>
        <p:spPr>
          <a:xfrm>
            <a:off x="0" y="9430091"/>
            <a:ext cx="2945659" cy="496412"/>
          </a:xfrm>
          <a:prstGeom prst="rect">
            <a:avLst/>
          </a:prstGeom>
        </p:spPr>
        <p:txBody>
          <a:bodyPr vert="horz" lIns="95571" tIns="47786" rIns="95571" bIns="47786" rtlCol="0" anchor="b"/>
          <a:lstStyle>
            <a:lvl1pPr algn="l">
              <a:defRPr sz="1300"/>
            </a:lvl1pPr>
          </a:lstStyle>
          <a:p>
            <a:endParaRPr lang="fr-CH"/>
          </a:p>
        </p:txBody>
      </p:sp>
      <p:sp>
        <p:nvSpPr>
          <p:cNvPr id="7" name="Espace réservé du numéro de diapositive 6"/>
          <p:cNvSpPr>
            <a:spLocks noGrp="1"/>
          </p:cNvSpPr>
          <p:nvPr>
            <p:ph type="sldNum" sz="quarter" idx="5"/>
          </p:nvPr>
        </p:nvSpPr>
        <p:spPr>
          <a:xfrm>
            <a:off x="3850443" y="9430091"/>
            <a:ext cx="2945659" cy="496412"/>
          </a:xfrm>
          <a:prstGeom prst="rect">
            <a:avLst/>
          </a:prstGeom>
        </p:spPr>
        <p:txBody>
          <a:bodyPr vert="horz" lIns="95571" tIns="47786" rIns="95571" bIns="47786" rtlCol="0" anchor="b"/>
          <a:lstStyle>
            <a:lvl1pPr algn="r">
              <a:defRPr sz="1300"/>
            </a:lvl1pPr>
          </a:lstStyle>
          <a:p>
            <a:fld id="{3B444622-41A8-48A7-B044-6EED13D3EBF1}" type="slidenum">
              <a:rPr lang="fr-CH" smtClean="0"/>
              <a:pPr/>
              <a:t>‹N°›</a:t>
            </a:fld>
            <a:endParaRPr lang="fr-CH"/>
          </a:p>
        </p:txBody>
      </p:sp>
    </p:spTree>
    <p:extLst>
      <p:ext uri="{BB962C8B-B14F-4D97-AF65-F5344CB8AC3E}">
        <p14:creationId xmlns:p14="http://schemas.microsoft.com/office/powerpoint/2010/main" val="2013072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H"/>
          </a:p>
        </p:txBody>
      </p:sp>
      <p:sp>
        <p:nvSpPr>
          <p:cNvPr id="4" name="Espace réservé du numéro de diapositive 3"/>
          <p:cNvSpPr>
            <a:spLocks noGrp="1"/>
          </p:cNvSpPr>
          <p:nvPr>
            <p:ph type="sldNum" sz="quarter" idx="10"/>
          </p:nvPr>
        </p:nvSpPr>
        <p:spPr/>
        <p:txBody>
          <a:bodyPr/>
          <a:lstStyle/>
          <a:p>
            <a:fld id="{3B444622-41A8-48A7-B044-6EED13D3EBF1}" type="slidenum">
              <a:rPr lang="fr-CH" smtClean="0"/>
              <a:pPr/>
              <a:t>1</a:t>
            </a:fld>
            <a:endParaRPr lang="fr-CH"/>
          </a:p>
        </p:txBody>
      </p:sp>
    </p:spTree>
    <p:extLst>
      <p:ext uri="{BB962C8B-B14F-4D97-AF65-F5344CB8AC3E}">
        <p14:creationId xmlns:p14="http://schemas.microsoft.com/office/powerpoint/2010/main" val="651527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dirty="0"/>
              <a:t>Article 13	Durée des études</a:t>
            </a:r>
          </a:p>
          <a:p>
            <a:r>
              <a:rPr lang="fr-CH" sz="1200" kern="1200" dirty="0">
                <a:solidFill>
                  <a:schemeClr val="tx1"/>
                </a:solidFill>
                <a:effectLst/>
                <a:latin typeface="+mn-lt"/>
                <a:ea typeface="+mn-ea"/>
                <a:cs typeface="+mn-cs"/>
              </a:rPr>
              <a:t>1 La durée totale des études est de six semestres au minimum et de dix semestres au maximum.</a:t>
            </a:r>
          </a:p>
          <a:p>
            <a:r>
              <a:rPr lang="fr-CH" sz="1200" kern="1200" dirty="0">
                <a:solidFill>
                  <a:schemeClr val="tx1"/>
                </a:solidFill>
                <a:effectLst/>
                <a:latin typeface="+mn-lt"/>
                <a:ea typeface="+mn-ea"/>
                <a:cs typeface="+mn-cs"/>
              </a:rPr>
              <a:t>2 La durée de la première partie est de deux semestres au minimum et de quatre semestres au maximum.</a:t>
            </a:r>
            <a:endParaRPr lang="fr-CH" dirty="0"/>
          </a:p>
          <a:p>
            <a:endParaRPr lang="fr-CH" dirty="0"/>
          </a:p>
        </p:txBody>
      </p:sp>
      <p:sp>
        <p:nvSpPr>
          <p:cNvPr id="4" name="Espace réservé du numéro de diapositive 3"/>
          <p:cNvSpPr>
            <a:spLocks noGrp="1"/>
          </p:cNvSpPr>
          <p:nvPr>
            <p:ph type="sldNum" sz="quarter" idx="10"/>
          </p:nvPr>
        </p:nvSpPr>
        <p:spPr/>
        <p:txBody>
          <a:bodyPr/>
          <a:lstStyle/>
          <a:p>
            <a:fld id="{3B444622-41A8-48A7-B044-6EED13D3EBF1}" type="slidenum">
              <a:rPr lang="fr-CH" smtClean="0"/>
              <a:pPr/>
              <a:t>3</a:t>
            </a:fld>
            <a:endParaRPr lang="fr-CH"/>
          </a:p>
        </p:txBody>
      </p:sp>
    </p:spTree>
    <p:extLst>
      <p:ext uri="{BB962C8B-B14F-4D97-AF65-F5344CB8AC3E}">
        <p14:creationId xmlns:p14="http://schemas.microsoft.com/office/powerpoint/2010/main" val="1262586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dirty="0"/>
              <a:t>Ajouter qu’ils doivent être attentifs au fait qu’en principe il n’y a pas de dérogation</a:t>
            </a:r>
            <a:r>
              <a:rPr lang="fr-CH" baseline="0" dirty="0"/>
              <a:t> s’il n’est pas possible de trouver une équivalence stricte pour un enseignement obligatoire.</a:t>
            </a:r>
            <a:endParaRPr lang="fr-CH" dirty="0"/>
          </a:p>
        </p:txBody>
      </p:sp>
      <p:sp>
        <p:nvSpPr>
          <p:cNvPr id="4" name="Espace réservé du numéro de diapositive 3"/>
          <p:cNvSpPr>
            <a:spLocks noGrp="1"/>
          </p:cNvSpPr>
          <p:nvPr>
            <p:ph type="sldNum" sz="quarter" idx="10"/>
          </p:nvPr>
        </p:nvSpPr>
        <p:spPr/>
        <p:txBody>
          <a:bodyPr/>
          <a:lstStyle/>
          <a:p>
            <a:fld id="{3B444622-41A8-48A7-B044-6EED13D3EBF1}" type="slidenum">
              <a:rPr lang="fr-CH" smtClean="0"/>
              <a:pPr/>
              <a:t>4</a:t>
            </a:fld>
            <a:endParaRPr lang="fr-CH"/>
          </a:p>
        </p:txBody>
      </p:sp>
    </p:spTree>
    <p:extLst>
      <p:ext uri="{BB962C8B-B14F-4D97-AF65-F5344CB8AC3E}">
        <p14:creationId xmlns:p14="http://schemas.microsoft.com/office/powerpoint/2010/main" val="16956631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dirty="0"/>
              <a:t>Priorité reste BA UNIGE</a:t>
            </a:r>
            <a:r>
              <a:rPr lang="fr-CH" baseline="0" dirty="0"/>
              <a:t> et non la mobilité</a:t>
            </a:r>
          </a:p>
          <a:p>
            <a:endParaRPr lang="fr-CH" dirty="0"/>
          </a:p>
        </p:txBody>
      </p:sp>
      <p:sp>
        <p:nvSpPr>
          <p:cNvPr id="4" name="Espace réservé du numéro de diapositive 3"/>
          <p:cNvSpPr>
            <a:spLocks noGrp="1"/>
          </p:cNvSpPr>
          <p:nvPr>
            <p:ph type="sldNum" sz="quarter" idx="10"/>
          </p:nvPr>
        </p:nvSpPr>
        <p:spPr/>
        <p:txBody>
          <a:bodyPr/>
          <a:lstStyle/>
          <a:p>
            <a:fld id="{3B444622-41A8-48A7-B044-6EED13D3EBF1}" type="slidenum">
              <a:rPr lang="fr-CH" smtClean="0"/>
              <a:pPr/>
              <a:t>6</a:t>
            </a:fld>
            <a:endParaRPr lang="fr-CH"/>
          </a:p>
        </p:txBody>
      </p:sp>
    </p:spTree>
    <p:extLst>
      <p:ext uri="{BB962C8B-B14F-4D97-AF65-F5344CB8AC3E}">
        <p14:creationId xmlns:p14="http://schemas.microsoft.com/office/powerpoint/2010/main" val="4041863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Ce que prévoit cet article de RE est notamment:</a:t>
            </a:r>
          </a:p>
          <a:p>
            <a:pPr marL="171450" indent="-171450">
              <a:buFont typeface="Arial" panose="020B0604020202020204" pitchFamily="34" charset="0"/>
              <a:buChar char="•"/>
            </a:pPr>
            <a:r>
              <a:rPr lang="fr-FR" sz="1200" kern="1200" dirty="0">
                <a:solidFill>
                  <a:schemeClr val="tx1"/>
                </a:solidFill>
                <a:effectLst/>
                <a:latin typeface="+mn-lt"/>
                <a:ea typeface="+mn-ea"/>
                <a:cs typeface="+mn-cs"/>
              </a:rPr>
              <a:t>Mobilité possible dès lors que les 1</a:t>
            </a:r>
            <a:r>
              <a:rPr lang="fr-FR" sz="1200" kern="1200" baseline="30000" dirty="0">
                <a:solidFill>
                  <a:schemeClr val="tx1"/>
                </a:solidFill>
                <a:effectLst/>
                <a:latin typeface="+mn-lt"/>
                <a:ea typeface="+mn-ea"/>
                <a:cs typeface="+mn-cs"/>
              </a:rPr>
              <a:t>er</a:t>
            </a:r>
            <a:r>
              <a:rPr lang="fr-FR" sz="1200" kern="1200" dirty="0">
                <a:solidFill>
                  <a:schemeClr val="tx1"/>
                </a:solidFill>
                <a:effectLst/>
                <a:latin typeface="+mn-lt"/>
                <a:ea typeface="+mn-ea"/>
                <a:cs typeface="+mn-cs"/>
              </a:rPr>
              <a:t> semestre d’études est</a:t>
            </a:r>
            <a:r>
              <a:rPr lang="fr-FR" sz="1200" kern="1200" baseline="0" dirty="0">
                <a:solidFill>
                  <a:schemeClr val="tx1"/>
                </a:solidFill>
                <a:effectLst/>
                <a:latin typeface="+mn-lt"/>
                <a:ea typeface="+mn-ea"/>
                <a:cs typeface="+mn-cs"/>
              </a:rPr>
              <a:t> validé</a:t>
            </a:r>
          </a:p>
          <a:p>
            <a:pPr marL="171450" indent="-171450">
              <a:buFont typeface="Arial" panose="020B0604020202020204" pitchFamily="34" charset="0"/>
              <a:buChar char="•"/>
            </a:pPr>
            <a:r>
              <a:rPr lang="fr-FR" sz="1200" kern="1200" baseline="0" dirty="0">
                <a:solidFill>
                  <a:schemeClr val="tx1"/>
                </a:solidFill>
                <a:effectLst/>
                <a:latin typeface="+mn-lt"/>
                <a:ea typeface="+mn-ea"/>
                <a:cs typeface="+mn-cs"/>
              </a:rPr>
              <a:t>Contrat d’études doit être approuvé au préalable</a:t>
            </a:r>
          </a:p>
          <a:p>
            <a:pPr marL="171450" indent="-171450">
              <a:buFont typeface="Arial" panose="020B0604020202020204" pitchFamily="34" charset="0"/>
              <a:buChar char="•"/>
            </a:pPr>
            <a:r>
              <a:rPr lang="fr-FR" sz="1200" kern="1200" baseline="0" dirty="0">
                <a:solidFill>
                  <a:schemeClr val="tx1"/>
                </a:solidFill>
                <a:effectLst/>
                <a:latin typeface="+mn-lt"/>
                <a:ea typeface="+mn-ea"/>
                <a:cs typeface="+mn-cs"/>
              </a:rPr>
              <a:t>Séjour de mobilité ne peut excéder 1 semestre et 30 crédits </a:t>
            </a:r>
            <a:endParaRPr lang="fr-FR" sz="1200" kern="1200" dirty="0">
              <a:solidFill>
                <a:schemeClr val="tx1"/>
              </a:solidFill>
              <a:effectLst/>
              <a:latin typeface="+mn-lt"/>
              <a:ea typeface="+mn-ea"/>
              <a:cs typeface="+mn-cs"/>
            </a:endParaRP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ARTICLE 20 MOBILITÉ</a:t>
            </a:r>
          </a:p>
          <a:p>
            <a:r>
              <a:rPr lang="fr-FR" sz="1200" kern="1200" dirty="0">
                <a:solidFill>
                  <a:schemeClr val="tx1"/>
                </a:solidFill>
                <a:effectLst/>
                <a:latin typeface="+mn-lt"/>
                <a:ea typeface="+mn-ea"/>
                <a:cs typeface="+mn-cs"/>
              </a:rPr>
              <a:t>1 L’étudiant a la possibilité de suivre des cours dans une autre Université sur la base d’un programme de mobilité après un semestre d’études validé et selon les dispositions particulières figurant dans les Plans d’études propres à chaque Maîtrise universitaire.</a:t>
            </a:r>
          </a:p>
          <a:p>
            <a:r>
              <a:rPr lang="fr-FR" sz="1200" kern="1200" dirty="0">
                <a:solidFill>
                  <a:schemeClr val="tx1"/>
                </a:solidFill>
                <a:effectLst/>
                <a:latin typeface="+mn-lt"/>
                <a:ea typeface="+mn-ea"/>
                <a:cs typeface="+mn-cs"/>
              </a:rPr>
              <a:t>2 Les programmes de mobilité doivent être approuvés au préalable par le Doyen, sur la base d’un contrat d’études. Les séjours de mobilité ne peuvent excéder un semestre et l’étudiant ne peut acquérir plus de 30 crédits dans l’université d’accueil.</a:t>
            </a:r>
          </a:p>
          <a:p>
            <a:r>
              <a:rPr lang="fr-FR" sz="1200" kern="1200" dirty="0">
                <a:solidFill>
                  <a:schemeClr val="tx1"/>
                </a:solidFill>
                <a:effectLst/>
                <a:latin typeface="+mn-lt"/>
                <a:ea typeface="+mn-ea"/>
                <a:cs typeface="+mn-cs"/>
              </a:rPr>
              <a:t>3 Conformément au Contrat d’études, seuls les crédits obtenus par un étudiant de la Faculté dans le cadre de programmes de mobilité sont reconnus par le Doyen et sont reportés dans le relevé de notes de l'étudiant. Les intitulés et les résultats obtenus dans le cadre du séjour de mobilité ne peuvent pas être notifiés dans le relevé de notes de l'étudiant. Ils peuvent donner lieu à des dispenses des enseignements équivalents du Plan d’études, conformément au contrat d'études.</a:t>
            </a:r>
            <a:endParaRPr lang="fr-CH" dirty="0"/>
          </a:p>
        </p:txBody>
      </p:sp>
      <p:sp>
        <p:nvSpPr>
          <p:cNvPr id="4" name="Espace réservé du numéro de diapositive 3"/>
          <p:cNvSpPr>
            <a:spLocks noGrp="1"/>
          </p:cNvSpPr>
          <p:nvPr>
            <p:ph type="sldNum" sz="quarter" idx="5"/>
          </p:nvPr>
        </p:nvSpPr>
        <p:spPr/>
        <p:txBody>
          <a:bodyPr/>
          <a:lstStyle/>
          <a:p>
            <a:fld id="{3B444622-41A8-48A7-B044-6EED13D3EBF1}" type="slidenum">
              <a:rPr lang="fr-CH" smtClean="0"/>
              <a:pPr/>
              <a:t>8</a:t>
            </a:fld>
            <a:endParaRPr lang="fr-CH"/>
          </a:p>
        </p:txBody>
      </p:sp>
    </p:spTree>
    <p:extLst>
      <p:ext uri="{BB962C8B-B14F-4D97-AF65-F5344CB8AC3E}">
        <p14:creationId xmlns:p14="http://schemas.microsoft.com/office/powerpoint/2010/main" val="3685744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endParaRPr lang="fr-CH"/>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fr-CH"/>
          </a:p>
        </p:txBody>
      </p:sp>
      <p:sp>
        <p:nvSpPr>
          <p:cNvPr id="4" name="Espace réservé de la date 3"/>
          <p:cNvSpPr>
            <a:spLocks noGrp="1"/>
          </p:cNvSpPr>
          <p:nvPr>
            <p:ph type="dt" sz="half" idx="10"/>
          </p:nvPr>
        </p:nvSpPr>
        <p:spPr/>
        <p:txBody>
          <a:bodyPr/>
          <a:lstStyle/>
          <a:p>
            <a:fld id="{38135746-6ECE-4B76-8ADA-27C38DF7CA46}" type="datetimeFigureOut">
              <a:rPr lang="fr-CH" smtClean="0"/>
              <a:pPr/>
              <a:t>29.04.2021</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B781B937-480F-4B25-9AFE-56F1ADAF77B2}" type="slidenum">
              <a:rPr lang="fr-CH" smtClean="0"/>
              <a:pPr/>
              <a:t>‹N°›</a:t>
            </a:fld>
            <a:endParaRPr lang="fr-CH"/>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CH"/>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10"/>
          </p:nvPr>
        </p:nvSpPr>
        <p:spPr/>
        <p:txBody>
          <a:bodyPr/>
          <a:lstStyle/>
          <a:p>
            <a:fld id="{38135746-6ECE-4B76-8ADA-27C38DF7CA46}" type="datetimeFigureOut">
              <a:rPr lang="fr-CH" smtClean="0"/>
              <a:pPr/>
              <a:t>29.04.2021</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B781B937-480F-4B25-9AFE-56F1ADAF77B2}" type="slidenum">
              <a:rPr lang="fr-CH" smtClean="0"/>
              <a:pPr/>
              <a:t>‹N°›</a:t>
            </a:fld>
            <a:endParaRPr lang="fr-C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endParaRPr lang="fr-CH"/>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10"/>
          </p:nvPr>
        </p:nvSpPr>
        <p:spPr/>
        <p:txBody>
          <a:bodyPr/>
          <a:lstStyle/>
          <a:p>
            <a:fld id="{38135746-6ECE-4B76-8ADA-27C38DF7CA46}" type="datetimeFigureOut">
              <a:rPr lang="fr-CH" smtClean="0"/>
              <a:pPr/>
              <a:t>29.04.2021</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B781B937-480F-4B25-9AFE-56F1ADAF77B2}" type="slidenum">
              <a:rPr lang="fr-CH" smtClean="0"/>
              <a:pPr/>
              <a:t>‹N°›</a:t>
            </a:fld>
            <a:endParaRPr lang="fr-C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CH"/>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10"/>
          </p:nvPr>
        </p:nvSpPr>
        <p:spPr/>
        <p:txBody>
          <a:bodyPr/>
          <a:lstStyle/>
          <a:p>
            <a:fld id="{38135746-6ECE-4B76-8ADA-27C38DF7CA46}" type="datetimeFigureOut">
              <a:rPr lang="fr-CH" smtClean="0"/>
              <a:pPr/>
              <a:t>29.04.2021</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B781B937-480F-4B25-9AFE-56F1ADAF77B2}" type="slidenum">
              <a:rPr lang="fr-CH" smtClean="0"/>
              <a:pPr/>
              <a:t>‹N°›</a:t>
            </a:fld>
            <a:endParaRPr lang="fr-C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endParaRPr lang="fr-CH"/>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38135746-6ECE-4B76-8ADA-27C38DF7CA46}" type="datetimeFigureOut">
              <a:rPr lang="fr-CH" smtClean="0"/>
              <a:pPr/>
              <a:t>29.04.2021</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B781B937-480F-4B25-9AFE-56F1ADAF77B2}" type="slidenum">
              <a:rPr lang="fr-CH" smtClean="0"/>
              <a:pPr/>
              <a:t>‹N°›</a:t>
            </a:fld>
            <a:endParaRPr lang="fr-C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CH"/>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e la date 4"/>
          <p:cNvSpPr>
            <a:spLocks noGrp="1"/>
          </p:cNvSpPr>
          <p:nvPr>
            <p:ph type="dt" sz="half" idx="10"/>
          </p:nvPr>
        </p:nvSpPr>
        <p:spPr/>
        <p:txBody>
          <a:bodyPr/>
          <a:lstStyle/>
          <a:p>
            <a:fld id="{38135746-6ECE-4B76-8ADA-27C38DF7CA46}" type="datetimeFigureOut">
              <a:rPr lang="fr-CH" smtClean="0"/>
              <a:pPr/>
              <a:t>29.04.2021</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B781B937-480F-4B25-9AFE-56F1ADAF77B2}" type="slidenum">
              <a:rPr lang="fr-CH" smtClean="0"/>
              <a:pPr/>
              <a:t>‹N°›</a:t>
            </a:fld>
            <a:endParaRPr lang="fr-C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endParaRPr lang="fr-CH"/>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7" name="Espace réservé de la date 6"/>
          <p:cNvSpPr>
            <a:spLocks noGrp="1"/>
          </p:cNvSpPr>
          <p:nvPr>
            <p:ph type="dt" sz="half" idx="10"/>
          </p:nvPr>
        </p:nvSpPr>
        <p:spPr/>
        <p:txBody>
          <a:bodyPr/>
          <a:lstStyle/>
          <a:p>
            <a:fld id="{38135746-6ECE-4B76-8ADA-27C38DF7CA46}" type="datetimeFigureOut">
              <a:rPr lang="fr-CH" smtClean="0"/>
              <a:pPr/>
              <a:t>29.04.2021</a:t>
            </a:fld>
            <a:endParaRPr lang="fr-CH"/>
          </a:p>
        </p:txBody>
      </p:sp>
      <p:sp>
        <p:nvSpPr>
          <p:cNvPr id="8" name="Espace réservé du pied de page 7"/>
          <p:cNvSpPr>
            <a:spLocks noGrp="1"/>
          </p:cNvSpPr>
          <p:nvPr>
            <p:ph type="ftr" sz="quarter" idx="11"/>
          </p:nvPr>
        </p:nvSpPr>
        <p:spPr/>
        <p:txBody>
          <a:bodyPr/>
          <a:lstStyle/>
          <a:p>
            <a:endParaRPr lang="fr-CH"/>
          </a:p>
        </p:txBody>
      </p:sp>
      <p:sp>
        <p:nvSpPr>
          <p:cNvPr id="9" name="Espace réservé du numéro de diapositive 8"/>
          <p:cNvSpPr>
            <a:spLocks noGrp="1"/>
          </p:cNvSpPr>
          <p:nvPr>
            <p:ph type="sldNum" sz="quarter" idx="12"/>
          </p:nvPr>
        </p:nvSpPr>
        <p:spPr/>
        <p:txBody>
          <a:bodyPr/>
          <a:lstStyle/>
          <a:p>
            <a:fld id="{B781B937-480F-4B25-9AFE-56F1ADAF77B2}" type="slidenum">
              <a:rPr lang="fr-CH" smtClean="0"/>
              <a:pPr/>
              <a:t>‹N°›</a:t>
            </a:fld>
            <a:endParaRPr lang="fr-C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CH"/>
          </a:p>
        </p:txBody>
      </p:sp>
      <p:sp>
        <p:nvSpPr>
          <p:cNvPr id="3" name="Espace réservé de la date 2"/>
          <p:cNvSpPr>
            <a:spLocks noGrp="1"/>
          </p:cNvSpPr>
          <p:nvPr>
            <p:ph type="dt" sz="half" idx="10"/>
          </p:nvPr>
        </p:nvSpPr>
        <p:spPr/>
        <p:txBody>
          <a:bodyPr/>
          <a:lstStyle/>
          <a:p>
            <a:fld id="{38135746-6ECE-4B76-8ADA-27C38DF7CA46}" type="datetimeFigureOut">
              <a:rPr lang="fr-CH" smtClean="0"/>
              <a:pPr/>
              <a:t>29.04.2021</a:t>
            </a:fld>
            <a:endParaRPr lang="fr-CH"/>
          </a:p>
        </p:txBody>
      </p:sp>
      <p:sp>
        <p:nvSpPr>
          <p:cNvPr id="4" name="Espace réservé du pied de page 3"/>
          <p:cNvSpPr>
            <a:spLocks noGrp="1"/>
          </p:cNvSpPr>
          <p:nvPr>
            <p:ph type="ftr" sz="quarter" idx="11"/>
          </p:nvPr>
        </p:nvSpPr>
        <p:spPr/>
        <p:txBody>
          <a:bodyPr/>
          <a:lstStyle/>
          <a:p>
            <a:endParaRPr lang="fr-CH"/>
          </a:p>
        </p:txBody>
      </p:sp>
      <p:sp>
        <p:nvSpPr>
          <p:cNvPr id="5" name="Espace réservé du numéro de diapositive 4"/>
          <p:cNvSpPr>
            <a:spLocks noGrp="1"/>
          </p:cNvSpPr>
          <p:nvPr>
            <p:ph type="sldNum" sz="quarter" idx="12"/>
          </p:nvPr>
        </p:nvSpPr>
        <p:spPr/>
        <p:txBody>
          <a:bodyPr/>
          <a:lstStyle/>
          <a:p>
            <a:fld id="{B781B937-480F-4B25-9AFE-56F1ADAF77B2}" type="slidenum">
              <a:rPr lang="fr-CH" smtClean="0"/>
              <a:pPr/>
              <a:t>‹N°›</a:t>
            </a:fld>
            <a:endParaRPr lang="fr-C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8135746-6ECE-4B76-8ADA-27C38DF7CA46}" type="datetimeFigureOut">
              <a:rPr lang="fr-CH" smtClean="0"/>
              <a:pPr/>
              <a:t>29.04.2021</a:t>
            </a:fld>
            <a:endParaRPr lang="fr-CH"/>
          </a:p>
        </p:txBody>
      </p:sp>
      <p:sp>
        <p:nvSpPr>
          <p:cNvPr id="3" name="Espace réservé du pied de page 2"/>
          <p:cNvSpPr>
            <a:spLocks noGrp="1"/>
          </p:cNvSpPr>
          <p:nvPr>
            <p:ph type="ftr" sz="quarter" idx="11"/>
          </p:nvPr>
        </p:nvSpPr>
        <p:spPr/>
        <p:txBody>
          <a:bodyPr/>
          <a:lstStyle/>
          <a:p>
            <a:endParaRPr lang="fr-CH"/>
          </a:p>
        </p:txBody>
      </p:sp>
      <p:sp>
        <p:nvSpPr>
          <p:cNvPr id="4" name="Espace réservé du numéro de diapositive 3"/>
          <p:cNvSpPr>
            <a:spLocks noGrp="1"/>
          </p:cNvSpPr>
          <p:nvPr>
            <p:ph type="sldNum" sz="quarter" idx="12"/>
          </p:nvPr>
        </p:nvSpPr>
        <p:spPr/>
        <p:txBody>
          <a:bodyPr/>
          <a:lstStyle/>
          <a:p>
            <a:fld id="{B781B937-480F-4B25-9AFE-56F1ADAF77B2}" type="slidenum">
              <a:rPr lang="fr-CH" smtClean="0"/>
              <a:pPr/>
              <a:t>‹N°›</a:t>
            </a:fld>
            <a:endParaRPr lang="fr-C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endParaRPr lang="fr-CH"/>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38135746-6ECE-4B76-8ADA-27C38DF7CA46}" type="datetimeFigureOut">
              <a:rPr lang="fr-CH" smtClean="0"/>
              <a:pPr/>
              <a:t>29.04.2021</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B781B937-480F-4B25-9AFE-56F1ADAF77B2}" type="slidenum">
              <a:rPr lang="fr-CH" smtClean="0"/>
              <a:pPr/>
              <a:t>‹N°›</a:t>
            </a:fld>
            <a:endParaRPr lang="fr-C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endParaRPr lang="fr-CH"/>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H"/>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38135746-6ECE-4B76-8ADA-27C38DF7CA46}" type="datetimeFigureOut">
              <a:rPr lang="fr-CH" smtClean="0"/>
              <a:pPr/>
              <a:t>29.04.2021</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B781B937-480F-4B25-9AFE-56F1ADAF77B2}" type="slidenum">
              <a:rPr lang="fr-CH" smtClean="0"/>
              <a:pPr/>
              <a:t>‹N°›</a:t>
            </a:fld>
            <a:endParaRPr lang="fr-C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endParaRPr lang="fr-CH"/>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135746-6ECE-4B76-8ADA-27C38DF7CA46}" type="datetimeFigureOut">
              <a:rPr lang="fr-CH" smtClean="0"/>
              <a:pPr/>
              <a:t>29.04.2021</a:t>
            </a:fld>
            <a:endParaRPr lang="fr-CH"/>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H"/>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81B937-480F-4B25-9AFE-56F1ADAF77B2}" type="slidenum">
              <a:rPr lang="fr-CH" smtClean="0"/>
              <a:pPr/>
              <a:t>‹N°›</a:t>
            </a:fld>
            <a:endParaRPr lang="fr-CH"/>
          </a:p>
        </p:txBody>
      </p:sp>
      <p:pic>
        <p:nvPicPr>
          <p:cNvPr id="1026"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5784144"/>
            <a:ext cx="9144000"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o.unige.ch/RiPanorama/faces/adf.task-flow;jsessionid=BAMZ6c764KYJYPsfjDmyDTt-ugMbsPrnUcCIiQhkp4QJmUo52__J!-1564619078?adf.tfId=RiPanorama-task-flow-definition&amp;adf.tfDoc=/WEB-INF/RiPanorama-task-flow-definition.xml" TargetMode="External"/><Relationship Id="rId2" Type="http://schemas.openxmlformats.org/officeDocument/2006/relationships/hyperlink" Target="https://www.unige.ch/exchange/fr/mobilite/pourquoi-partir-en-mobilite/etudiants/sinformer/ou-se-renseigner/"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Mobilite-etu-sds@unige.ch" TargetMode="External"/><Relationship Id="rId2" Type="http://schemas.openxmlformats.org/officeDocument/2006/relationships/hyperlink" Target="mailto:conseilmobilite@unige.ch"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unige.ch/sciences-societe/etudiants/reglement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unige.ch/sciences-societe/etudiants/reglement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07504" y="1988840"/>
            <a:ext cx="8928992" cy="3239740"/>
          </a:xfrm>
        </p:spPr>
        <p:txBody>
          <a:bodyPr>
            <a:normAutofit fontScale="90000"/>
          </a:bodyPr>
          <a:lstStyle/>
          <a:p>
            <a:pPr algn="ctr"/>
            <a:r>
              <a:rPr lang="fr-CH" sz="5300" b="1" dirty="0">
                <a:solidFill>
                  <a:schemeClr val="bg1">
                    <a:lumMod val="65000"/>
                  </a:schemeClr>
                </a:solidFill>
                <a:latin typeface="Arial Narrow" pitchFamily="34" charset="0"/>
              </a:rPr>
              <a:t>Séance d'information </a:t>
            </a:r>
            <a:br>
              <a:rPr lang="fr-CH" sz="5300" b="1" dirty="0">
                <a:solidFill>
                  <a:schemeClr val="bg1">
                    <a:lumMod val="65000"/>
                  </a:schemeClr>
                </a:solidFill>
                <a:latin typeface="Arial Narrow" pitchFamily="34" charset="0"/>
              </a:rPr>
            </a:br>
            <a:r>
              <a:rPr lang="fr-CH" sz="5300" b="1" dirty="0">
                <a:solidFill>
                  <a:schemeClr val="bg1">
                    <a:lumMod val="65000"/>
                  </a:schemeClr>
                </a:solidFill>
                <a:latin typeface="Arial Narrow" pitchFamily="34" charset="0"/>
              </a:rPr>
              <a:t>sur la mobilité "OUT"</a:t>
            </a:r>
            <a:br>
              <a:rPr lang="fr-CH" b="1" dirty="0">
                <a:solidFill>
                  <a:schemeClr val="bg1">
                    <a:lumMod val="65000"/>
                  </a:schemeClr>
                </a:solidFill>
                <a:latin typeface="Arial Narrow" pitchFamily="34" charset="0"/>
              </a:rPr>
            </a:br>
            <a:r>
              <a:rPr lang="fr-CH" b="1" dirty="0">
                <a:solidFill>
                  <a:schemeClr val="bg1">
                    <a:lumMod val="65000"/>
                  </a:schemeClr>
                </a:solidFill>
                <a:latin typeface="Arial Narrow" pitchFamily="34" charset="0"/>
              </a:rPr>
              <a:t> </a:t>
            </a:r>
            <a:r>
              <a:rPr lang="fr-CH" sz="4000" b="1" dirty="0" err="1">
                <a:solidFill>
                  <a:schemeClr val="bg1">
                    <a:lumMod val="65000"/>
                  </a:schemeClr>
                </a:solidFill>
                <a:latin typeface="Arial Narrow" pitchFamily="34" charset="0"/>
              </a:rPr>
              <a:t>Bachelor</a:t>
            </a:r>
            <a:r>
              <a:rPr lang="fr-CH" sz="4000" b="1" dirty="0">
                <a:solidFill>
                  <a:schemeClr val="bg1">
                    <a:lumMod val="65000"/>
                  </a:schemeClr>
                </a:solidFill>
                <a:latin typeface="Arial Narrow" pitchFamily="34" charset="0"/>
              </a:rPr>
              <a:t> et Master</a:t>
            </a:r>
            <a:br>
              <a:rPr lang="fr-CH" sz="4000" b="1" dirty="0">
                <a:solidFill>
                  <a:schemeClr val="bg1">
                    <a:lumMod val="65000"/>
                  </a:schemeClr>
                </a:solidFill>
                <a:latin typeface="Arial Narrow" pitchFamily="34" charset="0"/>
              </a:rPr>
            </a:br>
            <a:br>
              <a:rPr lang="fr-CH" sz="4000" b="1" dirty="0">
                <a:solidFill>
                  <a:schemeClr val="bg1">
                    <a:lumMod val="65000"/>
                  </a:schemeClr>
                </a:solidFill>
                <a:latin typeface="Arial Narrow" pitchFamily="34" charset="0"/>
              </a:rPr>
            </a:br>
            <a:r>
              <a:rPr lang="fr-CH" sz="2800" dirty="0">
                <a:solidFill>
                  <a:schemeClr val="bg1">
                    <a:lumMod val="65000"/>
                  </a:schemeClr>
                </a:solidFill>
                <a:latin typeface="Arial Narrow" pitchFamily="34" charset="0"/>
              </a:rPr>
              <a:t>29 avril 2021</a:t>
            </a:r>
            <a:endParaRPr lang="fr-FR" sz="4400" dirty="0">
              <a:solidFill>
                <a:schemeClr val="bg1">
                  <a:lumMod val="65000"/>
                </a:schemeClr>
              </a:solidFill>
              <a:effectLst>
                <a:outerShdw blurRad="38100" dist="38100" dir="2700000" algn="tl">
                  <a:srgbClr val="000000">
                    <a:alpha val="43137"/>
                  </a:srgbClr>
                </a:outerShdw>
              </a:effectLst>
              <a:latin typeface="Arial Narrow" pitchFamily="34"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F014F75-8481-4515-B832-6EB376358F40}"/>
              </a:ext>
            </a:extLst>
          </p:cNvPr>
          <p:cNvSpPr/>
          <p:nvPr/>
        </p:nvSpPr>
        <p:spPr>
          <a:xfrm>
            <a:off x="1358258" y="1772816"/>
            <a:ext cx="6652325" cy="830997"/>
          </a:xfrm>
          <a:prstGeom prst="rect">
            <a:avLst/>
          </a:prstGeom>
        </p:spPr>
        <p:txBody>
          <a:bodyPr wrap="square">
            <a:spAutoFit/>
          </a:bodyPr>
          <a:lstStyle/>
          <a:p>
            <a:pPr algn="ctr">
              <a:spcAft>
                <a:spcPts val="2400"/>
              </a:spcAft>
            </a:pPr>
            <a:r>
              <a:rPr lang="fr-CH" sz="2400" b="1" dirty="0">
                <a:latin typeface="Arial Narrow" pitchFamily="34" charset="0"/>
              </a:rPr>
              <a:t>Vous devez accorder la priorité à la réussite des enseignements de votre Maîtrise à l’UNIGE</a:t>
            </a:r>
            <a:endParaRPr lang="fr-CH" sz="2400" dirty="0">
              <a:latin typeface="Arial Narrow" pitchFamily="34" charset="0"/>
            </a:endParaRPr>
          </a:p>
        </p:txBody>
      </p:sp>
      <p:sp>
        <p:nvSpPr>
          <p:cNvPr id="5" name="Titre 1">
            <a:extLst>
              <a:ext uri="{FF2B5EF4-FFF2-40B4-BE49-F238E27FC236}">
                <a16:creationId xmlns:a16="http://schemas.microsoft.com/office/drawing/2014/main" id="{6344C58F-AECD-4A78-BA66-A4F3D373BDA0}"/>
              </a:ext>
            </a:extLst>
          </p:cNvPr>
          <p:cNvSpPr>
            <a:spLocks noGrp="1"/>
          </p:cNvSpPr>
          <p:nvPr>
            <p:ph type="title"/>
          </p:nvPr>
        </p:nvSpPr>
        <p:spPr>
          <a:xfrm>
            <a:off x="457200" y="274638"/>
            <a:ext cx="8229600" cy="1143000"/>
          </a:xfrm>
        </p:spPr>
        <p:txBody>
          <a:bodyPr>
            <a:normAutofit fontScale="90000"/>
          </a:bodyPr>
          <a:lstStyle/>
          <a:p>
            <a:r>
              <a:rPr lang="fr-CH" b="1" dirty="0">
                <a:solidFill>
                  <a:srgbClr val="FFC000"/>
                </a:solidFill>
                <a:latin typeface="Arial Narrow" pitchFamily="34" charset="0"/>
              </a:rPr>
              <a:t>LA MOBILITE AU NIVEAU MASTER: règles</a:t>
            </a:r>
            <a:endParaRPr lang="fr-CH" dirty="0"/>
          </a:p>
        </p:txBody>
      </p:sp>
      <p:sp>
        <p:nvSpPr>
          <p:cNvPr id="6" name="Rectangle 5">
            <a:extLst>
              <a:ext uri="{FF2B5EF4-FFF2-40B4-BE49-F238E27FC236}">
                <a16:creationId xmlns:a16="http://schemas.microsoft.com/office/drawing/2014/main" id="{1E450198-DBDC-4D68-A45A-6CE2598034B7}"/>
              </a:ext>
            </a:extLst>
          </p:cNvPr>
          <p:cNvSpPr/>
          <p:nvPr/>
        </p:nvSpPr>
        <p:spPr>
          <a:xfrm>
            <a:off x="803934" y="4048107"/>
            <a:ext cx="7787208" cy="369332"/>
          </a:xfrm>
          <a:prstGeom prst="rect">
            <a:avLst/>
          </a:prstGeom>
        </p:spPr>
        <p:txBody>
          <a:bodyPr wrap="square">
            <a:spAutoFit/>
          </a:bodyPr>
          <a:lstStyle/>
          <a:p>
            <a:pPr marL="342900" indent="-342900" algn="just">
              <a:spcAft>
                <a:spcPts val="2400"/>
              </a:spcAft>
              <a:buFont typeface="Wingdings" panose="05000000000000000000" pitchFamily="2" charset="2"/>
              <a:buChar char="Ø"/>
            </a:pPr>
            <a:r>
              <a:rPr lang="fr-FR" dirty="0">
                <a:latin typeface="Arial Narrow" pitchFamily="34" charset="0"/>
              </a:rPr>
              <a:t>Il n'est pas possible de changer d'enseignement ou de l'abandonner une fois </a:t>
            </a:r>
            <a:r>
              <a:rPr lang="fr-FR" dirty="0" err="1">
                <a:latin typeface="Arial Narrow" pitchFamily="34" charset="0"/>
              </a:rPr>
              <a:t>inscrit-e</a:t>
            </a:r>
            <a:r>
              <a:rPr lang="fr-FR" dirty="0">
                <a:latin typeface="Arial Narrow" pitchFamily="34" charset="0"/>
              </a:rPr>
              <a:t>.</a:t>
            </a:r>
          </a:p>
        </p:txBody>
      </p:sp>
      <p:sp>
        <p:nvSpPr>
          <p:cNvPr id="7" name="Rectangle 6">
            <a:extLst>
              <a:ext uri="{FF2B5EF4-FFF2-40B4-BE49-F238E27FC236}">
                <a16:creationId xmlns:a16="http://schemas.microsoft.com/office/drawing/2014/main" id="{4F6429D7-493D-43DE-8ACB-AD2D8B71D759}"/>
              </a:ext>
            </a:extLst>
          </p:cNvPr>
          <p:cNvSpPr/>
          <p:nvPr/>
        </p:nvSpPr>
        <p:spPr>
          <a:xfrm>
            <a:off x="790817" y="5097378"/>
            <a:ext cx="7787208" cy="646331"/>
          </a:xfrm>
          <a:prstGeom prst="rect">
            <a:avLst/>
          </a:prstGeom>
        </p:spPr>
        <p:txBody>
          <a:bodyPr wrap="square">
            <a:spAutoFit/>
          </a:bodyPr>
          <a:lstStyle/>
          <a:p>
            <a:pPr marL="342900" indent="-342900" algn="just">
              <a:spcAft>
                <a:spcPts val="2400"/>
              </a:spcAft>
              <a:buFont typeface="Wingdings" panose="05000000000000000000" pitchFamily="2" charset="2"/>
              <a:buChar char="Ø"/>
            </a:pPr>
            <a:r>
              <a:rPr lang="fr-FR" dirty="0">
                <a:latin typeface="Arial Narrow" pitchFamily="34" charset="0"/>
              </a:rPr>
              <a:t>En cas d'échec à un enseignement prévu en mobilité, il n'est pas possible de prendre un enseignement en remplacement à UNIGE lors de votre retour.</a:t>
            </a:r>
          </a:p>
        </p:txBody>
      </p:sp>
      <p:sp>
        <p:nvSpPr>
          <p:cNvPr id="8" name="Rectangle 7">
            <a:extLst>
              <a:ext uri="{FF2B5EF4-FFF2-40B4-BE49-F238E27FC236}">
                <a16:creationId xmlns:a16="http://schemas.microsoft.com/office/drawing/2014/main" id="{1E315FBC-F7E1-4A69-A098-BAA55ABEC5B1}"/>
              </a:ext>
            </a:extLst>
          </p:cNvPr>
          <p:cNvSpPr/>
          <p:nvPr/>
        </p:nvSpPr>
        <p:spPr>
          <a:xfrm>
            <a:off x="790817" y="3108844"/>
            <a:ext cx="7787208" cy="923330"/>
          </a:xfrm>
          <a:prstGeom prst="rect">
            <a:avLst/>
          </a:prstGeom>
        </p:spPr>
        <p:txBody>
          <a:bodyPr wrap="square">
            <a:spAutoFit/>
          </a:bodyPr>
          <a:lstStyle/>
          <a:p>
            <a:pPr marL="342900" indent="-342900" algn="just">
              <a:spcAft>
                <a:spcPts val="2400"/>
              </a:spcAft>
              <a:buFont typeface="Wingdings" panose="05000000000000000000" pitchFamily="2" charset="2"/>
              <a:buChar char="Ø"/>
            </a:pPr>
            <a:r>
              <a:rPr lang="fr-FR" dirty="0">
                <a:latin typeface="Arial Narrow" pitchFamily="34" charset="0"/>
              </a:rPr>
              <a:t>Les mêmes règles qu'à l'UNIGE prévalent en mobilité, en particulier, le fait de devoir réussir en </a:t>
            </a:r>
            <a:r>
              <a:rPr lang="fr-FR" b="1" dirty="0">
                <a:latin typeface="Arial Narrow" pitchFamily="34" charset="0"/>
              </a:rPr>
              <a:t>DEUX tentatives maximum </a:t>
            </a:r>
            <a:r>
              <a:rPr lang="fr-FR" dirty="0">
                <a:latin typeface="Arial Narrow" pitchFamily="34" charset="0"/>
              </a:rPr>
              <a:t>un enseignement auquel vous vous inscrivez en mobilité.</a:t>
            </a:r>
          </a:p>
        </p:txBody>
      </p:sp>
      <p:sp>
        <p:nvSpPr>
          <p:cNvPr id="2" name="Rectangle 1"/>
          <p:cNvSpPr/>
          <p:nvPr/>
        </p:nvSpPr>
        <p:spPr>
          <a:xfrm>
            <a:off x="781639" y="4449306"/>
            <a:ext cx="7805564" cy="646331"/>
          </a:xfrm>
          <a:prstGeom prst="rect">
            <a:avLst/>
          </a:prstGeom>
        </p:spPr>
        <p:txBody>
          <a:bodyPr wrap="square">
            <a:spAutoFit/>
          </a:bodyPr>
          <a:lstStyle/>
          <a:p>
            <a:pPr marL="342900" indent="-342900" algn="just">
              <a:spcAft>
                <a:spcPts val="2400"/>
              </a:spcAft>
              <a:buFont typeface="Wingdings" panose="05000000000000000000" pitchFamily="2" charset="2"/>
              <a:buChar char="Ø"/>
            </a:pPr>
            <a:r>
              <a:rPr lang="fr-FR" dirty="0">
                <a:latin typeface="Arial Narrow" pitchFamily="34" charset="0"/>
              </a:rPr>
              <a:t>Il n'est pas possible de procéder à des conservations de notes pour les crédits de mobilité.</a:t>
            </a:r>
          </a:p>
        </p:txBody>
      </p:sp>
      <p:sp>
        <p:nvSpPr>
          <p:cNvPr id="3" name="Rectangle 2">
            <a:extLst>
              <a:ext uri="{FF2B5EF4-FFF2-40B4-BE49-F238E27FC236}">
                <a16:creationId xmlns:a16="http://schemas.microsoft.com/office/drawing/2014/main" id="{61706093-DC68-434B-A455-0E4BEA19D5FD}"/>
              </a:ext>
            </a:extLst>
          </p:cNvPr>
          <p:cNvSpPr/>
          <p:nvPr/>
        </p:nvSpPr>
        <p:spPr>
          <a:xfrm>
            <a:off x="539552" y="2737771"/>
            <a:ext cx="7805564" cy="369332"/>
          </a:xfrm>
          <a:prstGeom prst="rect">
            <a:avLst/>
          </a:prstGeom>
        </p:spPr>
        <p:txBody>
          <a:bodyPr wrap="square">
            <a:spAutoFit/>
          </a:bodyPr>
          <a:lstStyle/>
          <a:p>
            <a:pPr algn="just">
              <a:spcAft>
                <a:spcPts val="2400"/>
              </a:spcAft>
            </a:pPr>
            <a:r>
              <a:rPr lang="fr-FR" dirty="0">
                <a:latin typeface="Arial Narrow" pitchFamily="34" charset="0"/>
              </a:rPr>
              <a:t>En mobilité, vous restez </a:t>
            </a:r>
            <a:r>
              <a:rPr lang="fr-FR" dirty="0" err="1">
                <a:latin typeface="Arial Narrow" pitchFamily="34" charset="0"/>
              </a:rPr>
              <a:t>soumis-e</a:t>
            </a:r>
            <a:r>
              <a:rPr lang="fr-FR" dirty="0">
                <a:latin typeface="Arial Narrow" pitchFamily="34" charset="0"/>
              </a:rPr>
              <a:t> au règlement d'études du MA </a:t>
            </a:r>
            <a:r>
              <a:rPr lang="fr-FR" dirty="0" err="1">
                <a:latin typeface="Arial Narrow" pitchFamily="34" charset="0"/>
              </a:rPr>
              <a:t>SdS</a:t>
            </a:r>
            <a:r>
              <a:rPr lang="fr-FR" dirty="0">
                <a:latin typeface="Arial Narrow" pitchFamily="34" charset="0"/>
              </a:rPr>
              <a:t>: </a:t>
            </a:r>
          </a:p>
        </p:txBody>
      </p:sp>
    </p:spTree>
    <p:extLst>
      <p:ext uri="{BB962C8B-B14F-4D97-AF65-F5344CB8AC3E}">
        <p14:creationId xmlns:p14="http://schemas.microsoft.com/office/powerpoint/2010/main" val="903285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2" grpId="0"/>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6E199583-B9A9-43F8-9794-7F0CB6D5E59A}"/>
              </a:ext>
            </a:extLst>
          </p:cNvPr>
          <p:cNvSpPr>
            <a:spLocks noGrp="1"/>
          </p:cNvSpPr>
          <p:nvPr>
            <p:ph type="title"/>
          </p:nvPr>
        </p:nvSpPr>
        <p:spPr>
          <a:xfrm>
            <a:off x="457200" y="2204864"/>
            <a:ext cx="8229600" cy="1143000"/>
          </a:xfrm>
        </p:spPr>
        <p:txBody>
          <a:bodyPr>
            <a:normAutofit/>
          </a:bodyPr>
          <a:lstStyle/>
          <a:p>
            <a:r>
              <a:rPr lang="fr-CH" b="1" dirty="0">
                <a:solidFill>
                  <a:srgbClr val="FFC000"/>
                </a:solidFill>
                <a:latin typeface="Arial Narrow" pitchFamily="34" charset="0"/>
              </a:rPr>
              <a:t>POUR TOUS-TES LES ETUDIANT-ES</a:t>
            </a:r>
            <a:endParaRPr lang="fr-CH" dirty="0"/>
          </a:p>
        </p:txBody>
      </p:sp>
    </p:spTree>
    <p:extLst>
      <p:ext uri="{BB962C8B-B14F-4D97-AF65-F5344CB8AC3E}">
        <p14:creationId xmlns:p14="http://schemas.microsoft.com/office/powerpoint/2010/main" val="3009626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a:extLst>
              <a:ext uri="{FF2B5EF4-FFF2-40B4-BE49-F238E27FC236}">
                <a16:creationId xmlns:a16="http://schemas.microsoft.com/office/drawing/2014/main" id="{B09E6129-7863-468E-B678-F0146901E186}"/>
              </a:ext>
            </a:extLst>
          </p:cNvPr>
          <p:cNvSpPr txBox="1">
            <a:spLocks noGrp="1"/>
          </p:cNvSpPr>
          <p:nvPr>
            <p:ph idx="1"/>
          </p:nvPr>
        </p:nvSpPr>
        <p:spPr>
          <a:xfrm>
            <a:off x="457200" y="1700808"/>
            <a:ext cx="8229600" cy="427186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spcAft>
                <a:spcPts val="1200"/>
              </a:spcAft>
            </a:pPr>
            <a:r>
              <a:rPr lang="fr-CH" sz="2400" dirty="0">
                <a:latin typeface="Arial Narrow" pitchFamily="34" charset="0"/>
              </a:rPr>
              <a:t>Choix de l’</a:t>
            </a:r>
            <a:r>
              <a:rPr lang="fr-CH" sz="2400" dirty="0" err="1">
                <a:latin typeface="Arial Narrow" pitchFamily="34" charset="0"/>
              </a:rPr>
              <a:t>étudiant-e</a:t>
            </a:r>
            <a:endParaRPr lang="fr-CH" sz="2400" dirty="0">
              <a:latin typeface="Arial Narrow" pitchFamily="34" charset="0"/>
            </a:endParaRPr>
          </a:p>
          <a:p>
            <a:pPr algn="just">
              <a:spcAft>
                <a:spcPts val="1200"/>
              </a:spcAft>
            </a:pPr>
            <a:r>
              <a:rPr lang="fr-CH" sz="2400" b="1" dirty="0">
                <a:latin typeface="Arial Narrow" pitchFamily="34" charset="0"/>
              </a:rPr>
              <a:t>Thèmes d’études </a:t>
            </a:r>
            <a:r>
              <a:rPr lang="fr-CH" sz="2400" dirty="0">
                <a:latin typeface="Arial Narrow" pitchFamily="34" charset="0"/>
              </a:rPr>
              <a:t>proposés par l’université d’accueil</a:t>
            </a:r>
          </a:p>
          <a:p>
            <a:pPr algn="just">
              <a:spcAft>
                <a:spcPts val="1200"/>
              </a:spcAft>
            </a:pPr>
            <a:r>
              <a:rPr lang="fr-CH" sz="2400" dirty="0">
                <a:latin typeface="Arial Narrow" pitchFamily="34" charset="0"/>
              </a:rPr>
              <a:t>Se détacher des destinations géographiques populaires </a:t>
            </a:r>
          </a:p>
          <a:p>
            <a:pPr algn="just">
              <a:spcAft>
                <a:spcPts val="1200"/>
              </a:spcAft>
            </a:pPr>
            <a:r>
              <a:rPr lang="fr-CH" sz="2400" dirty="0">
                <a:latin typeface="Arial Narrow" pitchFamily="34" charset="0"/>
              </a:rPr>
              <a:t>Ne pas négliger l’intérêt de la </a:t>
            </a:r>
            <a:r>
              <a:rPr lang="fr-CH" sz="2400" b="1" dirty="0">
                <a:latin typeface="Arial Narrow" pitchFamily="34" charset="0"/>
              </a:rPr>
              <a:t>mobilité suisse </a:t>
            </a:r>
          </a:p>
          <a:p>
            <a:pPr algn="just"/>
            <a:r>
              <a:rPr lang="fr-CH" sz="2400" dirty="0">
                <a:latin typeface="Arial Narrow" pitchFamily="34" charset="0"/>
                <a:sym typeface="Wingdings" panose="05000000000000000000" pitchFamily="2" charset="2"/>
              </a:rPr>
              <a:t>Rester </a:t>
            </a:r>
            <a:r>
              <a:rPr lang="fr-CH" sz="2400" dirty="0" err="1">
                <a:latin typeface="Arial Narrow" pitchFamily="34" charset="0"/>
                <a:sym typeface="Wingdings" panose="05000000000000000000" pitchFamily="2" charset="2"/>
              </a:rPr>
              <a:t>ouvert-e</a:t>
            </a:r>
            <a:r>
              <a:rPr lang="fr-CH" sz="2400" dirty="0">
                <a:latin typeface="Arial Narrow" pitchFamily="34" charset="0"/>
                <a:sym typeface="Wingdings" panose="05000000000000000000" pitchFamily="2" charset="2"/>
              </a:rPr>
              <a:t> à des destinations moins populaires mais qui pourraient être très enrichissantes</a:t>
            </a:r>
          </a:p>
          <a:p>
            <a:pPr marL="0" indent="0" algn="just">
              <a:buNone/>
            </a:pPr>
            <a:endParaRPr lang="fr-CH" sz="2000" dirty="0"/>
          </a:p>
          <a:p>
            <a:pPr marL="0" indent="0">
              <a:buFont typeface="Arial" panose="020B0604020202020204" pitchFamily="34" charset="0"/>
              <a:buNone/>
            </a:pPr>
            <a:endParaRPr lang="fr-CH" dirty="0"/>
          </a:p>
          <a:p>
            <a:pPr marL="0" indent="0">
              <a:buFont typeface="Arial" panose="020B0604020202020204" pitchFamily="34" charset="0"/>
              <a:buNone/>
            </a:pPr>
            <a:endParaRPr lang="fr-CH" dirty="0"/>
          </a:p>
        </p:txBody>
      </p:sp>
      <p:sp>
        <p:nvSpPr>
          <p:cNvPr id="5" name="Titre 1">
            <a:extLst>
              <a:ext uri="{FF2B5EF4-FFF2-40B4-BE49-F238E27FC236}">
                <a16:creationId xmlns:a16="http://schemas.microsoft.com/office/drawing/2014/main" id="{607822BC-6483-4409-97D2-A139EB5CAD04}"/>
              </a:ext>
            </a:extLst>
          </p:cNvPr>
          <p:cNvSpPr>
            <a:spLocks noGrp="1"/>
          </p:cNvSpPr>
          <p:nvPr>
            <p:ph type="title"/>
          </p:nvPr>
        </p:nvSpPr>
        <p:spPr>
          <a:xfrm>
            <a:off x="457200" y="274638"/>
            <a:ext cx="8229600" cy="1143000"/>
          </a:xfrm>
        </p:spPr>
        <p:txBody>
          <a:bodyPr>
            <a:normAutofit/>
          </a:bodyPr>
          <a:lstStyle/>
          <a:p>
            <a:r>
              <a:rPr lang="fr-CH" b="1" dirty="0">
                <a:solidFill>
                  <a:srgbClr val="FFC000"/>
                </a:solidFill>
                <a:latin typeface="Arial Narrow" pitchFamily="34" charset="0"/>
              </a:rPr>
              <a:t>CHOIX DE LA DESTINATION</a:t>
            </a:r>
            <a:endParaRPr lang="fr-CH" dirty="0"/>
          </a:p>
        </p:txBody>
      </p:sp>
    </p:spTree>
    <p:extLst>
      <p:ext uri="{BB962C8B-B14F-4D97-AF65-F5344CB8AC3E}">
        <p14:creationId xmlns:p14="http://schemas.microsoft.com/office/powerpoint/2010/main" val="3900759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H" b="1" dirty="0">
                <a:solidFill>
                  <a:srgbClr val="FFC000"/>
                </a:solidFill>
                <a:latin typeface="Arial Narrow" pitchFamily="34" charset="0"/>
              </a:rPr>
              <a:t>CONSTITUTION DU DOSSIER (1)</a:t>
            </a:r>
            <a:endParaRPr lang="fr-CH" dirty="0"/>
          </a:p>
        </p:txBody>
      </p:sp>
      <p:sp>
        <p:nvSpPr>
          <p:cNvPr id="3" name="Espace réservé du contenu 2"/>
          <p:cNvSpPr>
            <a:spLocks noGrp="1"/>
          </p:cNvSpPr>
          <p:nvPr>
            <p:ph idx="1"/>
          </p:nvPr>
        </p:nvSpPr>
        <p:spPr>
          <a:xfrm>
            <a:off x="457200" y="1556792"/>
            <a:ext cx="8229600" cy="4032448"/>
          </a:xfrm>
        </p:spPr>
        <p:txBody>
          <a:bodyPr>
            <a:normAutofit/>
          </a:bodyPr>
          <a:lstStyle/>
          <a:p>
            <a:pPr>
              <a:buFont typeface="Wingdings" pitchFamily="2" charset="2"/>
              <a:buChar char="Ø"/>
            </a:pPr>
            <a:r>
              <a:rPr lang="fr-FR" sz="2400" b="1" dirty="0">
                <a:solidFill>
                  <a:srgbClr val="FFC000"/>
                </a:solidFill>
                <a:latin typeface="Arial Narrow" pitchFamily="34" charset="0"/>
                <a:ea typeface="+mj-ea"/>
                <a:cs typeface="+mj-cs"/>
              </a:rPr>
              <a:t>S’INFORMER </a:t>
            </a:r>
            <a:r>
              <a:rPr lang="fr-FR" sz="2400" dirty="0">
                <a:latin typeface="Arial Narrow" pitchFamily="34" charset="0"/>
              </a:rPr>
              <a:t>sur les possibilités d'échanges compatibles avec votre cursus sur le </a:t>
            </a:r>
            <a:r>
              <a:rPr lang="fr-FR" sz="2400" dirty="0">
                <a:latin typeface="Arial Narrow" pitchFamily="34" charset="0"/>
                <a:hlinkClick r:id="rId2"/>
              </a:rPr>
              <a:t>site du Service de la mobilité académique</a:t>
            </a:r>
            <a:endParaRPr lang="fr-FR" sz="2400" dirty="0">
              <a:latin typeface="Arial Narrow" pitchFamily="34" charset="0"/>
            </a:endParaRPr>
          </a:p>
          <a:p>
            <a:pPr marL="0" indent="0">
              <a:buNone/>
            </a:pPr>
            <a:endParaRPr lang="fr-FR" sz="2400" dirty="0">
              <a:latin typeface="Arial Narrow" pitchFamily="34" charset="0"/>
            </a:endParaRPr>
          </a:p>
          <a:p>
            <a:pPr>
              <a:buFont typeface="Wingdings" pitchFamily="2" charset="2"/>
              <a:buChar char="Ø"/>
            </a:pPr>
            <a:r>
              <a:rPr lang="fr-FR" sz="2400" b="1" dirty="0">
                <a:solidFill>
                  <a:srgbClr val="FFC000"/>
                </a:solidFill>
                <a:latin typeface="Arial Narrow" pitchFamily="34" charset="0"/>
                <a:ea typeface="+mj-ea"/>
                <a:cs typeface="+mj-cs"/>
              </a:rPr>
              <a:t>CONSULTER</a:t>
            </a:r>
            <a:r>
              <a:rPr lang="fr-FR" sz="2400" dirty="0">
                <a:latin typeface="Arial Narrow" pitchFamily="34" charset="0"/>
              </a:rPr>
              <a:t> le </a:t>
            </a:r>
            <a:r>
              <a:rPr lang="fr-FR" sz="2400" dirty="0">
                <a:latin typeface="Arial Narrow" pitchFamily="34" charset="0"/>
                <a:hlinkClick r:id="rId3"/>
              </a:rPr>
              <a:t>panorama des destinations</a:t>
            </a:r>
            <a:endParaRPr lang="fr-FR" sz="2400" dirty="0">
              <a:latin typeface="Arial Narrow" pitchFamily="34" charset="0"/>
            </a:endParaRPr>
          </a:p>
          <a:p>
            <a:pPr marL="0" indent="0">
              <a:buNone/>
            </a:pPr>
            <a:endParaRPr lang="fr-FR" sz="2400" u="sng" dirty="0">
              <a:latin typeface="Arial Narrow" pitchFamily="34" charset="0"/>
            </a:endParaRPr>
          </a:p>
          <a:p>
            <a:pPr>
              <a:buFont typeface="Wingdings" pitchFamily="2" charset="2"/>
              <a:buChar char="Ø"/>
            </a:pPr>
            <a:r>
              <a:rPr lang="fr-FR" sz="2400" b="1" dirty="0">
                <a:solidFill>
                  <a:srgbClr val="FFC000"/>
                </a:solidFill>
                <a:latin typeface="Arial Narrow" pitchFamily="34" charset="0"/>
                <a:ea typeface="+mj-ea"/>
                <a:cs typeface="+mj-cs"/>
              </a:rPr>
              <a:t>ETABLIR de manière AUTONOME </a:t>
            </a:r>
            <a:r>
              <a:rPr lang="fr-FR" sz="2400" dirty="0">
                <a:latin typeface="Arial Narrow" pitchFamily="34" charset="0"/>
              </a:rPr>
              <a:t>les projets de mobilité et remettre votre dossier au Service de la mobilité académique</a:t>
            </a:r>
          </a:p>
          <a:p>
            <a:pPr lvl="1">
              <a:buFont typeface="Arial" panose="020B0604020202020204" pitchFamily="34" charset="0"/>
              <a:buChar char="•"/>
            </a:pPr>
            <a:r>
              <a:rPr lang="fr-FR" sz="2000" dirty="0">
                <a:latin typeface="Arial Narrow" pitchFamily="34" charset="0"/>
              </a:rPr>
              <a:t>en novembre/décembre 2021 pour un séjour en 2022/2023</a:t>
            </a:r>
          </a:p>
          <a:p>
            <a:pPr lvl="1">
              <a:buFont typeface="Arial" panose="020B0604020202020204" pitchFamily="34" charset="0"/>
              <a:buChar char="•"/>
            </a:pPr>
            <a:r>
              <a:rPr lang="fr-FR" sz="2000" dirty="0">
                <a:latin typeface="Arial Narrow" pitchFamily="34" charset="0"/>
              </a:rPr>
              <a:t>en novembre/décembre 2022 pour un séjour en 2023/2024</a:t>
            </a:r>
          </a:p>
          <a:p>
            <a:pPr marL="914400" lvl="2" indent="0">
              <a:buNone/>
            </a:pPr>
            <a:r>
              <a:rPr lang="fr-FR" sz="1600" dirty="0">
                <a:latin typeface="Arial Narrow" pitchFamily="34" charset="0"/>
                <a:sym typeface="Wingdings" panose="05000000000000000000" pitchFamily="2" charset="2"/>
              </a:rPr>
              <a:t> </a:t>
            </a:r>
            <a:r>
              <a:rPr lang="fr-FR" sz="1600" dirty="0">
                <a:latin typeface="Arial Narrow" pitchFamily="34" charset="0"/>
              </a:rPr>
              <a:t>Délais exacts à vérifier auprès du Service de la mobilité académique</a:t>
            </a:r>
          </a:p>
          <a:p>
            <a:pPr lvl="1">
              <a:buFont typeface="Wingdings" pitchFamily="2" charset="2"/>
              <a:buChar char="Ø"/>
            </a:pPr>
            <a:endParaRPr lang="fr-FR" sz="2000" dirty="0">
              <a:latin typeface="Arial Narrow" pitchFamily="34" charset="0"/>
            </a:endParaRPr>
          </a:p>
          <a:p>
            <a:endParaRPr lang="fr-FR" sz="2400" dirty="0">
              <a:latin typeface="Arial Narrow" pitchFamily="34" charset="0"/>
            </a:endParaRPr>
          </a:p>
          <a:p>
            <a:pPr marL="0" indent="0">
              <a:buNone/>
            </a:pPr>
            <a:endParaRPr lang="fr-CH" sz="2400" dirty="0"/>
          </a:p>
        </p:txBody>
      </p:sp>
    </p:spTree>
    <p:extLst>
      <p:ext uri="{BB962C8B-B14F-4D97-AF65-F5344CB8AC3E}">
        <p14:creationId xmlns:p14="http://schemas.microsoft.com/office/powerpoint/2010/main" val="2582015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normAutofit/>
          </a:bodyPr>
          <a:lstStyle/>
          <a:p>
            <a:r>
              <a:rPr lang="fr-CH" b="1" dirty="0">
                <a:solidFill>
                  <a:srgbClr val="FFC000"/>
                </a:solidFill>
                <a:latin typeface="Arial Narrow" pitchFamily="34" charset="0"/>
              </a:rPr>
              <a:t>CONSTITUTION DU DOSSIER (2)</a:t>
            </a:r>
            <a:endParaRPr lang="fr-CH" dirty="0"/>
          </a:p>
        </p:txBody>
      </p:sp>
      <p:sp>
        <p:nvSpPr>
          <p:cNvPr id="3" name="Espace réservé du contenu 2"/>
          <p:cNvSpPr>
            <a:spLocks noGrp="1"/>
          </p:cNvSpPr>
          <p:nvPr>
            <p:ph idx="1"/>
          </p:nvPr>
        </p:nvSpPr>
        <p:spPr>
          <a:xfrm>
            <a:off x="354360" y="1772816"/>
            <a:ext cx="8435280" cy="646332"/>
          </a:xfrm>
        </p:spPr>
        <p:txBody>
          <a:bodyPr>
            <a:noAutofit/>
          </a:bodyPr>
          <a:lstStyle/>
          <a:p>
            <a:pPr>
              <a:buFont typeface="Wingdings" pitchFamily="2" charset="2"/>
              <a:buChar char="Ø"/>
            </a:pPr>
            <a:r>
              <a:rPr lang="fr-FR" sz="2800" b="1" dirty="0">
                <a:solidFill>
                  <a:srgbClr val="FFC000"/>
                </a:solidFill>
                <a:latin typeface="Arial Narrow" pitchFamily="34" charset="0"/>
                <a:ea typeface="+mj-ea"/>
                <a:cs typeface="+mj-cs"/>
              </a:rPr>
              <a:t>Suivre la procédure indiquée par le Service de la mobilité académique</a:t>
            </a:r>
          </a:p>
          <a:p>
            <a:pPr>
              <a:buFont typeface="Wingdings" pitchFamily="2" charset="2"/>
              <a:buChar char="Ø"/>
            </a:pPr>
            <a:endParaRPr lang="fr-FR" sz="2800" b="1" dirty="0">
              <a:solidFill>
                <a:srgbClr val="FFC000"/>
              </a:solidFill>
              <a:latin typeface="Arial Narrow" pitchFamily="34" charset="0"/>
              <a:ea typeface="+mj-ea"/>
              <a:cs typeface="+mj-cs"/>
            </a:endParaRPr>
          </a:p>
        </p:txBody>
      </p:sp>
      <p:sp>
        <p:nvSpPr>
          <p:cNvPr id="5" name="Rectangle 4">
            <a:extLst>
              <a:ext uri="{FF2B5EF4-FFF2-40B4-BE49-F238E27FC236}">
                <a16:creationId xmlns:a16="http://schemas.microsoft.com/office/drawing/2014/main" id="{EC96C37D-7A01-46BD-8437-0B2BFBFDEAA4}"/>
              </a:ext>
            </a:extLst>
          </p:cNvPr>
          <p:cNvSpPr/>
          <p:nvPr/>
        </p:nvSpPr>
        <p:spPr>
          <a:xfrm>
            <a:off x="437747" y="3140968"/>
            <a:ext cx="8229600" cy="2246769"/>
          </a:xfrm>
          <a:prstGeom prst="rect">
            <a:avLst/>
          </a:prstGeom>
        </p:spPr>
        <p:txBody>
          <a:bodyPr wrap="square">
            <a:spAutoFit/>
          </a:bodyPr>
          <a:lstStyle/>
          <a:p>
            <a:pPr marL="85725" lvl="1" algn="just">
              <a:spcAft>
                <a:spcPts val="1200"/>
              </a:spcAft>
            </a:pPr>
            <a:r>
              <a:rPr lang="fr-FR" sz="2000" dirty="0">
                <a:latin typeface="Arial Narrow" pitchFamily="34" charset="0"/>
              </a:rPr>
              <a:t>A INCLURE DANS LE DOSSIER:</a:t>
            </a:r>
          </a:p>
          <a:p>
            <a:pPr marL="354013" lvl="1" indent="-268288" algn="just">
              <a:spcAft>
                <a:spcPts val="1200"/>
              </a:spcAft>
              <a:buFont typeface="Arial" panose="020B0604020202020204" pitchFamily="34" charset="0"/>
              <a:buChar char="•"/>
            </a:pPr>
            <a:r>
              <a:rPr lang="fr-FR" sz="2000" dirty="0">
                <a:latin typeface="Arial Narrow" pitchFamily="34" charset="0"/>
              </a:rPr>
              <a:t>Tableau de correspondances: indiquer de manière précise tous les intitulés, le nombre de crédits, le volume horaire et la période d’enseignement.</a:t>
            </a:r>
          </a:p>
          <a:p>
            <a:pPr marL="354013" lvl="1" indent="-268288" algn="just">
              <a:spcAft>
                <a:spcPts val="1200"/>
              </a:spcAft>
              <a:buFont typeface="Arial" panose="020B0604020202020204" pitchFamily="34" charset="0"/>
              <a:buChar char="•"/>
            </a:pPr>
            <a:r>
              <a:rPr lang="fr-FR" sz="2000" dirty="0">
                <a:latin typeface="Arial Narrow" pitchFamily="34" charset="0"/>
              </a:rPr>
              <a:t>Tous les descriptifs des enseignements envisagés dans l'Université d'accueil doivent être joints à votre dossier (sans ces documents, votre demande de mobilité ne pourra pas être prise en considération).</a:t>
            </a:r>
          </a:p>
        </p:txBody>
      </p:sp>
    </p:spTree>
    <p:extLst>
      <p:ext uri="{BB962C8B-B14F-4D97-AF65-F5344CB8AC3E}">
        <p14:creationId xmlns:p14="http://schemas.microsoft.com/office/powerpoint/2010/main" val="1262082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H" b="1" dirty="0">
                <a:solidFill>
                  <a:srgbClr val="FFC000"/>
                </a:solidFill>
                <a:latin typeface="Arial Narrow" pitchFamily="34" charset="0"/>
              </a:rPr>
              <a:t>CONSTITUTION DU DOSSIER (3)</a:t>
            </a:r>
            <a:endParaRPr lang="fr-CH" dirty="0"/>
          </a:p>
        </p:txBody>
      </p:sp>
      <p:sp>
        <p:nvSpPr>
          <p:cNvPr id="3" name="Espace réservé du contenu 2"/>
          <p:cNvSpPr>
            <a:spLocks noGrp="1"/>
          </p:cNvSpPr>
          <p:nvPr>
            <p:ph idx="1"/>
          </p:nvPr>
        </p:nvSpPr>
        <p:spPr/>
        <p:txBody>
          <a:bodyPr/>
          <a:lstStyle/>
          <a:p>
            <a:pPr marL="0" indent="0">
              <a:buNone/>
            </a:pPr>
            <a:r>
              <a:rPr lang="fr-CH" b="1" dirty="0">
                <a:solidFill>
                  <a:srgbClr val="FFC000"/>
                </a:solidFill>
                <a:latin typeface="Arial Narrow" pitchFamily="34" charset="0"/>
              </a:rPr>
              <a:t>Exemple de descriptif</a:t>
            </a:r>
            <a:endParaRPr lang="fr-CH"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1760" y="2060848"/>
            <a:ext cx="4536504" cy="3581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0851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H" b="1" dirty="0">
                <a:solidFill>
                  <a:srgbClr val="FFC000"/>
                </a:solidFill>
                <a:latin typeface="Arial Narrow" pitchFamily="34" charset="0"/>
              </a:rPr>
              <a:t>SELECTION</a:t>
            </a:r>
            <a:endParaRPr lang="fr-CH" dirty="0"/>
          </a:p>
        </p:txBody>
      </p:sp>
      <p:sp>
        <p:nvSpPr>
          <p:cNvPr id="4" name="Rectangle 3">
            <a:extLst>
              <a:ext uri="{FF2B5EF4-FFF2-40B4-BE49-F238E27FC236}">
                <a16:creationId xmlns:a16="http://schemas.microsoft.com/office/drawing/2014/main" id="{74351AE6-D02D-424D-AACD-06FCE6F9F7B7}"/>
              </a:ext>
            </a:extLst>
          </p:cNvPr>
          <p:cNvSpPr/>
          <p:nvPr/>
        </p:nvSpPr>
        <p:spPr>
          <a:xfrm>
            <a:off x="457200" y="1945827"/>
            <a:ext cx="8229600" cy="1077218"/>
          </a:xfrm>
          <a:prstGeom prst="rect">
            <a:avLst/>
          </a:prstGeom>
        </p:spPr>
        <p:txBody>
          <a:bodyPr wrap="square">
            <a:spAutoFit/>
          </a:bodyPr>
          <a:lstStyle/>
          <a:p>
            <a:pPr marL="342900" indent="-342900">
              <a:buFont typeface="Wingdings" panose="05000000000000000000" pitchFamily="2" charset="2"/>
              <a:buChar char="Ø"/>
            </a:pPr>
            <a:r>
              <a:rPr lang="fr-CH" sz="2400" b="1" dirty="0">
                <a:solidFill>
                  <a:srgbClr val="FFC000"/>
                </a:solidFill>
                <a:latin typeface="Arial Narrow" pitchFamily="34" charset="0"/>
              </a:rPr>
              <a:t>La procédure de SELECTION  </a:t>
            </a:r>
            <a:r>
              <a:rPr lang="fr-CH" sz="2000" dirty="0">
                <a:latin typeface="Arial Narrow" pitchFamily="34" charset="0"/>
              </a:rPr>
              <a:t>des dossiers diffère entre les accords </a:t>
            </a:r>
            <a:r>
              <a:rPr lang="fr-CH" sz="2000" dirty="0" err="1">
                <a:latin typeface="Arial Narrow" pitchFamily="34" charset="0"/>
              </a:rPr>
              <a:t>Interfacultaires</a:t>
            </a:r>
            <a:r>
              <a:rPr lang="fr-CH" sz="2000" dirty="0">
                <a:latin typeface="Arial Narrow" pitchFamily="34" charset="0"/>
              </a:rPr>
              <a:t> (sélection par la Commission </a:t>
            </a:r>
            <a:r>
              <a:rPr lang="fr-CH" sz="2000" dirty="0" err="1">
                <a:latin typeface="Arial Narrow" pitchFamily="34" charset="0"/>
              </a:rPr>
              <a:t>interfacultaire</a:t>
            </a:r>
            <a:r>
              <a:rPr lang="fr-CH" sz="2000" dirty="0">
                <a:latin typeface="Arial Narrow" pitchFamily="34" charset="0"/>
              </a:rPr>
              <a:t> UNIGE) et Facultaires (sélection interne)</a:t>
            </a:r>
          </a:p>
        </p:txBody>
      </p:sp>
      <p:sp>
        <p:nvSpPr>
          <p:cNvPr id="5" name="Rectangle 4">
            <a:extLst>
              <a:ext uri="{FF2B5EF4-FFF2-40B4-BE49-F238E27FC236}">
                <a16:creationId xmlns:a16="http://schemas.microsoft.com/office/drawing/2014/main" id="{803734DA-CBA8-413D-B194-862441D274F8}"/>
              </a:ext>
            </a:extLst>
          </p:cNvPr>
          <p:cNvSpPr/>
          <p:nvPr/>
        </p:nvSpPr>
        <p:spPr>
          <a:xfrm>
            <a:off x="396476" y="3573016"/>
            <a:ext cx="8496004" cy="1384995"/>
          </a:xfrm>
          <a:prstGeom prst="rect">
            <a:avLst/>
          </a:prstGeom>
        </p:spPr>
        <p:txBody>
          <a:bodyPr wrap="square">
            <a:spAutoFit/>
          </a:bodyPr>
          <a:lstStyle/>
          <a:p>
            <a:pPr marL="342900" indent="-342900">
              <a:buFont typeface="Wingdings" panose="05000000000000000000" pitchFamily="2" charset="2"/>
              <a:buChar char="Ø"/>
            </a:pPr>
            <a:r>
              <a:rPr lang="fr-CH" sz="2400" b="1" dirty="0">
                <a:solidFill>
                  <a:srgbClr val="FFC000"/>
                </a:solidFill>
                <a:latin typeface="Arial Narrow" pitchFamily="34" charset="0"/>
              </a:rPr>
              <a:t>CONFIRMATION</a:t>
            </a:r>
            <a:r>
              <a:rPr lang="fr-CH" sz="2000" b="1" dirty="0">
                <a:solidFill>
                  <a:srgbClr val="FFC000"/>
                </a:solidFill>
                <a:latin typeface="Arial Narrow" pitchFamily="34" charset="0"/>
              </a:rPr>
              <a:t>:</a:t>
            </a:r>
            <a:r>
              <a:rPr lang="fr-CH" sz="2000" dirty="0">
                <a:latin typeface="Arial Narrow" pitchFamily="34" charset="0"/>
              </a:rPr>
              <a:t> </a:t>
            </a:r>
            <a:r>
              <a:rPr lang="fr-FR" sz="2000" dirty="0">
                <a:latin typeface="Arial Narrow" pitchFamily="34" charset="0"/>
              </a:rPr>
              <a:t>les places d’échanges sont attribuées de manière conditionnelle </a:t>
            </a:r>
          </a:p>
          <a:p>
            <a:pPr marL="623888" lvl="2" indent="-88900">
              <a:buFontTx/>
              <a:buChar char="-"/>
            </a:pPr>
            <a:r>
              <a:rPr lang="fr-FR" sz="2000" dirty="0">
                <a:latin typeface="Arial Narrow" pitchFamily="34" charset="0"/>
              </a:rPr>
              <a:t> Réponse pour les accords monde: janvier suivant le dépôt du dossier</a:t>
            </a:r>
          </a:p>
          <a:p>
            <a:pPr marL="623888" lvl="2" indent="-88900">
              <a:buFontTx/>
              <a:buChar char="-"/>
            </a:pPr>
            <a:r>
              <a:rPr lang="fr-FR" sz="2000" dirty="0">
                <a:latin typeface="Arial Narrow" pitchFamily="34" charset="0"/>
              </a:rPr>
              <a:t> Réponse pour les accords SEMP et Coimbra : février/mars suivant le dépôt du dossier</a:t>
            </a:r>
          </a:p>
        </p:txBody>
      </p:sp>
    </p:spTree>
    <p:extLst>
      <p:ext uri="{BB962C8B-B14F-4D97-AF65-F5344CB8AC3E}">
        <p14:creationId xmlns:p14="http://schemas.microsoft.com/office/powerpoint/2010/main" val="720305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H" b="1" dirty="0">
                <a:solidFill>
                  <a:srgbClr val="FFC000"/>
                </a:solidFill>
                <a:latin typeface="Arial Narrow" pitchFamily="34" charset="0"/>
              </a:rPr>
              <a:t>ATTRIBUTION DES PLACES</a:t>
            </a:r>
            <a:endParaRPr lang="fr-CH" dirty="0"/>
          </a:p>
        </p:txBody>
      </p:sp>
      <p:sp>
        <p:nvSpPr>
          <p:cNvPr id="3" name="Espace réservé du contenu 2"/>
          <p:cNvSpPr>
            <a:spLocks noGrp="1"/>
          </p:cNvSpPr>
          <p:nvPr>
            <p:ph idx="1"/>
          </p:nvPr>
        </p:nvSpPr>
        <p:spPr>
          <a:xfrm>
            <a:off x="457200" y="1600201"/>
            <a:ext cx="8229600" cy="2476871"/>
          </a:xfrm>
        </p:spPr>
        <p:txBody>
          <a:bodyPr>
            <a:normAutofit/>
          </a:bodyPr>
          <a:lstStyle/>
          <a:p>
            <a:pPr marL="0" indent="0">
              <a:buNone/>
            </a:pPr>
            <a:r>
              <a:rPr lang="fr-FR" sz="2400" b="1" dirty="0">
                <a:solidFill>
                  <a:srgbClr val="FFC000"/>
                </a:solidFill>
                <a:latin typeface="Arial Narrow" pitchFamily="34" charset="0"/>
                <a:ea typeface="+mj-ea"/>
                <a:cs typeface="+mj-cs"/>
              </a:rPr>
              <a:t>CONFIRMATION</a:t>
            </a:r>
            <a:r>
              <a:rPr lang="fr-FR" sz="2200" b="1" dirty="0">
                <a:solidFill>
                  <a:srgbClr val="FFC000"/>
                </a:solidFill>
                <a:latin typeface="Arial Narrow" pitchFamily="34" charset="0"/>
                <a:ea typeface="+mj-ea"/>
                <a:cs typeface="+mj-cs"/>
              </a:rPr>
              <a:t>:</a:t>
            </a:r>
            <a:r>
              <a:rPr lang="fr-FR" sz="2200" b="1" dirty="0">
                <a:solidFill>
                  <a:srgbClr val="FFC000"/>
                </a:solidFill>
                <a:effectLst>
                  <a:outerShdw blurRad="38100" dist="38100" dir="2700000" algn="tl">
                    <a:srgbClr val="000000">
                      <a:alpha val="43137"/>
                    </a:srgbClr>
                  </a:outerShdw>
                </a:effectLst>
                <a:latin typeface="Arial Narrow" pitchFamily="34" charset="0"/>
              </a:rPr>
              <a:t> </a:t>
            </a:r>
            <a:r>
              <a:rPr lang="fr-FR" sz="2200" dirty="0">
                <a:latin typeface="Arial Narrow" pitchFamily="34" charset="0"/>
              </a:rPr>
              <a:t>l'attribution d'une place de mobilité n'est </a:t>
            </a:r>
            <a:r>
              <a:rPr lang="fr-FR" sz="2200" b="1" u="sng" dirty="0">
                <a:latin typeface="Arial Narrow" pitchFamily="34" charset="0"/>
              </a:rPr>
              <a:t>pas définitive</a:t>
            </a:r>
          </a:p>
          <a:p>
            <a:pPr marL="914400" lvl="1" indent="-457200">
              <a:buFont typeface="+mj-lt"/>
              <a:buAutoNum type="arabicPeriod"/>
            </a:pPr>
            <a:r>
              <a:rPr lang="fr-FR" sz="2000" b="1" i="1" dirty="0">
                <a:latin typeface="Arial Narrow" pitchFamily="34" charset="0"/>
              </a:rPr>
              <a:t>Accord de la Faculté, par l'intermédiaire de votre conseiller-ère académique</a:t>
            </a:r>
            <a:endParaRPr lang="fr-FR" sz="2000" b="1" dirty="0">
              <a:latin typeface="Arial Narrow" pitchFamily="34" charset="0"/>
            </a:endParaRPr>
          </a:p>
          <a:p>
            <a:pPr marL="914400" lvl="2" indent="0">
              <a:buNone/>
            </a:pPr>
            <a:r>
              <a:rPr lang="fr-FR" sz="1800" dirty="0">
                <a:latin typeface="Arial Narrow" pitchFamily="34" charset="0"/>
              </a:rPr>
              <a:t>La 1</a:t>
            </a:r>
            <a:r>
              <a:rPr lang="fr-FR" sz="1800" baseline="30000" dirty="0">
                <a:latin typeface="Arial Narrow" pitchFamily="34" charset="0"/>
              </a:rPr>
              <a:t>ère</a:t>
            </a:r>
            <a:r>
              <a:rPr lang="fr-FR" sz="1800" dirty="0">
                <a:latin typeface="Arial Narrow" pitchFamily="34" charset="0"/>
              </a:rPr>
              <a:t>  partie doit être réussie; une fois la réponse du Service de la mobilité académique reçue, les </a:t>
            </a:r>
            <a:r>
              <a:rPr lang="fr-FR" sz="1800" dirty="0" err="1">
                <a:latin typeface="Arial Narrow" pitchFamily="34" charset="0"/>
              </a:rPr>
              <a:t>étudiant-es</a:t>
            </a:r>
            <a:r>
              <a:rPr lang="fr-FR" sz="1800" dirty="0">
                <a:latin typeface="Arial Narrow" pitchFamily="34" charset="0"/>
              </a:rPr>
              <a:t> doivent faire approuver leur </a:t>
            </a:r>
            <a:r>
              <a:rPr lang="fr-FR" sz="1800" b="1" dirty="0">
                <a:latin typeface="Arial Narrow" pitchFamily="34" charset="0"/>
              </a:rPr>
              <a:t>contrat d’études </a:t>
            </a:r>
            <a:r>
              <a:rPr lang="fr-FR" sz="1800" dirty="0">
                <a:latin typeface="Arial Narrow" pitchFamily="34" charset="0"/>
              </a:rPr>
              <a:t>par le/la conseiller-ère académique.</a:t>
            </a:r>
          </a:p>
          <a:p>
            <a:pPr marL="914400" lvl="1" indent="-457200">
              <a:buFont typeface="+mj-lt"/>
              <a:buAutoNum type="arabicPeriod"/>
            </a:pPr>
            <a:r>
              <a:rPr lang="fr-FR" sz="2000" b="1" i="1" dirty="0">
                <a:latin typeface="Arial Narrow" pitchFamily="34" charset="0"/>
              </a:rPr>
              <a:t>Accord de l’Université d’accueil</a:t>
            </a:r>
            <a:endParaRPr lang="fr-CH" sz="2400" dirty="0"/>
          </a:p>
        </p:txBody>
      </p:sp>
      <p:sp>
        <p:nvSpPr>
          <p:cNvPr id="4" name="Rectangle 3">
            <a:extLst>
              <a:ext uri="{FF2B5EF4-FFF2-40B4-BE49-F238E27FC236}">
                <a16:creationId xmlns:a16="http://schemas.microsoft.com/office/drawing/2014/main" id="{ABEB3F78-8667-4EDE-AEEA-7DF2AC659C6D}"/>
              </a:ext>
            </a:extLst>
          </p:cNvPr>
          <p:cNvSpPr/>
          <p:nvPr/>
        </p:nvSpPr>
        <p:spPr>
          <a:xfrm>
            <a:off x="460632" y="4259635"/>
            <a:ext cx="8424936" cy="1415772"/>
          </a:xfrm>
          <a:prstGeom prst="rect">
            <a:avLst/>
          </a:prstGeom>
        </p:spPr>
        <p:txBody>
          <a:bodyPr wrap="square">
            <a:spAutoFit/>
          </a:bodyPr>
          <a:lstStyle/>
          <a:p>
            <a:pPr marL="0" lvl="1" indent="0">
              <a:buNone/>
            </a:pPr>
            <a:r>
              <a:rPr lang="fr-FR" sz="2400" b="1" dirty="0">
                <a:solidFill>
                  <a:srgbClr val="FFC000"/>
                </a:solidFill>
                <a:latin typeface="Arial Narrow" pitchFamily="34" charset="0"/>
              </a:rPr>
              <a:t>ADAPTATIONS / MODIFICATIONS </a:t>
            </a:r>
            <a:r>
              <a:rPr lang="fr-FR" sz="2200" b="1" dirty="0">
                <a:solidFill>
                  <a:srgbClr val="FFC000"/>
                </a:solidFill>
                <a:latin typeface="Arial Narrow" pitchFamily="34" charset="0"/>
              </a:rPr>
              <a:t>: </a:t>
            </a:r>
            <a:r>
              <a:rPr lang="fr-FR" sz="2200" dirty="0">
                <a:latin typeface="Arial Narrow" pitchFamily="34" charset="0"/>
              </a:rPr>
              <a:t>si un changement de contrat d'études s'avère nécessaire, il doit être approuvé par votre conseiller-ère académique.</a:t>
            </a:r>
          </a:p>
          <a:p>
            <a:pPr marL="901700" indent="-450850">
              <a:buFont typeface="Wingdings" panose="05000000000000000000" pitchFamily="2" charset="2"/>
              <a:buChar char="Ø"/>
            </a:pPr>
            <a:r>
              <a:rPr lang="fr-FR" sz="2000" b="1" i="1" dirty="0">
                <a:latin typeface="Arial Narrow" pitchFamily="34" charset="0"/>
              </a:rPr>
              <a:t>Vous devez conserver impérativement une copie de votre contrat d’études validé qui vous sera ensuite demandé par l’Université d’accueil.</a:t>
            </a:r>
            <a:endParaRPr lang="fr-FR" sz="2000" dirty="0">
              <a:latin typeface="Arial Narrow" pitchFamily="34" charset="0"/>
            </a:endParaRPr>
          </a:p>
        </p:txBody>
      </p:sp>
    </p:spTree>
    <p:extLst>
      <p:ext uri="{BB962C8B-B14F-4D97-AF65-F5344CB8AC3E}">
        <p14:creationId xmlns:p14="http://schemas.microsoft.com/office/powerpoint/2010/main" val="3216392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04664"/>
            <a:ext cx="8229600" cy="1143000"/>
          </a:xfrm>
        </p:spPr>
        <p:txBody>
          <a:bodyPr>
            <a:normAutofit fontScale="90000"/>
          </a:bodyPr>
          <a:lstStyle/>
          <a:p>
            <a:r>
              <a:rPr lang="fr-CH" b="1" dirty="0">
                <a:solidFill>
                  <a:srgbClr val="FFC000"/>
                </a:solidFill>
                <a:latin typeface="Arial Narrow" pitchFamily="34" charset="0"/>
              </a:rPr>
              <a:t>ENSEIGNEMENTS POSSIBLES A DISTANCE</a:t>
            </a:r>
            <a:endParaRPr lang="fr-CH" dirty="0"/>
          </a:p>
        </p:txBody>
      </p:sp>
      <p:sp>
        <p:nvSpPr>
          <p:cNvPr id="3" name="Espace réservé du contenu 2"/>
          <p:cNvSpPr>
            <a:spLocks noGrp="1"/>
          </p:cNvSpPr>
          <p:nvPr>
            <p:ph idx="1"/>
          </p:nvPr>
        </p:nvSpPr>
        <p:spPr>
          <a:xfrm>
            <a:off x="457200" y="1988840"/>
            <a:ext cx="8579296" cy="3168352"/>
          </a:xfrm>
        </p:spPr>
        <p:txBody>
          <a:bodyPr>
            <a:normAutofit fontScale="92500" lnSpcReduction="10000"/>
          </a:bodyPr>
          <a:lstStyle/>
          <a:p>
            <a:pPr marL="0" indent="0" algn="ctr">
              <a:lnSpc>
                <a:spcPct val="110000"/>
              </a:lnSpc>
              <a:spcBef>
                <a:spcPts val="0"/>
              </a:spcBef>
              <a:buNone/>
            </a:pPr>
            <a:r>
              <a:rPr lang="fr-CH" sz="3000" b="1" dirty="0">
                <a:latin typeface="Arial Narrow" pitchFamily="34" charset="0"/>
              </a:rPr>
              <a:t>Aucun enseignement de votre cursus UNIGE</a:t>
            </a:r>
          </a:p>
          <a:p>
            <a:pPr marL="0" indent="0" algn="ctr">
              <a:lnSpc>
                <a:spcPct val="110000"/>
              </a:lnSpc>
              <a:spcBef>
                <a:spcPts val="0"/>
              </a:spcBef>
              <a:buNone/>
            </a:pPr>
            <a:r>
              <a:rPr lang="fr-CH" sz="3000" b="1" dirty="0">
                <a:latin typeface="Arial Narrow" pitchFamily="34" charset="0"/>
              </a:rPr>
              <a:t>ne peut être suivi à distance pendant </a:t>
            </a:r>
          </a:p>
          <a:p>
            <a:pPr marL="0" indent="0" algn="ctr">
              <a:lnSpc>
                <a:spcPct val="110000"/>
              </a:lnSpc>
              <a:spcBef>
                <a:spcPts val="0"/>
              </a:spcBef>
              <a:buNone/>
            </a:pPr>
            <a:r>
              <a:rPr lang="fr-CH" sz="3000" b="1" dirty="0">
                <a:latin typeface="Arial Narrow" pitchFamily="34" charset="0"/>
              </a:rPr>
              <a:t>le séjour de mobilité</a:t>
            </a:r>
          </a:p>
          <a:p>
            <a:pPr marL="0" indent="0">
              <a:buNone/>
            </a:pPr>
            <a:endParaRPr lang="fr-CH" sz="2800" b="1" dirty="0">
              <a:latin typeface="Arial Narrow" pitchFamily="34" charset="0"/>
            </a:endParaRPr>
          </a:p>
          <a:p>
            <a:pPr>
              <a:buFont typeface="Wingdings" panose="05000000000000000000" pitchFamily="2" charset="2"/>
              <a:buChar char="Ø"/>
            </a:pPr>
            <a:r>
              <a:rPr lang="fr-CH" sz="2400" dirty="0">
                <a:latin typeface="Arial Narrow" pitchFamily="34" charset="0"/>
              </a:rPr>
              <a:t>Seules exceptions: enseignements d'encadrement du projet de recherche ou de mémoire, pour lesquels la Faculté accepte, de cas en cas, que vous les réalisiez à distance (exemples: séminaire d'encadrement du PDR; pratique de la recherche pour les </a:t>
            </a:r>
            <a:r>
              <a:rPr lang="fr-CH" sz="2400" dirty="0" err="1">
                <a:latin typeface="Arial Narrow" pitchFamily="34" charset="0"/>
              </a:rPr>
              <a:t>étudiant-Es</a:t>
            </a:r>
            <a:r>
              <a:rPr lang="fr-CH" sz="2400" dirty="0">
                <a:latin typeface="Arial Narrow" pitchFamily="34" charset="0"/>
              </a:rPr>
              <a:t> en Master de communication...). </a:t>
            </a:r>
          </a:p>
          <a:p>
            <a:pPr algn="just"/>
            <a:endParaRPr lang="fr-FR" sz="1200" dirty="0">
              <a:latin typeface="Arial Narrow" pitchFamily="34" charset="0"/>
            </a:endParaRPr>
          </a:p>
          <a:p>
            <a:pPr marL="0" indent="0" algn="just">
              <a:buNone/>
            </a:pPr>
            <a:endParaRPr lang="fr-FR" sz="2800" dirty="0">
              <a:latin typeface="Arial Narrow" pitchFamily="34" charset="0"/>
            </a:endParaRPr>
          </a:p>
        </p:txBody>
      </p:sp>
    </p:spTree>
    <p:extLst>
      <p:ext uri="{BB962C8B-B14F-4D97-AF65-F5344CB8AC3E}">
        <p14:creationId xmlns:p14="http://schemas.microsoft.com/office/powerpoint/2010/main" val="24447510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fr-FR" b="1" dirty="0">
                <a:solidFill>
                  <a:srgbClr val="FFC000"/>
                </a:solidFill>
                <a:latin typeface="Arial Narrow" pitchFamily="34" charset="0"/>
              </a:rPr>
              <a:t>CONVERSION DES CREDITS</a:t>
            </a:r>
            <a:endParaRPr lang="fr-CH" dirty="0"/>
          </a:p>
        </p:txBody>
      </p:sp>
      <p:pic>
        <p:nvPicPr>
          <p:cNvPr id="307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831610" y="2276872"/>
            <a:ext cx="5480779" cy="3298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ZoneTexte 2">
            <a:extLst>
              <a:ext uri="{FF2B5EF4-FFF2-40B4-BE49-F238E27FC236}">
                <a16:creationId xmlns:a16="http://schemas.microsoft.com/office/drawing/2014/main" id="{D9DF3E83-A4E7-46D4-BBDF-AF531A40CA9F}"/>
              </a:ext>
            </a:extLst>
          </p:cNvPr>
          <p:cNvSpPr txBox="1"/>
          <p:nvPr/>
        </p:nvSpPr>
        <p:spPr>
          <a:xfrm>
            <a:off x="0" y="1498930"/>
            <a:ext cx="9144000" cy="461665"/>
          </a:xfrm>
          <a:prstGeom prst="rect">
            <a:avLst/>
          </a:prstGeom>
          <a:noFill/>
        </p:spPr>
        <p:txBody>
          <a:bodyPr wrap="square" rtlCol="0">
            <a:spAutoFit/>
          </a:bodyPr>
          <a:lstStyle/>
          <a:p>
            <a:pPr algn="ctr"/>
            <a:r>
              <a:rPr lang="fr-CH" sz="2400" b="1" dirty="0"/>
              <a:t>1 Crédit ECTS = 25 à 30 heures de travail</a:t>
            </a:r>
          </a:p>
        </p:txBody>
      </p:sp>
    </p:spTree>
    <p:extLst>
      <p:ext uri="{BB962C8B-B14F-4D97-AF65-F5344CB8AC3E}">
        <p14:creationId xmlns:p14="http://schemas.microsoft.com/office/powerpoint/2010/main" val="3940220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40561058-D089-4E0F-BE97-2920BA810C8E}"/>
              </a:ext>
            </a:extLst>
          </p:cNvPr>
          <p:cNvSpPr>
            <a:spLocks noGrp="1"/>
          </p:cNvSpPr>
          <p:nvPr>
            <p:ph type="title"/>
          </p:nvPr>
        </p:nvSpPr>
        <p:spPr>
          <a:xfrm>
            <a:off x="457200" y="2286000"/>
            <a:ext cx="8229600" cy="1143000"/>
          </a:xfrm>
        </p:spPr>
        <p:txBody>
          <a:bodyPr>
            <a:normAutofit fontScale="90000"/>
          </a:bodyPr>
          <a:lstStyle/>
          <a:p>
            <a:r>
              <a:rPr lang="fr-CH" b="1" dirty="0">
                <a:solidFill>
                  <a:srgbClr val="FFC000"/>
                </a:solidFill>
                <a:latin typeface="Arial Narrow" pitchFamily="34" charset="0"/>
              </a:rPr>
              <a:t>LA MOBILITE POUR LES </a:t>
            </a:r>
            <a:br>
              <a:rPr lang="fr-CH" b="1" dirty="0">
                <a:solidFill>
                  <a:srgbClr val="FFC000"/>
                </a:solidFill>
                <a:latin typeface="Arial Narrow" pitchFamily="34" charset="0"/>
              </a:rPr>
            </a:br>
            <a:r>
              <a:rPr lang="fr-CH" b="1" dirty="0">
                <a:solidFill>
                  <a:srgbClr val="FFC000"/>
                </a:solidFill>
                <a:latin typeface="Arial Narrow" pitchFamily="34" charset="0"/>
              </a:rPr>
              <a:t>ETUDIANT-ES DE BACHELOR</a:t>
            </a:r>
            <a:endParaRPr lang="fr-CH" dirty="0"/>
          </a:p>
        </p:txBody>
      </p:sp>
    </p:spTree>
    <p:extLst>
      <p:ext uri="{BB962C8B-B14F-4D97-AF65-F5344CB8AC3E}">
        <p14:creationId xmlns:p14="http://schemas.microsoft.com/office/powerpoint/2010/main" val="26815036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H" b="1" dirty="0">
                <a:solidFill>
                  <a:srgbClr val="FFC000"/>
                </a:solidFill>
                <a:latin typeface="Arial Narrow" pitchFamily="34" charset="0"/>
              </a:rPr>
              <a:t>VALIDATION DU SEJOUR DANS VOTRE CURSUS</a:t>
            </a:r>
            <a:endParaRPr lang="fr-CH" dirty="0"/>
          </a:p>
        </p:txBody>
      </p:sp>
      <p:sp>
        <p:nvSpPr>
          <p:cNvPr id="3" name="Espace réservé du contenu 2"/>
          <p:cNvSpPr>
            <a:spLocks noGrp="1"/>
          </p:cNvSpPr>
          <p:nvPr>
            <p:ph idx="1"/>
          </p:nvPr>
        </p:nvSpPr>
        <p:spPr>
          <a:xfrm>
            <a:off x="457200" y="1700808"/>
            <a:ext cx="8229600" cy="3888432"/>
          </a:xfrm>
        </p:spPr>
        <p:txBody>
          <a:bodyPr>
            <a:normAutofit/>
          </a:bodyPr>
          <a:lstStyle/>
          <a:p>
            <a:pPr>
              <a:spcBef>
                <a:spcPts val="0"/>
              </a:spcBef>
              <a:spcAft>
                <a:spcPts val="1200"/>
              </a:spcAft>
            </a:pPr>
            <a:r>
              <a:rPr lang="fr-CH" sz="2000" dirty="0">
                <a:latin typeface="Arial Narrow" pitchFamily="34" charset="0"/>
              </a:rPr>
              <a:t>Les </a:t>
            </a:r>
            <a:r>
              <a:rPr lang="fr-CH" sz="2000" dirty="0" err="1">
                <a:latin typeface="Arial Narrow" pitchFamily="34" charset="0"/>
              </a:rPr>
              <a:t>étudiant-es</a:t>
            </a:r>
            <a:r>
              <a:rPr lang="fr-CH" sz="2000" dirty="0">
                <a:latin typeface="Arial Narrow" pitchFamily="34" charset="0"/>
              </a:rPr>
              <a:t> doivent s'assurer que leur </a:t>
            </a:r>
            <a:r>
              <a:rPr lang="fr-CH" sz="2000" b="1" dirty="0">
                <a:latin typeface="Arial Narrow" pitchFamily="34" charset="0"/>
              </a:rPr>
              <a:t>relevé de notes de mobilité est transmis à l'UNIGE </a:t>
            </a:r>
            <a:r>
              <a:rPr lang="fr-CH" sz="2000" dirty="0">
                <a:latin typeface="Arial Narrow" pitchFamily="34" charset="0"/>
              </a:rPr>
              <a:t>(format papier original ou format électronique certifié).</a:t>
            </a:r>
          </a:p>
          <a:p>
            <a:pPr>
              <a:spcBef>
                <a:spcPts val="0"/>
              </a:spcBef>
              <a:spcAft>
                <a:spcPts val="1200"/>
              </a:spcAft>
            </a:pPr>
            <a:r>
              <a:rPr lang="fr-CH" sz="2000" dirty="0">
                <a:latin typeface="Arial Narrow" pitchFamily="34" charset="0"/>
              </a:rPr>
              <a:t>Les équivalences et/ou crédits validés sont notifiés à l’</a:t>
            </a:r>
            <a:r>
              <a:rPr lang="fr-CH" sz="2000" dirty="0" err="1">
                <a:latin typeface="Arial Narrow" pitchFamily="34" charset="0"/>
              </a:rPr>
              <a:t>étudiant-e</a:t>
            </a:r>
            <a:r>
              <a:rPr lang="fr-CH" sz="2000" dirty="0">
                <a:latin typeface="Arial Narrow" pitchFamily="34" charset="0"/>
              </a:rPr>
              <a:t> par l’intermédiaire d’un courrier du Doyen.</a:t>
            </a:r>
          </a:p>
          <a:p>
            <a:pPr>
              <a:spcBef>
                <a:spcPts val="0"/>
              </a:spcBef>
              <a:spcAft>
                <a:spcPts val="1200"/>
              </a:spcAft>
            </a:pPr>
            <a:r>
              <a:rPr lang="fr-CH" sz="2000" b="1" dirty="0">
                <a:latin typeface="Arial Narrow" pitchFamily="34" charset="0"/>
              </a:rPr>
              <a:t>Les équivalences et/ou crédits validés sont reportés sur le relevé avec l’indication « </a:t>
            </a:r>
            <a:r>
              <a:rPr lang="fr-CH" sz="2000" b="1" dirty="0" err="1">
                <a:latin typeface="Arial Narrow" pitchFamily="34" charset="0"/>
              </a:rPr>
              <a:t>Equiv</a:t>
            </a:r>
            <a:r>
              <a:rPr lang="fr-CH" sz="2000" b="1" dirty="0">
                <a:latin typeface="Arial Narrow" pitchFamily="34" charset="0"/>
              </a:rPr>
              <a:t> »; les notes ne sont pas reportées.</a:t>
            </a:r>
          </a:p>
          <a:p>
            <a:pPr>
              <a:spcBef>
                <a:spcPts val="0"/>
              </a:spcBef>
              <a:spcAft>
                <a:spcPts val="1200"/>
              </a:spcAft>
            </a:pPr>
            <a:r>
              <a:rPr lang="fr-CH" sz="2000" dirty="0">
                <a:latin typeface="Arial Narrow" pitchFamily="34" charset="0"/>
              </a:rPr>
              <a:t>Les résultats obtenus en mobilité </a:t>
            </a:r>
            <a:r>
              <a:rPr lang="fr-CH" sz="2000" b="1" dirty="0">
                <a:latin typeface="Arial Narrow" pitchFamily="34" charset="0"/>
              </a:rPr>
              <a:t>n'entrent pas dans le calcul de moyenne générale.</a:t>
            </a:r>
          </a:p>
          <a:p>
            <a:pPr>
              <a:spcBef>
                <a:spcPts val="0"/>
              </a:spcBef>
              <a:spcAft>
                <a:spcPts val="1200"/>
              </a:spcAft>
            </a:pPr>
            <a:r>
              <a:rPr lang="fr-CH" sz="2000" dirty="0">
                <a:latin typeface="Arial Narrow" pitchFamily="34" charset="0"/>
              </a:rPr>
              <a:t>Les documents originaux (</a:t>
            </a:r>
            <a:r>
              <a:rPr lang="fr-CH" sz="2000" dirty="0" err="1">
                <a:latin typeface="Arial Narrow" pitchFamily="34" charset="0"/>
              </a:rPr>
              <a:t>transcripts</a:t>
            </a:r>
            <a:r>
              <a:rPr lang="fr-CH" sz="2000" dirty="0">
                <a:latin typeface="Arial Narrow" pitchFamily="34" charset="0"/>
              </a:rPr>
              <a:t>) sont restitués à l’</a:t>
            </a:r>
            <a:r>
              <a:rPr lang="fr-CH" sz="2000" dirty="0" err="1">
                <a:latin typeface="Arial Narrow" pitchFamily="34" charset="0"/>
              </a:rPr>
              <a:t>étudiant-e</a:t>
            </a:r>
            <a:r>
              <a:rPr lang="fr-CH" sz="2000" dirty="0">
                <a:latin typeface="Arial Narrow" pitchFamily="34" charset="0"/>
              </a:rPr>
              <a:t>, qui doit les conserver.</a:t>
            </a:r>
          </a:p>
        </p:txBody>
      </p:sp>
    </p:spTree>
    <p:extLst>
      <p:ext uri="{BB962C8B-B14F-4D97-AF65-F5344CB8AC3E}">
        <p14:creationId xmlns:p14="http://schemas.microsoft.com/office/powerpoint/2010/main" val="7519743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0606EB9-F744-4BF2-89B9-B4A8EEE6B6E0}"/>
              </a:ext>
            </a:extLst>
          </p:cNvPr>
          <p:cNvSpPr>
            <a:spLocks noGrp="1"/>
          </p:cNvSpPr>
          <p:nvPr>
            <p:ph idx="1"/>
          </p:nvPr>
        </p:nvSpPr>
        <p:spPr>
          <a:xfrm>
            <a:off x="1115616" y="1628800"/>
            <a:ext cx="7427168" cy="4205064"/>
          </a:xfrm>
        </p:spPr>
        <p:txBody>
          <a:bodyPr>
            <a:normAutofit/>
          </a:bodyPr>
          <a:lstStyle/>
          <a:p>
            <a:pPr marL="0" indent="0">
              <a:buNone/>
            </a:pPr>
            <a:r>
              <a:rPr lang="fr-FR" sz="2400" b="1" dirty="0">
                <a:solidFill>
                  <a:srgbClr val="FFC000"/>
                </a:solidFill>
                <a:latin typeface="Arial Narrow" panose="020B0606020202030204" pitchFamily="34" charset="0"/>
                <a:ea typeface="+mj-ea"/>
                <a:cs typeface="+mj-cs"/>
              </a:rPr>
              <a:t>QUESTIONS PRATIQUES</a:t>
            </a:r>
          </a:p>
          <a:p>
            <a:pPr marL="0" indent="0">
              <a:buNone/>
            </a:pPr>
            <a:r>
              <a:rPr lang="fr-FR" sz="2000" b="1" dirty="0">
                <a:latin typeface="Arial Narrow" panose="020B0606020202030204" pitchFamily="34" charset="0"/>
              </a:rPr>
              <a:t>Guichet de la mobilité</a:t>
            </a:r>
          </a:p>
          <a:p>
            <a:pPr marL="0" indent="719138">
              <a:spcBef>
                <a:spcPts val="0"/>
              </a:spcBef>
              <a:buNone/>
            </a:pPr>
            <a:r>
              <a:rPr lang="fr-FR" sz="2000" dirty="0">
                <a:latin typeface="Arial Narrow" panose="020B0606020202030204" pitchFamily="34" charset="0"/>
              </a:rPr>
              <a:t>Bâtiment Uni Mail - Rez-de-chaussée, local R055</a:t>
            </a:r>
          </a:p>
          <a:p>
            <a:pPr marL="0" indent="719138">
              <a:spcBef>
                <a:spcPts val="0"/>
              </a:spcBef>
              <a:buNone/>
            </a:pPr>
            <a:r>
              <a:rPr lang="fr-FR" sz="2000" dirty="0">
                <a:latin typeface="Arial Narrow" panose="020B0606020202030204" pitchFamily="34" charset="0"/>
                <a:hlinkClick r:id="rId2"/>
              </a:rPr>
              <a:t>conseilmobilite@unige.ch</a:t>
            </a:r>
            <a:r>
              <a:rPr lang="fr-FR" sz="2000" dirty="0">
                <a:latin typeface="Arial Narrow" panose="020B0606020202030204" pitchFamily="34" charset="0"/>
              </a:rPr>
              <a:t> </a:t>
            </a:r>
          </a:p>
          <a:p>
            <a:pPr marL="0" indent="719138">
              <a:spcBef>
                <a:spcPts val="0"/>
              </a:spcBef>
              <a:buNone/>
            </a:pPr>
            <a:r>
              <a:rPr lang="fr-FR" sz="2000" dirty="0">
                <a:latin typeface="Arial Narrow" panose="020B0606020202030204" pitchFamily="34" charset="0"/>
              </a:rPr>
              <a:t>Tél. +41 22 379 80 86</a:t>
            </a:r>
          </a:p>
          <a:p>
            <a:pPr marL="0" indent="0">
              <a:buNone/>
            </a:pPr>
            <a:endParaRPr lang="fr-CH" sz="2000" dirty="0">
              <a:latin typeface="Arial Narrow" panose="020B0606020202030204" pitchFamily="34" charset="0"/>
            </a:endParaRPr>
          </a:p>
          <a:p>
            <a:pPr marL="0" indent="0">
              <a:buNone/>
            </a:pPr>
            <a:r>
              <a:rPr lang="fr-CH" sz="2400" b="1" dirty="0">
                <a:solidFill>
                  <a:srgbClr val="FFC000"/>
                </a:solidFill>
                <a:latin typeface="Arial Narrow" panose="020B0606020202030204" pitchFamily="34" charset="0"/>
                <a:ea typeface="+mj-ea"/>
                <a:cs typeface="+mj-cs"/>
              </a:rPr>
              <a:t>QUESTIONS ACADEMIQUES</a:t>
            </a:r>
          </a:p>
          <a:p>
            <a:pPr marL="0" indent="0">
              <a:buNone/>
            </a:pPr>
            <a:r>
              <a:rPr lang="fr-CH" sz="2000" b="1" dirty="0">
                <a:latin typeface="Arial Narrow" panose="020B0606020202030204" pitchFamily="34" charset="0"/>
              </a:rPr>
              <a:t>Conseillère académique en charge de la mobilité (</a:t>
            </a:r>
            <a:r>
              <a:rPr lang="fr-CH" sz="2000" b="1" dirty="0" err="1">
                <a:latin typeface="Arial Narrow" panose="020B0606020202030204" pitchFamily="34" charset="0"/>
              </a:rPr>
              <a:t>SdS</a:t>
            </a:r>
            <a:r>
              <a:rPr lang="fr-CH" sz="2000" b="1" dirty="0">
                <a:latin typeface="Arial Narrow" panose="020B0606020202030204" pitchFamily="34" charset="0"/>
              </a:rPr>
              <a:t>)</a:t>
            </a:r>
          </a:p>
          <a:p>
            <a:pPr marL="0" indent="804863">
              <a:spcBef>
                <a:spcPts val="0"/>
              </a:spcBef>
              <a:buNone/>
            </a:pPr>
            <a:r>
              <a:rPr lang="fr-CH" sz="2000" dirty="0">
                <a:latin typeface="Arial Narrow" panose="020B0606020202030204" pitchFamily="34" charset="0"/>
              </a:rPr>
              <a:t>Caroline AEPLI</a:t>
            </a:r>
          </a:p>
          <a:p>
            <a:pPr marL="0" indent="804863">
              <a:spcBef>
                <a:spcPts val="0"/>
              </a:spcBef>
              <a:buNone/>
            </a:pPr>
            <a:r>
              <a:rPr lang="fr-CH" sz="2000" dirty="0">
                <a:latin typeface="Arial Narrow" panose="020B0606020202030204" pitchFamily="34" charset="0"/>
                <a:hlinkClick r:id="rId3"/>
              </a:rPr>
              <a:t>Mobilite-etu-sds@unige.ch</a:t>
            </a:r>
            <a:endParaRPr lang="fr-CH" sz="2000" dirty="0">
              <a:latin typeface="Arial Narrow" panose="020B0606020202030204" pitchFamily="34" charset="0"/>
            </a:endParaRPr>
          </a:p>
          <a:p>
            <a:pPr marL="0" indent="804863">
              <a:spcBef>
                <a:spcPts val="0"/>
              </a:spcBef>
              <a:buNone/>
            </a:pPr>
            <a:r>
              <a:rPr lang="fr-FR" sz="2000" dirty="0">
                <a:latin typeface="Arial Narrow" panose="020B0606020202030204" pitchFamily="34" charset="0"/>
              </a:rPr>
              <a:t>Tél. +41 22</a:t>
            </a:r>
            <a:r>
              <a:rPr lang="fr-CH" sz="2000" dirty="0">
                <a:latin typeface="Arial Narrow" panose="020B0606020202030204" pitchFamily="34" charset="0"/>
              </a:rPr>
              <a:t> 379 83 49</a:t>
            </a:r>
          </a:p>
        </p:txBody>
      </p:sp>
      <p:sp>
        <p:nvSpPr>
          <p:cNvPr id="4" name="Titre 1">
            <a:extLst>
              <a:ext uri="{FF2B5EF4-FFF2-40B4-BE49-F238E27FC236}">
                <a16:creationId xmlns:a16="http://schemas.microsoft.com/office/drawing/2014/main" id="{82ABFB19-C43B-431E-9FC8-C7410C0DC3E0}"/>
              </a:ext>
            </a:extLst>
          </p:cNvPr>
          <p:cNvSpPr>
            <a:spLocks noGrp="1"/>
          </p:cNvSpPr>
          <p:nvPr>
            <p:ph type="title"/>
          </p:nvPr>
        </p:nvSpPr>
        <p:spPr>
          <a:xfrm>
            <a:off x="457200" y="274638"/>
            <a:ext cx="8229600" cy="1143000"/>
          </a:xfrm>
        </p:spPr>
        <p:txBody>
          <a:bodyPr>
            <a:normAutofit/>
          </a:bodyPr>
          <a:lstStyle/>
          <a:p>
            <a:r>
              <a:rPr lang="fr-CH" b="1" dirty="0">
                <a:solidFill>
                  <a:srgbClr val="FFC000"/>
                </a:solidFill>
                <a:latin typeface="Arial Narrow" pitchFamily="34" charset="0"/>
              </a:rPr>
              <a:t>CONTACTS</a:t>
            </a:r>
            <a:endParaRPr lang="fr-CH" dirty="0"/>
          </a:p>
        </p:txBody>
      </p:sp>
    </p:spTree>
    <p:extLst>
      <p:ext uri="{BB962C8B-B14F-4D97-AF65-F5344CB8AC3E}">
        <p14:creationId xmlns:p14="http://schemas.microsoft.com/office/powerpoint/2010/main" val="1522132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H" b="1" dirty="0">
                <a:solidFill>
                  <a:srgbClr val="FFC000"/>
                </a:solidFill>
                <a:latin typeface="Arial Narrow" pitchFamily="34" charset="0"/>
              </a:rPr>
              <a:t>LA MOBILITE AU NIVEAU BACHELOR</a:t>
            </a:r>
            <a:endParaRPr lang="fr-CH" dirty="0"/>
          </a:p>
        </p:txBody>
      </p:sp>
      <p:sp>
        <p:nvSpPr>
          <p:cNvPr id="3" name="Espace réservé du contenu 2"/>
          <p:cNvSpPr>
            <a:spLocks noGrp="1"/>
          </p:cNvSpPr>
          <p:nvPr>
            <p:ph idx="1"/>
          </p:nvPr>
        </p:nvSpPr>
        <p:spPr>
          <a:xfrm>
            <a:off x="457200" y="1772816"/>
            <a:ext cx="8229600" cy="3816425"/>
          </a:xfrm>
        </p:spPr>
        <p:txBody>
          <a:bodyPr>
            <a:normAutofit/>
          </a:bodyPr>
          <a:lstStyle/>
          <a:p>
            <a:pPr algn="just">
              <a:buFont typeface="Wingdings" panose="05000000000000000000" pitchFamily="2" charset="2"/>
              <a:buChar char="Ø"/>
            </a:pPr>
            <a:r>
              <a:rPr lang="fr-CH" sz="2400" dirty="0">
                <a:latin typeface="Arial Narrow" pitchFamily="34" charset="0"/>
              </a:rPr>
              <a:t>« Les programmes de mobilité s’adressent aux étudiants de </a:t>
            </a:r>
            <a:r>
              <a:rPr lang="fr-CH" sz="2400" b="1" dirty="0">
                <a:latin typeface="Arial Narrow" pitchFamily="34" charset="0"/>
              </a:rPr>
              <a:t>seconde partie </a:t>
            </a:r>
            <a:r>
              <a:rPr lang="fr-CH" sz="2400" dirty="0">
                <a:latin typeface="Arial Narrow" pitchFamily="34" charset="0"/>
              </a:rPr>
              <a:t>et doivent être approuvés au préalable par le Doyen, sur proposition du Comité scientifique du Baccalauréat universitaire postulé et sur la base d’un </a:t>
            </a:r>
            <a:r>
              <a:rPr lang="fr-CH" sz="2400" b="1" dirty="0">
                <a:latin typeface="Arial Narrow" pitchFamily="34" charset="0"/>
              </a:rPr>
              <a:t>Contrat d’études</a:t>
            </a:r>
            <a:r>
              <a:rPr lang="fr-CH" sz="2400" dirty="0">
                <a:latin typeface="Arial Narrow" pitchFamily="34" charset="0"/>
              </a:rPr>
              <a:t> » (</a:t>
            </a:r>
            <a:r>
              <a:rPr lang="fr-CH" sz="2400" dirty="0">
                <a:solidFill>
                  <a:schemeClr val="hlink"/>
                </a:solidFill>
                <a:latin typeface="Arial Narrow" pitchFamily="34" charset="0"/>
                <a:hlinkClick r:id="rId3"/>
              </a:rPr>
              <a:t>art. 25 RE</a:t>
            </a:r>
            <a:r>
              <a:rPr lang="fr-CH" sz="2400" dirty="0">
                <a:latin typeface="Arial Narrow" pitchFamily="34" charset="0"/>
              </a:rPr>
              <a:t>).</a:t>
            </a:r>
          </a:p>
          <a:p>
            <a:pPr algn="just"/>
            <a:endParaRPr lang="fr-CH" sz="2400" dirty="0">
              <a:latin typeface="Arial Narrow" pitchFamily="34" charset="0"/>
            </a:endParaRPr>
          </a:p>
          <a:p>
            <a:pPr algn="just">
              <a:buFont typeface="Wingdings" panose="05000000000000000000" pitchFamily="2" charset="2"/>
              <a:buChar char="Ø"/>
            </a:pPr>
            <a:r>
              <a:rPr lang="fr-CH" sz="2400" dirty="0">
                <a:latin typeface="Arial Narrow" pitchFamily="34" charset="0"/>
              </a:rPr>
              <a:t>Le séjour de mobilité intervient de préférence en </a:t>
            </a:r>
            <a:r>
              <a:rPr lang="fr-CH" sz="2400" b="1" dirty="0">
                <a:latin typeface="Arial Narrow" pitchFamily="34" charset="0"/>
              </a:rPr>
              <a:t>3</a:t>
            </a:r>
            <a:r>
              <a:rPr lang="fr-CH" sz="2400" b="1" baseline="30000" dirty="0">
                <a:latin typeface="Arial Narrow" pitchFamily="34" charset="0"/>
              </a:rPr>
              <a:t>ème</a:t>
            </a:r>
            <a:r>
              <a:rPr lang="fr-CH" sz="2400" b="1" dirty="0">
                <a:latin typeface="Arial Narrow" pitchFamily="34" charset="0"/>
              </a:rPr>
              <a:t> année d’études </a:t>
            </a:r>
            <a:r>
              <a:rPr lang="fr-CH" sz="2400" dirty="0">
                <a:latin typeface="Arial Narrow" pitchFamily="34" charset="0"/>
              </a:rPr>
              <a:t>(semestres 3 et 4 de la 2</a:t>
            </a:r>
            <a:r>
              <a:rPr lang="fr-CH" sz="2400" baseline="30000" dirty="0">
                <a:latin typeface="Arial Narrow" pitchFamily="34" charset="0"/>
              </a:rPr>
              <a:t>ème</a:t>
            </a:r>
            <a:r>
              <a:rPr lang="fr-CH" sz="2400" dirty="0">
                <a:latin typeface="Arial Narrow" pitchFamily="34" charset="0"/>
              </a:rPr>
              <a:t> partie ).</a:t>
            </a:r>
          </a:p>
          <a:p>
            <a:pPr marL="0" indent="0" algn="just">
              <a:buNone/>
            </a:pPr>
            <a:endParaRPr lang="fr-CH" sz="2400" dirty="0">
              <a:latin typeface="Arial Narrow" pitchFamily="34" charset="0"/>
            </a:endParaRPr>
          </a:p>
          <a:p>
            <a:pPr algn="just">
              <a:buFont typeface="Wingdings" panose="05000000000000000000" pitchFamily="2" charset="2"/>
              <a:buChar char="Ø"/>
            </a:pPr>
            <a:r>
              <a:rPr lang="fr-CH" sz="2400" dirty="0">
                <a:latin typeface="Arial Narrow" pitchFamily="34" charset="0"/>
              </a:rPr>
              <a:t>Un séjour peut durer de </a:t>
            </a:r>
            <a:r>
              <a:rPr lang="fr-CH" sz="2400" b="1" dirty="0">
                <a:latin typeface="Arial Narrow" pitchFamily="34" charset="0"/>
              </a:rPr>
              <a:t>1 à 2 semestres</a:t>
            </a:r>
            <a:r>
              <a:rPr lang="fr-CH" sz="2400" dirty="0">
                <a:latin typeface="Arial Narrow" pitchFamily="34" charset="0"/>
              </a:rPr>
              <a:t>.</a:t>
            </a:r>
          </a:p>
          <a:p>
            <a:pPr marL="0" indent="0" algn="just">
              <a:buNone/>
            </a:pPr>
            <a:endParaRPr lang="fr-CH" sz="2400" dirty="0">
              <a:latin typeface="Arial Narrow" pitchFamily="34" charset="0"/>
            </a:endParaRPr>
          </a:p>
          <a:p>
            <a:endParaRPr lang="fr-CH" sz="2400" dirty="0"/>
          </a:p>
        </p:txBody>
      </p:sp>
    </p:spTree>
    <p:extLst>
      <p:ext uri="{BB962C8B-B14F-4D97-AF65-F5344CB8AC3E}">
        <p14:creationId xmlns:p14="http://schemas.microsoft.com/office/powerpoint/2010/main" val="4242443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H" b="1" dirty="0">
                <a:solidFill>
                  <a:srgbClr val="FFC000"/>
                </a:solidFill>
                <a:latin typeface="Arial Narrow" pitchFamily="34" charset="0"/>
              </a:rPr>
              <a:t>MOBILITE AU NIVEAU BACHELOR: principes</a:t>
            </a:r>
            <a:endParaRPr lang="fr-CH" dirty="0"/>
          </a:p>
        </p:txBody>
      </p:sp>
      <p:sp>
        <p:nvSpPr>
          <p:cNvPr id="3" name="Espace réservé du contenu 2"/>
          <p:cNvSpPr>
            <a:spLocks noGrp="1"/>
          </p:cNvSpPr>
          <p:nvPr>
            <p:ph idx="1"/>
          </p:nvPr>
        </p:nvSpPr>
        <p:spPr>
          <a:xfrm>
            <a:off x="457200" y="1988840"/>
            <a:ext cx="8229600" cy="2736304"/>
          </a:xfrm>
        </p:spPr>
        <p:txBody>
          <a:bodyPr>
            <a:normAutofit/>
          </a:bodyPr>
          <a:lstStyle/>
          <a:p>
            <a:pPr marL="0" indent="0" algn="just">
              <a:buNone/>
            </a:pPr>
            <a:r>
              <a:rPr lang="fr-CH" sz="2800" dirty="0">
                <a:latin typeface="Arial Narrow" pitchFamily="34" charset="0"/>
              </a:rPr>
              <a:t>Comment établir un plan d'études de mobilité?</a:t>
            </a:r>
          </a:p>
          <a:p>
            <a:pPr algn="just"/>
            <a:r>
              <a:rPr lang="fr-CH" sz="2400" dirty="0">
                <a:latin typeface="Arial Narrow" pitchFamily="34" charset="0"/>
              </a:rPr>
              <a:t>Équivalences </a:t>
            </a:r>
            <a:r>
              <a:rPr lang="fr-CH" sz="2400" b="1" dirty="0">
                <a:latin typeface="Arial Narrow" pitchFamily="34" charset="0"/>
              </a:rPr>
              <a:t>strictes</a:t>
            </a:r>
            <a:r>
              <a:rPr lang="fr-CH" sz="2400" dirty="0">
                <a:latin typeface="Arial Narrow" pitchFamily="34" charset="0"/>
              </a:rPr>
              <a:t> pour les cours </a:t>
            </a:r>
            <a:r>
              <a:rPr lang="fr-CH" sz="2400" b="1" dirty="0">
                <a:latin typeface="Arial Narrow" pitchFamily="34" charset="0"/>
              </a:rPr>
              <a:t>obligatoires</a:t>
            </a:r>
          </a:p>
          <a:p>
            <a:pPr algn="just"/>
            <a:r>
              <a:rPr lang="fr-CH" sz="2400" dirty="0">
                <a:latin typeface="Arial Narrow" pitchFamily="34" charset="0"/>
              </a:rPr>
              <a:t>Équivalences </a:t>
            </a:r>
            <a:r>
              <a:rPr lang="fr-CH" sz="2400" b="1" dirty="0">
                <a:latin typeface="Arial Narrow" pitchFamily="34" charset="0"/>
              </a:rPr>
              <a:t>thématiques</a:t>
            </a:r>
            <a:r>
              <a:rPr lang="fr-CH" sz="2400" dirty="0">
                <a:latin typeface="Arial Narrow" pitchFamily="34" charset="0"/>
              </a:rPr>
              <a:t> pour les </a:t>
            </a:r>
            <a:r>
              <a:rPr lang="fr-CH" sz="2400" b="1" dirty="0">
                <a:latin typeface="Arial Narrow" pitchFamily="34" charset="0"/>
              </a:rPr>
              <a:t>enseignements à choix</a:t>
            </a:r>
          </a:p>
          <a:p>
            <a:pPr algn="just"/>
            <a:r>
              <a:rPr lang="fr-CH" sz="2400" b="1" dirty="0">
                <a:latin typeface="Arial Narrow" pitchFamily="34" charset="0"/>
              </a:rPr>
              <a:t>Equivalences hors discipline </a:t>
            </a:r>
            <a:r>
              <a:rPr lang="fr-CH" sz="2400" dirty="0">
                <a:latin typeface="Arial Narrow" pitchFamily="34" charset="0"/>
              </a:rPr>
              <a:t>du Baccalauréat universitaire pour les enseignements à </a:t>
            </a:r>
            <a:r>
              <a:rPr lang="fr-CH" sz="2400" b="1" dirty="0">
                <a:latin typeface="Arial Narrow" pitchFamily="34" charset="0"/>
              </a:rPr>
              <a:t>option en Faculté</a:t>
            </a:r>
          </a:p>
          <a:p>
            <a:pPr algn="just"/>
            <a:r>
              <a:rPr lang="fr-CH" sz="2400" dirty="0">
                <a:latin typeface="Arial Narrow" pitchFamily="34" charset="0"/>
              </a:rPr>
              <a:t>Equivalences </a:t>
            </a:r>
            <a:r>
              <a:rPr lang="fr-CH" sz="2400" b="1" dirty="0">
                <a:latin typeface="Arial Narrow" pitchFamily="34" charset="0"/>
              </a:rPr>
              <a:t>larges</a:t>
            </a:r>
            <a:r>
              <a:rPr lang="fr-CH" sz="2400" dirty="0">
                <a:latin typeface="Arial Narrow" pitchFamily="34" charset="0"/>
              </a:rPr>
              <a:t> pour les </a:t>
            </a:r>
            <a:r>
              <a:rPr lang="fr-CH" sz="2400" b="1" dirty="0">
                <a:latin typeface="Arial Narrow" pitchFamily="34" charset="0"/>
              </a:rPr>
              <a:t>options libres</a:t>
            </a:r>
            <a:endParaRPr lang="fr-CH" sz="2400" dirty="0">
              <a:latin typeface="Arial Narrow" pitchFamily="34" charset="0"/>
            </a:endParaRPr>
          </a:p>
          <a:p>
            <a:pPr marL="0" indent="0" algn="just">
              <a:buNone/>
            </a:pPr>
            <a:endParaRPr lang="fr-CH" sz="2800" dirty="0">
              <a:latin typeface="Arial Narrow" pitchFamily="34" charset="0"/>
            </a:endParaRPr>
          </a:p>
        </p:txBody>
      </p:sp>
      <p:grpSp>
        <p:nvGrpSpPr>
          <p:cNvPr id="9" name="Groupe 8">
            <a:extLst>
              <a:ext uri="{FF2B5EF4-FFF2-40B4-BE49-F238E27FC236}">
                <a16:creationId xmlns:a16="http://schemas.microsoft.com/office/drawing/2014/main" id="{3578E73F-83FF-476F-9100-5AA9663BB404}"/>
              </a:ext>
            </a:extLst>
          </p:cNvPr>
          <p:cNvGrpSpPr/>
          <p:nvPr/>
        </p:nvGrpSpPr>
        <p:grpSpPr>
          <a:xfrm>
            <a:off x="251520" y="4914737"/>
            <a:ext cx="8684096" cy="763216"/>
            <a:chOff x="251520" y="4914737"/>
            <a:chExt cx="8684096" cy="763216"/>
          </a:xfrm>
        </p:grpSpPr>
        <p:sp>
          <p:nvSpPr>
            <p:cNvPr id="4" name="Rectangle 3">
              <a:extLst>
                <a:ext uri="{FF2B5EF4-FFF2-40B4-BE49-F238E27FC236}">
                  <a16:creationId xmlns:a16="http://schemas.microsoft.com/office/drawing/2014/main" id="{98A6D03C-F099-4336-A11E-32FDBF4C1167}"/>
                </a:ext>
              </a:extLst>
            </p:cNvPr>
            <p:cNvSpPr/>
            <p:nvPr/>
          </p:nvSpPr>
          <p:spPr>
            <a:xfrm>
              <a:off x="1115616" y="5065513"/>
              <a:ext cx="7283152" cy="461665"/>
            </a:xfrm>
            <a:prstGeom prst="rect">
              <a:avLst/>
            </a:prstGeom>
          </p:spPr>
          <p:txBody>
            <a:bodyPr wrap="square">
              <a:spAutoFit/>
            </a:bodyPr>
            <a:lstStyle/>
            <a:p>
              <a:pPr algn="just"/>
              <a:r>
                <a:rPr lang="fr-CH" sz="2400" b="1" dirty="0">
                  <a:solidFill>
                    <a:srgbClr val="FFC000"/>
                  </a:solidFill>
                  <a:latin typeface="Arial Narrow" pitchFamily="34" charset="0"/>
                </a:rPr>
                <a:t>Soyez attentifs à la cohérence de votre projet de mobilité.</a:t>
              </a:r>
            </a:p>
          </p:txBody>
        </p:sp>
        <p:pic>
          <p:nvPicPr>
            <p:cNvPr id="6" name="Image 5">
              <a:extLst>
                <a:ext uri="{FF2B5EF4-FFF2-40B4-BE49-F238E27FC236}">
                  <a16:creationId xmlns:a16="http://schemas.microsoft.com/office/drawing/2014/main" id="{9DF182C3-7BA3-4FA8-ADEA-443F136634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4914737"/>
              <a:ext cx="763216" cy="763216"/>
            </a:xfrm>
            <a:prstGeom prst="rect">
              <a:avLst/>
            </a:prstGeom>
          </p:spPr>
        </p:pic>
        <p:pic>
          <p:nvPicPr>
            <p:cNvPr id="7" name="Image 6">
              <a:extLst>
                <a:ext uri="{FF2B5EF4-FFF2-40B4-BE49-F238E27FC236}">
                  <a16:creationId xmlns:a16="http://schemas.microsoft.com/office/drawing/2014/main" id="{C42A2031-4437-4894-9992-7618A9E4060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72400" y="4914737"/>
              <a:ext cx="763216" cy="763216"/>
            </a:xfrm>
            <a:prstGeom prst="rect">
              <a:avLst/>
            </a:prstGeom>
          </p:spPr>
        </p:pic>
      </p:grpSp>
    </p:spTree>
    <p:extLst>
      <p:ext uri="{BB962C8B-B14F-4D97-AF65-F5344CB8AC3E}">
        <p14:creationId xmlns:p14="http://schemas.microsoft.com/office/powerpoint/2010/main" val="379248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F014F75-8481-4515-B832-6EB376358F40}"/>
              </a:ext>
            </a:extLst>
          </p:cNvPr>
          <p:cNvSpPr/>
          <p:nvPr/>
        </p:nvSpPr>
        <p:spPr>
          <a:xfrm>
            <a:off x="457200" y="1628800"/>
            <a:ext cx="8507288" cy="461665"/>
          </a:xfrm>
          <a:prstGeom prst="rect">
            <a:avLst/>
          </a:prstGeom>
        </p:spPr>
        <p:txBody>
          <a:bodyPr wrap="square">
            <a:spAutoFit/>
          </a:bodyPr>
          <a:lstStyle/>
          <a:p>
            <a:pPr algn="just">
              <a:spcAft>
                <a:spcPts val="2400"/>
              </a:spcAft>
            </a:pPr>
            <a:r>
              <a:rPr lang="fr-FR" sz="2400" b="1" dirty="0">
                <a:latin typeface="Arial Narrow" pitchFamily="34" charset="0"/>
              </a:rPr>
              <a:t>En mobilité, vous restez </a:t>
            </a:r>
            <a:r>
              <a:rPr lang="fr-FR" sz="2400" b="1" dirty="0" err="1">
                <a:latin typeface="Arial Narrow" pitchFamily="34" charset="0"/>
              </a:rPr>
              <a:t>soumis-e</a:t>
            </a:r>
            <a:r>
              <a:rPr lang="fr-FR" sz="2400" b="1" dirty="0">
                <a:latin typeface="Arial Narrow" pitchFamily="34" charset="0"/>
              </a:rPr>
              <a:t> au règlement d'études du BA </a:t>
            </a:r>
            <a:r>
              <a:rPr lang="fr-FR" sz="2400" b="1" dirty="0" err="1">
                <a:latin typeface="Arial Narrow" pitchFamily="34" charset="0"/>
              </a:rPr>
              <a:t>SdS</a:t>
            </a:r>
            <a:r>
              <a:rPr lang="fr-FR" sz="2400" b="1" dirty="0">
                <a:latin typeface="Arial Narrow" pitchFamily="34" charset="0"/>
              </a:rPr>
              <a:t>: </a:t>
            </a:r>
          </a:p>
        </p:txBody>
      </p:sp>
      <p:sp>
        <p:nvSpPr>
          <p:cNvPr id="5" name="Titre 1">
            <a:extLst>
              <a:ext uri="{FF2B5EF4-FFF2-40B4-BE49-F238E27FC236}">
                <a16:creationId xmlns:a16="http://schemas.microsoft.com/office/drawing/2014/main" id="{6344C58F-AECD-4A78-BA66-A4F3D373BDA0}"/>
              </a:ext>
            </a:extLst>
          </p:cNvPr>
          <p:cNvSpPr>
            <a:spLocks noGrp="1"/>
          </p:cNvSpPr>
          <p:nvPr>
            <p:ph type="title"/>
          </p:nvPr>
        </p:nvSpPr>
        <p:spPr>
          <a:xfrm>
            <a:off x="457200" y="274638"/>
            <a:ext cx="8229600" cy="1143000"/>
          </a:xfrm>
        </p:spPr>
        <p:txBody>
          <a:bodyPr>
            <a:normAutofit fontScale="90000"/>
          </a:bodyPr>
          <a:lstStyle/>
          <a:p>
            <a:r>
              <a:rPr lang="fr-CH" b="1" dirty="0">
                <a:solidFill>
                  <a:srgbClr val="FFC000"/>
                </a:solidFill>
                <a:latin typeface="Arial Narrow" pitchFamily="34" charset="0"/>
              </a:rPr>
              <a:t>LA MOBILITE AU NIVEAU BACHELOR: règles</a:t>
            </a:r>
            <a:endParaRPr lang="fr-CH" dirty="0"/>
          </a:p>
        </p:txBody>
      </p:sp>
      <p:sp>
        <p:nvSpPr>
          <p:cNvPr id="6" name="Rectangle 5">
            <a:extLst>
              <a:ext uri="{FF2B5EF4-FFF2-40B4-BE49-F238E27FC236}">
                <a16:creationId xmlns:a16="http://schemas.microsoft.com/office/drawing/2014/main" id="{1E450198-DBDC-4D68-A45A-6CE2598034B7}"/>
              </a:ext>
            </a:extLst>
          </p:cNvPr>
          <p:cNvSpPr/>
          <p:nvPr/>
        </p:nvSpPr>
        <p:spPr>
          <a:xfrm>
            <a:off x="799995" y="3291478"/>
            <a:ext cx="7787208" cy="707886"/>
          </a:xfrm>
          <a:prstGeom prst="rect">
            <a:avLst/>
          </a:prstGeom>
        </p:spPr>
        <p:txBody>
          <a:bodyPr wrap="square">
            <a:spAutoFit/>
          </a:bodyPr>
          <a:lstStyle/>
          <a:p>
            <a:pPr marL="342900" indent="-342900" algn="just">
              <a:spcAft>
                <a:spcPts val="2400"/>
              </a:spcAft>
              <a:buFont typeface="Wingdings" panose="05000000000000000000" pitchFamily="2" charset="2"/>
              <a:buChar char="Ø"/>
            </a:pPr>
            <a:r>
              <a:rPr lang="fr-FR" sz="2000" dirty="0">
                <a:latin typeface="Arial Narrow" pitchFamily="34" charset="0"/>
              </a:rPr>
              <a:t>Il n'est pas possible de changer d'enseignement ou de l'abandonner une fois </a:t>
            </a:r>
            <a:r>
              <a:rPr lang="fr-FR" sz="2000" dirty="0" err="1">
                <a:latin typeface="Arial Narrow" pitchFamily="34" charset="0"/>
              </a:rPr>
              <a:t>inscrit-e</a:t>
            </a:r>
            <a:r>
              <a:rPr lang="fr-FR" sz="2000" dirty="0">
                <a:latin typeface="Arial Narrow" pitchFamily="34" charset="0"/>
              </a:rPr>
              <a:t>.</a:t>
            </a:r>
          </a:p>
        </p:txBody>
      </p:sp>
      <p:sp>
        <p:nvSpPr>
          <p:cNvPr id="7" name="Rectangle 6">
            <a:extLst>
              <a:ext uri="{FF2B5EF4-FFF2-40B4-BE49-F238E27FC236}">
                <a16:creationId xmlns:a16="http://schemas.microsoft.com/office/drawing/2014/main" id="{4F6429D7-493D-43DE-8ACB-AD2D8B71D759}"/>
              </a:ext>
            </a:extLst>
          </p:cNvPr>
          <p:cNvSpPr/>
          <p:nvPr/>
        </p:nvSpPr>
        <p:spPr>
          <a:xfrm>
            <a:off x="790817" y="4774050"/>
            <a:ext cx="7787208" cy="707886"/>
          </a:xfrm>
          <a:prstGeom prst="rect">
            <a:avLst/>
          </a:prstGeom>
        </p:spPr>
        <p:txBody>
          <a:bodyPr wrap="square">
            <a:spAutoFit/>
          </a:bodyPr>
          <a:lstStyle/>
          <a:p>
            <a:pPr marL="342900" indent="-342900" algn="just">
              <a:spcAft>
                <a:spcPts val="2400"/>
              </a:spcAft>
              <a:buFont typeface="Wingdings" panose="05000000000000000000" pitchFamily="2" charset="2"/>
              <a:buChar char="Ø"/>
            </a:pPr>
            <a:r>
              <a:rPr lang="fr-FR" sz="2000" dirty="0">
                <a:latin typeface="Arial Narrow" pitchFamily="34" charset="0"/>
              </a:rPr>
              <a:t>En cas d'échec à un enseignement prévu en mobilité, il n'est pas possible de prendre un enseignement en remplacement à UNIGE lors de votre retour.</a:t>
            </a:r>
          </a:p>
        </p:txBody>
      </p:sp>
      <p:sp>
        <p:nvSpPr>
          <p:cNvPr id="8" name="Rectangle 7">
            <a:extLst>
              <a:ext uri="{FF2B5EF4-FFF2-40B4-BE49-F238E27FC236}">
                <a16:creationId xmlns:a16="http://schemas.microsoft.com/office/drawing/2014/main" id="{1E315FBC-F7E1-4A69-A098-BAA55ABEC5B1}"/>
              </a:ext>
            </a:extLst>
          </p:cNvPr>
          <p:cNvSpPr/>
          <p:nvPr/>
        </p:nvSpPr>
        <p:spPr>
          <a:xfrm>
            <a:off x="803934" y="2275541"/>
            <a:ext cx="7787208" cy="1015663"/>
          </a:xfrm>
          <a:prstGeom prst="rect">
            <a:avLst/>
          </a:prstGeom>
        </p:spPr>
        <p:txBody>
          <a:bodyPr wrap="square">
            <a:spAutoFit/>
          </a:bodyPr>
          <a:lstStyle/>
          <a:p>
            <a:pPr marL="342900" indent="-342900" algn="just">
              <a:spcAft>
                <a:spcPts val="2400"/>
              </a:spcAft>
              <a:buFont typeface="Wingdings" panose="05000000000000000000" pitchFamily="2" charset="2"/>
              <a:buChar char="Ø"/>
            </a:pPr>
            <a:r>
              <a:rPr lang="fr-FR" sz="2000" dirty="0">
                <a:latin typeface="Arial Narrow" pitchFamily="34" charset="0"/>
              </a:rPr>
              <a:t>Les mêmes règles qu'à l'UNIGE prévalent en mobilité, en particulier, le fait de devoir réussir en </a:t>
            </a:r>
            <a:r>
              <a:rPr lang="fr-FR" sz="2000" b="1" dirty="0">
                <a:latin typeface="Arial Narrow" pitchFamily="34" charset="0"/>
              </a:rPr>
              <a:t>TROIS tentatives maximum </a:t>
            </a:r>
            <a:r>
              <a:rPr lang="fr-FR" sz="2000" dirty="0">
                <a:latin typeface="Arial Narrow" pitchFamily="34" charset="0"/>
              </a:rPr>
              <a:t>un enseignement auquel vous vous inscrivez en mobilité.</a:t>
            </a:r>
          </a:p>
        </p:txBody>
      </p:sp>
      <p:sp>
        <p:nvSpPr>
          <p:cNvPr id="2" name="Rectangle 1"/>
          <p:cNvSpPr/>
          <p:nvPr/>
        </p:nvSpPr>
        <p:spPr>
          <a:xfrm>
            <a:off x="781639" y="4066164"/>
            <a:ext cx="7805564" cy="707886"/>
          </a:xfrm>
          <a:prstGeom prst="rect">
            <a:avLst/>
          </a:prstGeom>
        </p:spPr>
        <p:txBody>
          <a:bodyPr wrap="square">
            <a:spAutoFit/>
          </a:bodyPr>
          <a:lstStyle/>
          <a:p>
            <a:pPr marL="342900" indent="-342900" algn="just">
              <a:spcAft>
                <a:spcPts val="2400"/>
              </a:spcAft>
              <a:buFont typeface="Wingdings" panose="05000000000000000000" pitchFamily="2" charset="2"/>
              <a:buChar char="Ø"/>
            </a:pPr>
            <a:r>
              <a:rPr lang="fr-FR" sz="2000" dirty="0">
                <a:latin typeface="Arial Narrow" pitchFamily="34" charset="0"/>
              </a:rPr>
              <a:t>Il n'est pas possible de procéder à des conservations de notes pour les crédits de mobilité.</a:t>
            </a:r>
          </a:p>
        </p:txBody>
      </p:sp>
    </p:spTree>
    <p:extLst>
      <p:ext uri="{BB962C8B-B14F-4D97-AF65-F5344CB8AC3E}">
        <p14:creationId xmlns:p14="http://schemas.microsoft.com/office/powerpoint/2010/main" val="789735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H" b="1" dirty="0">
                <a:solidFill>
                  <a:srgbClr val="FFC000"/>
                </a:solidFill>
                <a:latin typeface="Arial Narrow" pitchFamily="34" charset="0"/>
              </a:rPr>
              <a:t>LA MOBILITE AU NIVEAU BACHELOR: règles</a:t>
            </a:r>
            <a:endParaRPr lang="fr-CH" dirty="0"/>
          </a:p>
        </p:txBody>
      </p:sp>
      <p:sp>
        <p:nvSpPr>
          <p:cNvPr id="3" name="Espace réservé du contenu 2"/>
          <p:cNvSpPr>
            <a:spLocks noGrp="1"/>
          </p:cNvSpPr>
          <p:nvPr>
            <p:ph idx="1"/>
          </p:nvPr>
        </p:nvSpPr>
        <p:spPr>
          <a:xfrm>
            <a:off x="457200" y="1844824"/>
            <a:ext cx="8229600" cy="3528392"/>
          </a:xfrm>
        </p:spPr>
        <p:txBody>
          <a:bodyPr>
            <a:normAutofit fontScale="92500"/>
          </a:bodyPr>
          <a:lstStyle/>
          <a:p>
            <a:pPr marL="0" indent="0" algn="ctr">
              <a:spcBef>
                <a:spcPts val="2400"/>
              </a:spcBef>
              <a:buNone/>
            </a:pPr>
            <a:r>
              <a:rPr lang="fr-CH" sz="3000" b="1" dirty="0">
                <a:latin typeface="Arial Narrow" pitchFamily="34" charset="0"/>
              </a:rPr>
              <a:t>Vous devez accorder la priorité à la réussite des enseignements de votre Baccalauréat à l’UNIGE</a:t>
            </a:r>
            <a:endParaRPr lang="fr-CH" sz="3000" dirty="0">
              <a:latin typeface="Arial Narrow" pitchFamily="34" charset="0"/>
            </a:endParaRPr>
          </a:p>
          <a:p>
            <a:pPr marL="0" indent="0" algn="just">
              <a:spcBef>
                <a:spcPts val="0"/>
              </a:spcBef>
              <a:spcAft>
                <a:spcPts val="1200"/>
              </a:spcAft>
              <a:buNone/>
            </a:pPr>
            <a:endParaRPr lang="fr-CH" sz="2400" dirty="0">
              <a:latin typeface="Arial Narrow" pitchFamily="34" charset="0"/>
            </a:endParaRPr>
          </a:p>
          <a:p>
            <a:pPr marL="0" indent="0" algn="just">
              <a:spcBef>
                <a:spcPts val="0"/>
              </a:spcBef>
              <a:spcAft>
                <a:spcPts val="1200"/>
              </a:spcAft>
              <a:buNone/>
            </a:pPr>
            <a:r>
              <a:rPr lang="fr-CH" sz="2400" dirty="0">
                <a:latin typeface="Arial Narrow" pitchFamily="34" charset="0"/>
              </a:rPr>
              <a:t>En cas d'échec à un ou plusieurs enseignements de votre cursus:</a:t>
            </a:r>
          </a:p>
          <a:p>
            <a:pPr algn="just">
              <a:spcBef>
                <a:spcPts val="0"/>
              </a:spcBef>
              <a:spcAft>
                <a:spcPts val="1200"/>
              </a:spcAft>
              <a:buFont typeface="Wingdings" panose="05000000000000000000" pitchFamily="2" charset="2"/>
              <a:buChar char="Ø"/>
            </a:pPr>
            <a:r>
              <a:rPr lang="fr-CH" sz="2400" dirty="0">
                <a:latin typeface="Arial Narrow" pitchFamily="34" charset="0"/>
              </a:rPr>
              <a:t>privilégiez la session de rattrapage d'août/septembre pour les représenter;</a:t>
            </a:r>
          </a:p>
          <a:p>
            <a:pPr algn="just">
              <a:spcBef>
                <a:spcPts val="0"/>
              </a:spcBef>
              <a:spcAft>
                <a:spcPts val="1200"/>
              </a:spcAft>
              <a:buFont typeface="Wingdings" panose="05000000000000000000" pitchFamily="2" charset="2"/>
              <a:buChar char="Ø"/>
            </a:pPr>
            <a:r>
              <a:rPr lang="fr-CH" sz="2400" dirty="0">
                <a:latin typeface="Arial Narrow" pitchFamily="34" charset="0"/>
              </a:rPr>
              <a:t>si vous devez le(s) représenter durant votre séjour de mobilité, il vous faut revenir pour la session d'examens à Genève et vous ne pourrez pas suivre le cours l'année d'après ni changer la modalité d'examen.</a:t>
            </a:r>
          </a:p>
        </p:txBody>
      </p:sp>
    </p:spTree>
    <p:extLst>
      <p:ext uri="{BB962C8B-B14F-4D97-AF65-F5344CB8AC3E}">
        <p14:creationId xmlns:p14="http://schemas.microsoft.com/office/powerpoint/2010/main" val="1424393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6E199583-B9A9-43F8-9794-7F0CB6D5E59A}"/>
              </a:ext>
            </a:extLst>
          </p:cNvPr>
          <p:cNvSpPr>
            <a:spLocks noGrp="1"/>
          </p:cNvSpPr>
          <p:nvPr>
            <p:ph type="title"/>
          </p:nvPr>
        </p:nvSpPr>
        <p:spPr>
          <a:xfrm>
            <a:off x="457200" y="2204864"/>
            <a:ext cx="8229600" cy="1143000"/>
          </a:xfrm>
        </p:spPr>
        <p:txBody>
          <a:bodyPr>
            <a:normAutofit fontScale="90000"/>
          </a:bodyPr>
          <a:lstStyle/>
          <a:p>
            <a:r>
              <a:rPr lang="fr-CH" b="1" dirty="0">
                <a:solidFill>
                  <a:srgbClr val="FFC000"/>
                </a:solidFill>
                <a:latin typeface="Arial Narrow" pitchFamily="34" charset="0"/>
              </a:rPr>
              <a:t>LA MOBILITE POUR LES </a:t>
            </a:r>
            <a:br>
              <a:rPr lang="fr-CH" b="1" dirty="0">
                <a:solidFill>
                  <a:srgbClr val="FFC000"/>
                </a:solidFill>
                <a:latin typeface="Arial Narrow" pitchFamily="34" charset="0"/>
              </a:rPr>
            </a:br>
            <a:r>
              <a:rPr lang="fr-CH" b="1" dirty="0">
                <a:solidFill>
                  <a:srgbClr val="FFC000"/>
                </a:solidFill>
                <a:latin typeface="Arial Narrow" pitchFamily="34" charset="0"/>
              </a:rPr>
              <a:t>ETUDIANT-ES DE MASTER</a:t>
            </a:r>
            <a:endParaRPr lang="fr-CH" dirty="0"/>
          </a:p>
        </p:txBody>
      </p:sp>
    </p:spTree>
    <p:extLst>
      <p:ext uri="{BB962C8B-B14F-4D97-AF65-F5344CB8AC3E}">
        <p14:creationId xmlns:p14="http://schemas.microsoft.com/office/powerpoint/2010/main" val="2898497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H" b="1" dirty="0">
                <a:solidFill>
                  <a:srgbClr val="FFC000"/>
                </a:solidFill>
                <a:latin typeface="Arial Narrow" pitchFamily="34" charset="0"/>
              </a:rPr>
              <a:t>LA MOBILITE AU NIVEAU MASTER</a:t>
            </a:r>
            <a:endParaRPr lang="fr-CH" dirty="0"/>
          </a:p>
        </p:txBody>
      </p:sp>
      <p:sp>
        <p:nvSpPr>
          <p:cNvPr id="3" name="Espace réservé du contenu 2"/>
          <p:cNvSpPr>
            <a:spLocks noGrp="1"/>
          </p:cNvSpPr>
          <p:nvPr>
            <p:ph idx="1"/>
          </p:nvPr>
        </p:nvSpPr>
        <p:spPr>
          <a:xfrm>
            <a:off x="465093" y="1844824"/>
            <a:ext cx="8229600" cy="3849291"/>
          </a:xfrm>
        </p:spPr>
        <p:txBody>
          <a:bodyPr>
            <a:normAutofit/>
          </a:bodyPr>
          <a:lstStyle/>
          <a:p>
            <a:r>
              <a:rPr lang="fr-CH" sz="2800" dirty="0">
                <a:latin typeface="Arial Narrow" pitchFamily="34" charset="0"/>
              </a:rPr>
              <a:t>Cf. </a:t>
            </a:r>
            <a:r>
              <a:rPr lang="fr-CH" sz="2800" dirty="0">
                <a:latin typeface="Arial Narrow" pitchFamily="34" charset="0"/>
                <a:hlinkClick r:id="rId3"/>
              </a:rPr>
              <a:t>art. 20 RE </a:t>
            </a:r>
            <a:r>
              <a:rPr lang="fr-CH" sz="2800" dirty="0">
                <a:latin typeface="Arial Narrow" pitchFamily="34" charset="0"/>
              </a:rPr>
              <a:t>définissent le cadre et les conditions de réalisation d'un semestre de mobilité.</a:t>
            </a:r>
          </a:p>
          <a:p>
            <a:endParaRPr lang="fr-CH" sz="2400" dirty="0">
              <a:latin typeface="Arial Narrow" pitchFamily="34" charset="0"/>
            </a:endParaRPr>
          </a:p>
          <a:p>
            <a:r>
              <a:rPr lang="fr-CH" sz="2800" dirty="0">
                <a:latin typeface="Arial Narrow" pitchFamily="34" charset="0"/>
              </a:rPr>
              <a:t>Le séjour de mobilité peut être réalisé </a:t>
            </a:r>
          </a:p>
          <a:p>
            <a:pPr lvl="1"/>
            <a:r>
              <a:rPr lang="fr-CH" sz="2400" dirty="0">
                <a:latin typeface="Arial Narrow" pitchFamily="34" charset="0"/>
              </a:rPr>
              <a:t>dès le </a:t>
            </a:r>
            <a:r>
              <a:rPr lang="fr-CH" sz="2400" b="1" dirty="0">
                <a:latin typeface="Arial Narrow" pitchFamily="34" charset="0"/>
              </a:rPr>
              <a:t>2ème</a:t>
            </a:r>
            <a:r>
              <a:rPr lang="fr-CH" sz="2400" dirty="0">
                <a:latin typeface="Arial Narrow" pitchFamily="34" charset="0"/>
              </a:rPr>
              <a:t> semestre pour les Masters à </a:t>
            </a:r>
            <a:r>
              <a:rPr lang="fr-CH" sz="2400" b="1" dirty="0">
                <a:latin typeface="Arial Narrow" pitchFamily="34" charset="0"/>
              </a:rPr>
              <a:t>90 crédits </a:t>
            </a:r>
          </a:p>
          <a:p>
            <a:pPr lvl="1"/>
            <a:r>
              <a:rPr lang="fr-CH" sz="2400" dirty="0">
                <a:latin typeface="Arial Narrow" pitchFamily="34" charset="0"/>
              </a:rPr>
              <a:t>dès le </a:t>
            </a:r>
            <a:r>
              <a:rPr lang="fr-CH" sz="2400" b="1" dirty="0">
                <a:latin typeface="Arial Narrow" pitchFamily="34" charset="0"/>
              </a:rPr>
              <a:t>3ème</a:t>
            </a:r>
            <a:r>
              <a:rPr lang="fr-CH" sz="2400" dirty="0">
                <a:latin typeface="Arial Narrow" pitchFamily="34" charset="0"/>
              </a:rPr>
              <a:t> semestre pour les Masters à </a:t>
            </a:r>
            <a:r>
              <a:rPr lang="fr-CH" sz="2400" b="1" dirty="0">
                <a:latin typeface="Arial Narrow" pitchFamily="34" charset="0"/>
              </a:rPr>
              <a:t>120 crédits</a:t>
            </a:r>
          </a:p>
          <a:p>
            <a:pPr lvl="1"/>
            <a:endParaRPr lang="fr-CH" sz="2400" dirty="0">
              <a:latin typeface="Arial Narrow" pitchFamily="34" charset="0"/>
            </a:endParaRPr>
          </a:p>
          <a:p>
            <a:r>
              <a:rPr lang="fr-CH" sz="2800" dirty="0">
                <a:latin typeface="Arial Narrow" pitchFamily="34" charset="0"/>
              </a:rPr>
              <a:t>Le séjour ne peut excéder 1 semestre et 30 crédits</a:t>
            </a:r>
          </a:p>
        </p:txBody>
      </p:sp>
    </p:spTree>
    <p:extLst>
      <p:ext uri="{BB962C8B-B14F-4D97-AF65-F5344CB8AC3E}">
        <p14:creationId xmlns:p14="http://schemas.microsoft.com/office/powerpoint/2010/main" val="1881769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H" b="1" dirty="0">
                <a:solidFill>
                  <a:srgbClr val="FFC000"/>
                </a:solidFill>
                <a:latin typeface="Arial Narrow" pitchFamily="34" charset="0"/>
              </a:rPr>
              <a:t>MOBILITE AU NIVEAU MASTER: principes</a:t>
            </a:r>
            <a:endParaRPr lang="fr-CH" dirty="0"/>
          </a:p>
        </p:txBody>
      </p:sp>
      <p:sp>
        <p:nvSpPr>
          <p:cNvPr id="3" name="Espace réservé du contenu 2"/>
          <p:cNvSpPr>
            <a:spLocks noGrp="1"/>
          </p:cNvSpPr>
          <p:nvPr>
            <p:ph idx="1"/>
          </p:nvPr>
        </p:nvSpPr>
        <p:spPr>
          <a:xfrm>
            <a:off x="463545" y="2342496"/>
            <a:ext cx="8229600" cy="2232248"/>
          </a:xfrm>
        </p:spPr>
        <p:txBody>
          <a:bodyPr>
            <a:normAutofit fontScale="92500"/>
          </a:bodyPr>
          <a:lstStyle/>
          <a:p>
            <a:pPr marL="0" indent="0" algn="just">
              <a:buNone/>
            </a:pPr>
            <a:r>
              <a:rPr lang="fr-CH" dirty="0">
                <a:latin typeface="Arial Narrow" pitchFamily="34" charset="0"/>
              </a:rPr>
              <a:t>Comment établir un plan d'études de mobilité?</a:t>
            </a:r>
          </a:p>
          <a:p>
            <a:pPr algn="just"/>
            <a:r>
              <a:rPr lang="fr-CH" sz="2800" dirty="0">
                <a:latin typeface="Arial Narrow" pitchFamily="34" charset="0"/>
              </a:rPr>
              <a:t>Équivalences </a:t>
            </a:r>
            <a:r>
              <a:rPr lang="fr-CH" sz="2800" b="1" dirty="0">
                <a:latin typeface="Arial Narrow" pitchFamily="34" charset="0"/>
              </a:rPr>
              <a:t>strictes</a:t>
            </a:r>
            <a:r>
              <a:rPr lang="fr-CH" sz="2800" dirty="0">
                <a:latin typeface="Arial Narrow" pitchFamily="34" charset="0"/>
              </a:rPr>
              <a:t> pour les </a:t>
            </a:r>
            <a:r>
              <a:rPr lang="fr-CH" sz="2800" b="1" dirty="0">
                <a:latin typeface="Arial Narrow" pitchFamily="34" charset="0"/>
              </a:rPr>
              <a:t>cours obligatoires</a:t>
            </a:r>
          </a:p>
          <a:p>
            <a:pPr algn="just"/>
            <a:r>
              <a:rPr lang="fr-CH" sz="2800" dirty="0">
                <a:latin typeface="Arial Narrow" pitchFamily="34" charset="0"/>
              </a:rPr>
              <a:t>Équivalences </a:t>
            </a:r>
            <a:r>
              <a:rPr lang="fr-CH" sz="2800" b="1" dirty="0">
                <a:latin typeface="Arial Narrow" pitchFamily="34" charset="0"/>
              </a:rPr>
              <a:t>thématiques</a:t>
            </a:r>
            <a:r>
              <a:rPr lang="fr-CH" sz="2800" dirty="0">
                <a:latin typeface="Arial Narrow" pitchFamily="34" charset="0"/>
              </a:rPr>
              <a:t> pour les </a:t>
            </a:r>
            <a:r>
              <a:rPr lang="fr-CH" sz="2800" b="1" dirty="0">
                <a:latin typeface="Arial Narrow" pitchFamily="34" charset="0"/>
              </a:rPr>
              <a:t>enseignements à</a:t>
            </a:r>
            <a:r>
              <a:rPr lang="fr-CH" sz="2800" dirty="0">
                <a:latin typeface="Arial Narrow" pitchFamily="34" charset="0"/>
              </a:rPr>
              <a:t> </a:t>
            </a:r>
            <a:r>
              <a:rPr lang="fr-CH" sz="2800" b="1" dirty="0">
                <a:latin typeface="Arial Narrow" pitchFamily="34" charset="0"/>
              </a:rPr>
              <a:t>choix</a:t>
            </a:r>
          </a:p>
          <a:p>
            <a:pPr algn="just"/>
            <a:r>
              <a:rPr lang="fr-CH" sz="2800" dirty="0">
                <a:latin typeface="Arial Narrow" pitchFamily="34" charset="0"/>
              </a:rPr>
              <a:t>Equivalences </a:t>
            </a:r>
            <a:r>
              <a:rPr lang="fr-CH" sz="2800" b="1" dirty="0">
                <a:latin typeface="Arial Narrow" pitchFamily="34" charset="0"/>
              </a:rPr>
              <a:t>larges</a:t>
            </a:r>
            <a:r>
              <a:rPr lang="fr-CH" sz="2800" dirty="0">
                <a:latin typeface="Arial Narrow" pitchFamily="34" charset="0"/>
              </a:rPr>
              <a:t> pour les </a:t>
            </a:r>
            <a:r>
              <a:rPr lang="fr-CH" sz="2800" b="1" dirty="0">
                <a:latin typeface="Arial Narrow" pitchFamily="34" charset="0"/>
              </a:rPr>
              <a:t>options libres</a:t>
            </a:r>
            <a:endParaRPr lang="fr-CH" sz="2800" dirty="0">
              <a:latin typeface="Arial Narrow" pitchFamily="34" charset="0"/>
            </a:endParaRPr>
          </a:p>
          <a:p>
            <a:endParaRPr lang="fr-CH" dirty="0"/>
          </a:p>
        </p:txBody>
      </p:sp>
      <p:grpSp>
        <p:nvGrpSpPr>
          <p:cNvPr id="4" name="Groupe 3">
            <a:extLst>
              <a:ext uri="{FF2B5EF4-FFF2-40B4-BE49-F238E27FC236}">
                <a16:creationId xmlns:a16="http://schemas.microsoft.com/office/drawing/2014/main" id="{BCD6E533-A882-4F77-9EE6-0DE2581B3A54}"/>
              </a:ext>
            </a:extLst>
          </p:cNvPr>
          <p:cNvGrpSpPr/>
          <p:nvPr/>
        </p:nvGrpSpPr>
        <p:grpSpPr>
          <a:xfrm>
            <a:off x="229952" y="4574744"/>
            <a:ext cx="8684096" cy="763216"/>
            <a:chOff x="251520" y="4914737"/>
            <a:chExt cx="8684096" cy="763216"/>
          </a:xfrm>
        </p:grpSpPr>
        <p:sp>
          <p:nvSpPr>
            <p:cNvPr id="5" name="Rectangle 4">
              <a:extLst>
                <a:ext uri="{FF2B5EF4-FFF2-40B4-BE49-F238E27FC236}">
                  <a16:creationId xmlns:a16="http://schemas.microsoft.com/office/drawing/2014/main" id="{4235F15B-03ED-4629-95F4-C974649B24BC}"/>
                </a:ext>
              </a:extLst>
            </p:cNvPr>
            <p:cNvSpPr/>
            <p:nvPr/>
          </p:nvSpPr>
          <p:spPr>
            <a:xfrm>
              <a:off x="1115616" y="5065513"/>
              <a:ext cx="7283152" cy="461665"/>
            </a:xfrm>
            <a:prstGeom prst="rect">
              <a:avLst/>
            </a:prstGeom>
          </p:spPr>
          <p:txBody>
            <a:bodyPr wrap="square">
              <a:spAutoFit/>
            </a:bodyPr>
            <a:lstStyle/>
            <a:p>
              <a:pPr algn="just"/>
              <a:r>
                <a:rPr lang="fr-CH" sz="2400" b="1" dirty="0">
                  <a:solidFill>
                    <a:srgbClr val="FFC000"/>
                  </a:solidFill>
                  <a:latin typeface="Arial Narrow" pitchFamily="34" charset="0"/>
                </a:rPr>
                <a:t>Soyez attentifs à la cohérence de votre projet de mobilité.</a:t>
              </a:r>
            </a:p>
          </p:txBody>
        </p:sp>
        <p:pic>
          <p:nvPicPr>
            <p:cNvPr id="6" name="Image 5">
              <a:extLst>
                <a:ext uri="{FF2B5EF4-FFF2-40B4-BE49-F238E27FC236}">
                  <a16:creationId xmlns:a16="http://schemas.microsoft.com/office/drawing/2014/main" id="{3CE500D3-8CE1-41A9-9DA1-5507D553864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4914737"/>
              <a:ext cx="763216" cy="763216"/>
            </a:xfrm>
            <a:prstGeom prst="rect">
              <a:avLst/>
            </a:prstGeom>
          </p:spPr>
        </p:pic>
        <p:pic>
          <p:nvPicPr>
            <p:cNvPr id="7" name="Image 6">
              <a:extLst>
                <a:ext uri="{FF2B5EF4-FFF2-40B4-BE49-F238E27FC236}">
                  <a16:creationId xmlns:a16="http://schemas.microsoft.com/office/drawing/2014/main" id="{F2B3089C-852C-410B-8C37-3021A4F473A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72400" y="4914737"/>
              <a:ext cx="763216" cy="763216"/>
            </a:xfrm>
            <a:prstGeom prst="rect">
              <a:avLst/>
            </a:prstGeom>
          </p:spPr>
        </p:pic>
      </p:grpSp>
    </p:spTree>
    <p:extLst>
      <p:ext uri="{BB962C8B-B14F-4D97-AF65-F5344CB8AC3E}">
        <p14:creationId xmlns:p14="http://schemas.microsoft.com/office/powerpoint/2010/main" val="1727558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2679</TotalTime>
  <Words>1518</Words>
  <Application>Microsoft Office PowerPoint</Application>
  <PresentationFormat>Affichage à l'écran (4:3)</PresentationFormat>
  <Paragraphs>131</Paragraphs>
  <Slides>21</Slides>
  <Notes>5</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21</vt:i4>
      </vt:variant>
    </vt:vector>
  </HeadingPairs>
  <TitlesOfParts>
    <vt:vector size="26" baseType="lpstr">
      <vt:lpstr>Arial</vt:lpstr>
      <vt:lpstr>Arial Narrow</vt:lpstr>
      <vt:lpstr>Calibri</vt:lpstr>
      <vt:lpstr>Wingdings</vt:lpstr>
      <vt:lpstr>Thème Office</vt:lpstr>
      <vt:lpstr>Séance d'information  sur la mobilité "OUT"  Bachelor et Master  29 avril 2021</vt:lpstr>
      <vt:lpstr>LA MOBILITE POUR LES  ETUDIANT-ES DE BACHELOR</vt:lpstr>
      <vt:lpstr>LA MOBILITE AU NIVEAU BACHELOR</vt:lpstr>
      <vt:lpstr>MOBILITE AU NIVEAU BACHELOR: principes</vt:lpstr>
      <vt:lpstr>LA MOBILITE AU NIVEAU BACHELOR: règles</vt:lpstr>
      <vt:lpstr>LA MOBILITE AU NIVEAU BACHELOR: règles</vt:lpstr>
      <vt:lpstr>LA MOBILITE POUR LES  ETUDIANT-ES DE MASTER</vt:lpstr>
      <vt:lpstr>LA MOBILITE AU NIVEAU MASTER</vt:lpstr>
      <vt:lpstr>MOBILITE AU NIVEAU MASTER: principes</vt:lpstr>
      <vt:lpstr>LA MOBILITE AU NIVEAU MASTER: règles</vt:lpstr>
      <vt:lpstr>POUR TOUS-TES LES ETUDIANT-ES</vt:lpstr>
      <vt:lpstr>CHOIX DE LA DESTINATION</vt:lpstr>
      <vt:lpstr>CONSTITUTION DU DOSSIER (1)</vt:lpstr>
      <vt:lpstr>CONSTITUTION DU DOSSIER (2)</vt:lpstr>
      <vt:lpstr>CONSTITUTION DU DOSSIER (3)</vt:lpstr>
      <vt:lpstr>SELECTION</vt:lpstr>
      <vt:lpstr>ATTRIBUTION DES PLACES</vt:lpstr>
      <vt:lpstr>ENSEIGNEMENTS POSSIBLES A DISTANCE</vt:lpstr>
      <vt:lpstr>CONVERSION DES CREDITS</vt:lpstr>
      <vt:lpstr>VALIDATION DU SEJOUR DANS VOTRE CURSUS</vt:lpstr>
      <vt:lpstr>CONTACTS</vt:lpstr>
    </vt:vector>
  </TitlesOfParts>
  <Company>Université de Genève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unige</dc:creator>
  <cp:lastModifiedBy>Caroline Aepli</cp:lastModifiedBy>
  <cp:revision>258</cp:revision>
  <cp:lastPrinted>2016-10-12T11:11:26Z</cp:lastPrinted>
  <dcterms:created xsi:type="dcterms:W3CDTF">2010-10-14T12:29:49Z</dcterms:created>
  <dcterms:modified xsi:type="dcterms:W3CDTF">2021-04-29T20:54:54Z</dcterms:modified>
</cp:coreProperties>
</file>