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256" r:id="rId2"/>
    <p:sldId id="381" r:id="rId3"/>
    <p:sldId id="315" r:id="rId4"/>
    <p:sldId id="449" r:id="rId5"/>
    <p:sldId id="258" r:id="rId6"/>
    <p:sldId id="298" r:id="rId7"/>
    <p:sldId id="299" r:id="rId8"/>
    <p:sldId id="383" r:id="rId9"/>
    <p:sldId id="354" r:id="rId10"/>
    <p:sldId id="450" r:id="rId11"/>
    <p:sldId id="360" r:id="rId12"/>
    <p:sldId id="284" r:id="rId13"/>
    <p:sldId id="382" r:id="rId14"/>
    <p:sldId id="322" r:id="rId15"/>
    <p:sldId id="387" r:id="rId16"/>
    <p:sldId id="388" r:id="rId17"/>
    <p:sldId id="321" r:id="rId18"/>
    <p:sldId id="389" r:id="rId19"/>
    <p:sldId id="323" r:id="rId20"/>
    <p:sldId id="393" r:id="rId21"/>
    <p:sldId id="324" r:id="rId22"/>
    <p:sldId id="325" r:id="rId23"/>
    <p:sldId id="326" r:id="rId24"/>
    <p:sldId id="327" r:id="rId25"/>
    <p:sldId id="386" r:id="rId26"/>
    <p:sldId id="391" r:id="rId27"/>
    <p:sldId id="394" r:id="rId28"/>
    <p:sldId id="395" r:id="rId29"/>
    <p:sldId id="396" r:id="rId30"/>
    <p:sldId id="314" r:id="rId31"/>
    <p:sldId id="385" r:id="rId32"/>
    <p:sldId id="384" r:id="rId33"/>
    <p:sldId id="330" r:id="rId34"/>
    <p:sldId id="397" r:id="rId35"/>
    <p:sldId id="308" r:id="rId36"/>
    <p:sldId id="399" r:id="rId37"/>
    <p:sldId id="357" r:id="rId38"/>
    <p:sldId id="331" r:id="rId39"/>
    <p:sldId id="332" r:id="rId40"/>
    <p:sldId id="451" r:id="rId41"/>
    <p:sldId id="369" r:id="rId42"/>
    <p:sldId id="370" r:id="rId43"/>
    <p:sldId id="363" r:id="rId44"/>
    <p:sldId id="364" r:id="rId45"/>
    <p:sldId id="355" r:id="rId46"/>
    <p:sldId id="338" r:id="rId47"/>
    <p:sldId id="339" r:id="rId48"/>
    <p:sldId id="448" r:id="rId49"/>
    <p:sldId id="368" r:id="rId50"/>
    <p:sldId id="307" r:id="rId51"/>
    <p:sldId id="342" r:id="rId52"/>
    <p:sldId id="343" r:id="rId53"/>
    <p:sldId id="270" r:id="rId54"/>
    <p:sldId id="452" r:id="rId55"/>
    <p:sldId id="345" r:id="rId56"/>
    <p:sldId id="361" r:id="rId57"/>
    <p:sldId id="453" r:id="rId58"/>
    <p:sldId id="379" r:id="rId59"/>
    <p:sldId id="380" r:id="rId60"/>
    <p:sldId id="277" r:id="rId61"/>
    <p:sldId id="454" r:id="rId62"/>
    <p:sldId id="317" r:id="rId63"/>
    <p:sldId id="353" r:id="rId64"/>
    <p:sldId id="455" r:id="rId65"/>
    <p:sldId id="456" r:id="rId66"/>
    <p:sldId id="457" r:id="rId67"/>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5pPr>
    <a:lvl6pPr marL="2286000" algn="l" defTabSz="914400" rtl="0" eaLnBrk="1" latinLnBrk="0" hangingPunct="1">
      <a:defRPr kern="1200">
        <a:solidFill>
          <a:schemeClr val="bg1"/>
        </a:solidFill>
        <a:latin typeface="Arial" panose="020B0604020202020204" pitchFamily="34" charset="0"/>
        <a:ea typeface="+mn-ea"/>
        <a:cs typeface="DejaVu Sans" charset="0"/>
      </a:defRPr>
    </a:lvl6pPr>
    <a:lvl7pPr marL="2743200" algn="l" defTabSz="914400" rtl="0" eaLnBrk="1" latinLnBrk="0" hangingPunct="1">
      <a:defRPr kern="1200">
        <a:solidFill>
          <a:schemeClr val="bg1"/>
        </a:solidFill>
        <a:latin typeface="Arial" panose="020B0604020202020204" pitchFamily="34" charset="0"/>
        <a:ea typeface="+mn-ea"/>
        <a:cs typeface="DejaVu Sans" charset="0"/>
      </a:defRPr>
    </a:lvl7pPr>
    <a:lvl8pPr marL="3200400" algn="l" defTabSz="914400" rtl="0" eaLnBrk="1" latinLnBrk="0" hangingPunct="1">
      <a:defRPr kern="1200">
        <a:solidFill>
          <a:schemeClr val="bg1"/>
        </a:solidFill>
        <a:latin typeface="Arial" panose="020B0604020202020204" pitchFamily="34" charset="0"/>
        <a:ea typeface="+mn-ea"/>
        <a:cs typeface="DejaVu Sans" charset="0"/>
      </a:defRPr>
    </a:lvl8pPr>
    <a:lvl9pPr marL="3657600" algn="l" defTabSz="914400" rtl="0" eaLnBrk="1" latinLnBrk="0" hangingPunct="1">
      <a:defRPr kern="1200">
        <a:solidFill>
          <a:schemeClr val="bg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DC6D"/>
    <a:srgbClr val="FAC090"/>
    <a:srgbClr val="FDEADA"/>
    <a:srgbClr val="FAC0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660"/>
  </p:normalViewPr>
  <p:slideViewPr>
    <p:cSldViewPr>
      <p:cViewPr varScale="1">
        <p:scale>
          <a:sx n="108" d="100"/>
          <a:sy n="108" d="100"/>
        </p:scale>
        <p:origin x="1029" y="39"/>
      </p:cViewPr>
      <p:guideLst>
        <p:guide orient="horz" pos="2160"/>
        <p:guide pos="2658"/>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9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Clr>
                <a:srgbClr val="000000"/>
              </a:buClr>
              <a:buSzPct val="100000"/>
              <a:buFont typeface="Times New Roman" pitchFamily="16" charset="0"/>
              <a:buNone/>
              <a:defRPr sz="1200">
                <a:latin typeface="Arial" charset="0"/>
                <a:ea typeface="+mn-ea"/>
                <a:cs typeface="+mn-cs"/>
              </a:defRPr>
            </a:lvl1pPr>
          </a:lstStyle>
          <a:p>
            <a:pPr>
              <a:defRPr/>
            </a:pPr>
            <a:endParaRPr lang="fr-CH"/>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buClr>
                <a:srgbClr val="000000"/>
              </a:buClr>
              <a:buSzPct val="100000"/>
              <a:buFont typeface="Times New Roman" pitchFamily="16" charset="0"/>
              <a:buNone/>
              <a:defRPr sz="1200">
                <a:latin typeface="Arial" charset="0"/>
                <a:ea typeface="+mn-ea"/>
                <a:cs typeface="+mn-cs"/>
              </a:defRPr>
            </a:lvl1pPr>
          </a:lstStyle>
          <a:p>
            <a:pPr>
              <a:defRPr/>
            </a:pPr>
            <a:fld id="{03557EFE-B8C9-4A84-B5EF-2EC0D6115285}" type="datetimeFigureOut">
              <a:rPr lang="fr-CH"/>
              <a:pPr>
                <a:defRPr/>
              </a:pPr>
              <a:t>15.09.2025</a:t>
            </a:fld>
            <a:endParaRPr lang="fr-CH"/>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buClr>
                <a:srgbClr val="000000"/>
              </a:buClr>
              <a:buSzPct val="100000"/>
              <a:buFont typeface="Times New Roman" pitchFamily="16" charset="0"/>
              <a:buNone/>
              <a:defRPr sz="1200">
                <a:latin typeface="Arial" charset="0"/>
                <a:ea typeface="+mn-ea"/>
                <a:cs typeface="+mn-cs"/>
              </a:defRPr>
            </a:lvl1pPr>
          </a:lstStyle>
          <a:p>
            <a:pPr>
              <a:defRPr/>
            </a:pPr>
            <a:endParaRPr lang="fr-CH"/>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ea typeface="DejaVu Sans" charset="0"/>
              </a:defRPr>
            </a:lvl1pPr>
          </a:lstStyle>
          <a:p>
            <a:pPr>
              <a:defRPr/>
            </a:pPr>
            <a:fld id="{76BD1029-F421-4F67-AACC-6B279B89554F}" type="slidenum">
              <a:rPr lang="fr-CH" altLang="fr-FR"/>
              <a:pPr>
                <a:defRPr/>
              </a:pPr>
              <a:t>‹Nº›</a:t>
            </a:fld>
            <a:endParaRPr lang="fr-CH"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1"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2"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3" name="Text Box 4"/>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4"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5" name="Rectangle 6"/>
          <p:cNvSpPr>
            <a:spLocks noGrp="1" noRot="1" noChangeAspect="1" noChangeArrowheads="1"/>
          </p:cNvSpPr>
          <p:nvPr>
            <p:ph type="sldImg"/>
          </p:nvPr>
        </p:nvSpPr>
        <p:spPr bwMode="auto">
          <a:xfrm>
            <a:off x="1143000" y="685800"/>
            <a:ext cx="4567238" cy="3424238"/>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7"/>
          <p:cNvSpPr>
            <a:spLocks noGrp="1" noChangeArrowheads="1"/>
          </p:cNvSpPr>
          <p:nvPr>
            <p:ph type="body"/>
          </p:nvPr>
        </p:nvSpPr>
        <p:spPr bwMode="auto">
          <a:xfrm>
            <a:off x="685800" y="4343400"/>
            <a:ext cx="5481638" cy="41100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fr-FR" noProof="0"/>
          </a:p>
        </p:txBody>
      </p:sp>
      <p:sp>
        <p:nvSpPr>
          <p:cNvPr id="2057" name="Text Box 8"/>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 name="Rectangle 9"/>
          <p:cNvSpPr>
            <a:spLocks noGrp="1" noChangeArrowheads="1"/>
          </p:cNvSpPr>
          <p:nvPr>
            <p:ph type="sldNum"/>
          </p:nvPr>
        </p:nvSpPr>
        <p:spPr bwMode="auto">
          <a:xfrm>
            <a:off x="3884613" y="8685213"/>
            <a:ext cx="2967037" cy="4524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ea typeface="DejaVu Sans" charset="0"/>
              </a:defRPr>
            </a:lvl1pPr>
          </a:lstStyle>
          <a:p>
            <a:pPr>
              <a:defRPr/>
            </a:pPr>
            <a:fld id="{61E32A59-16A5-4EFC-AB34-02FC4DF09D0F}" type="slidenum">
              <a:rPr lang="fr-FR" altLang="fr-FR"/>
              <a:pPr>
                <a:defRPr/>
              </a:pPr>
              <a:t>‹Nº›</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090AE3F5-BC75-4CD6-B0C1-844F480A337E}" type="slidenum">
              <a:rPr lang="fr-FR" altLang="fr-FR" smtClean="0">
                <a:latin typeface="Arial" panose="020B0604020202020204" pitchFamily="34" charset="0"/>
              </a:rPr>
              <a:pPr>
                <a:spcBef>
                  <a:spcPct val="0"/>
                </a:spcBef>
              </a:pPr>
              <a:t>1</a:t>
            </a:fld>
            <a:endParaRPr lang="fr-FR" altLang="fr-FR">
              <a:latin typeface="Arial" panose="020B0604020202020204" pitchFamily="34" charset="0"/>
            </a:endParaRPr>
          </a:p>
        </p:txBody>
      </p:sp>
      <p:sp>
        <p:nvSpPr>
          <p:cNvPr id="512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124" name="Rectangle 2"/>
          <p:cNvSpPr>
            <a:spLocks noGrp="1" noChangeArrowheads="1"/>
          </p:cNvSpPr>
          <p:nvPr>
            <p:ph type="body" idx="1"/>
          </p:nvPr>
        </p:nvSpPr>
        <p:spPr>
          <a:xfrm>
            <a:off x="685800" y="4343400"/>
            <a:ext cx="54832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9156E-EA01-810F-9A08-D226A2E39BA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D075BE0-1F3C-4FA8-E174-626299ABF74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563C25B-0B36-F12C-97B3-DACCA82D9150}"/>
              </a:ext>
            </a:extLst>
          </p:cNvPr>
          <p:cNvSpPr>
            <a:spLocks noGrp="1"/>
          </p:cNvSpPr>
          <p:nvPr>
            <p:ph type="body" idx="1"/>
          </p:nvPr>
        </p:nvSpPr>
        <p:spPr/>
        <p:txBody>
          <a:bodyPr/>
          <a:lstStyle/>
          <a:p>
            <a:endParaRPr lang="fr-FR" dirty="0"/>
          </a:p>
        </p:txBody>
      </p:sp>
      <p:sp>
        <p:nvSpPr>
          <p:cNvPr id="4" name="Marcador de número de diapositiva 3">
            <a:extLst>
              <a:ext uri="{FF2B5EF4-FFF2-40B4-BE49-F238E27FC236}">
                <a16:creationId xmlns:a16="http://schemas.microsoft.com/office/drawing/2014/main" id="{B033003F-2DBF-5951-5D02-99B256227DBA}"/>
              </a:ext>
            </a:extLst>
          </p:cNvPr>
          <p:cNvSpPr>
            <a:spLocks noGrp="1"/>
          </p:cNvSpPr>
          <p:nvPr>
            <p:ph type="sldNum" sz="quarter" idx="5"/>
          </p:nvPr>
        </p:nvSpPr>
        <p:spPr/>
        <p:txBody>
          <a:bodyPr/>
          <a:lstStyle/>
          <a:p>
            <a:pPr>
              <a:defRPr/>
            </a:pPr>
            <a:fld id="{DFAB748B-6882-40FF-98C8-72F76F51F3DA}" type="slidenum">
              <a:rPr lang="es-ES" smtClean="0"/>
              <a:pPr>
                <a:defRPr/>
              </a:pPr>
              <a:t>18</a:t>
            </a:fld>
            <a:endParaRPr lang="es-ES"/>
          </a:p>
        </p:txBody>
      </p:sp>
    </p:spTree>
    <p:extLst>
      <p:ext uri="{BB962C8B-B14F-4D97-AF65-F5344CB8AC3E}">
        <p14:creationId xmlns:p14="http://schemas.microsoft.com/office/powerpoint/2010/main" val="406896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9B60DAD1-1656-4159-AF4C-738E3075167E}" type="slidenum">
              <a:rPr lang="fr-FR" altLang="fr-FR" smtClean="0">
                <a:latin typeface="Arial" panose="020B0604020202020204" pitchFamily="34" charset="0"/>
              </a:rPr>
              <a:pPr>
                <a:spcBef>
                  <a:spcPct val="0"/>
                </a:spcBef>
              </a:pPr>
              <a:t>26</a:t>
            </a:fld>
            <a:endParaRPr lang="fr-FR" altLang="fr-FR">
              <a:latin typeface="Arial" panose="020B0604020202020204" pitchFamily="34" charset="0"/>
            </a:endParaRPr>
          </a:p>
        </p:txBody>
      </p:sp>
      <p:sp>
        <p:nvSpPr>
          <p:cNvPr id="71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172" name="Rectangle 2"/>
          <p:cNvSpPr>
            <a:spLocks noGrp="1" noChangeArrowheads="1"/>
          </p:cNvSpPr>
          <p:nvPr>
            <p:ph type="body" idx="1"/>
          </p:nvPr>
        </p:nvSpPr>
        <p:spPr>
          <a:xfrm>
            <a:off x="685800" y="4343400"/>
            <a:ext cx="54832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altLang="fr-FR">
                <a:latin typeface="Times New Roman" panose="02020603050405020304" pitchFamily="18" charset="0"/>
              </a:rPr>
              <a:t>En principe 30 crédits par smestres</a:t>
            </a:r>
          </a:p>
        </p:txBody>
      </p:sp>
    </p:spTree>
    <p:extLst>
      <p:ext uri="{BB962C8B-B14F-4D97-AF65-F5344CB8AC3E}">
        <p14:creationId xmlns:p14="http://schemas.microsoft.com/office/powerpoint/2010/main" val="255602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0204EA54-1AD5-468E-AF18-5BDE33B8ABDA}" type="slidenum">
              <a:rPr lang="fr-FR" altLang="fr-FR" smtClean="0">
                <a:latin typeface="Arial" panose="020B0604020202020204" pitchFamily="34" charset="0"/>
              </a:rPr>
              <a:pPr>
                <a:spcBef>
                  <a:spcPct val="0"/>
                </a:spcBef>
              </a:pPr>
              <a:t>33</a:t>
            </a:fld>
            <a:endParaRPr lang="fr-FR" altLang="fr-FR">
              <a:latin typeface="Arial" panose="020B0604020202020204" pitchFamily="34" charset="0"/>
            </a:endParaRPr>
          </a:p>
        </p:txBody>
      </p:sp>
      <p:sp>
        <p:nvSpPr>
          <p:cNvPr id="1945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9460" name="Rectangle 2"/>
          <p:cNvSpPr>
            <a:spLocks noGrp="1" noChangeArrowheads="1"/>
          </p:cNvSpPr>
          <p:nvPr>
            <p:ph type="body" idx="1"/>
          </p:nvPr>
        </p:nvSpPr>
        <p:spPr>
          <a:xfrm>
            <a:off x="685800" y="4343400"/>
            <a:ext cx="54832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368146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6156CB9E-6F84-4CA2-997D-2C978009A923}" type="slidenum">
              <a:rPr lang="fr-FR" altLang="fr-FR" smtClean="0">
                <a:latin typeface="Arial" panose="020B0604020202020204" pitchFamily="34" charset="0"/>
              </a:rPr>
              <a:pPr>
                <a:spcBef>
                  <a:spcPct val="0"/>
                </a:spcBef>
              </a:pPr>
              <a:t>38</a:t>
            </a:fld>
            <a:endParaRPr lang="fr-FR" altLang="fr-FR">
              <a:latin typeface="Arial" panose="020B0604020202020204" pitchFamily="34" charset="0"/>
            </a:endParaRPr>
          </a:p>
        </p:txBody>
      </p:sp>
      <p:sp>
        <p:nvSpPr>
          <p:cNvPr id="2150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1508" name="Rectangle 2"/>
          <p:cNvSpPr>
            <a:spLocks noGrp="1" noChangeArrowheads="1"/>
          </p:cNvSpPr>
          <p:nvPr>
            <p:ph type="body" idx="1"/>
          </p:nvPr>
        </p:nvSpPr>
        <p:spPr>
          <a:xfrm>
            <a:off x="685800" y="4343400"/>
            <a:ext cx="54832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99615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latin typeface="Times New Roman" panose="02020603050405020304" pitchFamily="18" charset="0"/>
              </a:rPr>
              <a:t>IL FAUT SE REINSCRIRE!!!!</a:t>
            </a:r>
          </a:p>
        </p:txBody>
      </p:sp>
      <p:sp>
        <p:nvSpPr>
          <p:cNvPr id="21508"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E1B6CA0-1BAD-4E56-92C2-254ECA3B6D7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3618152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62707FF0-9654-4FA9-B4E4-4DB5884F2E2F}" type="slidenum">
              <a:rPr lang="fr-FR" altLang="fr-FR" smtClean="0">
                <a:latin typeface="Arial" panose="020B0604020202020204" pitchFamily="34" charset="0"/>
              </a:rPr>
              <a:pPr>
                <a:spcBef>
                  <a:spcPct val="0"/>
                </a:spcBef>
              </a:pPr>
              <a:t>43</a:t>
            </a:fld>
            <a:endParaRPr lang="fr-FR" altLang="fr-FR">
              <a:latin typeface="Arial" panose="020B0604020202020204" pitchFamily="34" charset="0"/>
            </a:endParaRPr>
          </a:p>
        </p:txBody>
      </p:sp>
      <p:sp>
        <p:nvSpPr>
          <p:cNvPr id="266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6628" name="Rectangle 2"/>
          <p:cNvSpPr>
            <a:spLocks noGrp="1" noChangeArrowheads="1"/>
          </p:cNvSpPr>
          <p:nvPr>
            <p:ph type="body" idx="1"/>
          </p:nvPr>
        </p:nvSpPr>
        <p:spPr>
          <a:xfrm>
            <a:off x="685800" y="4343400"/>
            <a:ext cx="54832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363299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133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80000"/>
              </a:lnSpc>
            </a:pPr>
            <a:r>
              <a:rPr lang="fr-CH" altLang="fr-FR" b="1">
                <a:latin typeface="Times New Roman" panose="02020603050405020304" pitchFamily="18" charset="0"/>
              </a:rPr>
              <a:t>Les enseignements restent semestriels:</a:t>
            </a:r>
            <a:r>
              <a:rPr lang="fr-CH" altLang="fr-FR">
                <a:latin typeface="Times New Roman" panose="02020603050405020304" pitchFamily="18" charset="0"/>
              </a:rPr>
              <a:t> </a:t>
            </a:r>
            <a:r>
              <a:rPr lang="fr-CH" altLang="fr-FR" b="1" u="sng">
                <a:latin typeface="Times New Roman" panose="02020603050405020304" pitchFamily="18" charset="0"/>
              </a:rPr>
              <a:t>chaque examen obligatoire peut être présenté au maximum 2 fois</a:t>
            </a:r>
            <a:r>
              <a:rPr lang="fr-CH" altLang="fr-FR" b="1">
                <a:latin typeface="Times New Roman" panose="02020603050405020304" pitchFamily="18" charset="0"/>
              </a:rPr>
              <a:t> </a:t>
            </a:r>
            <a:r>
              <a:rPr lang="fr-CH" altLang="fr-FR">
                <a:latin typeface="Times New Roman" panose="02020603050405020304" pitchFamily="18" charset="0"/>
              </a:rPr>
              <a:t>entre les 2 sessions ordinaires de janvier-février et de mai-juin  et la session de rattrapage d’août-septembre de </a:t>
            </a:r>
            <a:r>
              <a:rPr lang="fr-CH" altLang="fr-FR" b="1">
                <a:latin typeface="Times New Roman" panose="02020603050405020304" pitchFamily="18" charset="0"/>
              </a:rPr>
              <a:t>la même année</a:t>
            </a:r>
            <a:r>
              <a:rPr lang="fr-CH" altLang="fr-FR">
                <a:latin typeface="Times New Roman" panose="02020603050405020304" pitchFamily="18" charset="0"/>
              </a:rPr>
              <a:t>.</a:t>
            </a:r>
          </a:p>
          <a:p>
            <a:pPr algn="just" eaLnBrk="1" hangingPunct="1">
              <a:lnSpc>
                <a:spcPct val="80000"/>
              </a:lnSpc>
            </a:pPr>
            <a:endParaRPr lang="fr-CH" altLang="fr-FR">
              <a:latin typeface="Times New Roman" panose="02020603050405020304" pitchFamily="18" charset="0"/>
            </a:endParaRPr>
          </a:p>
          <a:p>
            <a:pPr algn="just" eaLnBrk="1" hangingPunct="1">
              <a:lnSpc>
                <a:spcPct val="80000"/>
              </a:lnSpc>
            </a:pPr>
            <a:r>
              <a:rPr lang="fr-CH" altLang="fr-FR" b="1">
                <a:latin typeface="Times New Roman" panose="02020603050405020304" pitchFamily="18" charset="0"/>
              </a:rPr>
              <a:t>La session de rattrapage</a:t>
            </a:r>
            <a:r>
              <a:rPr lang="fr-CH" altLang="fr-FR">
                <a:latin typeface="Times New Roman" panose="02020603050405020304" pitchFamily="18" charset="0"/>
              </a:rPr>
              <a:t> d’août-septembre est réservée à la représentation des examens non-réussis aux sessions ordinaires.</a:t>
            </a:r>
          </a:p>
          <a:p>
            <a:pPr algn="just" eaLnBrk="1" hangingPunct="1">
              <a:lnSpc>
                <a:spcPct val="80000"/>
              </a:lnSpc>
            </a:pPr>
            <a:endParaRPr lang="fr-CH" altLang="fr-FR">
              <a:latin typeface="Times New Roman" panose="02020603050405020304" pitchFamily="18" charset="0"/>
            </a:endParaRPr>
          </a:p>
          <a:p>
            <a:pPr algn="just" eaLnBrk="1" hangingPunct="1">
              <a:lnSpc>
                <a:spcPct val="80000"/>
              </a:lnSpc>
            </a:pPr>
            <a:r>
              <a:rPr lang="fr-CH" altLang="fr-FR">
                <a:latin typeface="Times New Roman" panose="02020603050405020304" pitchFamily="18" charset="0"/>
              </a:rPr>
              <a:t>En conséquence, </a:t>
            </a:r>
            <a:r>
              <a:rPr lang="fr-CH" altLang="fr-FR" u="sng">
                <a:latin typeface="Times New Roman" panose="02020603050405020304" pitchFamily="18" charset="0"/>
              </a:rPr>
              <a:t>il n’est pas possible de présenter pour la première fois un examen à la session de rattrapage</a:t>
            </a:r>
            <a:r>
              <a:rPr lang="fr-CH" altLang="fr-FR">
                <a:latin typeface="Times New Roman" panose="02020603050405020304" pitchFamily="18" charset="0"/>
              </a:rPr>
              <a:t>.</a:t>
            </a:r>
          </a:p>
          <a:p>
            <a:pPr algn="just" eaLnBrk="1" hangingPunct="1">
              <a:lnSpc>
                <a:spcPct val="80000"/>
              </a:lnSpc>
            </a:pPr>
            <a:endParaRPr lang="fr-CH" altLang="fr-FR">
              <a:latin typeface="Times New Roman" panose="02020603050405020304" pitchFamily="18" charset="0"/>
            </a:endParaRPr>
          </a:p>
          <a:p>
            <a:pPr algn="just" eaLnBrk="1" hangingPunct="1">
              <a:lnSpc>
                <a:spcPct val="80000"/>
              </a:lnSpc>
            </a:pPr>
            <a:r>
              <a:rPr lang="fr-CH" altLang="fr-FR">
                <a:latin typeface="Times New Roman" panose="02020603050405020304" pitchFamily="18" charset="0"/>
              </a:rPr>
              <a:t>D’où l’importance de bien vérifier les inscriptions effectuées pour les sessions ordinaires.</a:t>
            </a:r>
            <a:endParaRPr lang="fr-FR" altLang="fr-FR">
              <a:latin typeface="Times New Roman" panose="02020603050405020304" pitchFamily="18" charset="0"/>
            </a:endParaRPr>
          </a:p>
          <a:p>
            <a:endParaRPr lang="fr-CH" altLang="fr-FR">
              <a:latin typeface="Times New Roman" panose="02020603050405020304" pitchFamily="18" charset="0"/>
            </a:endParaRPr>
          </a:p>
        </p:txBody>
      </p:sp>
      <p:sp>
        <p:nvSpPr>
          <p:cNvPr id="1331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0B2224EA-3077-4237-8B96-1F1B8473A333}" type="slidenum">
              <a:rPr lang="fr-FR" altLang="fr-FR" smtClean="0">
                <a:latin typeface="Arial" panose="020B0604020202020204" pitchFamily="34" charset="0"/>
              </a:rPr>
              <a:pPr>
                <a:spcBef>
                  <a:spcPct val="0"/>
                </a:spcBef>
              </a:pPr>
              <a:t>45</a:t>
            </a:fld>
            <a:endParaRPr lang="fr-FR" altLang="fr-FR">
              <a:latin typeface="Arial" panose="020B0604020202020204" pitchFamily="34" charset="0"/>
            </a:endParaRPr>
          </a:p>
        </p:txBody>
      </p:sp>
    </p:spTree>
    <p:extLst>
      <p:ext uri="{BB962C8B-B14F-4D97-AF65-F5344CB8AC3E}">
        <p14:creationId xmlns:p14="http://schemas.microsoft.com/office/powerpoint/2010/main" val="193038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763931B1-76EA-40C3-8648-8C42BFF2895F}" type="slidenum">
              <a:rPr lang="fr-FR" altLang="fr-FR" smtClean="0">
                <a:latin typeface="Arial" panose="020B0604020202020204" pitchFamily="34" charset="0"/>
              </a:rPr>
              <a:pPr>
                <a:spcBef>
                  <a:spcPct val="0"/>
                </a:spcBef>
              </a:pPr>
              <a:t>46</a:t>
            </a:fld>
            <a:endParaRPr lang="fr-FR" altLang="fr-FR">
              <a:latin typeface="Arial" panose="020B0604020202020204" pitchFamily="34" charset="0"/>
            </a:endParaRPr>
          </a:p>
        </p:txBody>
      </p:sp>
      <p:sp>
        <p:nvSpPr>
          <p:cNvPr id="174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7412" name="Rectangle 2"/>
          <p:cNvSpPr>
            <a:spLocks noGrp="1" noChangeArrowheads="1"/>
          </p:cNvSpPr>
          <p:nvPr>
            <p:ph type="body" idx="1"/>
          </p:nvPr>
        </p:nvSpPr>
        <p:spPr>
          <a:xfrm>
            <a:off x="685800" y="4343400"/>
            <a:ext cx="54832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22159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CH"/>
          </a:p>
        </p:txBody>
      </p:sp>
      <p:sp>
        <p:nvSpPr>
          <p:cNvPr id="4" name="Marcador de número de diapositiva 3"/>
          <p:cNvSpPr>
            <a:spLocks noGrp="1"/>
          </p:cNvSpPr>
          <p:nvPr>
            <p:ph type="sldNum" sz="quarter" idx="5"/>
          </p:nvPr>
        </p:nvSpPr>
        <p:spPr/>
        <p:txBody>
          <a:bodyPr/>
          <a:lstStyle/>
          <a:p>
            <a:fld id="{057BD7CC-1B84-428A-9C1E-E1CAE45D0D74}" type="slidenum">
              <a:rPr lang="fr-CH" smtClean="0"/>
              <a:t>48</a:t>
            </a:fld>
            <a:endParaRPr lang="fr-CH"/>
          </a:p>
        </p:txBody>
      </p:sp>
    </p:spTree>
    <p:extLst>
      <p:ext uri="{BB962C8B-B14F-4D97-AF65-F5344CB8AC3E}">
        <p14:creationId xmlns:p14="http://schemas.microsoft.com/office/powerpoint/2010/main" val="35805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latin typeface="Times New Roman" panose="02020603050405020304" pitchFamily="18" charset="0"/>
            </a:endParaRPr>
          </a:p>
        </p:txBody>
      </p:sp>
      <p:sp>
        <p:nvSpPr>
          <p:cNvPr id="37892"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8FE69081-BA14-4FCD-AF66-7EB8A54FCD5D}" type="slidenum">
              <a:rPr lang="fr-FR" altLang="fr-FR" smtClean="0">
                <a:solidFill>
                  <a:schemeClr val="tx1"/>
                </a:solidFill>
                <a:latin typeface="Calibri" panose="020F0502020204030204" pitchFamily="34" charset="0"/>
                <a:ea typeface="ＭＳ Ｐゴシック" panose="020B0600070205080204" pitchFamily="34" charset="-128"/>
              </a:rPr>
              <a:pPr>
                <a:spcBef>
                  <a:spcPct val="0"/>
                </a:spcBef>
              </a:pPr>
              <a:t>50</a:t>
            </a:fld>
            <a:endParaRPr lang="fr-FR" altLang="fr-FR">
              <a:solidFill>
                <a:schemeClr val="tx1"/>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6293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tLang="es-ES"/>
          </a:p>
        </p:txBody>
      </p:sp>
      <p:sp>
        <p:nvSpPr>
          <p:cNvPr id="3174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6418686-410F-4C44-9C31-41165B69D618}" type="slidenum">
              <a:rPr lang="fr-CH" altLang="es-ES" smtClean="0"/>
              <a:pPr fontAlgn="base">
                <a:spcBef>
                  <a:spcPct val="0"/>
                </a:spcBef>
                <a:spcAft>
                  <a:spcPct val="0"/>
                </a:spcAft>
                <a:defRPr/>
              </a:pPr>
              <a:t>5</a:t>
            </a:fld>
            <a:endParaRPr lang="fr-CH" altLang="es-ES"/>
          </a:p>
        </p:txBody>
      </p:sp>
    </p:spTree>
    <p:extLst>
      <p:ext uri="{BB962C8B-B14F-4D97-AF65-F5344CB8AC3E}">
        <p14:creationId xmlns:p14="http://schemas.microsoft.com/office/powerpoint/2010/main" val="202834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tLang="es-ES" sz="2000"/>
          </a:p>
        </p:txBody>
      </p:sp>
      <p:sp>
        <p:nvSpPr>
          <p:cNvPr id="3277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F5E1DC-764B-4386-99BD-268F3C884AA8}" type="slidenum">
              <a:rPr lang="fr-CH" altLang="es-ES" smtClean="0"/>
              <a:pPr fontAlgn="base">
                <a:spcBef>
                  <a:spcPct val="0"/>
                </a:spcBef>
                <a:spcAft>
                  <a:spcPct val="0"/>
                </a:spcAft>
                <a:defRPr/>
              </a:pPr>
              <a:t>6</a:t>
            </a:fld>
            <a:endParaRPr lang="fr-CH" altLang="es-ES"/>
          </a:p>
        </p:txBody>
      </p:sp>
    </p:spTree>
    <p:extLst>
      <p:ext uri="{BB962C8B-B14F-4D97-AF65-F5344CB8AC3E}">
        <p14:creationId xmlns:p14="http://schemas.microsoft.com/office/powerpoint/2010/main" val="408726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tLang="es-ES" sz="2000"/>
          </a:p>
        </p:txBody>
      </p:sp>
      <p:sp>
        <p:nvSpPr>
          <p:cNvPr id="3379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D733D61-88DC-4286-BB20-83A8CBB5C3E2}" type="slidenum">
              <a:rPr lang="fr-CH" altLang="es-ES" smtClean="0"/>
              <a:pPr fontAlgn="base">
                <a:spcBef>
                  <a:spcPct val="0"/>
                </a:spcBef>
                <a:spcAft>
                  <a:spcPct val="0"/>
                </a:spcAft>
                <a:defRPr/>
              </a:pPr>
              <a:t>7</a:t>
            </a:fld>
            <a:endParaRPr lang="fr-CH" altLang="es-ES"/>
          </a:p>
        </p:txBody>
      </p:sp>
    </p:spTree>
    <p:extLst>
      <p:ext uri="{BB962C8B-B14F-4D97-AF65-F5344CB8AC3E}">
        <p14:creationId xmlns:p14="http://schemas.microsoft.com/office/powerpoint/2010/main" val="111260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DA17342B-6791-4349-9B27-A9503231B449}" type="slidenum">
              <a:rPr lang="fr-CH" smtClean="0"/>
              <a:t>8</a:t>
            </a:fld>
            <a:endParaRPr lang="fr-CH"/>
          </a:p>
        </p:txBody>
      </p:sp>
    </p:spTree>
    <p:extLst>
      <p:ext uri="{BB962C8B-B14F-4D97-AF65-F5344CB8AC3E}">
        <p14:creationId xmlns:p14="http://schemas.microsoft.com/office/powerpoint/2010/main" val="203807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DA17342B-6791-4349-9B27-A9503231B449}" type="slidenum">
              <a:rPr lang="fr-CH" smtClean="0"/>
              <a:t>9</a:t>
            </a:fld>
            <a:endParaRPr lang="fr-CH"/>
          </a:p>
        </p:txBody>
      </p:sp>
    </p:spTree>
    <p:extLst>
      <p:ext uri="{BB962C8B-B14F-4D97-AF65-F5344CB8AC3E}">
        <p14:creationId xmlns:p14="http://schemas.microsoft.com/office/powerpoint/2010/main" val="104186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9B60DAD1-1656-4159-AF4C-738E3075167E}" type="slidenum">
              <a:rPr lang="fr-FR" altLang="fr-FR" smtClean="0">
                <a:latin typeface="Arial" panose="020B0604020202020204" pitchFamily="34" charset="0"/>
              </a:rPr>
              <a:pPr>
                <a:spcBef>
                  <a:spcPct val="0"/>
                </a:spcBef>
              </a:pPr>
              <a:t>11</a:t>
            </a:fld>
            <a:endParaRPr lang="fr-FR" altLang="fr-FR">
              <a:latin typeface="Arial" panose="020B0604020202020204" pitchFamily="34" charset="0"/>
            </a:endParaRPr>
          </a:p>
        </p:txBody>
      </p:sp>
      <p:sp>
        <p:nvSpPr>
          <p:cNvPr id="71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172" name="Rectangle 2"/>
          <p:cNvSpPr>
            <a:spLocks noGrp="1" noChangeArrowheads="1"/>
          </p:cNvSpPr>
          <p:nvPr>
            <p:ph type="body" idx="1"/>
          </p:nvPr>
        </p:nvSpPr>
        <p:spPr>
          <a:xfrm>
            <a:off x="685800" y="4343400"/>
            <a:ext cx="54832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altLang="fr-FR">
                <a:latin typeface="Times New Roman" panose="02020603050405020304" pitchFamily="18" charset="0"/>
              </a:rPr>
              <a:t>En principe 30 crédits par smestres</a:t>
            </a:r>
          </a:p>
        </p:txBody>
      </p:sp>
    </p:spTree>
    <p:extLst>
      <p:ext uri="{BB962C8B-B14F-4D97-AF65-F5344CB8AC3E}">
        <p14:creationId xmlns:p14="http://schemas.microsoft.com/office/powerpoint/2010/main" val="255602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C123207E-4F7E-4C5F-8442-D1738B1B3F5E}" type="slidenum">
              <a:rPr lang="fr-FR" altLang="fr-FR" smtClean="0">
                <a:latin typeface="Arial" panose="020B0604020202020204" pitchFamily="34" charset="0"/>
              </a:rPr>
              <a:pPr>
                <a:spcBef>
                  <a:spcPct val="0"/>
                </a:spcBef>
              </a:pPr>
              <a:t>12</a:t>
            </a:fld>
            <a:endParaRPr lang="fr-FR" altLang="fr-FR">
              <a:latin typeface="Arial" panose="020B0604020202020204" pitchFamily="34" charset="0"/>
            </a:endParaRPr>
          </a:p>
        </p:txBody>
      </p:sp>
      <p:sp>
        <p:nvSpPr>
          <p:cNvPr id="92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220" name="Rectangle 2"/>
          <p:cNvSpPr>
            <a:spLocks noGrp="1" noChangeArrowheads="1"/>
          </p:cNvSpPr>
          <p:nvPr>
            <p:ph type="body" idx="1"/>
          </p:nvPr>
        </p:nvSpPr>
        <p:spPr>
          <a:xfrm>
            <a:off x="685800" y="4343400"/>
            <a:ext cx="54832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5"/>
          </p:nvPr>
        </p:nvSpPr>
        <p:spPr/>
        <p:txBody>
          <a:bodyPr/>
          <a:lstStyle/>
          <a:p>
            <a:pPr>
              <a:defRPr/>
            </a:pPr>
            <a:fld id="{DFAB748B-6882-40FF-98C8-72F76F51F3DA}" type="slidenum">
              <a:rPr lang="es-ES" smtClean="0"/>
              <a:pPr>
                <a:defRPr/>
              </a:pPr>
              <a:t>17</a:t>
            </a:fld>
            <a:endParaRPr lang="es-ES"/>
          </a:p>
        </p:txBody>
      </p:sp>
    </p:spTree>
    <p:extLst>
      <p:ext uri="{BB962C8B-B14F-4D97-AF65-F5344CB8AC3E}">
        <p14:creationId xmlns:p14="http://schemas.microsoft.com/office/powerpoint/2010/main" val="4598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690" y="2130426"/>
            <a:ext cx="7772620" cy="1470025"/>
          </a:xfrm>
        </p:spPr>
        <p:txBody>
          <a:bodyPr/>
          <a:lstStyle/>
          <a:p>
            <a:r>
              <a:rPr lang="fr-FR"/>
              <a:t>Cliquez pour modifier le style du titre</a:t>
            </a:r>
          </a:p>
        </p:txBody>
      </p:sp>
      <p:sp>
        <p:nvSpPr>
          <p:cNvPr id="3" name="Sous-titre 2"/>
          <p:cNvSpPr>
            <a:spLocks noGrp="1"/>
          </p:cNvSpPr>
          <p:nvPr>
            <p:ph type="subTitle" idx="1"/>
          </p:nvPr>
        </p:nvSpPr>
        <p:spPr>
          <a:xfrm>
            <a:off x="1371380" y="3886200"/>
            <a:ext cx="64012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18574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9145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78153" y="514350"/>
            <a:ext cx="2008721" cy="586263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50527" y="514350"/>
            <a:ext cx="5886972" cy="58626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4079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7645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20" y="4406901"/>
            <a:ext cx="7772619"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20" y="2906713"/>
            <a:ext cx="777261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89083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50527" y="1916114"/>
            <a:ext cx="3947113"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38295" y="1916114"/>
            <a:ext cx="3948579"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7741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127" y="274638"/>
            <a:ext cx="8229747"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127" y="1535113"/>
            <a:ext cx="40408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127" y="2174875"/>
            <a:ext cx="40408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4525" y="1535113"/>
            <a:ext cx="40423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4525" y="2174875"/>
            <a:ext cx="404234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2356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420549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76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127" y="273050"/>
            <a:ext cx="300795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4965" y="273051"/>
            <a:ext cx="5111908" cy="5388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127" y="1435101"/>
            <a:ext cx="3007953" cy="42261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30549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79" y="4800600"/>
            <a:ext cx="5486985"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1879" y="612775"/>
            <a:ext cx="548698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1879" y="5367338"/>
            <a:ext cx="548698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54717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PIP\Presse\catec\Charte%202014\Mode%25CC%2580les%20ppt\PPT%20par%20fac\bandeaux%20images\bandeau_fss.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bandeau_fss.jpg" descr="/Volumes/PIP/Presse/catec/Charte 2014/Modèles ppt/PPT par fac/bandeaux images/bandeau_fss.jpg"/>
          <p:cNvPicPr>
            <a:picLocks noChangeAspect="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0" y="5946775"/>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
          <p:cNvSpPr>
            <a:spLocks noChangeArrowheads="1"/>
          </p:cNvSpPr>
          <p:nvPr/>
        </p:nvSpPr>
        <p:spPr bwMode="auto">
          <a:xfrm>
            <a:off x="2801938" y="6519863"/>
            <a:ext cx="3641725" cy="463846"/>
          </a:xfrm>
          <a:prstGeom prst="rect">
            <a:avLst/>
          </a:prstGeom>
          <a:noFill/>
          <a:ln>
            <a:noFill/>
          </a:ln>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DejaVu Sans" charset="0"/>
                <a:cs typeface="DejaVu Sans" charset="0"/>
              </a:defRPr>
            </a:lvl9pPr>
          </a:lstStyle>
          <a:p>
            <a:pPr eaLnBrk="1" hangingPunct="1">
              <a:buClr>
                <a:srgbClr val="000000"/>
              </a:buClr>
              <a:buSzPct val="100000"/>
              <a:buFont typeface="Times New Roman" panose="02020603050405020304" pitchFamily="18" charset="0"/>
              <a:buNone/>
              <a:defRPr/>
            </a:pPr>
            <a:r>
              <a:rPr lang="fr-CH" altLang="fr-FR" sz="1200" dirty="0">
                <a:solidFill>
                  <a:srgbClr val="000000"/>
                </a:solidFill>
              </a:rPr>
              <a:t>Séance d'info MAHISTINT/15.09.2025</a:t>
            </a:r>
          </a:p>
          <a:p>
            <a:pPr eaLnBrk="1" hangingPunct="1">
              <a:buClr>
                <a:srgbClr val="000000"/>
              </a:buClr>
              <a:buSzPct val="100000"/>
              <a:buFont typeface="Times New Roman" panose="02020603050405020304" pitchFamily="18" charset="0"/>
              <a:buNone/>
              <a:defRPr/>
            </a:pPr>
            <a:r>
              <a:rPr lang="fr-CH" altLang="fr-FR" sz="1200" dirty="0">
                <a:solidFill>
                  <a:srgbClr val="000000"/>
                </a:solidFill>
              </a:rPr>
              <a:t>/Page </a:t>
            </a:r>
            <a:fld id="{03A1211D-7406-4530-A481-A90791B75A22}" type="slidenum">
              <a:rPr lang="fr-CH" altLang="fr-FR" sz="1200" smtClean="0">
                <a:solidFill>
                  <a:srgbClr val="000000"/>
                </a:solidFill>
              </a:rPr>
              <a:pPr eaLnBrk="1" hangingPunct="1">
                <a:buClr>
                  <a:srgbClr val="000000"/>
                </a:buClr>
                <a:buSzPct val="100000"/>
                <a:buFont typeface="Times New Roman" panose="02020603050405020304" pitchFamily="18" charset="0"/>
                <a:buNone/>
                <a:defRPr/>
              </a:pPr>
              <a:t>‹Nº›</a:t>
            </a:fld>
            <a:endParaRPr lang="fr-CH" altLang="fr-FR" sz="1200" dirty="0">
              <a:solidFill>
                <a:srgbClr val="000000"/>
              </a:solidFill>
            </a:endParaRPr>
          </a:p>
        </p:txBody>
      </p:sp>
      <p:sp>
        <p:nvSpPr>
          <p:cNvPr id="1028" name="Rectangle 6"/>
          <p:cNvSpPr>
            <a:spLocks noGrp="1" noChangeArrowheads="1"/>
          </p:cNvSpPr>
          <p:nvPr>
            <p:ph type="title"/>
          </p:nvPr>
        </p:nvSpPr>
        <p:spPr bwMode="auto">
          <a:xfrm>
            <a:off x="650875" y="514350"/>
            <a:ext cx="803592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9" name="Rectangle 7"/>
          <p:cNvSpPr>
            <a:spLocks noGrp="1" noChangeArrowheads="1"/>
          </p:cNvSpPr>
          <p:nvPr>
            <p:ph type="body" idx="1"/>
          </p:nvPr>
        </p:nvSpPr>
        <p:spPr bwMode="auto">
          <a:xfrm>
            <a:off x="650875" y="1916113"/>
            <a:ext cx="8035925"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fr-FR" dirty="0" err="1"/>
              <a:t>Cliquez</a:t>
            </a:r>
            <a:r>
              <a:rPr lang="en-GB" altLang="fr-FR" dirty="0"/>
              <a:t> pour </a:t>
            </a:r>
            <a:r>
              <a:rPr lang="en-GB" altLang="fr-FR" dirty="0" err="1"/>
              <a:t>éditer</a:t>
            </a:r>
            <a:r>
              <a:rPr lang="en-GB" altLang="fr-FR" dirty="0"/>
              <a:t> le format du plan de </a:t>
            </a:r>
            <a:r>
              <a:rPr lang="en-GB" altLang="fr-FR" dirty="0" err="1"/>
              <a:t>texte</a:t>
            </a:r>
            <a:endParaRPr lang="en-GB" altLang="fr-FR" dirty="0"/>
          </a:p>
          <a:p>
            <a:pPr lvl="1"/>
            <a:r>
              <a:rPr lang="en-GB" altLang="fr-FR" dirty="0"/>
              <a:t>Second </a:t>
            </a:r>
            <a:r>
              <a:rPr lang="en-GB" altLang="fr-FR" dirty="0" err="1"/>
              <a:t>niveau</a:t>
            </a:r>
            <a:r>
              <a:rPr lang="en-GB" altLang="fr-FR" dirty="0"/>
              <a:t> de plan</a:t>
            </a:r>
          </a:p>
          <a:p>
            <a:pPr lvl="2"/>
            <a:r>
              <a:rPr lang="en-GB" altLang="fr-FR" dirty="0" err="1"/>
              <a:t>Troisième</a:t>
            </a:r>
            <a:r>
              <a:rPr lang="en-GB" altLang="fr-FR" dirty="0"/>
              <a:t> </a:t>
            </a:r>
            <a:r>
              <a:rPr lang="en-GB" altLang="fr-FR" dirty="0" err="1"/>
              <a:t>niveau</a:t>
            </a:r>
            <a:r>
              <a:rPr lang="en-GB" altLang="fr-FR" dirty="0"/>
              <a:t> de plan</a:t>
            </a:r>
          </a:p>
          <a:p>
            <a:pPr lvl="3"/>
            <a:r>
              <a:rPr lang="en-GB" altLang="fr-FR" dirty="0" err="1"/>
              <a:t>Quatrième</a:t>
            </a:r>
            <a:r>
              <a:rPr lang="en-GB" altLang="fr-FR" dirty="0"/>
              <a:t> </a:t>
            </a:r>
            <a:r>
              <a:rPr lang="en-GB" altLang="fr-FR" dirty="0" err="1"/>
              <a:t>niveau</a:t>
            </a:r>
            <a:r>
              <a:rPr lang="en-GB" altLang="fr-FR" dirty="0"/>
              <a:t> de plan</a:t>
            </a:r>
          </a:p>
          <a:p>
            <a:pPr lvl="4"/>
            <a:r>
              <a:rPr lang="en-GB" altLang="fr-FR" dirty="0" err="1"/>
              <a:t>Cinquième</a:t>
            </a:r>
            <a:r>
              <a:rPr lang="en-GB" altLang="fr-FR" dirty="0"/>
              <a:t> </a:t>
            </a:r>
            <a:r>
              <a:rPr lang="en-GB" altLang="fr-FR" dirty="0" err="1"/>
              <a:t>niveau</a:t>
            </a:r>
            <a:r>
              <a:rPr lang="en-GB" altLang="fr-FR" dirty="0"/>
              <a:t> de plan</a:t>
            </a:r>
          </a:p>
          <a:p>
            <a:pPr lvl="4"/>
            <a:r>
              <a:rPr lang="en-GB" altLang="fr-FR" dirty="0" err="1"/>
              <a:t>Sixième</a:t>
            </a:r>
            <a:r>
              <a:rPr lang="en-GB" altLang="fr-FR" dirty="0"/>
              <a:t> </a:t>
            </a:r>
            <a:r>
              <a:rPr lang="en-GB" altLang="fr-FR" dirty="0" err="1"/>
              <a:t>niveau</a:t>
            </a:r>
            <a:r>
              <a:rPr lang="en-GB" altLang="fr-FR" dirty="0"/>
              <a:t> de plan</a:t>
            </a:r>
          </a:p>
          <a:p>
            <a:pPr lvl="4"/>
            <a:r>
              <a:rPr lang="en-GB" altLang="fr-FR" dirty="0" err="1"/>
              <a:t>Septième</a:t>
            </a:r>
            <a:r>
              <a:rPr lang="en-GB" altLang="fr-FR" dirty="0"/>
              <a:t> </a:t>
            </a:r>
            <a:r>
              <a:rPr lang="en-GB" altLang="fr-FR" dirty="0" err="1"/>
              <a:t>niveau</a:t>
            </a:r>
            <a:r>
              <a:rPr lang="en-GB" altLang="fr-FR" dirty="0"/>
              <a:t> de plan</a:t>
            </a:r>
          </a:p>
          <a:p>
            <a:pPr lvl="4"/>
            <a:r>
              <a:rPr lang="en-GB" altLang="fr-FR" dirty="0" err="1"/>
              <a:t>Huitième</a:t>
            </a:r>
            <a:r>
              <a:rPr lang="en-GB" altLang="fr-FR" dirty="0"/>
              <a:t> </a:t>
            </a:r>
            <a:r>
              <a:rPr lang="en-GB" altLang="fr-FR" dirty="0" err="1"/>
              <a:t>niveau</a:t>
            </a:r>
            <a:r>
              <a:rPr lang="en-GB" altLang="fr-FR" dirty="0"/>
              <a:t> de plan</a:t>
            </a:r>
          </a:p>
          <a:p>
            <a:pPr lvl="4"/>
            <a:r>
              <a:rPr lang="en-GB" altLang="fr-FR" dirty="0" err="1"/>
              <a:t>Neuvième</a:t>
            </a:r>
            <a:r>
              <a:rPr lang="en-GB" altLang="fr-FR" dirty="0"/>
              <a:t> </a:t>
            </a:r>
            <a:r>
              <a:rPr lang="en-GB" altLang="fr-FR" dirty="0" err="1"/>
              <a:t>niveau</a:t>
            </a:r>
            <a:r>
              <a:rPr lang="en-GB" altLang="fr-FR" dirty="0"/>
              <a:t>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gc.unige.ch/main/study-plans?searchTerm=ma%C3%AEtrise%20universitaire%20en%20histoire%20%C3%A9conomique&amp;year=202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ige.ch/sciences-societe/dehes/seminaires/seminaire-avance-de-recherch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ige.ch/sciences-societe/dehes/seminaires/seminaire-avance-de-recherch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ilar.noguesmarco@unige.ch" TargetMode="External"/><Relationship Id="rId2" Type="http://schemas.openxmlformats.org/officeDocument/2006/relationships/hyperlink" Target="mailto:gaetan.clavien@unige.ch"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moodle.unige.ch/course/view.php?id=1466"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moodle.unige.ch/course/view.php?id=1466"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moodle.unige.ch/course/view.php?id=146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oodle.unige.ch/course/view.php?id=146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unige.ch/sciences-societe/geo/etudes/certificat-etudes-visuelles/" TargetMode="External"/><Relationship Id="rId2" Type="http://schemas.openxmlformats.org/officeDocument/2006/relationships/hyperlink" Target="https://www.unige.ch/sciences-societe/formations/certificats/etudes-de-la-citoyennete/" TargetMode="External"/><Relationship Id="rId1" Type="http://schemas.openxmlformats.org/officeDocument/2006/relationships/slideLayout" Target="../slideLayouts/slideLayout2.xml"/><Relationship Id="rId5" Type="http://schemas.openxmlformats.org/officeDocument/2006/relationships/hyperlink" Target="https://www.unige.ch/sciences-societe/formations/certificats/methodes-qualitatives-pour-sciences-sociales/" TargetMode="External"/><Relationship Id="rId4" Type="http://schemas.openxmlformats.org/officeDocument/2006/relationships/hyperlink" Target="https://www.unige.ch/sciences-societe/ideso/enseignement/certifica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portail.unige.ch/"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ortail.unige.ch/accue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unige.ch/sciences-societe/etudiants/horaire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vie-de-campus.unige.ch/application/files/5017/1395/1677/10-03-2017_1443_896.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unige.ch/sciences-societe/etudiants/documents-a-telecharger/" TargetMode="External"/><Relationship Id="rId2" Type="http://schemas.openxmlformats.org/officeDocument/2006/relationships/hyperlink" Target="https://www.unige.ch/sciences-societe/etudiants/horair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portail.unige.ch/accuei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unige.ch/sciences-societe/formations/masters/histoire-economique-internationale/memoire-de-maste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unige.ch/exchange/mobilite/mobilite-out/etudiants/sinscrire" TargetMode="External"/><Relationship Id="rId2" Type="http://schemas.openxmlformats.org/officeDocument/2006/relationships/hyperlink" Target="https://www.unige.ch/exchange/fr/mobilite/pourquoi-partir-en-mobilite/etudiants/sinformer/ou-se-renseigner/"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unige.ch/sciences-societe/faculte/organisation/commissions-de-la-faculte/commission-dethique/principes-et-directives-de-la-faculte-des-sciences-de-la-societe-sur-lutilisation-des-intelligences-artificielles-generatives-i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unige.ch/universite/politique-generale/plagiat/etudia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unige.ch/universite/politique-generale/plagiat/etudiant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gaetan.clavien@unige.ch" TargetMode="External"/><Relationship Id="rId2" Type="http://schemas.openxmlformats.org/officeDocument/2006/relationships/hyperlink" Target="http://www.unige.ch/sciences-societ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unige.ch/sciences-societe/dehes/membres/" TargetMode="External"/><Relationship Id="rId4" Type="http://schemas.openxmlformats.org/officeDocument/2006/relationships/image" Target="file:///\\localhost\Volumes\PIP\Presse\catec\Charte%202014\Mode%25CC%2580les%20ppt\PPT%20par%20fac\bandeaux%20images\bandeau_fss.jp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unige.ch/sciences-societe/dehes/membres/bruno-amable/" TargetMode="External"/><Relationship Id="rId3" Type="http://schemas.openxmlformats.org/officeDocument/2006/relationships/image" Target="../media/image3.png"/><Relationship Id="rId7" Type="http://schemas.openxmlformats.org/officeDocument/2006/relationships/hyperlink" Target="https://www.unige.ch/sciences-societe/dehes/membres/marc-morga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unige.ch/sciences-societe/dehes/membres/cedric-durand" TargetMode="External"/><Relationship Id="rId5" Type="http://schemas.openxmlformats.org/officeDocument/2006/relationships/hyperlink" Target="https://www.unige.ch/sciences-societe/dehes/membres/juan-flores/" TargetMode="External"/><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www.unige.ch/sciences-societe/dehes/membres/jamieson-myl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unige.ch/sciences-societe/dehes/membres/mary-osullivan/" TargetMode="External"/><Relationship Id="rId5" Type="http://schemas.openxmlformats.org/officeDocument/2006/relationships/hyperlink" Target="https://www.unige.ch/sciences-societe/dehes/membres/pilar-nogues-marco/" TargetMode="External"/><Relationship Id="rId10" Type="http://schemas.openxmlformats.org/officeDocument/2006/relationships/image" Target="../media/image10.jpg"/><Relationship Id="rId4" Type="http://schemas.openxmlformats.org/officeDocument/2006/relationships/image" Target="../media/image8.png"/><Relationship Id="rId9" Type="http://schemas.openxmlformats.org/officeDocument/2006/relationships/hyperlink" Target="https://www.mnikiforos.net/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Text Box 7"/>
          <p:cNvSpPr txBox="1">
            <a:spLocks noChangeArrowheads="1"/>
          </p:cNvSpPr>
          <p:nvPr/>
        </p:nvSpPr>
        <p:spPr bwMode="auto">
          <a:xfrm>
            <a:off x="142875" y="2420888"/>
            <a:ext cx="8856662" cy="314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a:spcBef>
                <a:spcPct val="50000"/>
              </a:spcBef>
            </a:pPr>
            <a:r>
              <a:rPr lang="fr-CH" altLang="fr-FR" sz="4800" b="1" dirty="0">
                <a:solidFill>
                  <a:srgbClr val="F8B500"/>
                </a:solidFill>
                <a:cs typeface="Arial" panose="020B0604020202020204" pitchFamily="34" charset="0"/>
              </a:rPr>
              <a:t>Séance d’information</a:t>
            </a:r>
          </a:p>
          <a:p>
            <a:pPr algn="ctr">
              <a:spcBef>
                <a:spcPct val="50000"/>
              </a:spcBef>
            </a:pPr>
            <a:r>
              <a:rPr lang="fr-CH" altLang="fr-FR" sz="4000" b="1" dirty="0">
                <a:solidFill>
                  <a:srgbClr val="F8B500"/>
                </a:solidFill>
                <a:cs typeface="Arial" panose="020B0604020202020204" pitchFamily="34" charset="0"/>
              </a:rPr>
              <a:t>15/09/2025</a:t>
            </a:r>
          </a:p>
          <a:p>
            <a:pPr algn="ctr">
              <a:spcBef>
                <a:spcPct val="50000"/>
              </a:spcBef>
            </a:pPr>
            <a:r>
              <a:rPr lang="fr-CH" altLang="fr-FR" sz="3600" b="1" dirty="0">
                <a:solidFill>
                  <a:srgbClr val="F8B500"/>
                </a:solidFill>
                <a:cs typeface="Arial" panose="020B0604020202020204" pitchFamily="34" charset="0"/>
              </a:rPr>
              <a:t>Maîtrise universitaire en histoire économique internationale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63AF5-AFB5-61D0-C9C0-7A77B70BB7BD}"/>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D20FF0-DD89-AF77-3355-0AA182070B51}"/>
              </a:ext>
            </a:extLst>
          </p:cNvPr>
          <p:cNvSpPr>
            <a:spLocks noGrp="1"/>
          </p:cNvSpPr>
          <p:nvPr>
            <p:ph idx="1"/>
          </p:nvPr>
        </p:nvSpPr>
        <p:spPr>
          <a:xfrm>
            <a:off x="457200" y="980728"/>
            <a:ext cx="8229600" cy="3816424"/>
          </a:xfrm>
        </p:spPr>
        <p:txBody>
          <a:bodyPr/>
          <a:lstStyle/>
          <a:p>
            <a:pPr>
              <a:lnSpc>
                <a:spcPct val="150000"/>
              </a:lnSpc>
            </a:pPr>
            <a:r>
              <a:rPr lang="fr-CH" sz="2400" b="1" dirty="0"/>
              <a:t>Qu'est-ce que ce master?</a:t>
            </a:r>
          </a:p>
          <a:p>
            <a:pPr>
              <a:lnSpc>
                <a:spcPct val="150000"/>
              </a:lnSpc>
            </a:pPr>
            <a:r>
              <a:rPr lang="fr-CH" altLang="fr-FR" sz="2400" b="1" dirty="0"/>
              <a:t>Structure/ </a:t>
            </a:r>
            <a:r>
              <a:rPr lang="fr-CH" sz="2400" b="1" dirty="0"/>
              <a:t>Programme d'études</a:t>
            </a:r>
            <a:r>
              <a:rPr lang="fr-CH" altLang="fr-FR" sz="2400" b="1" dirty="0"/>
              <a:t> </a:t>
            </a:r>
          </a:p>
          <a:p>
            <a:pPr>
              <a:lnSpc>
                <a:spcPct val="150000"/>
              </a:lnSpc>
            </a:pPr>
            <a:r>
              <a:rPr lang="fr-CH" altLang="fr-FR" sz="2400" b="1" dirty="0"/>
              <a:t>Inscriptions aux enseignements et aux examens</a:t>
            </a:r>
          </a:p>
          <a:p>
            <a:pPr>
              <a:lnSpc>
                <a:spcPct val="150000"/>
              </a:lnSpc>
            </a:pPr>
            <a:r>
              <a:rPr lang="fr-CH" altLang="fr-FR" sz="2400" b="1" dirty="0"/>
              <a:t>Projet de mobilité</a:t>
            </a:r>
          </a:p>
          <a:p>
            <a:pPr>
              <a:lnSpc>
                <a:spcPct val="150000"/>
              </a:lnSpc>
            </a:pPr>
            <a:r>
              <a:rPr lang="fr-CH" altLang="fr-FR" sz="2400" b="1" dirty="0"/>
              <a:t>Intelligences artificielles génératives/ Fraude et plagiat</a:t>
            </a:r>
          </a:p>
          <a:p>
            <a:pPr>
              <a:lnSpc>
                <a:spcPct val="150000"/>
              </a:lnSpc>
            </a:pPr>
            <a:r>
              <a:rPr lang="fr-CH" altLang="fr-FR" sz="2400" b="1" dirty="0"/>
              <a:t>Informations et contacts </a:t>
            </a:r>
          </a:p>
          <a:p>
            <a:pPr>
              <a:lnSpc>
                <a:spcPct val="150000"/>
              </a:lnSpc>
            </a:pPr>
            <a:r>
              <a:rPr lang="en-GB" sz="2400" b="1" dirty="0" err="1"/>
              <a:t>Annonces</a:t>
            </a:r>
            <a:br>
              <a:rPr lang="fr-CH" sz="2400" b="1" dirty="0"/>
            </a:br>
            <a:endParaRPr lang="fr-CH" sz="2400" b="1" dirty="0"/>
          </a:p>
          <a:p>
            <a:endParaRPr lang="en-US" dirty="0"/>
          </a:p>
        </p:txBody>
      </p:sp>
      <p:sp>
        <p:nvSpPr>
          <p:cNvPr id="2" name="Elipse 1">
            <a:extLst>
              <a:ext uri="{FF2B5EF4-FFF2-40B4-BE49-F238E27FC236}">
                <a16:creationId xmlns:a16="http://schemas.microsoft.com/office/drawing/2014/main" id="{94138BAB-BD3A-839C-DBCF-3869AF3AEC25}"/>
              </a:ext>
            </a:extLst>
          </p:cNvPr>
          <p:cNvSpPr/>
          <p:nvPr/>
        </p:nvSpPr>
        <p:spPr bwMode="auto">
          <a:xfrm>
            <a:off x="28893" y="1556792"/>
            <a:ext cx="9001000" cy="864096"/>
          </a:xfrm>
          <a:prstGeom prst="ellipse">
            <a:avLst/>
          </a:prstGeom>
          <a:no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solidFill>
                  <a:schemeClr val="tx1"/>
                </a:solidFill>
              </a:ln>
              <a:noFill/>
              <a:effectLst/>
              <a:latin typeface="Arial" charset="0"/>
            </a:endParaRPr>
          </a:p>
        </p:txBody>
      </p:sp>
    </p:spTree>
    <p:extLst>
      <p:ext uri="{BB962C8B-B14F-4D97-AF65-F5344CB8AC3E}">
        <p14:creationId xmlns:p14="http://schemas.microsoft.com/office/powerpoint/2010/main" val="263878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
          <p:cNvSpPr txBox="1">
            <a:spLocks noChangeArrowheads="1"/>
          </p:cNvSpPr>
          <p:nvPr/>
        </p:nvSpPr>
        <p:spPr bwMode="auto">
          <a:xfrm>
            <a:off x="323528" y="261938"/>
            <a:ext cx="856895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FR" altLang="fr-FR" sz="4400" b="1" dirty="0">
                <a:solidFill>
                  <a:srgbClr val="FFCC00"/>
                </a:solidFill>
              </a:rPr>
              <a:t>Structure, horaire et calendrier</a:t>
            </a:r>
          </a:p>
        </p:txBody>
      </p:sp>
      <p:sp>
        <p:nvSpPr>
          <p:cNvPr id="4099" name="Text Box 2"/>
          <p:cNvSpPr txBox="1">
            <a:spLocks noChangeArrowheads="1"/>
          </p:cNvSpPr>
          <p:nvPr/>
        </p:nvSpPr>
        <p:spPr bwMode="auto">
          <a:xfrm>
            <a:off x="468313" y="835025"/>
            <a:ext cx="7992119" cy="4465638"/>
          </a:xfrm>
          <a:prstGeom prst="rect">
            <a:avLst/>
          </a:prstGeom>
          <a:noFill/>
          <a:ln>
            <a:noFill/>
          </a:ln>
        </p:spPr>
        <p:txBody>
          <a:bodyPr/>
          <a:lstStyle>
            <a:lvl1pPr marL="338138" indent="-338138"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rgbClr val="000000"/>
                </a:solidFill>
                <a:latin typeface="Arial" charset="0"/>
                <a:ea typeface="DejaVu Sans" charset="0"/>
                <a:cs typeface="DejaVu Sans" charset="0"/>
              </a:defRPr>
            </a:lvl1pPr>
            <a:lvl2pPr marL="738188" indent="-280988" eaLnBrk="0" hangingPunct="0">
              <a:spcBef>
                <a:spcPts val="7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rgbClr val="000000"/>
                </a:solidFill>
                <a:latin typeface="Arial" charset="0"/>
                <a:ea typeface="DejaVu Sans" charset="0"/>
                <a:cs typeface="DejaVu Sans" charset="0"/>
              </a:defRPr>
            </a:lvl2pPr>
            <a:lvl3pPr eaLnBrk="0" hangingPunct="0">
              <a:spcBef>
                <a:spcPts val="6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000000"/>
                </a:solidFill>
                <a:latin typeface="Arial" charset="0"/>
                <a:ea typeface="DejaVu Sans" charset="0"/>
                <a:cs typeface="DejaVu Sans" charset="0"/>
              </a:defRPr>
            </a:lvl3pPr>
            <a:lvl4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4pPr>
            <a:lvl5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9pPr>
          </a:lstStyle>
          <a:p>
            <a:pPr marL="0" indent="0" eaLnBrk="1" hangingPunct="1">
              <a:buClr>
                <a:srgbClr val="000000"/>
              </a:buClr>
              <a:buSzPct val="100000"/>
              <a:buFont typeface="Times New Roman" panose="02020603050405020304" pitchFamily="18" charset="0"/>
              <a:buNone/>
              <a:defRPr/>
            </a:pPr>
            <a:endParaRPr lang="fr-CH" altLang="fr-FR" dirty="0"/>
          </a:p>
          <a:p>
            <a:pPr eaLnBrk="1" hangingPunct="1">
              <a:buClr>
                <a:srgbClr val="000000"/>
              </a:buClr>
              <a:buSzPct val="100000"/>
              <a:buFont typeface="Arial" charset="0"/>
              <a:buChar char="•"/>
              <a:defRPr/>
            </a:pPr>
            <a:r>
              <a:rPr lang="fr-CH" altLang="fr-FR" sz="2800" dirty="0">
                <a:hlinkClick r:id="rId3"/>
              </a:rPr>
              <a:t>Programme des cours</a:t>
            </a:r>
            <a:r>
              <a:rPr lang="fr-CH" altLang="fr-FR" sz="2800" dirty="0"/>
              <a:t> (site web UNIGE)</a:t>
            </a:r>
          </a:p>
          <a:p>
            <a:pPr eaLnBrk="1" hangingPunct="1">
              <a:buClr>
                <a:srgbClr val="000000"/>
              </a:buClr>
              <a:buSzPct val="100000"/>
              <a:buFont typeface="Arial" charset="0"/>
              <a:buChar char="•"/>
              <a:defRPr/>
            </a:pPr>
            <a:r>
              <a:rPr lang="fr-CH" altLang="fr-FR" sz="2800" dirty="0"/>
              <a:t>2 créneaux horaires par enseignement</a:t>
            </a:r>
          </a:p>
          <a:p>
            <a:pPr eaLnBrk="1" hangingPunct="1">
              <a:buClr>
                <a:srgbClr val="000000"/>
              </a:buClr>
              <a:buSzPct val="100000"/>
              <a:buFont typeface="Arial" charset="0"/>
              <a:buChar char="•"/>
              <a:defRPr/>
            </a:pPr>
            <a:r>
              <a:rPr lang="fr-CH" altLang="fr-FR" sz="2800" dirty="0"/>
              <a:t>Durée régulière du MA : 3 semestres</a:t>
            </a:r>
          </a:p>
          <a:p>
            <a:pPr eaLnBrk="1" hangingPunct="1">
              <a:buClr>
                <a:srgbClr val="000000"/>
              </a:buClr>
              <a:buSzPct val="100000"/>
              <a:buFont typeface="Arial" charset="0"/>
              <a:buChar char="•"/>
              <a:defRPr/>
            </a:pPr>
            <a:r>
              <a:rPr lang="fr-CH" altLang="fr-FR" sz="2800" dirty="0"/>
              <a:t>Durée maximum: 5 semestres</a:t>
            </a:r>
            <a:endParaRPr lang="fr-FR" altLang="fr-FR" sz="2800" dirty="0"/>
          </a:p>
          <a:p>
            <a:pPr eaLnBrk="1" hangingPunct="1">
              <a:defRPr/>
            </a:pPr>
            <a:endParaRPr lang="fr-FR" altLang="fr-FR" dirty="0"/>
          </a:p>
        </p:txBody>
      </p:sp>
      <p:sp>
        <p:nvSpPr>
          <p:cNvPr id="4" name="Rectangle 3"/>
          <p:cNvSpPr/>
          <p:nvPr/>
        </p:nvSpPr>
        <p:spPr>
          <a:xfrm>
            <a:off x="2555875" y="4149080"/>
            <a:ext cx="1079500" cy="1224608"/>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2</a:t>
            </a:r>
          </a:p>
        </p:txBody>
      </p:sp>
      <p:sp>
        <p:nvSpPr>
          <p:cNvPr id="5" name="Rectangle 4"/>
          <p:cNvSpPr/>
          <p:nvPr/>
        </p:nvSpPr>
        <p:spPr>
          <a:xfrm>
            <a:off x="3631488" y="4149077"/>
            <a:ext cx="1081088" cy="1205877"/>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3</a:t>
            </a:r>
          </a:p>
        </p:txBody>
      </p:sp>
      <p:sp>
        <p:nvSpPr>
          <p:cNvPr id="6" name="Rectangle 5"/>
          <p:cNvSpPr/>
          <p:nvPr/>
        </p:nvSpPr>
        <p:spPr>
          <a:xfrm>
            <a:off x="4716463" y="4149078"/>
            <a:ext cx="1079500" cy="1224609"/>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4</a:t>
            </a:r>
          </a:p>
        </p:txBody>
      </p:sp>
      <p:sp>
        <p:nvSpPr>
          <p:cNvPr id="7" name="Rectangle 6"/>
          <p:cNvSpPr/>
          <p:nvPr/>
        </p:nvSpPr>
        <p:spPr>
          <a:xfrm>
            <a:off x="5795963" y="4149078"/>
            <a:ext cx="1079500" cy="1224610"/>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5</a:t>
            </a:r>
          </a:p>
        </p:txBody>
      </p:sp>
      <p:sp>
        <p:nvSpPr>
          <p:cNvPr id="8" name="Rectangle 7"/>
          <p:cNvSpPr/>
          <p:nvPr/>
        </p:nvSpPr>
        <p:spPr>
          <a:xfrm>
            <a:off x="1476375" y="4149080"/>
            <a:ext cx="1079500" cy="1224608"/>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1</a:t>
            </a:r>
          </a:p>
        </p:txBody>
      </p:sp>
      <p:sp>
        <p:nvSpPr>
          <p:cNvPr id="9" name="Rectangle 8"/>
          <p:cNvSpPr/>
          <p:nvPr/>
        </p:nvSpPr>
        <p:spPr>
          <a:xfrm>
            <a:off x="4643438" y="4149078"/>
            <a:ext cx="140575" cy="12246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fr-CH" dirty="0"/>
          </a:p>
        </p:txBody>
      </p:sp>
      <p:sp>
        <p:nvSpPr>
          <p:cNvPr id="2" name="Flèche droite 1"/>
          <p:cNvSpPr/>
          <p:nvPr/>
        </p:nvSpPr>
        <p:spPr bwMode="auto">
          <a:xfrm>
            <a:off x="1476376" y="5013325"/>
            <a:ext cx="5399088" cy="647700"/>
          </a:xfrm>
          <a:prstGeom prst="rightArrow">
            <a:avLst/>
          </a:prstGeom>
          <a:solidFill>
            <a:srgbClr val="FFCC00"/>
          </a:solidFill>
          <a:ln w="9525" cap="flat" cmpd="sng" algn="ctr">
            <a:no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r>
              <a:rPr lang="fr-CH" dirty="0">
                <a:latin typeface="Arial" charset="0"/>
              </a:rPr>
              <a:t>									</a:t>
            </a:r>
            <a:r>
              <a:rPr lang="fr-CH" dirty="0">
                <a:solidFill>
                  <a:schemeClr val="tx1"/>
                </a:solidFill>
                <a:latin typeface="Arial" charset="0"/>
              </a:rPr>
              <a:t>90 crédits</a:t>
            </a:r>
          </a:p>
        </p:txBody>
      </p:sp>
    </p:spTree>
    <p:extLst>
      <p:ext uri="{BB962C8B-B14F-4D97-AF65-F5344CB8AC3E}">
        <p14:creationId xmlns:p14="http://schemas.microsoft.com/office/powerpoint/2010/main" val="280193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39750" y="1052513"/>
            <a:ext cx="8413750" cy="4464050"/>
          </a:xfrm>
          <a:prstGeom prst="rect">
            <a:avLst/>
          </a:prstGeom>
          <a:solidFill>
            <a:srgbClr val="FFC00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endParaRPr lang="fr-CH" altLang="fr-FR" b="1"/>
          </a:p>
        </p:txBody>
      </p:sp>
      <p:sp>
        <p:nvSpPr>
          <p:cNvPr id="8195" name="Text Box 1"/>
          <p:cNvSpPr txBox="1">
            <a:spLocks noChangeArrowheads="1"/>
          </p:cNvSpPr>
          <p:nvPr/>
        </p:nvSpPr>
        <p:spPr bwMode="auto">
          <a:xfrm>
            <a:off x="251520" y="-26988"/>
            <a:ext cx="8856983"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sz="4400" b="1" dirty="0">
                <a:solidFill>
                  <a:srgbClr val="FFCC00"/>
                </a:solidFill>
              </a:rPr>
              <a:t>Programme d'études</a:t>
            </a:r>
            <a:r>
              <a:rPr lang="fr-CH" altLang="fr-FR" sz="4400" b="1" dirty="0">
                <a:solidFill>
                  <a:srgbClr val="FFCC00"/>
                </a:solidFill>
              </a:rPr>
              <a:t> </a:t>
            </a:r>
          </a:p>
        </p:txBody>
      </p:sp>
      <p:sp>
        <p:nvSpPr>
          <p:cNvPr id="34" name="Rectangle 33"/>
          <p:cNvSpPr/>
          <p:nvPr/>
        </p:nvSpPr>
        <p:spPr bwMode="auto">
          <a:xfrm>
            <a:off x="3095625" y="1449090"/>
            <a:ext cx="2952750" cy="1439366"/>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lgn="ctr" eaLnBrk="1" hangingPunct="1">
              <a:buClr>
                <a:srgbClr val="000000"/>
              </a:buClr>
              <a:buSzPct val="100000"/>
              <a:buFont typeface="Times New Roman" pitchFamily="16" charset="0"/>
              <a:buNone/>
              <a:defRPr/>
            </a:pPr>
            <a:endParaRPr lang="fr-CH" dirty="0">
              <a:latin typeface="Arial" charset="0"/>
            </a:endParaRPr>
          </a:p>
          <a:p>
            <a:pPr algn="ctr" eaLnBrk="1" hangingPunct="1">
              <a:buClr>
                <a:srgbClr val="000000"/>
              </a:buClr>
              <a:buSzPct val="100000"/>
              <a:buFont typeface="Times New Roman" pitchFamily="16" charset="0"/>
              <a:buNone/>
              <a:defRPr/>
            </a:pPr>
            <a:r>
              <a:rPr lang="fr-CH" dirty="0">
                <a:latin typeface="Arial" charset="0"/>
              </a:rPr>
              <a:t>Enseignements obligatoires </a:t>
            </a:r>
          </a:p>
          <a:p>
            <a:pPr algn="ctr" eaLnBrk="1" hangingPunct="1">
              <a:buClr>
                <a:srgbClr val="000000"/>
              </a:buClr>
              <a:buSzPct val="100000"/>
              <a:buFont typeface="Times New Roman" pitchFamily="16" charset="0"/>
              <a:buNone/>
              <a:defRPr/>
            </a:pPr>
            <a:r>
              <a:rPr lang="fr-CH" dirty="0">
                <a:latin typeface="Arial" charset="0"/>
              </a:rPr>
              <a:t>(48 crédits) </a:t>
            </a:r>
          </a:p>
        </p:txBody>
      </p:sp>
      <p:sp>
        <p:nvSpPr>
          <p:cNvPr id="37" name="Rectangle 36"/>
          <p:cNvSpPr/>
          <p:nvPr/>
        </p:nvSpPr>
        <p:spPr bwMode="auto">
          <a:xfrm>
            <a:off x="3127129" y="3176588"/>
            <a:ext cx="2952750" cy="100806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eaLnBrk="1" hangingPunct="1">
              <a:buClr>
                <a:srgbClr val="000000"/>
              </a:buClr>
              <a:buSzPct val="100000"/>
              <a:buFont typeface="Times New Roman" pitchFamily="16" charset="0"/>
              <a:buNone/>
              <a:defRPr/>
            </a:pPr>
            <a:r>
              <a:rPr lang="fr-CH" dirty="0">
                <a:latin typeface="Arial" charset="0"/>
              </a:rPr>
              <a:t>Enseignements à choix</a:t>
            </a:r>
          </a:p>
          <a:p>
            <a:pPr algn="ctr" eaLnBrk="1" hangingPunct="1">
              <a:buClr>
                <a:srgbClr val="000000"/>
              </a:buClr>
              <a:buSzPct val="100000"/>
              <a:buFont typeface="Times New Roman" pitchFamily="16" charset="0"/>
              <a:buNone/>
              <a:defRPr/>
            </a:pPr>
            <a:r>
              <a:rPr lang="fr-CH" dirty="0">
                <a:latin typeface="Arial" charset="0"/>
              </a:rPr>
              <a:t> (36 crédits)</a:t>
            </a:r>
          </a:p>
        </p:txBody>
      </p:sp>
      <p:sp>
        <p:nvSpPr>
          <p:cNvPr id="38" name="Rectangle 37"/>
          <p:cNvSpPr/>
          <p:nvPr/>
        </p:nvSpPr>
        <p:spPr bwMode="auto">
          <a:xfrm>
            <a:off x="3132138" y="4472782"/>
            <a:ext cx="2952750" cy="826293"/>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eaLnBrk="1" hangingPunct="1">
              <a:buClr>
                <a:srgbClr val="000000"/>
              </a:buClr>
              <a:buSzPct val="100000"/>
              <a:buFont typeface="Times New Roman" pitchFamily="16" charset="0"/>
              <a:buNone/>
              <a:defRPr/>
            </a:pPr>
            <a:r>
              <a:rPr lang="fr-CH" dirty="0">
                <a:latin typeface="Arial" charset="0"/>
              </a:rPr>
              <a:t>Options libres </a:t>
            </a:r>
          </a:p>
          <a:p>
            <a:pPr algn="ctr" eaLnBrk="1" hangingPunct="1">
              <a:buClr>
                <a:srgbClr val="000000"/>
              </a:buClr>
              <a:buSzPct val="100000"/>
              <a:buFont typeface="Times New Roman" pitchFamily="16" charset="0"/>
              <a:buNone/>
              <a:defRPr/>
            </a:pPr>
            <a:r>
              <a:rPr lang="fr-CH" dirty="0">
                <a:latin typeface="Arial" charset="0"/>
              </a:rPr>
              <a:t>(6 crédits)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4572EED-676B-B054-392F-C4C1ECC4F2FD}"/>
              </a:ext>
            </a:extLst>
          </p:cNvPr>
          <p:cNvPicPr>
            <a:picLocks noChangeAspect="1"/>
          </p:cNvPicPr>
          <p:nvPr/>
        </p:nvPicPr>
        <p:blipFill>
          <a:blip r:embed="rId2"/>
          <a:stretch>
            <a:fillRect/>
          </a:stretch>
        </p:blipFill>
        <p:spPr>
          <a:xfrm>
            <a:off x="0" y="1484784"/>
            <a:ext cx="9144000" cy="3299114"/>
          </a:xfrm>
          <a:prstGeom prst="rect">
            <a:avLst/>
          </a:prstGeom>
        </p:spPr>
      </p:pic>
      <p:sp>
        <p:nvSpPr>
          <p:cNvPr id="4" name="Text Box 1">
            <a:extLst>
              <a:ext uri="{FF2B5EF4-FFF2-40B4-BE49-F238E27FC236}">
                <a16:creationId xmlns:a16="http://schemas.microsoft.com/office/drawing/2014/main" id="{EC592281-C196-91FC-18C2-0710398EBEBB}"/>
              </a:ext>
            </a:extLst>
          </p:cNvPr>
          <p:cNvSpPr txBox="1">
            <a:spLocks noChangeArrowheads="1"/>
          </p:cNvSpPr>
          <p:nvPr/>
        </p:nvSpPr>
        <p:spPr bwMode="auto">
          <a:xfrm>
            <a:off x="395288" y="261938"/>
            <a:ext cx="8362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altLang="fr-FR" sz="4400" b="1" dirty="0">
                <a:solidFill>
                  <a:srgbClr val="FFCC00"/>
                </a:solidFill>
              </a:rPr>
              <a:t>Enseignements obligatoires</a:t>
            </a:r>
          </a:p>
        </p:txBody>
      </p:sp>
    </p:spTree>
    <p:extLst>
      <p:ext uri="{BB962C8B-B14F-4D97-AF65-F5344CB8AC3E}">
        <p14:creationId xmlns:p14="http://schemas.microsoft.com/office/powerpoint/2010/main" val="404137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44624"/>
            <a:ext cx="8640960" cy="6240170"/>
          </a:xfrm>
          <a:prstGeom prst="rect">
            <a:avLst/>
          </a:prstGeom>
          <a:noFill/>
          <a:ln>
            <a:noFill/>
          </a:ln>
        </p:spPr>
        <p:txBody>
          <a:bodyPr wrap="square" rtlCol="0">
            <a:spAutoFit/>
          </a:bodyPr>
          <a:lstStyle/>
          <a:p>
            <a:pPr algn="just"/>
            <a:r>
              <a:rPr lang="es-ES_tradnl" sz="1950" b="1" dirty="0">
                <a:solidFill>
                  <a:schemeClr val="tx1"/>
                </a:solidFill>
              </a:rPr>
              <a:t>DIRECTIONS ACTUELLES DE LA RECHERCHE EN HISTOIRE ÉCONOMIQUE</a:t>
            </a:r>
          </a:p>
          <a:p>
            <a:pPr algn="just"/>
            <a:r>
              <a:rPr lang="es-ES_tradnl" sz="1950" dirty="0">
                <a:solidFill>
                  <a:schemeClr val="tx1"/>
                </a:solidFill>
              </a:rPr>
              <a:t>(</a:t>
            </a:r>
            <a:r>
              <a:rPr lang="fr-CH" sz="1950" dirty="0">
                <a:solidFill>
                  <a:schemeClr val="tx1"/>
                </a:solidFill>
              </a:rPr>
              <a:t>semestre d’</a:t>
            </a:r>
            <a:r>
              <a:rPr lang="es-ES" sz="2100" dirty="0" err="1">
                <a:solidFill>
                  <a:schemeClr val="tx1"/>
                </a:solidFill>
              </a:rPr>
              <a:t>automne</a:t>
            </a:r>
            <a:r>
              <a:rPr lang="fr-CH" sz="1950" dirty="0">
                <a:solidFill>
                  <a:schemeClr val="tx1"/>
                </a:solidFill>
              </a:rPr>
              <a:t> de la 1</a:t>
            </a:r>
            <a:r>
              <a:rPr lang="fr-CH" sz="1950" baseline="30000" dirty="0">
                <a:solidFill>
                  <a:schemeClr val="tx1"/>
                </a:solidFill>
              </a:rPr>
              <a:t>ère</a:t>
            </a:r>
            <a:r>
              <a:rPr lang="fr-CH" sz="1950" dirty="0">
                <a:solidFill>
                  <a:schemeClr val="tx1"/>
                </a:solidFill>
              </a:rPr>
              <a:t> année du master)</a:t>
            </a:r>
            <a:endParaRPr lang="es-ES_tradnl" sz="1950" dirty="0">
              <a:solidFill>
                <a:schemeClr val="tx1"/>
              </a:solidFill>
            </a:endParaRPr>
          </a:p>
          <a:p>
            <a:pPr algn="just"/>
            <a:endParaRPr lang="es-ES_tradnl" sz="1950" dirty="0">
              <a:solidFill>
                <a:schemeClr val="tx1"/>
              </a:solidFill>
            </a:endParaRPr>
          </a:p>
          <a:p>
            <a:pPr algn="just"/>
            <a:r>
              <a:rPr lang="fr-CH" sz="2000" dirty="0">
                <a:solidFill>
                  <a:schemeClr val="tx1"/>
                </a:solidFill>
              </a:rPr>
              <a:t>Ce cours-séminaire porte sur des thèmes, débats et controverses récents de l'histoire économique et sociale. Lors de chaque séance, </a:t>
            </a:r>
            <a:r>
              <a:rPr lang="fr-CH" sz="2000" dirty="0" err="1">
                <a:solidFill>
                  <a:schemeClr val="tx1"/>
                </a:solidFill>
              </a:rPr>
              <a:t>un-e</a:t>
            </a:r>
            <a:r>
              <a:rPr lang="fr-CH" sz="2000" dirty="0">
                <a:solidFill>
                  <a:schemeClr val="tx1"/>
                </a:solidFill>
              </a:rPr>
              <a:t> </a:t>
            </a:r>
            <a:r>
              <a:rPr lang="fr-CH" sz="2000" dirty="0" err="1">
                <a:solidFill>
                  <a:schemeClr val="tx1"/>
                </a:solidFill>
              </a:rPr>
              <a:t>enseignant-e</a:t>
            </a:r>
            <a:r>
              <a:rPr lang="fr-CH" sz="2000" dirty="0">
                <a:solidFill>
                  <a:schemeClr val="tx1"/>
                </a:solidFill>
              </a:rPr>
              <a:t> de l’Institut d’Histoire Economique Paul Bairoch présentera des éléments méthodologiques à partir de cas concrets tirés de leurs recherches en cours. </a:t>
            </a:r>
          </a:p>
          <a:p>
            <a:pPr algn="just"/>
            <a:endParaRPr lang="fr-CH" sz="2000" dirty="0">
              <a:solidFill>
                <a:schemeClr val="tx1"/>
              </a:solidFill>
            </a:endParaRPr>
          </a:p>
          <a:p>
            <a:pPr algn="just"/>
            <a:r>
              <a:rPr lang="fr-FR" sz="2000" dirty="0">
                <a:solidFill>
                  <a:schemeClr val="bg1">
                    <a:lumMod val="85000"/>
                  </a:schemeClr>
                </a:solidFill>
              </a:rPr>
              <a:t>Ces conférences présentent des exemples du processus de réalisation d'une recherche </a:t>
            </a:r>
            <a:r>
              <a:rPr lang="fr-FR" sz="2000" dirty="0">
                <a:solidFill>
                  <a:schemeClr val="bg1">
                    <a:lumMod val="85000"/>
                  </a:schemeClr>
                </a:solidFill>
                <a:sym typeface="Wingdings" panose="05000000000000000000" pitchFamily="2" charset="2"/>
              </a:rPr>
              <a:t> </a:t>
            </a:r>
            <a:r>
              <a:rPr lang="fr-FR" sz="2000" dirty="0">
                <a:solidFill>
                  <a:schemeClr val="bg1">
                    <a:lumMod val="85000"/>
                  </a:schemeClr>
                </a:solidFill>
              </a:rPr>
              <a:t>LORS DE CES SÉMINAIRES ON OUVRE LA « BOÎTE NOIRE » DE LA RECHERCHE : comment motiver une recherche ? Quels problèmes méthodologiques ou conceptuels présente la recherche ? Quelle est l'importance d'avoir de bonnes sources ? Comment interroger la source ? Comment travailler sur les résultats ?</a:t>
            </a:r>
          </a:p>
          <a:p>
            <a:pPr algn="just"/>
            <a:endParaRPr lang="fr-FR" sz="2000" dirty="0">
              <a:solidFill>
                <a:schemeClr val="bg1">
                  <a:lumMod val="85000"/>
                </a:schemeClr>
              </a:solidFill>
            </a:endParaRPr>
          </a:p>
          <a:p>
            <a:pPr algn="just"/>
            <a:r>
              <a:rPr lang="fr-FR" sz="2000" i="1" dirty="0">
                <a:solidFill>
                  <a:schemeClr val="bg1">
                    <a:lumMod val="85000"/>
                  </a:schemeClr>
                </a:solidFill>
              </a:rPr>
              <a:t>Une session est consacrée à la présentation de l'expérience de deux étudiants de master ayant rédigé un mémoire de master.</a:t>
            </a:r>
          </a:p>
          <a:p>
            <a:pPr algn="just"/>
            <a:endParaRPr lang="fr-FR" sz="2000" i="1" dirty="0">
              <a:solidFill>
                <a:schemeClr val="tx1"/>
              </a:solidFill>
            </a:endParaRPr>
          </a:p>
        </p:txBody>
      </p:sp>
    </p:spTree>
    <p:extLst>
      <p:ext uri="{BB962C8B-B14F-4D97-AF65-F5344CB8AC3E}">
        <p14:creationId xmlns:p14="http://schemas.microsoft.com/office/powerpoint/2010/main" val="125269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8644C-772E-728E-657A-F57896144080}"/>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1B962798-B395-E7FA-C91A-72A7EC31E0EF}"/>
              </a:ext>
            </a:extLst>
          </p:cNvPr>
          <p:cNvSpPr txBox="1"/>
          <p:nvPr/>
        </p:nvSpPr>
        <p:spPr>
          <a:xfrm>
            <a:off x="251520" y="44624"/>
            <a:ext cx="8640960" cy="6240170"/>
          </a:xfrm>
          <a:prstGeom prst="rect">
            <a:avLst/>
          </a:prstGeom>
          <a:noFill/>
          <a:ln>
            <a:noFill/>
          </a:ln>
        </p:spPr>
        <p:txBody>
          <a:bodyPr wrap="square" rtlCol="0">
            <a:spAutoFit/>
          </a:bodyPr>
          <a:lstStyle/>
          <a:p>
            <a:pPr algn="just"/>
            <a:r>
              <a:rPr lang="es-ES_tradnl" sz="1950" b="1" dirty="0">
                <a:solidFill>
                  <a:schemeClr val="tx1"/>
                </a:solidFill>
              </a:rPr>
              <a:t>DIRECTIONS ACTUELLES DE LA RECHERCHE EN HISTOIRE ÉCONOMIQUE</a:t>
            </a:r>
          </a:p>
          <a:p>
            <a:pPr algn="just"/>
            <a:r>
              <a:rPr lang="es-ES_tradnl" sz="1950" dirty="0">
                <a:solidFill>
                  <a:schemeClr val="tx1"/>
                </a:solidFill>
              </a:rPr>
              <a:t>(</a:t>
            </a:r>
            <a:r>
              <a:rPr lang="fr-CH" sz="1950" dirty="0">
                <a:solidFill>
                  <a:schemeClr val="tx1"/>
                </a:solidFill>
              </a:rPr>
              <a:t>semestre d’</a:t>
            </a:r>
            <a:r>
              <a:rPr lang="es-ES" sz="2100" dirty="0" err="1">
                <a:solidFill>
                  <a:schemeClr val="tx1"/>
                </a:solidFill>
              </a:rPr>
              <a:t>automne</a:t>
            </a:r>
            <a:r>
              <a:rPr lang="fr-CH" sz="1950" dirty="0">
                <a:solidFill>
                  <a:schemeClr val="tx1"/>
                </a:solidFill>
              </a:rPr>
              <a:t> de la 1</a:t>
            </a:r>
            <a:r>
              <a:rPr lang="fr-CH" sz="1950" baseline="30000" dirty="0">
                <a:solidFill>
                  <a:schemeClr val="tx1"/>
                </a:solidFill>
              </a:rPr>
              <a:t>ère</a:t>
            </a:r>
            <a:r>
              <a:rPr lang="fr-CH" sz="1950" dirty="0">
                <a:solidFill>
                  <a:schemeClr val="tx1"/>
                </a:solidFill>
              </a:rPr>
              <a:t> année du master)</a:t>
            </a:r>
            <a:endParaRPr lang="es-ES_tradnl" sz="1950" dirty="0">
              <a:solidFill>
                <a:schemeClr val="tx1"/>
              </a:solidFill>
            </a:endParaRPr>
          </a:p>
          <a:p>
            <a:pPr algn="just"/>
            <a:endParaRPr lang="es-ES_tradnl" sz="1950" dirty="0">
              <a:solidFill>
                <a:schemeClr val="tx1"/>
              </a:solidFill>
            </a:endParaRPr>
          </a:p>
          <a:p>
            <a:pPr algn="just"/>
            <a:r>
              <a:rPr lang="fr-CH" sz="2000" dirty="0">
                <a:solidFill>
                  <a:schemeClr val="tx1"/>
                </a:solidFill>
              </a:rPr>
              <a:t>Ce cours-séminaire porte sur des thèmes, débats et controverses récents de l'histoire économique et sociale. Lors de chaque séance, </a:t>
            </a:r>
            <a:r>
              <a:rPr lang="fr-CH" sz="2000" dirty="0" err="1">
                <a:solidFill>
                  <a:schemeClr val="tx1"/>
                </a:solidFill>
              </a:rPr>
              <a:t>un-e</a:t>
            </a:r>
            <a:r>
              <a:rPr lang="fr-CH" sz="2000" dirty="0">
                <a:solidFill>
                  <a:schemeClr val="tx1"/>
                </a:solidFill>
              </a:rPr>
              <a:t> </a:t>
            </a:r>
            <a:r>
              <a:rPr lang="fr-CH" sz="2000" dirty="0" err="1">
                <a:solidFill>
                  <a:schemeClr val="tx1"/>
                </a:solidFill>
              </a:rPr>
              <a:t>enseignant-e</a:t>
            </a:r>
            <a:r>
              <a:rPr lang="fr-CH" sz="2000" dirty="0">
                <a:solidFill>
                  <a:schemeClr val="tx1"/>
                </a:solidFill>
              </a:rPr>
              <a:t> de l’Institut d’Histoire Economique Paul Bairoch présentera des éléments méthodologiques à partir de cas concrets tirés de leurs recherches en cours. </a:t>
            </a:r>
          </a:p>
          <a:p>
            <a:pPr algn="just"/>
            <a:endParaRPr lang="fr-CH" sz="2000" dirty="0">
              <a:solidFill>
                <a:schemeClr val="tx1"/>
              </a:solidFill>
            </a:endParaRPr>
          </a:p>
          <a:p>
            <a:pPr algn="just"/>
            <a:r>
              <a:rPr lang="fr-FR" sz="2000" dirty="0">
                <a:solidFill>
                  <a:schemeClr val="tx1"/>
                </a:solidFill>
              </a:rPr>
              <a:t>Ces conférences présentent des exemples du processus de réalisation d'une recherche </a:t>
            </a:r>
            <a:r>
              <a:rPr lang="fr-FR" sz="2000" dirty="0">
                <a:solidFill>
                  <a:schemeClr val="tx1"/>
                </a:solidFill>
                <a:sym typeface="Wingdings" panose="05000000000000000000" pitchFamily="2" charset="2"/>
              </a:rPr>
              <a:t> </a:t>
            </a:r>
            <a:r>
              <a:rPr lang="fr-FR" sz="2000" dirty="0">
                <a:solidFill>
                  <a:schemeClr val="tx1"/>
                </a:solidFill>
              </a:rPr>
              <a:t>LORS DE CES SÉMINAIRES ON OUVRE LA « BOÎTE NOIRE » DE LA RECHERCHE : comment motiver une recherche ? Quels problèmes méthodologiques ou conceptuels présente la recherche ? Quelle est l'importance d'avoir de bonnes sources ? Comment interroger la source ? Comment travailler sur les résultats ?</a:t>
            </a:r>
          </a:p>
          <a:p>
            <a:pPr algn="just"/>
            <a:endParaRPr lang="fr-FR" sz="2000" dirty="0">
              <a:solidFill>
                <a:schemeClr val="tx1"/>
              </a:solidFill>
            </a:endParaRPr>
          </a:p>
          <a:p>
            <a:pPr algn="just"/>
            <a:r>
              <a:rPr lang="fr-FR" sz="2000" i="1" dirty="0">
                <a:solidFill>
                  <a:schemeClr val="bg1">
                    <a:lumMod val="85000"/>
                  </a:schemeClr>
                </a:solidFill>
              </a:rPr>
              <a:t>Une session est consacrée à la présentation de l'expérience de deux étudiants de master ayant rédigé un mémoire de master.</a:t>
            </a:r>
          </a:p>
          <a:p>
            <a:pPr algn="just"/>
            <a:endParaRPr lang="fr-FR" sz="2000" i="1" dirty="0">
              <a:solidFill>
                <a:schemeClr val="tx1"/>
              </a:solidFill>
            </a:endParaRPr>
          </a:p>
        </p:txBody>
      </p:sp>
    </p:spTree>
    <p:extLst>
      <p:ext uri="{BB962C8B-B14F-4D97-AF65-F5344CB8AC3E}">
        <p14:creationId xmlns:p14="http://schemas.microsoft.com/office/powerpoint/2010/main" val="212551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691E1-B190-7B17-DB1E-2F3208AECBD2}"/>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E155B63D-DE68-9C27-44A2-9D31DD411091}"/>
              </a:ext>
            </a:extLst>
          </p:cNvPr>
          <p:cNvSpPr txBox="1"/>
          <p:nvPr/>
        </p:nvSpPr>
        <p:spPr>
          <a:xfrm>
            <a:off x="251520" y="44624"/>
            <a:ext cx="8640960" cy="6240170"/>
          </a:xfrm>
          <a:prstGeom prst="rect">
            <a:avLst/>
          </a:prstGeom>
          <a:noFill/>
          <a:ln>
            <a:noFill/>
          </a:ln>
        </p:spPr>
        <p:txBody>
          <a:bodyPr wrap="square" rtlCol="0">
            <a:spAutoFit/>
          </a:bodyPr>
          <a:lstStyle/>
          <a:p>
            <a:pPr algn="just"/>
            <a:r>
              <a:rPr lang="es-ES_tradnl" sz="1950" b="1" dirty="0">
                <a:solidFill>
                  <a:schemeClr val="tx1"/>
                </a:solidFill>
              </a:rPr>
              <a:t>DIRECTIONS ACTUELLES DE LA RECHERCHE EN HISTOIRE ÉCONOMIQUE</a:t>
            </a:r>
          </a:p>
          <a:p>
            <a:pPr algn="just"/>
            <a:r>
              <a:rPr lang="es-ES_tradnl" sz="1950" dirty="0">
                <a:solidFill>
                  <a:schemeClr val="tx1"/>
                </a:solidFill>
              </a:rPr>
              <a:t>(</a:t>
            </a:r>
            <a:r>
              <a:rPr lang="fr-CH" sz="1950" dirty="0">
                <a:solidFill>
                  <a:schemeClr val="tx1"/>
                </a:solidFill>
              </a:rPr>
              <a:t>semestre d’</a:t>
            </a:r>
            <a:r>
              <a:rPr lang="es-ES" sz="2100" dirty="0" err="1">
                <a:solidFill>
                  <a:schemeClr val="tx1"/>
                </a:solidFill>
              </a:rPr>
              <a:t>automne</a:t>
            </a:r>
            <a:r>
              <a:rPr lang="fr-CH" sz="1950" dirty="0">
                <a:solidFill>
                  <a:schemeClr val="tx1"/>
                </a:solidFill>
              </a:rPr>
              <a:t> de la 1</a:t>
            </a:r>
            <a:r>
              <a:rPr lang="fr-CH" sz="1950" baseline="30000" dirty="0">
                <a:solidFill>
                  <a:schemeClr val="tx1"/>
                </a:solidFill>
              </a:rPr>
              <a:t>ère</a:t>
            </a:r>
            <a:r>
              <a:rPr lang="fr-CH" sz="1950" dirty="0">
                <a:solidFill>
                  <a:schemeClr val="tx1"/>
                </a:solidFill>
              </a:rPr>
              <a:t> année du master)</a:t>
            </a:r>
            <a:endParaRPr lang="es-ES_tradnl" sz="1950" dirty="0">
              <a:solidFill>
                <a:schemeClr val="tx1"/>
              </a:solidFill>
            </a:endParaRPr>
          </a:p>
          <a:p>
            <a:pPr algn="just"/>
            <a:endParaRPr lang="es-ES_tradnl" sz="1950" dirty="0">
              <a:solidFill>
                <a:schemeClr val="tx1"/>
              </a:solidFill>
            </a:endParaRPr>
          </a:p>
          <a:p>
            <a:pPr algn="just"/>
            <a:r>
              <a:rPr lang="fr-CH" sz="2000" dirty="0">
                <a:solidFill>
                  <a:schemeClr val="tx1"/>
                </a:solidFill>
              </a:rPr>
              <a:t>Ce cours-séminaire porte sur des thèmes, débats et controverses récents de l'histoire économique et sociale. Lors de chaque séance, </a:t>
            </a:r>
            <a:r>
              <a:rPr lang="fr-CH" sz="2000" dirty="0" err="1">
                <a:solidFill>
                  <a:schemeClr val="tx1"/>
                </a:solidFill>
              </a:rPr>
              <a:t>un-e</a:t>
            </a:r>
            <a:r>
              <a:rPr lang="fr-CH" sz="2000" dirty="0">
                <a:solidFill>
                  <a:schemeClr val="tx1"/>
                </a:solidFill>
              </a:rPr>
              <a:t> </a:t>
            </a:r>
            <a:r>
              <a:rPr lang="fr-CH" sz="2000" dirty="0" err="1">
                <a:solidFill>
                  <a:schemeClr val="tx1"/>
                </a:solidFill>
              </a:rPr>
              <a:t>enseignant-e</a:t>
            </a:r>
            <a:r>
              <a:rPr lang="fr-CH" sz="2000" dirty="0">
                <a:solidFill>
                  <a:schemeClr val="tx1"/>
                </a:solidFill>
              </a:rPr>
              <a:t> de l’Institut d’Histoire Economique Paul Bairoch présentera des éléments méthodologiques à partir de cas concrets tirés de leurs recherches en cours. </a:t>
            </a:r>
          </a:p>
          <a:p>
            <a:pPr algn="just"/>
            <a:endParaRPr lang="fr-CH" sz="2000" dirty="0">
              <a:solidFill>
                <a:schemeClr val="tx1"/>
              </a:solidFill>
            </a:endParaRPr>
          </a:p>
          <a:p>
            <a:pPr algn="just"/>
            <a:r>
              <a:rPr lang="fr-FR" sz="2000" dirty="0">
                <a:solidFill>
                  <a:schemeClr val="tx1"/>
                </a:solidFill>
              </a:rPr>
              <a:t>Ces conférences présentent des exemples du processus de réalisation d'une recherche </a:t>
            </a:r>
            <a:r>
              <a:rPr lang="fr-FR" sz="2000" dirty="0">
                <a:solidFill>
                  <a:schemeClr val="tx1"/>
                </a:solidFill>
                <a:sym typeface="Wingdings" panose="05000000000000000000" pitchFamily="2" charset="2"/>
              </a:rPr>
              <a:t> </a:t>
            </a:r>
            <a:r>
              <a:rPr lang="fr-FR" sz="2000" dirty="0">
                <a:solidFill>
                  <a:schemeClr val="tx1"/>
                </a:solidFill>
              </a:rPr>
              <a:t>LORS DE CES SÉMINAIRES ON OUVRE LA « BOÎTE NOIRE » DE LA RECHERCHE : comment motiver une recherche ? Quels problèmes méthodologiques ou conceptuels présente la recherche ? Quelle est l'importance d'avoir de bonnes sources ? Comment interroger la source ? Comment travailler sur les résultats ?</a:t>
            </a:r>
          </a:p>
          <a:p>
            <a:pPr algn="just"/>
            <a:endParaRPr lang="fr-FR" sz="2000" dirty="0">
              <a:solidFill>
                <a:schemeClr val="tx1"/>
              </a:solidFill>
            </a:endParaRPr>
          </a:p>
          <a:p>
            <a:pPr algn="just"/>
            <a:r>
              <a:rPr lang="fr-FR" sz="2000" i="1" dirty="0">
                <a:solidFill>
                  <a:schemeClr val="tx1"/>
                </a:solidFill>
              </a:rPr>
              <a:t>Une session est consacrée à la présentation de l'expérience de deux étudiants de master ayant rédigé un mémoire de master.</a:t>
            </a:r>
          </a:p>
          <a:p>
            <a:pPr algn="just"/>
            <a:endParaRPr lang="fr-FR" sz="2000" i="1" dirty="0">
              <a:solidFill>
                <a:schemeClr val="tx1"/>
              </a:solidFill>
            </a:endParaRPr>
          </a:p>
        </p:txBody>
      </p:sp>
    </p:spTree>
    <p:extLst>
      <p:ext uri="{BB962C8B-B14F-4D97-AF65-F5344CB8AC3E}">
        <p14:creationId xmlns:p14="http://schemas.microsoft.com/office/powerpoint/2010/main" val="122711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692696"/>
            <a:ext cx="8496944" cy="5124480"/>
          </a:xfrm>
          <a:prstGeom prst="rect">
            <a:avLst/>
          </a:prstGeom>
          <a:noFill/>
          <a:ln>
            <a:noFill/>
          </a:ln>
        </p:spPr>
        <p:txBody>
          <a:bodyPr wrap="square" rtlCol="0">
            <a:spAutoFit/>
          </a:bodyPr>
          <a:lstStyle/>
          <a:p>
            <a:pPr algn="just"/>
            <a:r>
              <a:rPr lang="es-ES_tradnl" sz="1950" b="1" dirty="0">
                <a:solidFill>
                  <a:schemeClr val="tx1"/>
                </a:solidFill>
              </a:rPr>
              <a:t>SÉMINAIRE AVANCÉ DE RECHERCHE </a:t>
            </a:r>
            <a:r>
              <a:rPr lang="fr-CH" sz="1950" dirty="0">
                <a:solidFill>
                  <a:schemeClr val="tx1"/>
                </a:solidFill>
              </a:rPr>
              <a:t>(1</a:t>
            </a:r>
            <a:r>
              <a:rPr lang="fr-CH" sz="1950" baseline="30000" dirty="0">
                <a:solidFill>
                  <a:schemeClr val="tx1"/>
                </a:solidFill>
              </a:rPr>
              <a:t>ère </a:t>
            </a:r>
            <a:r>
              <a:rPr lang="fr-CH" sz="1950" dirty="0">
                <a:solidFill>
                  <a:schemeClr val="tx1"/>
                </a:solidFill>
              </a:rPr>
              <a:t>année du master)</a:t>
            </a:r>
          </a:p>
          <a:p>
            <a:pPr algn="just"/>
            <a:endParaRPr lang="es-ES_tradnl" sz="1950" dirty="0">
              <a:solidFill>
                <a:schemeClr val="tx1"/>
              </a:solidFill>
            </a:endParaRPr>
          </a:p>
          <a:p>
            <a:pPr algn="just"/>
            <a:r>
              <a:rPr lang="fr-FR" sz="1800" b="1"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Objectifs de cet enseignement</a:t>
            </a:r>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a:p>
            <a:pPr algn="just"/>
            <a:r>
              <a:rPr lang="fr-FR" sz="1800" b="1"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a:t>
            </a:r>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a:p>
            <a:pPr algn="just"/>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Ce séminaire réunit les chercheuses et chercheurs de l'Institut d'Histoire Économique Paul Bairoch (IHEPB) et les </a:t>
            </a:r>
            <a:r>
              <a:rPr lang="fr-FR" sz="1800" dirty="0" err="1">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étudiant-es</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du Master en Histoire Économique Internationale, et est ouvert à l'ensemble de la communauté universitaire. Il accueille des chercheurs/</a:t>
            </a:r>
            <a:r>
              <a:rPr lang="fr-FR" sz="1800" dirty="0" err="1">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euses</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a:t>
            </a:r>
            <a:r>
              <a:rPr lang="fr-FR" sz="1800" dirty="0" err="1">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invité-es</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suisses et </a:t>
            </a:r>
            <a:r>
              <a:rPr lang="fr-FR" sz="1800" dirty="0" err="1">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étranger-es</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et offre l'occasion d'engager une discussion approfondie sur leurs recherches. Les conférences sont données en français et en anglais. </a:t>
            </a:r>
          </a:p>
          <a:p>
            <a:pPr algn="just"/>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a:p>
            <a:pPr algn="just"/>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a:t>
            </a:r>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a:p>
            <a:pPr algn="just"/>
            <a:r>
              <a:rPr lang="fr-FR" sz="1800" dirty="0">
                <a:solidFill>
                  <a:schemeClr val="bg1">
                    <a:lumMod val="85000"/>
                  </a:schemeClr>
                </a:solidFill>
                <a:effectLst/>
                <a:latin typeface="Helvetica" panose="020B0604020202020204" pitchFamily="34" charset="0"/>
                <a:ea typeface="MS Mincho" panose="02020609040205080304" pitchFamily="49" charset="-128"/>
                <a:cs typeface="Helvetica" panose="020B0604020202020204" pitchFamily="34" charset="0"/>
              </a:rPr>
              <a:t>Le </a:t>
            </a:r>
            <a:r>
              <a:rPr lang="fr-FR" sz="1800" b="1" dirty="0">
                <a:solidFill>
                  <a:schemeClr val="bg1">
                    <a:lumMod val="85000"/>
                  </a:schemeClr>
                </a:solidFill>
                <a:effectLst/>
                <a:latin typeface="Helvetica" panose="020B0604020202020204" pitchFamily="34" charset="0"/>
                <a:ea typeface="MS Mincho" panose="02020609040205080304" pitchFamily="49" charset="-128"/>
                <a:cs typeface="Helvetica" panose="020B0604020202020204" pitchFamily="34" charset="0"/>
              </a:rPr>
              <a:t>programme des séminaires </a:t>
            </a:r>
            <a:r>
              <a:rPr lang="fr-FR" sz="1800" dirty="0">
                <a:solidFill>
                  <a:schemeClr val="bg1">
                    <a:lumMod val="85000"/>
                  </a:schemeClr>
                </a:solidFill>
                <a:effectLst/>
                <a:latin typeface="Helvetica" panose="020B0604020202020204" pitchFamily="34" charset="0"/>
                <a:ea typeface="MS Mincho" panose="02020609040205080304" pitchFamily="49" charset="-128"/>
                <a:cs typeface="Helvetica" panose="020B0604020202020204" pitchFamily="34" charset="0"/>
              </a:rPr>
              <a:t>est disponible sur le site web de l'IHEPB : </a:t>
            </a:r>
          </a:p>
          <a:p>
            <a:pPr algn="just"/>
            <a:endParaRPr lang="fr-FR" u="sng" dirty="0">
              <a:solidFill>
                <a:schemeClr val="bg1">
                  <a:lumMod val="85000"/>
                </a:schemeClr>
              </a:solidFill>
              <a:latin typeface="Helvetica" panose="020B0604020202020204" pitchFamily="34" charset="0"/>
              <a:ea typeface="MS Mincho" panose="02020609040205080304" pitchFamily="49" charset="-128"/>
              <a:cs typeface="Helvetica" panose="020B0604020202020204" pitchFamily="34" charset="0"/>
              <a:hlinkClick r:id="rId3">
                <a:extLst>
                  <a:ext uri="{A12FA001-AC4F-418D-AE19-62706E023703}">
                    <ahyp:hlinkClr xmlns:ahyp="http://schemas.microsoft.com/office/drawing/2018/hyperlinkcolor" val="tx"/>
                  </a:ext>
                </a:extLst>
              </a:hlinkClick>
            </a:endParaRPr>
          </a:p>
          <a:p>
            <a:pPr algn="just"/>
            <a:r>
              <a:rPr lang="fr-FR" sz="1800" u="sng" dirty="0">
                <a:solidFill>
                  <a:schemeClr val="bg1">
                    <a:lumMod val="85000"/>
                  </a:schemeClr>
                </a:solidFill>
                <a:effectLst/>
                <a:latin typeface="Helvetica" panose="020B0604020202020204" pitchFamily="34" charset="0"/>
                <a:ea typeface="MS Mincho" panose="02020609040205080304" pitchFamily="49" charset="-128"/>
                <a:cs typeface="Helvetica" panose="020B0604020202020204" pitchFamily="34" charset="0"/>
                <a:hlinkClick r:id="rId3">
                  <a:extLst>
                    <a:ext uri="{A12FA001-AC4F-418D-AE19-62706E023703}">
                      <ahyp:hlinkClr xmlns:ahyp="http://schemas.microsoft.com/office/drawing/2018/hyperlinkcolor" val="tx"/>
                    </a:ext>
                  </a:extLst>
                </a:hlinkClick>
              </a:rPr>
              <a:t>https://www.unige.ch/sciences-societe/dehes/seminaires/seminaire-avance-de-recherche/</a:t>
            </a:r>
            <a:r>
              <a:rPr lang="fr-FR" sz="1800" dirty="0">
                <a:solidFill>
                  <a:schemeClr val="bg1">
                    <a:lumMod val="85000"/>
                  </a:schemeClr>
                </a:solidFill>
                <a:effectLst/>
                <a:latin typeface="Helvetica" panose="020B0604020202020204" pitchFamily="34" charset="0"/>
                <a:ea typeface="MS Mincho" panose="02020609040205080304" pitchFamily="49" charset="-128"/>
                <a:cs typeface="Helvetica" panose="020B0604020202020204" pitchFamily="34" charset="0"/>
              </a:rPr>
              <a:t> </a:t>
            </a:r>
          </a:p>
          <a:p>
            <a:pPr algn="just"/>
            <a:endPar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endParaRPr>
          </a:p>
          <a:p>
            <a:pPr algn="just"/>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1216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7CBD1-0735-F55C-158C-CE6190196D5D}"/>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ED3224AE-7324-5D52-6927-01CBB0B88B42}"/>
              </a:ext>
            </a:extLst>
          </p:cNvPr>
          <p:cNvSpPr txBox="1"/>
          <p:nvPr/>
        </p:nvSpPr>
        <p:spPr>
          <a:xfrm>
            <a:off x="395536" y="692696"/>
            <a:ext cx="8496944" cy="5124480"/>
          </a:xfrm>
          <a:prstGeom prst="rect">
            <a:avLst/>
          </a:prstGeom>
          <a:noFill/>
          <a:ln>
            <a:noFill/>
          </a:ln>
        </p:spPr>
        <p:txBody>
          <a:bodyPr wrap="square" rtlCol="0">
            <a:spAutoFit/>
          </a:bodyPr>
          <a:lstStyle/>
          <a:p>
            <a:pPr algn="just"/>
            <a:r>
              <a:rPr lang="es-ES_tradnl" sz="1950" b="1" dirty="0">
                <a:solidFill>
                  <a:schemeClr val="tx1"/>
                </a:solidFill>
              </a:rPr>
              <a:t>SÉMINAIRE AVANCÉ DE RECHERCHE </a:t>
            </a:r>
            <a:r>
              <a:rPr lang="fr-CH" sz="1950" dirty="0">
                <a:solidFill>
                  <a:schemeClr val="tx1"/>
                </a:solidFill>
              </a:rPr>
              <a:t>(1</a:t>
            </a:r>
            <a:r>
              <a:rPr lang="fr-CH" sz="1950" baseline="30000" dirty="0">
                <a:solidFill>
                  <a:schemeClr val="tx1"/>
                </a:solidFill>
              </a:rPr>
              <a:t>ère </a:t>
            </a:r>
            <a:r>
              <a:rPr lang="fr-CH" sz="1950" dirty="0">
                <a:solidFill>
                  <a:schemeClr val="tx1"/>
                </a:solidFill>
              </a:rPr>
              <a:t>année du master)</a:t>
            </a:r>
          </a:p>
          <a:p>
            <a:pPr algn="just"/>
            <a:endParaRPr lang="es-ES_tradnl" sz="1950" dirty="0">
              <a:solidFill>
                <a:schemeClr val="tx1"/>
              </a:solidFill>
            </a:endParaRPr>
          </a:p>
          <a:p>
            <a:pPr algn="just"/>
            <a:r>
              <a:rPr lang="fr-FR" sz="1800" b="1"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Objectifs de cet enseignement</a:t>
            </a:r>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a:p>
            <a:pPr algn="just"/>
            <a:r>
              <a:rPr lang="fr-FR" sz="1800" b="1"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a:t>
            </a:r>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a:p>
            <a:pPr algn="just"/>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Ce séminaire réunit les chercheuses et chercheurs de l'Institut d'Histoire Économique Paul Bairoch (IHEPB) et les </a:t>
            </a:r>
            <a:r>
              <a:rPr lang="fr-FR" sz="1800" dirty="0" err="1">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étudiant-es</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du Master en Histoire Économique Internationale, et est ouvert à l'ensemble de la communauté universitaire. Il accueille des chercheurs/</a:t>
            </a:r>
            <a:r>
              <a:rPr lang="fr-FR" sz="1800" dirty="0" err="1">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euses</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a:t>
            </a:r>
            <a:r>
              <a:rPr lang="fr-FR" sz="1800" dirty="0" err="1">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invité-es</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suisses et </a:t>
            </a:r>
            <a:r>
              <a:rPr lang="fr-FR" sz="1800" dirty="0" err="1">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étranger-es</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et offre l'occasion d'engager une discussion approfondie sur leurs recherches. Les conférences sont données en français et en anglais. </a:t>
            </a:r>
          </a:p>
          <a:p>
            <a:pPr algn="just"/>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a:p>
            <a:pPr algn="just"/>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a:t>
            </a:r>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a:p>
            <a:pPr algn="just"/>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Le </a:t>
            </a:r>
            <a:r>
              <a:rPr lang="fr-FR" sz="1800" b="1"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programme des séminaires </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est disponible sur le site web de l'IHEPB : </a:t>
            </a:r>
          </a:p>
          <a:p>
            <a:pPr algn="just"/>
            <a:endParaRPr lang="fr-FR" u="sng" dirty="0">
              <a:solidFill>
                <a:srgbClr val="CCCCFF"/>
              </a:solidFill>
              <a:latin typeface="Helvetica" panose="020B0604020202020204" pitchFamily="34" charset="0"/>
              <a:ea typeface="MS Mincho" panose="02020609040205080304" pitchFamily="49" charset="-128"/>
              <a:cs typeface="Helvetica" panose="020B0604020202020204" pitchFamily="34" charset="0"/>
              <a:hlinkClick r:id="rId3">
                <a:extLst>
                  <a:ext uri="{A12FA001-AC4F-418D-AE19-62706E023703}">
                    <ahyp:hlinkClr xmlns:ahyp="http://schemas.microsoft.com/office/drawing/2018/hyperlinkcolor" val="tx"/>
                  </a:ext>
                </a:extLst>
              </a:hlinkClick>
            </a:endParaRPr>
          </a:p>
          <a:p>
            <a:pPr algn="just"/>
            <a:r>
              <a:rPr lang="fr-FR" sz="1800" u="sng"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hlinkClick r:id="rId3">
                  <a:extLst>
                    <a:ext uri="{A12FA001-AC4F-418D-AE19-62706E023703}">
                      <ahyp:hlinkClr xmlns:ahyp="http://schemas.microsoft.com/office/drawing/2018/hyperlinkcolor" val="tx"/>
                    </a:ext>
                  </a:extLst>
                </a:hlinkClick>
              </a:rPr>
              <a:t>https://www.unige.ch/sciences-societe/dehes/seminaires/seminaire-avance-de-recherche/</a:t>
            </a:r>
            <a:r>
              <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 </a:t>
            </a:r>
          </a:p>
          <a:p>
            <a:pPr algn="just"/>
            <a:endParaRPr lang="fr-FR" sz="18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endParaRPr>
          </a:p>
          <a:p>
            <a:pPr algn="just"/>
            <a:endParaRPr lang="en-GB" sz="1800" dirty="0">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189296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5576" y="116632"/>
            <a:ext cx="7560840" cy="5470728"/>
          </a:xfrm>
          <a:prstGeom prst="rect">
            <a:avLst/>
          </a:prstGeom>
          <a:noFill/>
          <a:ln>
            <a:noFill/>
          </a:ln>
        </p:spPr>
        <p:txBody>
          <a:bodyPr wrap="square" rtlCol="0">
            <a:spAutoFit/>
          </a:bodyPr>
          <a:lstStyle/>
          <a:p>
            <a:pPr algn="just"/>
            <a:r>
              <a:rPr lang="es-ES_tradnl" sz="1950" b="1" dirty="0">
                <a:solidFill>
                  <a:schemeClr val="tx1"/>
                </a:solidFill>
              </a:rPr>
              <a:t>MÉTHODOLOGIE DE LA RECHERCHE EN HISTOIRE ÉCONOMIQUE INTERNATIONALE </a:t>
            </a:r>
            <a:r>
              <a:rPr lang="es-ES_tradnl" sz="1950" dirty="0">
                <a:solidFill>
                  <a:schemeClr val="tx1"/>
                </a:solidFill>
              </a:rPr>
              <a:t> (</a:t>
            </a:r>
            <a:r>
              <a:rPr lang="fr-CH" sz="1950" dirty="0">
                <a:solidFill>
                  <a:schemeClr val="tx1"/>
                </a:solidFill>
              </a:rPr>
              <a:t>semestre de printemps de la 1</a:t>
            </a:r>
            <a:r>
              <a:rPr lang="fr-CH" sz="1950" baseline="30000" dirty="0">
                <a:solidFill>
                  <a:schemeClr val="tx1"/>
                </a:solidFill>
              </a:rPr>
              <a:t>ère</a:t>
            </a:r>
            <a:r>
              <a:rPr lang="fr-CH" sz="1950" dirty="0">
                <a:solidFill>
                  <a:schemeClr val="tx1"/>
                </a:solidFill>
              </a:rPr>
              <a:t> année du master)</a:t>
            </a:r>
          </a:p>
          <a:p>
            <a:pPr algn="just"/>
            <a:endParaRPr lang="es-ES_tradnl" sz="1950" dirty="0">
              <a:solidFill>
                <a:schemeClr val="tx1"/>
              </a:solidFill>
            </a:endParaRPr>
          </a:p>
          <a:p>
            <a:pPr algn="just"/>
            <a:endParaRPr lang="es-ES_tradnl" sz="1950" dirty="0">
              <a:solidFill>
                <a:schemeClr val="tx1"/>
              </a:solidFill>
            </a:endParaRPr>
          </a:p>
          <a:p>
            <a:pPr marL="214313" indent="-214313" algn="just">
              <a:buFont typeface="Arial" panose="020B0604020202020204" pitchFamily="34" charset="0"/>
              <a:buChar char="•"/>
            </a:pPr>
            <a:r>
              <a:rPr lang="fr-FR" sz="2100" dirty="0">
                <a:solidFill>
                  <a:schemeClr val="tx1"/>
                </a:solidFill>
              </a:rPr>
              <a:t>Ce séminaire a pour objectif de familiariser les étudiant-e-s avec les méthodes utilisées en histoire économique. </a:t>
            </a:r>
          </a:p>
          <a:p>
            <a:pPr marL="214313" indent="-214313" algn="just">
              <a:buFont typeface="Arial" panose="020B0604020202020204" pitchFamily="34" charset="0"/>
              <a:buChar char="•"/>
            </a:pPr>
            <a:endParaRPr lang="fr-FR" sz="2100" dirty="0">
              <a:solidFill>
                <a:schemeClr val="tx1"/>
              </a:solidFill>
            </a:endParaRPr>
          </a:p>
          <a:p>
            <a:pPr marL="214313" indent="-214313" algn="just">
              <a:buFont typeface="Arial" panose="020B0604020202020204" pitchFamily="34" charset="0"/>
              <a:buChar char="•"/>
            </a:pPr>
            <a:r>
              <a:rPr lang="fr-FR" sz="2100" dirty="0">
                <a:solidFill>
                  <a:schemeClr val="tx1"/>
                </a:solidFill>
              </a:rPr>
              <a:t>L'accent sera ensuite mis sur les spécificités du travail en archives et sur les difficultés inhérentes à un travail basé sur des sources souvent fragmentaires et de natures variées, dans l'objectif d'apporter des outils aux étudiant-e-s nouvellement confronté-e-s à un travail de recherche en archives.</a:t>
            </a:r>
          </a:p>
          <a:p>
            <a:pPr marL="214313" indent="-214313" algn="just">
              <a:buFont typeface="Arial" panose="020B0604020202020204" pitchFamily="34" charset="0"/>
              <a:buChar char="•"/>
            </a:pPr>
            <a:endParaRPr lang="fr-FR" sz="2100" dirty="0">
              <a:solidFill>
                <a:schemeClr val="tx1"/>
              </a:solidFill>
            </a:endParaRPr>
          </a:p>
          <a:p>
            <a:pPr marL="214313" indent="-214313" algn="just">
              <a:buFont typeface="Arial" panose="020B0604020202020204" pitchFamily="34" charset="0"/>
              <a:buChar char="•"/>
            </a:pPr>
            <a:r>
              <a:rPr lang="fr-FR" sz="2100" dirty="0">
                <a:solidFill>
                  <a:schemeClr val="tx1"/>
                </a:solidFill>
              </a:rPr>
              <a:t> </a:t>
            </a:r>
            <a:r>
              <a:rPr lang="fr-FR" sz="2100" dirty="0">
                <a:solidFill>
                  <a:schemeClr val="bg1">
                    <a:lumMod val="85000"/>
                  </a:schemeClr>
                </a:solidFill>
              </a:rPr>
              <a:t>Aider les étudiants à </a:t>
            </a:r>
            <a:r>
              <a:rPr lang="fr-FR" sz="2100" b="1" dirty="0">
                <a:solidFill>
                  <a:schemeClr val="bg1">
                    <a:lumMod val="85000"/>
                  </a:schemeClr>
                </a:solidFill>
              </a:rPr>
              <a:t>définir un sujet de recherche viable </a:t>
            </a:r>
            <a:r>
              <a:rPr lang="fr-FR" sz="2100" dirty="0">
                <a:solidFill>
                  <a:schemeClr val="bg1">
                    <a:lumMod val="85000"/>
                  </a:schemeClr>
                </a:solidFill>
              </a:rPr>
              <a:t>pour leur mémoire de master.</a:t>
            </a:r>
          </a:p>
        </p:txBody>
      </p:sp>
    </p:spTree>
    <p:extLst>
      <p:ext uri="{BB962C8B-B14F-4D97-AF65-F5344CB8AC3E}">
        <p14:creationId xmlns:p14="http://schemas.microsoft.com/office/powerpoint/2010/main" val="172549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449E1F-CF75-964C-40F1-B298D3C0FAF0}"/>
              </a:ext>
            </a:extLst>
          </p:cNvPr>
          <p:cNvSpPr txBox="1"/>
          <p:nvPr/>
        </p:nvSpPr>
        <p:spPr>
          <a:xfrm>
            <a:off x="683568" y="1340768"/>
            <a:ext cx="7704856" cy="3323987"/>
          </a:xfrm>
          <a:prstGeom prst="rect">
            <a:avLst/>
          </a:prstGeom>
          <a:noFill/>
        </p:spPr>
        <p:txBody>
          <a:bodyPr wrap="square">
            <a:spAutoFit/>
          </a:bodyPr>
          <a:lstStyle/>
          <a:p>
            <a:r>
              <a:rPr lang="fr-FR" sz="3000" b="1" dirty="0">
                <a:solidFill>
                  <a:schemeClr val="tx1"/>
                </a:solidFill>
                <a:latin typeface="thesansosfplain"/>
              </a:rPr>
              <a:t>Gaëtan Clavien</a:t>
            </a:r>
            <a:r>
              <a:rPr lang="fr-FR" sz="3000" dirty="0">
                <a:solidFill>
                  <a:schemeClr val="tx1"/>
                </a:solidFill>
              </a:rPr>
              <a:t> (Conseiller aux études)</a:t>
            </a:r>
          </a:p>
          <a:p>
            <a:r>
              <a:rPr lang="fr-FR" sz="3000" dirty="0">
                <a:solidFill>
                  <a:schemeClr val="tx1"/>
                </a:solidFill>
                <a:hlinkClick r:id="rId2">
                  <a:extLst>
                    <a:ext uri="{A12FA001-AC4F-418D-AE19-62706E023703}">
                      <ahyp:hlinkClr xmlns:ahyp="http://schemas.microsoft.com/office/drawing/2018/hyperlinkcolor" val="tx"/>
                    </a:ext>
                  </a:extLst>
                </a:hlinkClick>
              </a:rPr>
              <a:t>gaetan.clavien@unige.ch</a:t>
            </a:r>
            <a:r>
              <a:rPr lang="fr-FR" sz="3000" dirty="0">
                <a:solidFill>
                  <a:schemeClr val="tx1"/>
                </a:solidFill>
              </a:rPr>
              <a:t> </a:t>
            </a:r>
          </a:p>
          <a:p>
            <a:r>
              <a:rPr lang="fr-FR" sz="3000" dirty="0">
                <a:solidFill>
                  <a:schemeClr val="tx1"/>
                </a:solidFill>
              </a:rPr>
              <a:t>Tél. +41 22 379 80 05 Bureau 5205</a:t>
            </a:r>
          </a:p>
          <a:p>
            <a:endParaRPr lang="fr-FR" sz="3000" dirty="0">
              <a:solidFill>
                <a:schemeClr val="tx1"/>
              </a:solidFill>
            </a:endParaRPr>
          </a:p>
          <a:p>
            <a:endParaRPr lang="fr-FR" sz="3000" dirty="0">
              <a:solidFill>
                <a:schemeClr val="tx1"/>
              </a:solidFill>
            </a:endParaRPr>
          </a:p>
          <a:p>
            <a:r>
              <a:rPr lang="fr-FR" sz="3000" b="1" dirty="0">
                <a:solidFill>
                  <a:schemeClr val="tx1"/>
                </a:solidFill>
                <a:latin typeface="thesansosfplain"/>
              </a:rPr>
              <a:t>Pilar Nogues-Marco </a:t>
            </a:r>
            <a:r>
              <a:rPr lang="fr-FR" sz="3000" dirty="0">
                <a:solidFill>
                  <a:schemeClr val="tx1"/>
                </a:solidFill>
              </a:rPr>
              <a:t>(Directrice du master)</a:t>
            </a:r>
          </a:p>
          <a:p>
            <a:r>
              <a:rPr lang="fr-FR" sz="3000" dirty="0">
                <a:solidFill>
                  <a:schemeClr val="tx1"/>
                </a:solidFill>
                <a:hlinkClick r:id="rId3">
                  <a:extLst>
                    <a:ext uri="{A12FA001-AC4F-418D-AE19-62706E023703}">
                      <ahyp:hlinkClr xmlns:ahyp="http://schemas.microsoft.com/office/drawing/2018/hyperlinkcolor" val="tx"/>
                    </a:ext>
                  </a:extLst>
                </a:hlinkClick>
              </a:rPr>
              <a:t>pilar.noguesmarco@unige.ch</a:t>
            </a:r>
            <a:endParaRPr lang="fr-FR" sz="3000" dirty="0">
              <a:solidFill>
                <a:schemeClr val="tx1"/>
              </a:solidFill>
            </a:endParaRPr>
          </a:p>
        </p:txBody>
      </p:sp>
    </p:spTree>
    <p:extLst>
      <p:ext uri="{BB962C8B-B14F-4D97-AF65-F5344CB8AC3E}">
        <p14:creationId xmlns:p14="http://schemas.microsoft.com/office/powerpoint/2010/main" val="371896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8C0B9-B6F8-A8F6-7A11-34FA89EF239D}"/>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2C0F9CC8-059E-2BDB-BE4B-8DB67A9926FB}"/>
              </a:ext>
            </a:extLst>
          </p:cNvPr>
          <p:cNvSpPr txBox="1"/>
          <p:nvPr/>
        </p:nvSpPr>
        <p:spPr>
          <a:xfrm>
            <a:off x="755576" y="116632"/>
            <a:ext cx="7560840" cy="5470728"/>
          </a:xfrm>
          <a:prstGeom prst="rect">
            <a:avLst/>
          </a:prstGeom>
          <a:noFill/>
          <a:ln>
            <a:noFill/>
          </a:ln>
        </p:spPr>
        <p:txBody>
          <a:bodyPr wrap="square" rtlCol="0">
            <a:spAutoFit/>
          </a:bodyPr>
          <a:lstStyle/>
          <a:p>
            <a:pPr algn="just"/>
            <a:r>
              <a:rPr lang="es-ES_tradnl" sz="1950" b="1" dirty="0">
                <a:solidFill>
                  <a:schemeClr val="tx1"/>
                </a:solidFill>
              </a:rPr>
              <a:t>MÉTHODOLOGIE DE LA RECHERCHE EN HISTOIRE ÉCONOMIQUE INTERNATIONALE </a:t>
            </a:r>
            <a:r>
              <a:rPr lang="es-ES_tradnl" sz="1950" dirty="0">
                <a:solidFill>
                  <a:schemeClr val="tx1"/>
                </a:solidFill>
              </a:rPr>
              <a:t> (</a:t>
            </a:r>
            <a:r>
              <a:rPr lang="fr-CH" sz="1950" dirty="0">
                <a:solidFill>
                  <a:schemeClr val="tx1"/>
                </a:solidFill>
              </a:rPr>
              <a:t>semestre de printemps de la 1</a:t>
            </a:r>
            <a:r>
              <a:rPr lang="fr-CH" sz="1950" baseline="30000" dirty="0">
                <a:solidFill>
                  <a:schemeClr val="tx1"/>
                </a:solidFill>
              </a:rPr>
              <a:t>ère</a:t>
            </a:r>
            <a:r>
              <a:rPr lang="fr-CH" sz="1950" dirty="0">
                <a:solidFill>
                  <a:schemeClr val="tx1"/>
                </a:solidFill>
              </a:rPr>
              <a:t> année du master)</a:t>
            </a:r>
          </a:p>
          <a:p>
            <a:pPr algn="just"/>
            <a:endParaRPr lang="es-ES_tradnl" sz="1950" dirty="0">
              <a:solidFill>
                <a:schemeClr val="tx1"/>
              </a:solidFill>
            </a:endParaRPr>
          </a:p>
          <a:p>
            <a:pPr algn="just"/>
            <a:endParaRPr lang="es-ES_tradnl" sz="1950" dirty="0">
              <a:solidFill>
                <a:schemeClr val="tx1"/>
              </a:solidFill>
            </a:endParaRPr>
          </a:p>
          <a:p>
            <a:pPr marL="214313" indent="-214313" algn="just">
              <a:buFont typeface="Arial" panose="020B0604020202020204" pitchFamily="34" charset="0"/>
              <a:buChar char="•"/>
            </a:pPr>
            <a:r>
              <a:rPr lang="fr-FR" sz="2100" dirty="0">
                <a:solidFill>
                  <a:schemeClr val="tx1"/>
                </a:solidFill>
              </a:rPr>
              <a:t>Ce séminaire a pour objectif de familiariser les étudiant-e-s avec les méthodes utilisées en histoire économique. </a:t>
            </a:r>
          </a:p>
          <a:p>
            <a:pPr marL="214313" indent="-214313" algn="just">
              <a:buFont typeface="Arial" panose="020B0604020202020204" pitchFamily="34" charset="0"/>
              <a:buChar char="•"/>
            </a:pPr>
            <a:endParaRPr lang="fr-FR" sz="2100" dirty="0">
              <a:solidFill>
                <a:schemeClr val="tx1"/>
              </a:solidFill>
            </a:endParaRPr>
          </a:p>
          <a:p>
            <a:pPr marL="214313" indent="-214313" algn="just">
              <a:buFont typeface="Arial" panose="020B0604020202020204" pitchFamily="34" charset="0"/>
              <a:buChar char="•"/>
            </a:pPr>
            <a:r>
              <a:rPr lang="fr-FR" sz="2100" dirty="0">
                <a:solidFill>
                  <a:schemeClr val="tx1"/>
                </a:solidFill>
              </a:rPr>
              <a:t>L'accent sera ensuite mis sur les spécificités du travail en archives et sur les difficultés inhérentes à un travail basé sur des sources souvent fragmentaires et de natures variées, dans l'objectif d'apporter des outils aux étudiant-e-s nouvellement confronté-e-s à un travail de recherche en archives.</a:t>
            </a:r>
          </a:p>
          <a:p>
            <a:pPr marL="214313" indent="-214313" algn="just">
              <a:buFont typeface="Arial" panose="020B0604020202020204" pitchFamily="34" charset="0"/>
              <a:buChar char="•"/>
            </a:pPr>
            <a:endParaRPr lang="fr-FR" sz="2100" dirty="0">
              <a:solidFill>
                <a:schemeClr val="tx1"/>
              </a:solidFill>
            </a:endParaRPr>
          </a:p>
          <a:p>
            <a:pPr marL="214313" indent="-214313" algn="just">
              <a:buFont typeface="Arial" panose="020B0604020202020204" pitchFamily="34" charset="0"/>
              <a:buChar char="•"/>
            </a:pPr>
            <a:r>
              <a:rPr lang="fr-FR" sz="2100" dirty="0">
                <a:solidFill>
                  <a:schemeClr val="tx1"/>
                </a:solidFill>
              </a:rPr>
              <a:t> Aider les étudiants à </a:t>
            </a:r>
            <a:r>
              <a:rPr lang="fr-FR" sz="2100" b="1" dirty="0">
                <a:solidFill>
                  <a:schemeClr val="tx1"/>
                </a:solidFill>
              </a:rPr>
              <a:t>définir un sujet de recherche viable </a:t>
            </a:r>
            <a:r>
              <a:rPr lang="fr-FR" sz="2100" dirty="0">
                <a:solidFill>
                  <a:schemeClr val="tx1"/>
                </a:solidFill>
              </a:rPr>
              <a:t>pour leur mémoire de master.</a:t>
            </a:r>
          </a:p>
        </p:txBody>
      </p:sp>
    </p:spTree>
    <p:extLst>
      <p:ext uri="{BB962C8B-B14F-4D97-AF65-F5344CB8AC3E}">
        <p14:creationId xmlns:p14="http://schemas.microsoft.com/office/powerpoint/2010/main" val="178084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17959" y="2100195"/>
            <a:ext cx="7240191" cy="2516073"/>
          </a:xfrm>
          <a:prstGeom prst="rect">
            <a:avLst/>
          </a:prstGeom>
        </p:spPr>
        <p:txBody>
          <a:bodyPr wrap="square">
            <a:spAutoFit/>
          </a:bodyPr>
          <a:lstStyle/>
          <a:p>
            <a:pPr algn="ctr"/>
            <a:r>
              <a:rPr lang="fr-FR" sz="2250" b="1" dirty="0">
                <a:solidFill>
                  <a:schemeClr val="tx1"/>
                </a:solidFill>
              </a:rPr>
              <a:t>IMPORTANT !!</a:t>
            </a:r>
          </a:p>
          <a:p>
            <a:pPr algn="just"/>
            <a:endParaRPr lang="fr-FR" sz="2250" dirty="0">
              <a:solidFill>
                <a:schemeClr val="tx1"/>
              </a:solidFill>
            </a:endParaRPr>
          </a:p>
          <a:p>
            <a:pPr algn="just"/>
            <a:r>
              <a:rPr lang="fr-FR" sz="2250" dirty="0">
                <a:solidFill>
                  <a:schemeClr val="tx1"/>
                </a:solidFill>
              </a:rPr>
              <a:t>À la fin </a:t>
            </a:r>
            <a:r>
              <a:rPr lang="fr-CH" sz="2250" dirty="0">
                <a:solidFill>
                  <a:schemeClr val="tx1"/>
                </a:solidFill>
              </a:rPr>
              <a:t>de la 1ère année du master</a:t>
            </a:r>
            <a:r>
              <a:rPr lang="fr-FR" sz="2250" dirty="0">
                <a:solidFill>
                  <a:schemeClr val="tx1"/>
                </a:solidFill>
              </a:rPr>
              <a:t>, les étudiants doivent avoir </a:t>
            </a:r>
            <a:r>
              <a:rPr lang="en-GB" sz="2400" dirty="0" err="1">
                <a:solidFill>
                  <a:schemeClr val="tx1"/>
                </a:solidFill>
              </a:rPr>
              <a:t>une</a:t>
            </a:r>
            <a:r>
              <a:rPr lang="en-GB" sz="2400" dirty="0">
                <a:solidFill>
                  <a:schemeClr val="tx1"/>
                </a:solidFill>
              </a:rPr>
              <a:t> ébauche de</a:t>
            </a:r>
            <a:r>
              <a:rPr lang="fr-FR" sz="2250" dirty="0">
                <a:solidFill>
                  <a:schemeClr val="tx1"/>
                </a:solidFill>
              </a:rPr>
              <a:t> projet de mémoire de maîtrise en histoire économique et doivent contacter </a:t>
            </a:r>
            <a:r>
              <a:rPr lang="fr-FR" sz="2250" dirty="0" err="1">
                <a:solidFill>
                  <a:schemeClr val="tx1"/>
                </a:solidFill>
              </a:rPr>
              <a:t>un-e</a:t>
            </a:r>
            <a:r>
              <a:rPr lang="fr-FR" sz="2250" dirty="0">
                <a:solidFill>
                  <a:schemeClr val="tx1"/>
                </a:solidFill>
              </a:rPr>
              <a:t> </a:t>
            </a:r>
            <a:r>
              <a:rPr lang="fr-FR" sz="2250" b="1" dirty="0">
                <a:solidFill>
                  <a:schemeClr val="tx1"/>
                </a:solidFill>
              </a:rPr>
              <a:t>directeur-</a:t>
            </a:r>
            <a:r>
              <a:rPr lang="fr-FR" sz="2250" b="1" dirty="0" err="1">
                <a:solidFill>
                  <a:schemeClr val="tx1"/>
                </a:solidFill>
              </a:rPr>
              <a:t>rice</a:t>
            </a:r>
            <a:r>
              <a:rPr lang="fr-FR" sz="2250" b="1" dirty="0">
                <a:solidFill>
                  <a:schemeClr val="tx1"/>
                </a:solidFill>
              </a:rPr>
              <a:t> de mémoire</a:t>
            </a:r>
            <a:r>
              <a:rPr lang="fr-FR" sz="2250" dirty="0">
                <a:solidFill>
                  <a:schemeClr val="tx1"/>
                </a:solidFill>
              </a:rPr>
              <a:t> pendant l'été ou au début de la seconde année.</a:t>
            </a:r>
          </a:p>
        </p:txBody>
      </p:sp>
    </p:spTree>
    <p:extLst>
      <p:ext uri="{BB962C8B-B14F-4D97-AF65-F5344CB8AC3E}">
        <p14:creationId xmlns:p14="http://schemas.microsoft.com/office/powerpoint/2010/main" val="1598318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68033" y="908720"/>
            <a:ext cx="7407934" cy="4593565"/>
          </a:xfrm>
          <a:prstGeom prst="rect">
            <a:avLst/>
          </a:prstGeom>
          <a:noFill/>
        </p:spPr>
        <p:txBody>
          <a:bodyPr wrap="square" rtlCol="0">
            <a:spAutoFit/>
          </a:bodyPr>
          <a:lstStyle/>
          <a:p>
            <a:pPr algn="just"/>
            <a:r>
              <a:rPr lang="es-ES_tradnl" sz="1950" b="1" dirty="0">
                <a:solidFill>
                  <a:schemeClr val="tx1"/>
                </a:solidFill>
              </a:rPr>
              <a:t>ATELIER POUR LA PRÉPARATION DU MÉMOIRE </a:t>
            </a:r>
          </a:p>
          <a:p>
            <a:pPr algn="just"/>
            <a:r>
              <a:rPr lang="es-ES_tradnl" sz="1950" dirty="0">
                <a:solidFill>
                  <a:schemeClr val="tx1"/>
                </a:solidFill>
              </a:rPr>
              <a:t>(</a:t>
            </a:r>
            <a:r>
              <a:rPr lang="fr-CH" sz="1950" dirty="0">
                <a:solidFill>
                  <a:schemeClr val="tx1"/>
                </a:solidFill>
              </a:rPr>
              <a:t>semestre d'automne de la 2</a:t>
            </a:r>
            <a:r>
              <a:rPr lang="fr-CH" sz="1950" baseline="30000" dirty="0">
                <a:solidFill>
                  <a:schemeClr val="tx1"/>
                </a:solidFill>
              </a:rPr>
              <a:t>ème</a:t>
            </a:r>
            <a:r>
              <a:rPr lang="fr-CH" sz="1950" dirty="0">
                <a:solidFill>
                  <a:schemeClr val="tx1"/>
                </a:solidFill>
              </a:rPr>
              <a:t> année du master)</a:t>
            </a:r>
          </a:p>
          <a:p>
            <a:pPr algn="just"/>
            <a:endParaRPr lang="es-ES_tradnl" sz="1950" dirty="0">
              <a:solidFill>
                <a:schemeClr val="tx1"/>
              </a:solidFill>
            </a:endParaRPr>
          </a:p>
          <a:p>
            <a:pPr algn="just"/>
            <a:endParaRPr lang="es-ES_tradnl" sz="1950" dirty="0">
              <a:solidFill>
                <a:schemeClr val="tx1"/>
              </a:solidFill>
            </a:endParaRPr>
          </a:p>
          <a:p>
            <a:pPr marL="214313" indent="-214313" algn="just">
              <a:buFont typeface="Arial" panose="020B0604020202020204" pitchFamily="34" charset="0"/>
              <a:buChar char="•"/>
            </a:pPr>
            <a:r>
              <a:rPr lang="fr-CH" sz="1950" b="1" dirty="0">
                <a:solidFill>
                  <a:schemeClr val="tx1"/>
                </a:solidFill>
              </a:rPr>
              <a:t>Compréhension des enjeux de l'écriture en histoire économique </a:t>
            </a:r>
            <a:r>
              <a:rPr lang="fr-CH" sz="1950" dirty="0">
                <a:solidFill>
                  <a:schemeClr val="tx1"/>
                </a:solidFill>
              </a:rPr>
              <a:t>: comment écrire une bonne problématique et structurer un état de la littérature ? Comment organiser le plan du mémoire ? Comment gérer les matériaux d'archives et/ou les données étudiées ? etc.</a:t>
            </a:r>
          </a:p>
          <a:p>
            <a:pPr marL="214313" indent="-214313" algn="just">
              <a:buFont typeface="Arial" panose="020B0604020202020204" pitchFamily="34" charset="0"/>
              <a:buChar char="•"/>
            </a:pPr>
            <a:endParaRPr lang="fr-CH" sz="1950" dirty="0">
              <a:solidFill>
                <a:schemeClr val="tx1"/>
              </a:solidFill>
            </a:endParaRPr>
          </a:p>
          <a:p>
            <a:pPr marL="214313" indent="-214313" algn="just">
              <a:buFont typeface="Arial" panose="020B0604020202020204" pitchFamily="34" charset="0"/>
              <a:buChar char="•"/>
            </a:pPr>
            <a:r>
              <a:rPr lang="fr-CH" sz="1950" b="1" dirty="0">
                <a:solidFill>
                  <a:schemeClr val="tx1"/>
                </a:solidFill>
              </a:rPr>
              <a:t>Rédaction d'un projet complet </a:t>
            </a:r>
            <a:r>
              <a:rPr lang="fr-CH" sz="1950" dirty="0">
                <a:solidFill>
                  <a:schemeClr val="tx1"/>
                </a:solidFill>
              </a:rPr>
              <a:t>de mémoire de master (problématique, littérature et sources).</a:t>
            </a:r>
          </a:p>
          <a:p>
            <a:pPr algn="just"/>
            <a:endParaRPr lang="fr-CH" sz="1950" dirty="0">
              <a:solidFill>
                <a:schemeClr val="tx1"/>
              </a:solidFill>
            </a:endParaRPr>
          </a:p>
          <a:p>
            <a:pPr algn="just"/>
            <a:endParaRPr lang="es-ES_tradnl" sz="1950" dirty="0">
              <a:solidFill>
                <a:schemeClr val="tx1"/>
              </a:solidFill>
            </a:endParaRPr>
          </a:p>
          <a:p>
            <a:pPr algn="just"/>
            <a:r>
              <a:rPr lang="es-ES_tradnl" sz="1950" dirty="0">
                <a:solidFill>
                  <a:schemeClr val="tx1"/>
                </a:solidFill>
              </a:rPr>
              <a:t>	</a:t>
            </a:r>
            <a:endParaRPr lang="fr-CH" sz="1950" dirty="0">
              <a:solidFill>
                <a:schemeClr val="tx1"/>
              </a:solidFill>
            </a:endParaRPr>
          </a:p>
        </p:txBody>
      </p:sp>
    </p:spTree>
    <p:extLst>
      <p:ext uri="{BB962C8B-B14F-4D97-AF65-F5344CB8AC3E}">
        <p14:creationId xmlns:p14="http://schemas.microsoft.com/office/powerpoint/2010/main" val="49531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886816049"/>
              </p:ext>
            </p:extLst>
          </p:nvPr>
        </p:nvGraphicFramePr>
        <p:xfrm>
          <a:off x="755576" y="548680"/>
          <a:ext cx="7920880" cy="5486400"/>
        </p:xfrm>
        <a:graphic>
          <a:graphicData uri="http://schemas.openxmlformats.org/drawingml/2006/table">
            <a:tbl>
              <a:tblPr firstRow="1" firstCol="1" bandRow="1">
                <a:tableStyleId>{2D5ABB26-0587-4C30-8999-92F81FD0307C}</a:tableStyleId>
              </a:tblPr>
              <a:tblGrid>
                <a:gridCol w="7920880">
                  <a:extLst>
                    <a:ext uri="{9D8B030D-6E8A-4147-A177-3AD203B41FA5}">
                      <a16:colId xmlns:a16="http://schemas.microsoft.com/office/drawing/2014/main" val="20000"/>
                    </a:ext>
                  </a:extLst>
                </a:gridCol>
              </a:tblGrid>
              <a:tr h="1748317">
                <a:tc>
                  <a:txBody>
                    <a:bodyPr/>
                    <a:lstStyle/>
                    <a:p>
                      <a:pPr algn="just">
                        <a:spcAft>
                          <a:spcPts val="0"/>
                        </a:spcAft>
                      </a:pPr>
                      <a:r>
                        <a:rPr lang="fr-FR" sz="2000" b="1" dirty="0">
                          <a:effectLst/>
                        </a:rPr>
                        <a:t>Problématique :</a:t>
                      </a:r>
                      <a:endParaRPr lang="es-ES" sz="2000" b="1" dirty="0">
                        <a:effectLst/>
                      </a:endParaRPr>
                    </a:p>
                    <a:p>
                      <a:pPr algn="just">
                        <a:spcAft>
                          <a:spcPts val="0"/>
                        </a:spcAft>
                      </a:pPr>
                      <a:r>
                        <a:rPr lang="fr-FR" sz="2000" dirty="0">
                          <a:effectLst/>
                        </a:rPr>
                        <a:t>1. Objet d'étude et question de recherche (Quoi ?)</a:t>
                      </a:r>
                      <a:endParaRPr lang="es-ES" sz="2000" dirty="0">
                        <a:effectLst/>
                      </a:endParaRPr>
                    </a:p>
                    <a:p>
                      <a:pPr algn="just">
                        <a:spcAft>
                          <a:spcPts val="0"/>
                        </a:spcAft>
                      </a:pPr>
                      <a:r>
                        <a:rPr lang="fr-FR" sz="2000" dirty="0">
                          <a:effectLst/>
                        </a:rPr>
                        <a:t>2. Intérêt de la recherche (Pourquoi ?)</a:t>
                      </a:r>
                      <a:endParaRPr lang="es-ES" sz="2000" dirty="0">
                        <a:effectLst/>
                      </a:endParaRPr>
                    </a:p>
                    <a:p>
                      <a:pPr algn="just">
                        <a:spcAft>
                          <a:spcPts val="0"/>
                        </a:spcAft>
                      </a:pPr>
                      <a:r>
                        <a:rPr lang="fr-FR" sz="2000" dirty="0">
                          <a:effectLst/>
                        </a:rPr>
                        <a:t>3. Plan succinct du travail (Comment ?)</a:t>
                      </a:r>
                      <a:endParaRPr lang="es-ES" sz="2000" dirty="0">
                        <a:effectLst/>
                      </a:endParaRPr>
                    </a:p>
                    <a:p>
                      <a:pPr algn="just">
                        <a:spcAft>
                          <a:spcPts val="0"/>
                        </a:spcAft>
                      </a:pPr>
                      <a:r>
                        <a:rPr lang="fr-FR" sz="2000" dirty="0">
                          <a:effectLst/>
                        </a:rPr>
                        <a:t> </a:t>
                      </a:r>
                      <a:endParaRPr lang="es-ES" sz="2000" dirty="0">
                        <a:effectLst/>
                      </a:endParaRPr>
                    </a:p>
                    <a:p>
                      <a:pPr algn="just">
                        <a:spcAft>
                          <a:spcPts val="0"/>
                        </a:spcAft>
                      </a:pPr>
                      <a:r>
                        <a:rPr lang="fr-FR" sz="2000" dirty="0">
                          <a:effectLst/>
                        </a:rPr>
                        <a:t> </a:t>
                      </a:r>
                      <a:endParaRPr lang="es-ES" sz="2000" dirty="0">
                        <a:effectLst/>
                        <a:latin typeface="Comic Sans MS"/>
                        <a:ea typeface="Times New Roman"/>
                        <a:cs typeface="Times New Roman"/>
                      </a:endParaRPr>
                    </a:p>
                  </a:txBody>
                  <a:tcPr marL="63646" marR="63646" marT="0" marB="0"/>
                </a:tc>
                <a:extLst>
                  <a:ext uri="{0D108BD9-81ED-4DB2-BD59-A6C34878D82A}">
                    <a16:rowId xmlns:a16="http://schemas.microsoft.com/office/drawing/2014/main" val="10000"/>
                  </a:ext>
                </a:extLst>
              </a:tr>
              <a:tr h="1370066">
                <a:tc>
                  <a:txBody>
                    <a:bodyPr/>
                    <a:lstStyle/>
                    <a:p>
                      <a:pPr algn="just">
                        <a:spcAft>
                          <a:spcPts val="0"/>
                        </a:spcAft>
                      </a:pPr>
                      <a:r>
                        <a:rPr lang="fr-FR" sz="2000" b="1" dirty="0">
                          <a:effectLst/>
                        </a:rPr>
                        <a:t>Revue de la littérature :</a:t>
                      </a:r>
                      <a:endParaRPr lang="es-ES" sz="2000" b="1" dirty="0">
                        <a:effectLst/>
                      </a:endParaRPr>
                    </a:p>
                    <a:p>
                      <a:pPr algn="just">
                        <a:spcAft>
                          <a:spcPts val="0"/>
                        </a:spcAft>
                      </a:pPr>
                      <a:r>
                        <a:rPr lang="fr-FR" sz="2000" dirty="0">
                          <a:effectLst/>
                        </a:rPr>
                        <a:t>1. Etat des connaissances</a:t>
                      </a:r>
                      <a:endParaRPr lang="es-ES" sz="2000" dirty="0">
                        <a:effectLst/>
                      </a:endParaRPr>
                    </a:p>
                    <a:p>
                      <a:pPr algn="just">
                        <a:spcAft>
                          <a:spcPts val="0"/>
                        </a:spcAft>
                      </a:pPr>
                      <a:r>
                        <a:rPr lang="fr-FR" sz="2000" dirty="0">
                          <a:effectLst/>
                        </a:rPr>
                        <a:t>2. Lacunes/faiblesses dans la littérature</a:t>
                      </a:r>
                      <a:endParaRPr lang="es-ES" sz="2000" dirty="0">
                        <a:effectLst/>
                      </a:endParaRPr>
                    </a:p>
                    <a:p>
                      <a:pPr algn="just">
                        <a:spcAft>
                          <a:spcPts val="0"/>
                        </a:spcAft>
                      </a:pPr>
                      <a:r>
                        <a:rPr lang="fr-FR" sz="2000" dirty="0">
                          <a:effectLst/>
                        </a:rPr>
                        <a:t> </a:t>
                      </a:r>
                      <a:endParaRPr lang="es-ES" sz="2000" dirty="0">
                        <a:effectLst/>
                      </a:endParaRPr>
                    </a:p>
                    <a:p>
                      <a:pPr algn="just">
                        <a:spcAft>
                          <a:spcPts val="0"/>
                        </a:spcAft>
                      </a:pPr>
                      <a:r>
                        <a:rPr lang="fr-FR" sz="2000" dirty="0">
                          <a:effectLst/>
                        </a:rPr>
                        <a:t> </a:t>
                      </a:r>
                      <a:endParaRPr lang="es-ES" sz="2000" dirty="0">
                        <a:effectLst/>
                        <a:latin typeface="Comic Sans MS"/>
                        <a:ea typeface="Times New Roman"/>
                        <a:cs typeface="Times New Roman"/>
                      </a:endParaRPr>
                    </a:p>
                  </a:txBody>
                  <a:tcPr marL="63646" marR="63646" marT="0" marB="0"/>
                </a:tc>
                <a:extLst>
                  <a:ext uri="{0D108BD9-81ED-4DB2-BD59-A6C34878D82A}">
                    <a16:rowId xmlns:a16="http://schemas.microsoft.com/office/drawing/2014/main" val="10001"/>
                  </a:ext>
                </a:extLst>
              </a:tr>
              <a:tr h="2066193">
                <a:tc>
                  <a:txBody>
                    <a:bodyPr/>
                    <a:lstStyle/>
                    <a:p>
                      <a:pPr algn="just">
                        <a:spcAft>
                          <a:spcPts val="0"/>
                        </a:spcAft>
                      </a:pPr>
                      <a:r>
                        <a:rPr lang="fr-FR" sz="2000" b="1" dirty="0">
                          <a:effectLst/>
                        </a:rPr>
                        <a:t>Cadre d’analyse, sources primaires et méthodologie :</a:t>
                      </a:r>
                      <a:endParaRPr lang="es-ES" sz="2000" b="1" dirty="0">
                        <a:effectLst/>
                      </a:endParaRPr>
                    </a:p>
                    <a:p>
                      <a:pPr algn="just">
                        <a:spcAft>
                          <a:spcPts val="0"/>
                        </a:spcAft>
                      </a:pPr>
                      <a:r>
                        <a:rPr lang="fr-FR" sz="2000" dirty="0">
                          <a:effectLst/>
                        </a:rPr>
                        <a:t>1. Définition des concepts /cadre théorique</a:t>
                      </a:r>
                      <a:endParaRPr lang="es-ES" sz="2000" dirty="0">
                        <a:effectLst/>
                      </a:endParaRPr>
                    </a:p>
                    <a:p>
                      <a:pPr algn="just">
                        <a:spcAft>
                          <a:spcPts val="0"/>
                        </a:spcAft>
                      </a:pPr>
                      <a:r>
                        <a:rPr lang="fr-FR" sz="2000" dirty="0">
                          <a:effectLst/>
                        </a:rPr>
                        <a:t>2. Description des sources primaires et des données (qualitatives et/ou quantitatives)</a:t>
                      </a:r>
                      <a:endParaRPr lang="es-ES" sz="2000" dirty="0">
                        <a:effectLst/>
                      </a:endParaRPr>
                    </a:p>
                    <a:p>
                      <a:pPr algn="just">
                        <a:spcAft>
                          <a:spcPts val="0"/>
                        </a:spcAft>
                      </a:pPr>
                      <a:r>
                        <a:rPr lang="fr-FR" sz="2000" dirty="0">
                          <a:effectLst/>
                        </a:rPr>
                        <a:t>3. Description de la méthode d’analyse</a:t>
                      </a:r>
                      <a:endParaRPr lang="es-ES" sz="2000" dirty="0">
                        <a:effectLst/>
                      </a:endParaRPr>
                    </a:p>
                    <a:p>
                      <a:pPr algn="just">
                        <a:spcAft>
                          <a:spcPts val="0"/>
                        </a:spcAft>
                      </a:pPr>
                      <a:r>
                        <a:rPr lang="fr-FR" sz="2000" dirty="0">
                          <a:effectLst/>
                        </a:rPr>
                        <a:t> </a:t>
                      </a:r>
                      <a:endParaRPr lang="es-ES" sz="2000" dirty="0">
                        <a:effectLst/>
                      </a:endParaRPr>
                    </a:p>
                    <a:p>
                      <a:pPr algn="just">
                        <a:spcAft>
                          <a:spcPts val="0"/>
                        </a:spcAft>
                      </a:pPr>
                      <a:r>
                        <a:rPr lang="fr-FR" sz="2000" dirty="0">
                          <a:effectLst/>
                        </a:rPr>
                        <a:t> </a:t>
                      </a:r>
                      <a:endParaRPr lang="es-ES" sz="2000" dirty="0">
                        <a:effectLst/>
                        <a:latin typeface="Comic Sans MS"/>
                        <a:ea typeface="Times New Roman"/>
                        <a:cs typeface="Times New Roman"/>
                      </a:endParaRPr>
                    </a:p>
                  </a:txBody>
                  <a:tcPr marL="63646" marR="63646"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6506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51904" y="1196752"/>
            <a:ext cx="7240191" cy="3254737"/>
          </a:xfrm>
          <a:prstGeom prst="rect">
            <a:avLst/>
          </a:prstGeom>
        </p:spPr>
        <p:txBody>
          <a:bodyPr wrap="square">
            <a:spAutoFit/>
          </a:bodyPr>
          <a:lstStyle/>
          <a:p>
            <a:pPr algn="ctr"/>
            <a:r>
              <a:rPr lang="fr-FR" sz="2250" b="1" dirty="0">
                <a:solidFill>
                  <a:schemeClr val="tx1"/>
                </a:solidFill>
              </a:rPr>
              <a:t>IMPORTANT !!</a:t>
            </a:r>
          </a:p>
          <a:p>
            <a:pPr algn="just"/>
            <a:endParaRPr lang="fr-FR" sz="2250" dirty="0">
              <a:solidFill>
                <a:schemeClr val="tx1"/>
              </a:solidFill>
            </a:endParaRPr>
          </a:p>
          <a:p>
            <a:pPr algn="just"/>
            <a:r>
              <a:rPr lang="fr-FR" sz="2250" dirty="0">
                <a:solidFill>
                  <a:schemeClr val="tx1"/>
                </a:solidFill>
              </a:rPr>
              <a:t>À la fin du cours </a:t>
            </a:r>
            <a:r>
              <a:rPr lang="es-ES_tradnl" sz="2400" b="1" dirty="0">
                <a:solidFill>
                  <a:schemeClr val="tx1"/>
                </a:solidFill>
              </a:rPr>
              <a:t>ATELIER POUR LA PRÉPARATION DU MÉMOIRE</a:t>
            </a:r>
            <a:r>
              <a:rPr lang="fr-FR" sz="2250" dirty="0">
                <a:solidFill>
                  <a:schemeClr val="tx1"/>
                </a:solidFill>
              </a:rPr>
              <a:t>, les étudiants doivent </a:t>
            </a:r>
            <a:r>
              <a:rPr lang="fr-FR" sz="2250" b="1" dirty="0">
                <a:solidFill>
                  <a:schemeClr val="tx1"/>
                </a:solidFill>
              </a:rPr>
              <a:t>formellement</a:t>
            </a:r>
            <a:r>
              <a:rPr lang="fr-FR" sz="2250" dirty="0">
                <a:solidFill>
                  <a:schemeClr val="tx1"/>
                </a:solidFill>
              </a:rPr>
              <a:t> avoir </a:t>
            </a:r>
            <a:r>
              <a:rPr lang="fr-FR" sz="2250" dirty="0" err="1">
                <a:solidFill>
                  <a:schemeClr val="tx1"/>
                </a:solidFill>
              </a:rPr>
              <a:t>un-e</a:t>
            </a:r>
            <a:r>
              <a:rPr lang="fr-FR" sz="2250" dirty="0">
                <a:solidFill>
                  <a:schemeClr val="tx1"/>
                </a:solidFill>
              </a:rPr>
              <a:t> </a:t>
            </a:r>
            <a:r>
              <a:rPr lang="fr-FR" sz="2250" b="1" dirty="0">
                <a:solidFill>
                  <a:schemeClr val="tx1"/>
                </a:solidFill>
              </a:rPr>
              <a:t>directeur-</a:t>
            </a:r>
            <a:r>
              <a:rPr lang="fr-FR" sz="2250" b="1" dirty="0" err="1">
                <a:solidFill>
                  <a:schemeClr val="tx1"/>
                </a:solidFill>
              </a:rPr>
              <a:t>rice</a:t>
            </a:r>
            <a:r>
              <a:rPr lang="fr-FR" sz="2250" dirty="0">
                <a:solidFill>
                  <a:schemeClr val="tx1"/>
                </a:solidFill>
              </a:rPr>
              <a:t>. </a:t>
            </a:r>
          </a:p>
          <a:p>
            <a:pPr algn="just"/>
            <a:endParaRPr lang="fr-FR" sz="2250" dirty="0">
              <a:solidFill>
                <a:schemeClr val="tx1"/>
              </a:solidFill>
            </a:endParaRPr>
          </a:p>
          <a:p>
            <a:pPr algn="just"/>
            <a:r>
              <a:rPr lang="fr-FR" sz="2250" dirty="0">
                <a:solidFill>
                  <a:schemeClr val="tx1"/>
                </a:solidFill>
              </a:rPr>
              <a:t>Idéalement les étudiants devraient avoir </a:t>
            </a:r>
            <a:r>
              <a:rPr lang="fr-FR" sz="2250" dirty="0" err="1">
                <a:solidFill>
                  <a:schemeClr val="tx1"/>
                </a:solidFill>
              </a:rPr>
              <a:t>un-e</a:t>
            </a:r>
            <a:r>
              <a:rPr lang="fr-FR" sz="2250" dirty="0">
                <a:solidFill>
                  <a:schemeClr val="tx1"/>
                </a:solidFill>
              </a:rPr>
              <a:t> directeur-</a:t>
            </a:r>
            <a:r>
              <a:rPr lang="fr-FR" sz="2250" dirty="0" err="1">
                <a:solidFill>
                  <a:schemeClr val="tx1"/>
                </a:solidFill>
              </a:rPr>
              <a:t>rice</a:t>
            </a:r>
            <a:r>
              <a:rPr lang="fr-FR" sz="2250" dirty="0">
                <a:solidFill>
                  <a:schemeClr val="tx1"/>
                </a:solidFill>
              </a:rPr>
              <a:t> de mémoire au début du semestre, pour travailler conjointement avec elle/lui.</a:t>
            </a:r>
            <a:endParaRPr lang="es-ES" sz="2250" dirty="0">
              <a:solidFill>
                <a:schemeClr val="tx1"/>
              </a:solidFill>
            </a:endParaRPr>
          </a:p>
        </p:txBody>
      </p:sp>
    </p:spTree>
    <p:extLst>
      <p:ext uri="{BB962C8B-B14F-4D97-AF65-F5344CB8AC3E}">
        <p14:creationId xmlns:p14="http://schemas.microsoft.com/office/powerpoint/2010/main" val="397499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C0E21-ED64-85AF-8041-874CC0A415A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8DE95D9-A021-9B54-34A1-8FF7B06D7700}"/>
              </a:ext>
            </a:extLst>
          </p:cNvPr>
          <p:cNvPicPr>
            <a:picLocks noChangeAspect="1"/>
          </p:cNvPicPr>
          <p:nvPr/>
        </p:nvPicPr>
        <p:blipFill>
          <a:blip r:embed="rId2"/>
          <a:stretch>
            <a:fillRect/>
          </a:stretch>
        </p:blipFill>
        <p:spPr>
          <a:xfrm>
            <a:off x="-19135" y="1124744"/>
            <a:ext cx="9144000" cy="3299114"/>
          </a:xfrm>
          <a:prstGeom prst="rect">
            <a:avLst/>
          </a:prstGeom>
        </p:spPr>
      </p:pic>
      <p:sp>
        <p:nvSpPr>
          <p:cNvPr id="2" name="Elipse 1">
            <a:extLst>
              <a:ext uri="{FF2B5EF4-FFF2-40B4-BE49-F238E27FC236}">
                <a16:creationId xmlns:a16="http://schemas.microsoft.com/office/drawing/2014/main" id="{E7554FDC-C8FF-6928-1B39-A601DEBF305E}"/>
              </a:ext>
            </a:extLst>
          </p:cNvPr>
          <p:cNvSpPr/>
          <p:nvPr/>
        </p:nvSpPr>
        <p:spPr bwMode="auto">
          <a:xfrm>
            <a:off x="107504" y="2564904"/>
            <a:ext cx="9001000" cy="864096"/>
          </a:xfrm>
          <a:prstGeom prst="ellipse">
            <a:avLst/>
          </a:prstGeom>
          <a:no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solidFill>
                  <a:schemeClr val="tx1"/>
                </a:solidFill>
              </a:ln>
              <a:noFill/>
              <a:effectLst/>
              <a:latin typeface="Arial" charset="0"/>
            </a:endParaRPr>
          </a:p>
        </p:txBody>
      </p:sp>
    </p:spTree>
    <p:extLst>
      <p:ext uri="{BB962C8B-B14F-4D97-AF65-F5344CB8AC3E}">
        <p14:creationId xmlns:p14="http://schemas.microsoft.com/office/powerpoint/2010/main" val="1540481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CC628A61-7AFC-CD8A-3E4B-04507CA9C429}"/>
              </a:ext>
            </a:extLst>
          </p:cNvPr>
          <p:cNvSpPr/>
          <p:nvPr/>
        </p:nvSpPr>
        <p:spPr>
          <a:xfrm>
            <a:off x="6875463" y="4149077"/>
            <a:ext cx="140575" cy="12246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fr-CH" dirty="0"/>
          </a:p>
        </p:txBody>
      </p:sp>
      <p:sp>
        <p:nvSpPr>
          <p:cNvPr id="6147" name="Text Box 1"/>
          <p:cNvSpPr txBox="1">
            <a:spLocks noChangeArrowheads="1"/>
          </p:cNvSpPr>
          <p:nvPr/>
        </p:nvSpPr>
        <p:spPr bwMode="auto">
          <a:xfrm>
            <a:off x="107504" y="-103285"/>
            <a:ext cx="856895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FR" altLang="fr-FR" sz="4400" b="1" dirty="0">
                <a:solidFill>
                  <a:srgbClr val="FFCC00"/>
                </a:solidFill>
              </a:rPr>
              <a:t>Durée du MA</a:t>
            </a:r>
          </a:p>
        </p:txBody>
      </p:sp>
      <p:sp>
        <p:nvSpPr>
          <p:cNvPr id="4099" name="Text Box 2"/>
          <p:cNvSpPr txBox="1">
            <a:spLocks noChangeArrowheads="1"/>
          </p:cNvSpPr>
          <p:nvPr/>
        </p:nvSpPr>
        <p:spPr bwMode="auto">
          <a:xfrm>
            <a:off x="395920" y="329826"/>
            <a:ext cx="7992119" cy="4465638"/>
          </a:xfrm>
          <a:prstGeom prst="rect">
            <a:avLst/>
          </a:prstGeom>
          <a:noFill/>
          <a:ln>
            <a:noFill/>
          </a:ln>
        </p:spPr>
        <p:txBody>
          <a:bodyPr/>
          <a:lstStyle>
            <a:lvl1pPr marL="338138" indent="-338138"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rgbClr val="000000"/>
                </a:solidFill>
                <a:latin typeface="Arial" charset="0"/>
                <a:ea typeface="DejaVu Sans" charset="0"/>
                <a:cs typeface="DejaVu Sans" charset="0"/>
              </a:defRPr>
            </a:lvl1pPr>
            <a:lvl2pPr marL="738188" indent="-280988" eaLnBrk="0" hangingPunct="0">
              <a:spcBef>
                <a:spcPts val="7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rgbClr val="000000"/>
                </a:solidFill>
                <a:latin typeface="Arial" charset="0"/>
                <a:ea typeface="DejaVu Sans" charset="0"/>
                <a:cs typeface="DejaVu Sans" charset="0"/>
              </a:defRPr>
            </a:lvl2pPr>
            <a:lvl3pPr eaLnBrk="0" hangingPunct="0">
              <a:spcBef>
                <a:spcPts val="6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000000"/>
                </a:solidFill>
                <a:latin typeface="Arial" charset="0"/>
                <a:ea typeface="DejaVu Sans" charset="0"/>
                <a:cs typeface="DejaVu Sans" charset="0"/>
              </a:defRPr>
            </a:lvl3pPr>
            <a:lvl4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4pPr>
            <a:lvl5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charset="0"/>
                <a:ea typeface="DejaVu Sans" charset="0"/>
                <a:cs typeface="DejaVu Sans" charset="0"/>
              </a:defRPr>
            </a:lvl9pPr>
          </a:lstStyle>
          <a:p>
            <a:pPr marL="0" indent="0" eaLnBrk="1" hangingPunct="1">
              <a:buClr>
                <a:srgbClr val="000000"/>
              </a:buClr>
              <a:buSzPct val="100000"/>
              <a:buFont typeface="Times New Roman" panose="02020603050405020304" pitchFamily="18" charset="0"/>
              <a:buNone/>
              <a:defRPr/>
            </a:pPr>
            <a:endParaRPr lang="fr-CH" altLang="fr-FR" dirty="0"/>
          </a:p>
          <a:p>
            <a:pPr eaLnBrk="1" hangingPunct="1">
              <a:buClr>
                <a:srgbClr val="000000"/>
              </a:buClr>
              <a:buSzPct val="100000"/>
              <a:buFont typeface="Arial" charset="0"/>
              <a:buChar char="•"/>
              <a:defRPr/>
            </a:pPr>
            <a:r>
              <a:rPr lang="fr-CH" altLang="fr-FR" sz="2800" dirty="0"/>
              <a:t>Durée minimum du MA : 3 semestres</a:t>
            </a:r>
          </a:p>
          <a:p>
            <a:pPr eaLnBrk="1" hangingPunct="1">
              <a:buClr>
                <a:srgbClr val="000000"/>
              </a:buClr>
              <a:buSzPct val="100000"/>
              <a:buFont typeface="Arial" charset="0"/>
              <a:buChar char="•"/>
              <a:defRPr/>
            </a:pPr>
            <a:r>
              <a:rPr lang="fr-CH" altLang="fr-FR" sz="2800" dirty="0"/>
              <a:t>Durée moyenne du MA: 4 semestres </a:t>
            </a:r>
          </a:p>
          <a:p>
            <a:pPr marL="0" indent="0" eaLnBrk="1" hangingPunct="1">
              <a:buClr>
                <a:srgbClr val="000000"/>
              </a:buClr>
              <a:buSzPct val="100000"/>
              <a:defRPr/>
            </a:pPr>
            <a:r>
              <a:rPr lang="fr-CH" altLang="fr-FR" sz="2800" dirty="0"/>
              <a:t>	(</a:t>
            </a:r>
            <a:r>
              <a:rPr lang="fr-FR" altLang="fr-FR" sz="2800" dirty="0"/>
              <a:t>m</a:t>
            </a:r>
            <a:r>
              <a:rPr lang="fr-FR" sz="2800" dirty="0"/>
              <a:t>ai/juin - août/septembre)</a:t>
            </a:r>
          </a:p>
          <a:p>
            <a:pPr eaLnBrk="1" hangingPunct="1">
              <a:buClr>
                <a:srgbClr val="000000"/>
              </a:buClr>
              <a:buSzPct val="100000"/>
              <a:buFont typeface="Arial" charset="0"/>
              <a:buChar char="•"/>
              <a:defRPr/>
            </a:pPr>
            <a:r>
              <a:rPr lang="fr-CH" altLang="fr-FR" sz="2800" dirty="0"/>
              <a:t>Durée maximum du MA: 5 semestres</a:t>
            </a:r>
          </a:p>
          <a:p>
            <a:pPr marL="342900" indent="-342900" algn="just" eaLnBrk="1" hangingPunct="1">
              <a:buClr>
                <a:srgbClr val="000000"/>
              </a:buClr>
              <a:buSzPct val="100000"/>
              <a:buFont typeface="Arial" panose="020B0604020202020204" pitchFamily="34" charset="0"/>
              <a:buChar char="•"/>
              <a:defRPr/>
            </a:pPr>
            <a:r>
              <a:rPr lang="fr-FR" sz="2500" b="0" i="0" dirty="0">
                <a:solidFill>
                  <a:srgbClr val="0D0D0D"/>
                </a:solidFill>
                <a:effectLst/>
                <a:highlight>
                  <a:srgbClr val="FFFFFF"/>
                </a:highlight>
                <a:latin typeface="Söhne"/>
              </a:rPr>
              <a:t>Possibilité de prolongation extraordinaire d'un semestre (très rarement - approbation du décanat obligatoire).</a:t>
            </a:r>
            <a:endParaRPr lang="fr-CH" altLang="fr-FR" sz="2500" dirty="0"/>
          </a:p>
          <a:p>
            <a:pPr eaLnBrk="1" hangingPunct="1">
              <a:buClr>
                <a:srgbClr val="000000"/>
              </a:buClr>
              <a:buSzPct val="100000"/>
              <a:buFont typeface="Arial" charset="0"/>
              <a:buChar char="•"/>
              <a:defRPr/>
            </a:pPr>
            <a:endParaRPr lang="fr-FR" altLang="fr-FR" sz="2800" dirty="0"/>
          </a:p>
          <a:p>
            <a:pPr eaLnBrk="1" hangingPunct="1">
              <a:defRPr/>
            </a:pPr>
            <a:endParaRPr lang="fr-FR" altLang="fr-FR" dirty="0"/>
          </a:p>
        </p:txBody>
      </p:sp>
      <p:sp>
        <p:nvSpPr>
          <p:cNvPr id="4" name="Rectangle 3"/>
          <p:cNvSpPr/>
          <p:nvPr/>
        </p:nvSpPr>
        <p:spPr>
          <a:xfrm>
            <a:off x="2555875" y="4149080"/>
            <a:ext cx="1079500" cy="1224608"/>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2</a:t>
            </a:r>
          </a:p>
        </p:txBody>
      </p:sp>
      <p:sp>
        <p:nvSpPr>
          <p:cNvPr id="5" name="Rectangle 4"/>
          <p:cNvSpPr/>
          <p:nvPr/>
        </p:nvSpPr>
        <p:spPr>
          <a:xfrm>
            <a:off x="3631488" y="4149077"/>
            <a:ext cx="1081088" cy="1205877"/>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3</a:t>
            </a:r>
          </a:p>
        </p:txBody>
      </p:sp>
      <p:sp>
        <p:nvSpPr>
          <p:cNvPr id="6" name="Rectangle 5"/>
          <p:cNvSpPr/>
          <p:nvPr/>
        </p:nvSpPr>
        <p:spPr>
          <a:xfrm>
            <a:off x="4716463" y="4149078"/>
            <a:ext cx="1079500" cy="1224609"/>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4</a:t>
            </a:r>
          </a:p>
        </p:txBody>
      </p:sp>
      <p:sp>
        <p:nvSpPr>
          <p:cNvPr id="7" name="Rectangle 6"/>
          <p:cNvSpPr/>
          <p:nvPr/>
        </p:nvSpPr>
        <p:spPr>
          <a:xfrm>
            <a:off x="5795963" y="4149078"/>
            <a:ext cx="1079500" cy="1224610"/>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5</a:t>
            </a:r>
          </a:p>
        </p:txBody>
      </p:sp>
      <p:sp>
        <p:nvSpPr>
          <p:cNvPr id="8" name="Rectangle 7"/>
          <p:cNvSpPr/>
          <p:nvPr/>
        </p:nvSpPr>
        <p:spPr>
          <a:xfrm>
            <a:off x="1476375" y="4149080"/>
            <a:ext cx="1079500" cy="1224608"/>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1</a:t>
            </a:r>
          </a:p>
        </p:txBody>
      </p:sp>
      <p:sp>
        <p:nvSpPr>
          <p:cNvPr id="9" name="Rectangle 8"/>
          <p:cNvSpPr/>
          <p:nvPr/>
        </p:nvSpPr>
        <p:spPr>
          <a:xfrm>
            <a:off x="4643438" y="4149078"/>
            <a:ext cx="140575" cy="12246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fr-CH" dirty="0"/>
          </a:p>
        </p:txBody>
      </p:sp>
      <p:sp>
        <p:nvSpPr>
          <p:cNvPr id="2" name="Flèche droite 1"/>
          <p:cNvSpPr/>
          <p:nvPr/>
        </p:nvSpPr>
        <p:spPr bwMode="auto">
          <a:xfrm>
            <a:off x="1476376" y="5013325"/>
            <a:ext cx="5539662" cy="647700"/>
          </a:xfrm>
          <a:prstGeom prst="rightArrow">
            <a:avLst/>
          </a:prstGeom>
          <a:solidFill>
            <a:srgbClr val="FFCC00"/>
          </a:solidFill>
          <a:ln w="9525" cap="flat" cmpd="sng" algn="ctr">
            <a:no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r>
              <a:rPr lang="fr-CH" dirty="0">
                <a:latin typeface="Arial" charset="0"/>
              </a:rPr>
              <a:t>									</a:t>
            </a:r>
            <a:r>
              <a:rPr lang="fr-CH" dirty="0">
                <a:solidFill>
                  <a:schemeClr val="tx1"/>
                </a:solidFill>
                <a:latin typeface="Arial" charset="0"/>
              </a:rPr>
              <a:t>90 crédits</a:t>
            </a:r>
          </a:p>
        </p:txBody>
      </p:sp>
    </p:spTree>
    <p:extLst>
      <p:ext uri="{BB962C8B-B14F-4D97-AF65-F5344CB8AC3E}">
        <p14:creationId xmlns:p14="http://schemas.microsoft.com/office/powerpoint/2010/main" val="39704336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0507F4-0F8B-485F-CDE0-D81B1FAC09D7}"/>
              </a:ext>
            </a:extLst>
          </p:cNvPr>
          <p:cNvSpPr txBox="1"/>
          <p:nvPr/>
        </p:nvSpPr>
        <p:spPr>
          <a:xfrm>
            <a:off x="1115616" y="44624"/>
            <a:ext cx="6912768" cy="5909310"/>
          </a:xfrm>
          <a:prstGeom prst="rect">
            <a:avLst/>
          </a:prstGeom>
          <a:noFill/>
        </p:spPr>
        <p:txBody>
          <a:bodyPr wrap="square">
            <a:spAutoFit/>
          </a:bodyPr>
          <a:lstStyle/>
          <a:p>
            <a:pPr algn="ctr"/>
            <a:r>
              <a:rPr lang="fr-FR" b="1" dirty="0">
                <a:solidFill>
                  <a:schemeClr val="tx1"/>
                </a:solidFill>
              </a:rPr>
              <a:t>SUGGESTION !!</a:t>
            </a:r>
          </a:p>
          <a:p>
            <a:pPr algn="just">
              <a:buNone/>
            </a:pPr>
            <a:endParaRPr lang="fr-FR" dirty="0">
              <a:solidFill>
                <a:schemeClr val="tx1"/>
              </a:solidFill>
            </a:endParaRPr>
          </a:p>
          <a:p>
            <a:pPr algn="just">
              <a:buNone/>
            </a:pPr>
            <a:endParaRPr lang="fr-FR" dirty="0">
              <a:solidFill>
                <a:schemeClr val="tx1"/>
              </a:solidFill>
            </a:endParaRPr>
          </a:p>
          <a:p>
            <a:pPr algn="just">
              <a:buNone/>
            </a:pPr>
            <a:r>
              <a:rPr lang="fr-FR" dirty="0">
                <a:solidFill>
                  <a:schemeClr val="tx1"/>
                </a:solidFill>
              </a:rPr>
              <a:t>Les </a:t>
            </a:r>
            <a:r>
              <a:rPr lang="fr-FR" dirty="0" err="1">
                <a:solidFill>
                  <a:schemeClr val="tx1"/>
                </a:solidFill>
              </a:rPr>
              <a:t>étudiant·e·s</a:t>
            </a:r>
            <a:r>
              <a:rPr lang="fr-FR" dirty="0">
                <a:solidFill>
                  <a:schemeClr val="tx1"/>
                </a:solidFill>
              </a:rPr>
              <a:t> qui souhaitent terminer leur master en trois semestres (au maximum trois semestres et demi) doivent entamer leur deuxième année de master avec une idée de mémoire déjà définie. </a:t>
            </a:r>
          </a:p>
          <a:p>
            <a:pPr algn="just">
              <a:buNone/>
            </a:pPr>
            <a:endParaRPr lang="fr-FR" dirty="0">
              <a:solidFill>
                <a:schemeClr val="tx1"/>
              </a:solidFill>
            </a:endParaRPr>
          </a:p>
          <a:p>
            <a:pPr algn="just">
              <a:buNone/>
            </a:pPr>
            <a:r>
              <a:rPr lang="fr-FR" dirty="0">
                <a:solidFill>
                  <a:schemeClr val="bg1">
                    <a:lumMod val="75000"/>
                  </a:schemeClr>
                </a:solidFill>
              </a:rPr>
              <a:t>Afin d’aider ces </a:t>
            </a:r>
            <a:r>
              <a:rPr lang="fr-FR" dirty="0" err="1">
                <a:solidFill>
                  <a:schemeClr val="bg1">
                    <a:lumMod val="75000"/>
                  </a:schemeClr>
                </a:solidFill>
              </a:rPr>
              <a:t>étudiant·e·s</a:t>
            </a:r>
            <a:r>
              <a:rPr lang="fr-FR" dirty="0">
                <a:solidFill>
                  <a:schemeClr val="bg1">
                    <a:lumMod val="75000"/>
                  </a:schemeClr>
                </a:solidFill>
              </a:rPr>
              <a:t> à conceptualiser leur projet de mémoire avant de commencer l’Atelier au troisième semestre, le cours Atelier du troisième semestre est ouvert aux </a:t>
            </a:r>
            <a:r>
              <a:rPr lang="fr-FR" dirty="0" err="1">
                <a:solidFill>
                  <a:schemeClr val="bg1">
                    <a:lumMod val="75000"/>
                  </a:schemeClr>
                </a:solidFill>
              </a:rPr>
              <a:t>étudiant·e·s</a:t>
            </a:r>
            <a:r>
              <a:rPr lang="fr-FR" dirty="0">
                <a:solidFill>
                  <a:schemeClr val="bg1">
                    <a:lumMod val="75000"/>
                  </a:schemeClr>
                </a:solidFill>
              </a:rPr>
              <a:t> du premier semestre. Ceux-ci peuvent ainsi assister, s’ils le souhaitent, aux séances de discussion des mémoires des </a:t>
            </a:r>
            <a:r>
              <a:rPr lang="fr-FR" dirty="0" err="1">
                <a:solidFill>
                  <a:schemeClr val="bg1">
                    <a:lumMod val="75000"/>
                  </a:schemeClr>
                </a:solidFill>
              </a:rPr>
              <a:t>étudiant·e·s</a:t>
            </a:r>
            <a:r>
              <a:rPr lang="fr-FR" dirty="0">
                <a:solidFill>
                  <a:schemeClr val="bg1">
                    <a:lumMod val="75000"/>
                  </a:schemeClr>
                </a:solidFill>
              </a:rPr>
              <a:t> du troisième semestre, afin de se faire une idée de la manière de préparer leur propre projet de mémoire.</a:t>
            </a:r>
          </a:p>
          <a:p>
            <a:pPr algn="just">
              <a:buNone/>
            </a:pPr>
            <a:endParaRPr lang="fr-FR" dirty="0">
              <a:solidFill>
                <a:schemeClr val="bg1">
                  <a:lumMod val="75000"/>
                </a:schemeClr>
              </a:solidFill>
            </a:endParaRPr>
          </a:p>
          <a:p>
            <a:pPr algn="just">
              <a:buNone/>
            </a:pPr>
            <a:r>
              <a:rPr lang="fr-FR" dirty="0">
                <a:solidFill>
                  <a:schemeClr val="bg1">
                    <a:lumMod val="75000"/>
                  </a:schemeClr>
                </a:solidFill>
              </a:rPr>
              <a:t>Si vous êtes très </a:t>
            </a:r>
            <a:r>
              <a:rPr lang="fr-FR" dirty="0" err="1">
                <a:solidFill>
                  <a:schemeClr val="bg1">
                    <a:lumMod val="75000"/>
                  </a:schemeClr>
                </a:solidFill>
              </a:rPr>
              <a:t>intéressé·e·s</a:t>
            </a:r>
            <a:r>
              <a:rPr lang="fr-FR" dirty="0">
                <a:solidFill>
                  <a:schemeClr val="bg1">
                    <a:lumMod val="75000"/>
                  </a:schemeClr>
                </a:solidFill>
              </a:rPr>
              <a:t> mais disposez de très peu de temps, je vous conseille d’assister à la dernière séance du cours</a:t>
            </a:r>
          </a:p>
          <a:p>
            <a:pPr algn="just">
              <a:buNone/>
            </a:pPr>
            <a:endParaRPr lang="fr-FR" dirty="0">
              <a:solidFill>
                <a:schemeClr val="tx1"/>
              </a:solidFill>
            </a:endParaRPr>
          </a:p>
          <a:p>
            <a:pPr algn="just">
              <a:buNone/>
            </a:pPr>
            <a:endParaRPr lang="fr-FR" dirty="0">
              <a:solidFill>
                <a:schemeClr val="tx1"/>
              </a:solidFill>
            </a:endParaRPr>
          </a:p>
          <a:p>
            <a:pPr algn="just">
              <a:buNone/>
            </a:pPr>
            <a:endParaRPr lang="fr-FR" dirty="0">
              <a:solidFill>
                <a:schemeClr val="tx1"/>
              </a:solidFill>
            </a:endParaRPr>
          </a:p>
        </p:txBody>
      </p:sp>
      <p:sp>
        <p:nvSpPr>
          <p:cNvPr id="5" name="CuadroTexto 4">
            <a:extLst>
              <a:ext uri="{FF2B5EF4-FFF2-40B4-BE49-F238E27FC236}">
                <a16:creationId xmlns:a16="http://schemas.microsoft.com/office/drawing/2014/main" id="{8CE79053-95FF-0431-F279-25A7C026A6D3}"/>
              </a:ext>
            </a:extLst>
          </p:cNvPr>
          <p:cNvSpPr txBox="1"/>
          <p:nvPr/>
        </p:nvSpPr>
        <p:spPr>
          <a:xfrm>
            <a:off x="1115616" y="5301208"/>
            <a:ext cx="6280743" cy="369332"/>
          </a:xfrm>
          <a:prstGeom prst="rect">
            <a:avLst/>
          </a:prstGeom>
          <a:noFill/>
        </p:spPr>
        <p:txBody>
          <a:bodyPr wrap="square">
            <a:spAutoFit/>
          </a:bodyPr>
          <a:lstStyle/>
          <a:p>
            <a:pPr algn="just"/>
            <a:r>
              <a:rPr lang="fr-CH" sz="1800" b="1" dirty="0">
                <a:solidFill>
                  <a:schemeClr val="bg1">
                    <a:lumMod val="75000"/>
                  </a:schemeClr>
                </a:solidFill>
                <a:hlinkClick r:id="rId2">
                  <a:extLst>
                    <a:ext uri="{A12FA001-AC4F-418D-AE19-62706E023703}">
                      <ahyp:hlinkClr xmlns:ahyp="http://schemas.microsoft.com/office/drawing/2018/hyperlinkcolor" val="tx"/>
                    </a:ext>
                  </a:extLst>
                </a:hlinkClick>
              </a:rPr>
              <a:t>https://moodle.unige.ch/course/view.php?id=1466</a:t>
            </a:r>
            <a:endParaRPr lang="fr-CH" sz="1800" b="1" dirty="0">
              <a:solidFill>
                <a:schemeClr val="bg1">
                  <a:lumMod val="75000"/>
                </a:schemeClr>
              </a:solidFill>
            </a:endParaRPr>
          </a:p>
        </p:txBody>
      </p:sp>
    </p:spTree>
    <p:extLst>
      <p:ext uri="{BB962C8B-B14F-4D97-AF65-F5344CB8AC3E}">
        <p14:creationId xmlns:p14="http://schemas.microsoft.com/office/powerpoint/2010/main" val="2692975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4A879-373D-10CB-94E0-E7864C1291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D3770DC-9F68-B656-C8AD-B5DD762949C2}"/>
              </a:ext>
            </a:extLst>
          </p:cNvPr>
          <p:cNvSpPr txBox="1"/>
          <p:nvPr/>
        </p:nvSpPr>
        <p:spPr>
          <a:xfrm>
            <a:off x="1115616" y="44624"/>
            <a:ext cx="6912768" cy="5909310"/>
          </a:xfrm>
          <a:prstGeom prst="rect">
            <a:avLst/>
          </a:prstGeom>
          <a:noFill/>
        </p:spPr>
        <p:txBody>
          <a:bodyPr wrap="square">
            <a:spAutoFit/>
          </a:bodyPr>
          <a:lstStyle/>
          <a:p>
            <a:pPr algn="ctr"/>
            <a:r>
              <a:rPr lang="fr-FR" b="1" dirty="0">
                <a:solidFill>
                  <a:schemeClr val="tx1"/>
                </a:solidFill>
              </a:rPr>
              <a:t>SUGGESTION !!</a:t>
            </a:r>
          </a:p>
          <a:p>
            <a:pPr algn="just">
              <a:buNone/>
            </a:pPr>
            <a:endParaRPr lang="fr-FR" dirty="0">
              <a:solidFill>
                <a:schemeClr val="tx1"/>
              </a:solidFill>
            </a:endParaRPr>
          </a:p>
          <a:p>
            <a:pPr algn="just">
              <a:buNone/>
            </a:pPr>
            <a:endParaRPr lang="fr-FR" dirty="0">
              <a:solidFill>
                <a:schemeClr val="tx1"/>
              </a:solidFill>
            </a:endParaRPr>
          </a:p>
          <a:p>
            <a:pPr algn="just">
              <a:buNone/>
            </a:pPr>
            <a:r>
              <a:rPr lang="fr-FR" dirty="0">
                <a:solidFill>
                  <a:schemeClr val="tx1"/>
                </a:solidFill>
              </a:rPr>
              <a:t>Les </a:t>
            </a:r>
            <a:r>
              <a:rPr lang="fr-FR" dirty="0" err="1">
                <a:solidFill>
                  <a:schemeClr val="tx1"/>
                </a:solidFill>
              </a:rPr>
              <a:t>étudiant·e·s</a:t>
            </a:r>
            <a:r>
              <a:rPr lang="fr-FR" dirty="0">
                <a:solidFill>
                  <a:schemeClr val="tx1"/>
                </a:solidFill>
              </a:rPr>
              <a:t> qui souhaitent terminer leur master en trois semestres (au maximum trois semestres et demi) doivent entamer leur deuxième année de master avec une idée de mémoire déjà définie. </a:t>
            </a:r>
          </a:p>
          <a:p>
            <a:pPr algn="just">
              <a:buNone/>
            </a:pPr>
            <a:endParaRPr lang="fr-FR" dirty="0">
              <a:solidFill>
                <a:schemeClr val="tx1"/>
              </a:solidFill>
            </a:endParaRPr>
          </a:p>
          <a:p>
            <a:pPr algn="just">
              <a:buNone/>
            </a:pPr>
            <a:r>
              <a:rPr lang="fr-FR" dirty="0">
                <a:solidFill>
                  <a:schemeClr val="tx1"/>
                </a:solidFill>
              </a:rPr>
              <a:t>Afin d’aider ces </a:t>
            </a:r>
            <a:r>
              <a:rPr lang="fr-FR" dirty="0" err="1">
                <a:solidFill>
                  <a:schemeClr val="tx1"/>
                </a:solidFill>
              </a:rPr>
              <a:t>étudiant·e·s</a:t>
            </a:r>
            <a:r>
              <a:rPr lang="fr-FR" dirty="0">
                <a:solidFill>
                  <a:schemeClr val="tx1"/>
                </a:solidFill>
              </a:rPr>
              <a:t> à conceptualiser leur projet de mémoire avant de commencer l’Atelier au troisième semestre, le cours Atelier du troisième semestre est ouvert aux </a:t>
            </a:r>
            <a:r>
              <a:rPr lang="fr-FR" dirty="0" err="1">
                <a:solidFill>
                  <a:schemeClr val="tx1"/>
                </a:solidFill>
              </a:rPr>
              <a:t>étudiant·e·s</a:t>
            </a:r>
            <a:r>
              <a:rPr lang="fr-FR" dirty="0">
                <a:solidFill>
                  <a:schemeClr val="tx1"/>
                </a:solidFill>
              </a:rPr>
              <a:t> du premier semestre. Ceux-ci peuvent ainsi assister, s’ils le souhaitent, aux séances de discussion des mémoires des </a:t>
            </a:r>
            <a:r>
              <a:rPr lang="fr-FR" dirty="0" err="1">
                <a:solidFill>
                  <a:schemeClr val="tx1"/>
                </a:solidFill>
              </a:rPr>
              <a:t>étudiant·e·s</a:t>
            </a:r>
            <a:r>
              <a:rPr lang="fr-FR" dirty="0">
                <a:solidFill>
                  <a:schemeClr val="tx1"/>
                </a:solidFill>
              </a:rPr>
              <a:t> du troisième semestre, afin de se faire une idée de la manière de préparer leur propre projet de mémoire.</a:t>
            </a:r>
          </a:p>
          <a:p>
            <a:pPr algn="just">
              <a:buNone/>
            </a:pPr>
            <a:endParaRPr lang="fr-FR" dirty="0">
              <a:solidFill>
                <a:schemeClr val="tx1"/>
              </a:solidFill>
            </a:endParaRPr>
          </a:p>
          <a:p>
            <a:pPr algn="just">
              <a:buNone/>
            </a:pPr>
            <a:r>
              <a:rPr lang="fr-FR" dirty="0">
                <a:solidFill>
                  <a:schemeClr val="bg1">
                    <a:lumMod val="75000"/>
                  </a:schemeClr>
                </a:solidFill>
              </a:rPr>
              <a:t>Si vous êtes très </a:t>
            </a:r>
            <a:r>
              <a:rPr lang="fr-FR" dirty="0" err="1">
                <a:solidFill>
                  <a:schemeClr val="bg1">
                    <a:lumMod val="75000"/>
                  </a:schemeClr>
                </a:solidFill>
              </a:rPr>
              <a:t>intéressé·e·s</a:t>
            </a:r>
            <a:r>
              <a:rPr lang="fr-FR" dirty="0">
                <a:solidFill>
                  <a:schemeClr val="bg1">
                    <a:lumMod val="75000"/>
                  </a:schemeClr>
                </a:solidFill>
              </a:rPr>
              <a:t> mais disposez de très peu de temps, je vous conseille d’assister à la dernière séance du cours</a:t>
            </a:r>
          </a:p>
          <a:p>
            <a:pPr algn="just">
              <a:buNone/>
            </a:pPr>
            <a:endParaRPr lang="fr-FR" dirty="0">
              <a:solidFill>
                <a:schemeClr val="bg1">
                  <a:lumMod val="75000"/>
                </a:schemeClr>
              </a:solidFill>
            </a:endParaRPr>
          </a:p>
          <a:p>
            <a:pPr algn="just">
              <a:buNone/>
            </a:pPr>
            <a:endParaRPr lang="fr-FR" dirty="0">
              <a:solidFill>
                <a:schemeClr val="tx1"/>
              </a:solidFill>
            </a:endParaRPr>
          </a:p>
          <a:p>
            <a:pPr algn="just">
              <a:buNone/>
            </a:pPr>
            <a:endParaRPr lang="fr-FR" dirty="0">
              <a:solidFill>
                <a:schemeClr val="tx1"/>
              </a:solidFill>
            </a:endParaRPr>
          </a:p>
        </p:txBody>
      </p:sp>
      <p:sp>
        <p:nvSpPr>
          <p:cNvPr id="5" name="CuadroTexto 4">
            <a:extLst>
              <a:ext uri="{FF2B5EF4-FFF2-40B4-BE49-F238E27FC236}">
                <a16:creationId xmlns:a16="http://schemas.microsoft.com/office/drawing/2014/main" id="{D66BA22B-EF79-BE9F-4BE7-0651A3AE09F5}"/>
              </a:ext>
            </a:extLst>
          </p:cNvPr>
          <p:cNvSpPr txBox="1"/>
          <p:nvPr/>
        </p:nvSpPr>
        <p:spPr>
          <a:xfrm>
            <a:off x="1115616" y="5301208"/>
            <a:ext cx="6280743" cy="369332"/>
          </a:xfrm>
          <a:prstGeom prst="rect">
            <a:avLst/>
          </a:prstGeom>
          <a:noFill/>
        </p:spPr>
        <p:txBody>
          <a:bodyPr wrap="square">
            <a:spAutoFit/>
          </a:bodyPr>
          <a:lstStyle/>
          <a:p>
            <a:pPr algn="just"/>
            <a:r>
              <a:rPr lang="fr-CH" sz="1800" b="1" dirty="0">
                <a:solidFill>
                  <a:schemeClr val="bg1">
                    <a:lumMod val="75000"/>
                  </a:schemeClr>
                </a:solidFill>
                <a:hlinkClick r:id="rId2">
                  <a:extLst>
                    <a:ext uri="{A12FA001-AC4F-418D-AE19-62706E023703}">
                      <ahyp:hlinkClr xmlns:ahyp="http://schemas.microsoft.com/office/drawing/2018/hyperlinkcolor" val="tx"/>
                    </a:ext>
                  </a:extLst>
                </a:hlinkClick>
              </a:rPr>
              <a:t>https://moodle.unige.ch/course/view.php?id=1466</a:t>
            </a:r>
            <a:endParaRPr lang="fr-CH" sz="1800" b="1" dirty="0">
              <a:solidFill>
                <a:schemeClr val="bg1">
                  <a:lumMod val="75000"/>
                </a:schemeClr>
              </a:solidFill>
            </a:endParaRPr>
          </a:p>
        </p:txBody>
      </p:sp>
    </p:spTree>
    <p:extLst>
      <p:ext uri="{BB962C8B-B14F-4D97-AF65-F5344CB8AC3E}">
        <p14:creationId xmlns:p14="http://schemas.microsoft.com/office/powerpoint/2010/main" val="66465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BB392-4D56-2BD3-DAA0-1B8F48048E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7EDB17F-21B7-5C88-5E80-9A0696A9DED3}"/>
              </a:ext>
            </a:extLst>
          </p:cNvPr>
          <p:cNvSpPr txBox="1"/>
          <p:nvPr/>
        </p:nvSpPr>
        <p:spPr>
          <a:xfrm>
            <a:off x="1115616" y="44624"/>
            <a:ext cx="6912768" cy="5909310"/>
          </a:xfrm>
          <a:prstGeom prst="rect">
            <a:avLst/>
          </a:prstGeom>
          <a:noFill/>
        </p:spPr>
        <p:txBody>
          <a:bodyPr wrap="square">
            <a:spAutoFit/>
          </a:bodyPr>
          <a:lstStyle/>
          <a:p>
            <a:pPr algn="ctr"/>
            <a:r>
              <a:rPr lang="fr-FR" b="1" dirty="0">
                <a:solidFill>
                  <a:schemeClr val="tx1"/>
                </a:solidFill>
              </a:rPr>
              <a:t>SUGGESTION !!</a:t>
            </a:r>
          </a:p>
          <a:p>
            <a:pPr algn="just">
              <a:buNone/>
            </a:pPr>
            <a:endParaRPr lang="fr-FR" dirty="0">
              <a:solidFill>
                <a:schemeClr val="tx1"/>
              </a:solidFill>
            </a:endParaRPr>
          </a:p>
          <a:p>
            <a:pPr algn="just">
              <a:buNone/>
            </a:pPr>
            <a:endParaRPr lang="fr-FR" dirty="0">
              <a:solidFill>
                <a:schemeClr val="tx1"/>
              </a:solidFill>
            </a:endParaRPr>
          </a:p>
          <a:p>
            <a:pPr algn="just">
              <a:buNone/>
            </a:pPr>
            <a:r>
              <a:rPr lang="fr-FR" dirty="0">
                <a:solidFill>
                  <a:schemeClr val="tx1"/>
                </a:solidFill>
              </a:rPr>
              <a:t>Les </a:t>
            </a:r>
            <a:r>
              <a:rPr lang="fr-FR" dirty="0" err="1">
                <a:solidFill>
                  <a:schemeClr val="tx1"/>
                </a:solidFill>
              </a:rPr>
              <a:t>étudiant·e·s</a:t>
            </a:r>
            <a:r>
              <a:rPr lang="fr-FR" dirty="0">
                <a:solidFill>
                  <a:schemeClr val="tx1"/>
                </a:solidFill>
              </a:rPr>
              <a:t> qui souhaitent terminer leur master en trois semestres (au maximum trois semestres et demi) doivent entamer leur deuxième année de master avec une idée de mémoire déjà définie. </a:t>
            </a:r>
          </a:p>
          <a:p>
            <a:pPr algn="just">
              <a:buNone/>
            </a:pPr>
            <a:endParaRPr lang="fr-FR" dirty="0">
              <a:solidFill>
                <a:schemeClr val="tx1"/>
              </a:solidFill>
            </a:endParaRPr>
          </a:p>
          <a:p>
            <a:pPr algn="just">
              <a:buNone/>
            </a:pPr>
            <a:r>
              <a:rPr lang="fr-FR" dirty="0">
                <a:solidFill>
                  <a:schemeClr val="tx1"/>
                </a:solidFill>
              </a:rPr>
              <a:t>Afin d’aider ces </a:t>
            </a:r>
            <a:r>
              <a:rPr lang="fr-FR" dirty="0" err="1">
                <a:solidFill>
                  <a:schemeClr val="tx1"/>
                </a:solidFill>
              </a:rPr>
              <a:t>étudiant·e·s</a:t>
            </a:r>
            <a:r>
              <a:rPr lang="fr-FR" dirty="0">
                <a:solidFill>
                  <a:schemeClr val="tx1"/>
                </a:solidFill>
              </a:rPr>
              <a:t> à conceptualiser leur projet de mémoire avant de commencer l’Atelier au troisième semestre, le cours Atelier du troisième semestre est ouvert aux </a:t>
            </a:r>
            <a:r>
              <a:rPr lang="fr-FR" dirty="0" err="1">
                <a:solidFill>
                  <a:schemeClr val="tx1"/>
                </a:solidFill>
              </a:rPr>
              <a:t>étudiant·e·s</a:t>
            </a:r>
            <a:r>
              <a:rPr lang="fr-FR" dirty="0">
                <a:solidFill>
                  <a:schemeClr val="tx1"/>
                </a:solidFill>
              </a:rPr>
              <a:t> du premier semestre. Ceux-ci peuvent ainsi assister, s’ils le souhaitent, aux séances de discussion des mémoires des </a:t>
            </a:r>
            <a:r>
              <a:rPr lang="fr-FR" dirty="0" err="1">
                <a:solidFill>
                  <a:schemeClr val="tx1"/>
                </a:solidFill>
              </a:rPr>
              <a:t>étudiant·e·s</a:t>
            </a:r>
            <a:r>
              <a:rPr lang="fr-FR" dirty="0">
                <a:solidFill>
                  <a:schemeClr val="tx1"/>
                </a:solidFill>
              </a:rPr>
              <a:t> du troisième semestre, afin de se faire une idée de la manière de préparer leur propre projet de mémoire.</a:t>
            </a:r>
          </a:p>
          <a:p>
            <a:pPr algn="just">
              <a:buNone/>
            </a:pPr>
            <a:endParaRPr lang="fr-FR" dirty="0">
              <a:solidFill>
                <a:schemeClr val="tx1"/>
              </a:solidFill>
            </a:endParaRPr>
          </a:p>
          <a:p>
            <a:pPr algn="just">
              <a:buNone/>
            </a:pPr>
            <a:r>
              <a:rPr lang="fr-FR" dirty="0">
                <a:solidFill>
                  <a:schemeClr val="tx1"/>
                </a:solidFill>
              </a:rPr>
              <a:t>Si vous êtes très </a:t>
            </a:r>
            <a:r>
              <a:rPr lang="fr-FR" dirty="0" err="1">
                <a:solidFill>
                  <a:schemeClr val="tx1"/>
                </a:solidFill>
              </a:rPr>
              <a:t>intéressé·e·s</a:t>
            </a:r>
            <a:r>
              <a:rPr lang="fr-FR" dirty="0">
                <a:solidFill>
                  <a:schemeClr val="tx1"/>
                </a:solidFill>
              </a:rPr>
              <a:t> mais disposez de très peu de temps, je vous conseille d’assister à la dernière séance du cours</a:t>
            </a:r>
          </a:p>
          <a:p>
            <a:pPr algn="just">
              <a:buNone/>
            </a:pPr>
            <a:endParaRPr lang="fr-FR" dirty="0">
              <a:solidFill>
                <a:schemeClr val="tx1"/>
              </a:solidFill>
            </a:endParaRPr>
          </a:p>
          <a:p>
            <a:pPr algn="just">
              <a:buNone/>
            </a:pPr>
            <a:endParaRPr lang="fr-FR" dirty="0">
              <a:solidFill>
                <a:schemeClr val="tx1"/>
              </a:solidFill>
            </a:endParaRPr>
          </a:p>
          <a:p>
            <a:pPr algn="just">
              <a:buNone/>
            </a:pPr>
            <a:endParaRPr lang="fr-FR" dirty="0">
              <a:solidFill>
                <a:schemeClr val="tx1"/>
              </a:solidFill>
            </a:endParaRPr>
          </a:p>
        </p:txBody>
      </p:sp>
      <p:sp>
        <p:nvSpPr>
          <p:cNvPr id="5" name="CuadroTexto 4">
            <a:extLst>
              <a:ext uri="{FF2B5EF4-FFF2-40B4-BE49-F238E27FC236}">
                <a16:creationId xmlns:a16="http://schemas.microsoft.com/office/drawing/2014/main" id="{998F04F8-8229-FE92-D99D-39818612D553}"/>
              </a:ext>
            </a:extLst>
          </p:cNvPr>
          <p:cNvSpPr txBox="1"/>
          <p:nvPr/>
        </p:nvSpPr>
        <p:spPr>
          <a:xfrm>
            <a:off x="1115616" y="5301208"/>
            <a:ext cx="6280743" cy="369332"/>
          </a:xfrm>
          <a:prstGeom prst="rect">
            <a:avLst/>
          </a:prstGeom>
          <a:noFill/>
        </p:spPr>
        <p:txBody>
          <a:bodyPr wrap="square">
            <a:spAutoFit/>
          </a:bodyPr>
          <a:lstStyle/>
          <a:p>
            <a:pPr algn="just"/>
            <a:r>
              <a:rPr lang="fr-CH" sz="1800" b="1" dirty="0">
                <a:solidFill>
                  <a:schemeClr val="tx1"/>
                </a:solidFill>
                <a:hlinkClick r:id="rId2">
                  <a:extLst>
                    <a:ext uri="{A12FA001-AC4F-418D-AE19-62706E023703}">
                      <ahyp:hlinkClr xmlns:ahyp="http://schemas.microsoft.com/office/drawing/2018/hyperlinkcolor" val="tx"/>
                    </a:ext>
                  </a:extLst>
                </a:hlinkClick>
              </a:rPr>
              <a:t>https://moodle.unige.ch/course/view.php?id=1466</a:t>
            </a:r>
            <a:endParaRPr lang="fr-CH" sz="1800" b="1" dirty="0">
              <a:solidFill>
                <a:schemeClr val="tx1"/>
              </a:solidFill>
            </a:endParaRPr>
          </a:p>
        </p:txBody>
      </p:sp>
    </p:spTree>
    <p:extLst>
      <p:ext uri="{BB962C8B-B14F-4D97-AF65-F5344CB8AC3E}">
        <p14:creationId xmlns:p14="http://schemas.microsoft.com/office/powerpoint/2010/main" val="417748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80728"/>
            <a:ext cx="8229600" cy="3816424"/>
          </a:xfrm>
        </p:spPr>
        <p:txBody>
          <a:bodyPr/>
          <a:lstStyle/>
          <a:p>
            <a:pPr>
              <a:lnSpc>
                <a:spcPct val="150000"/>
              </a:lnSpc>
            </a:pPr>
            <a:r>
              <a:rPr lang="fr-CH" sz="2400" b="1" dirty="0"/>
              <a:t>Qu'est-ce que ce master?</a:t>
            </a:r>
          </a:p>
          <a:p>
            <a:pPr>
              <a:lnSpc>
                <a:spcPct val="150000"/>
              </a:lnSpc>
            </a:pPr>
            <a:r>
              <a:rPr lang="fr-CH" altLang="fr-FR" sz="2400" b="1" dirty="0"/>
              <a:t>Structure/ </a:t>
            </a:r>
            <a:r>
              <a:rPr lang="fr-CH" sz="2400" b="1" dirty="0"/>
              <a:t>Programme d'études</a:t>
            </a:r>
            <a:r>
              <a:rPr lang="fr-CH" altLang="fr-FR" sz="2400" b="1" dirty="0"/>
              <a:t> </a:t>
            </a:r>
          </a:p>
          <a:p>
            <a:pPr>
              <a:lnSpc>
                <a:spcPct val="150000"/>
              </a:lnSpc>
            </a:pPr>
            <a:r>
              <a:rPr lang="fr-CH" altLang="fr-FR" sz="2400" b="1" dirty="0"/>
              <a:t>Inscriptions aux enseignements et aux examens</a:t>
            </a:r>
          </a:p>
          <a:p>
            <a:pPr>
              <a:lnSpc>
                <a:spcPct val="150000"/>
              </a:lnSpc>
            </a:pPr>
            <a:r>
              <a:rPr lang="fr-CH" altLang="fr-FR" sz="2400" b="1" dirty="0"/>
              <a:t>Projet de mobilité</a:t>
            </a:r>
          </a:p>
          <a:p>
            <a:pPr>
              <a:lnSpc>
                <a:spcPct val="150000"/>
              </a:lnSpc>
            </a:pPr>
            <a:r>
              <a:rPr lang="fr-CH" altLang="fr-FR" sz="2400" b="1" dirty="0"/>
              <a:t>Intelligences artificielles génératives/ Fraude et plagiat</a:t>
            </a:r>
          </a:p>
          <a:p>
            <a:pPr>
              <a:lnSpc>
                <a:spcPct val="150000"/>
              </a:lnSpc>
            </a:pPr>
            <a:r>
              <a:rPr lang="fr-CH" altLang="fr-FR" sz="2400" b="1" dirty="0"/>
              <a:t>Informations et contacts </a:t>
            </a:r>
          </a:p>
          <a:p>
            <a:pPr>
              <a:lnSpc>
                <a:spcPct val="150000"/>
              </a:lnSpc>
            </a:pPr>
            <a:r>
              <a:rPr lang="en-GB" sz="2400" b="1" dirty="0" err="1"/>
              <a:t>Annonces</a:t>
            </a:r>
            <a:br>
              <a:rPr lang="fr-CH" sz="2400" b="1" dirty="0"/>
            </a:br>
            <a:endParaRPr lang="fr-CH" sz="2400" b="1" dirty="0"/>
          </a:p>
          <a:p>
            <a:endParaRPr lang="en-US" dirty="0"/>
          </a:p>
        </p:txBody>
      </p:sp>
    </p:spTree>
    <p:extLst>
      <p:ext uri="{BB962C8B-B14F-4D97-AF65-F5344CB8AC3E}">
        <p14:creationId xmlns:p14="http://schemas.microsoft.com/office/powerpoint/2010/main" val="4209131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19572" y="116632"/>
            <a:ext cx="7704856" cy="4593565"/>
          </a:xfrm>
          <a:prstGeom prst="rect">
            <a:avLst/>
          </a:prstGeom>
          <a:noFill/>
        </p:spPr>
        <p:txBody>
          <a:bodyPr wrap="square" rtlCol="0">
            <a:spAutoFit/>
          </a:bodyPr>
          <a:lstStyle/>
          <a:p>
            <a:pPr algn="just"/>
            <a:r>
              <a:rPr lang="es-ES_tradnl" sz="2250" b="1" dirty="0">
                <a:solidFill>
                  <a:schemeClr val="tx1"/>
                </a:solidFill>
              </a:rPr>
              <a:t>MÉMOIRE DE MAÎTRISE UNIVERSITAIRE </a:t>
            </a:r>
            <a:r>
              <a:rPr lang="es-ES_tradnl" sz="2250" dirty="0">
                <a:solidFill>
                  <a:schemeClr val="tx1"/>
                </a:solidFill>
              </a:rPr>
              <a:t>(</a:t>
            </a:r>
            <a:r>
              <a:rPr lang="fr-CH" sz="2250" dirty="0">
                <a:solidFill>
                  <a:schemeClr val="tx1"/>
                </a:solidFill>
              </a:rPr>
              <a:t>2ème année du master)</a:t>
            </a:r>
          </a:p>
          <a:p>
            <a:pPr algn="just"/>
            <a:endParaRPr lang="es-ES_tradnl" sz="2250" dirty="0">
              <a:solidFill>
                <a:schemeClr val="tx1"/>
              </a:solidFill>
            </a:endParaRPr>
          </a:p>
          <a:p>
            <a:pPr algn="just"/>
            <a:r>
              <a:rPr lang="fr-CH" sz="2250" b="1" dirty="0">
                <a:solidFill>
                  <a:schemeClr val="tx1"/>
                </a:solidFill>
              </a:rPr>
              <a:t>Rédaction du mémoire de maîtrise universitaire en histoire économique internationale </a:t>
            </a:r>
          </a:p>
          <a:p>
            <a:pPr algn="just"/>
            <a:r>
              <a:rPr lang="fr-CH" sz="2250" b="1" dirty="0">
                <a:solidFill>
                  <a:schemeClr val="tx1"/>
                </a:solidFill>
                <a:hlinkClick r:id="rId2">
                  <a:extLst>
                    <a:ext uri="{A12FA001-AC4F-418D-AE19-62706E023703}">
                      <ahyp:hlinkClr xmlns:ahyp="http://schemas.microsoft.com/office/drawing/2018/hyperlinkcolor" val="tx"/>
                    </a:ext>
                  </a:extLst>
                </a:hlinkClick>
              </a:rPr>
              <a:t>https://moodle.unige.ch/course/view.php?id=1466</a:t>
            </a:r>
            <a:endParaRPr lang="fr-CH" sz="2250" b="1" dirty="0">
              <a:solidFill>
                <a:schemeClr val="tx1"/>
              </a:solidFill>
            </a:endParaRPr>
          </a:p>
          <a:p>
            <a:pPr algn="just"/>
            <a:endParaRPr lang="fr-CH" sz="2250" b="1" dirty="0">
              <a:solidFill>
                <a:schemeClr val="tx1"/>
              </a:solidFill>
            </a:endParaRPr>
          </a:p>
          <a:p>
            <a:pPr algn="just"/>
            <a:endParaRPr lang="fr-CH" sz="2250" b="1" dirty="0">
              <a:solidFill>
                <a:schemeClr val="tx1"/>
              </a:solidFill>
            </a:endParaRPr>
          </a:p>
          <a:p>
            <a:pPr algn="just"/>
            <a:endParaRPr lang="fr-CH" sz="2250" b="1" dirty="0">
              <a:solidFill>
                <a:schemeClr val="tx1"/>
              </a:solidFill>
            </a:endParaRPr>
          </a:p>
          <a:p>
            <a:pPr algn="just"/>
            <a:endParaRPr lang="fr-CH" sz="2250" b="1" dirty="0">
              <a:solidFill>
                <a:schemeClr val="tx1"/>
              </a:solidFill>
            </a:endParaRPr>
          </a:p>
          <a:p>
            <a:pPr algn="just"/>
            <a:endParaRPr lang="fr-CH" sz="2250" b="1" dirty="0">
              <a:solidFill>
                <a:schemeClr val="tx1"/>
              </a:solidFill>
            </a:endParaRPr>
          </a:p>
          <a:p>
            <a:pPr algn="just"/>
            <a:endParaRPr lang="es-ES_tradnl" sz="2250" dirty="0">
              <a:solidFill>
                <a:schemeClr val="tx1"/>
              </a:solidFill>
            </a:endParaRPr>
          </a:p>
          <a:p>
            <a:pPr algn="just"/>
            <a:r>
              <a:rPr lang="es-ES_tradnl" sz="2250" dirty="0">
                <a:solidFill>
                  <a:schemeClr val="tx1"/>
                </a:solidFill>
              </a:rPr>
              <a:t>	</a:t>
            </a:r>
            <a:endParaRPr lang="fr-CH" sz="2250" dirty="0">
              <a:solidFill>
                <a:schemeClr val="tx1"/>
              </a:solidFill>
            </a:endParaRPr>
          </a:p>
        </p:txBody>
      </p:sp>
      <p:pic>
        <p:nvPicPr>
          <p:cNvPr id="3" name="Imagen 2">
            <a:extLst>
              <a:ext uri="{FF2B5EF4-FFF2-40B4-BE49-F238E27FC236}">
                <a16:creationId xmlns:a16="http://schemas.microsoft.com/office/drawing/2014/main" id="{9121D182-A5D9-D0E6-856B-33EC96C12DD2}"/>
              </a:ext>
            </a:extLst>
          </p:cNvPr>
          <p:cNvPicPr>
            <a:picLocks noChangeAspect="1"/>
          </p:cNvPicPr>
          <p:nvPr/>
        </p:nvPicPr>
        <p:blipFill>
          <a:blip r:embed="rId3"/>
          <a:stretch>
            <a:fillRect/>
          </a:stretch>
        </p:blipFill>
        <p:spPr>
          <a:xfrm>
            <a:off x="0" y="2413414"/>
            <a:ext cx="9144000" cy="3219499"/>
          </a:xfrm>
          <a:prstGeom prst="rect">
            <a:avLst/>
          </a:prstGeom>
        </p:spPr>
      </p:pic>
    </p:spTree>
    <p:extLst>
      <p:ext uri="{BB962C8B-B14F-4D97-AF65-F5344CB8AC3E}">
        <p14:creationId xmlns:p14="http://schemas.microsoft.com/office/powerpoint/2010/main" val="733371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D95088-52BC-2AF1-B3F3-221EF6784BAB}"/>
              </a:ext>
            </a:extLst>
          </p:cNvPr>
          <p:cNvPicPr>
            <a:picLocks noChangeAspect="1"/>
          </p:cNvPicPr>
          <p:nvPr/>
        </p:nvPicPr>
        <p:blipFill>
          <a:blip r:embed="rId2"/>
          <a:stretch>
            <a:fillRect/>
          </a:stretch>
        </p:blipFill>
        <p:spPr>
          <a:xfrm>
            <a:off x="467544" y="188640"/>
            <a:ext cx="4167176" cy="5532035"/>
          </a:xfrm>
          <a:prstGeom prst="rect">
            <a:avLst/>
          </a:prstGeom>
        </p:spPr>
      </p:pic>
      <p:sp>
        <p:nvSpPr>
          <p:cNvPr id="7" name="CuadroTexto 6">
            <a:extLst>
              <a:ext uri="{FF2B5EF4-FFF2-40B4-BE49-F238E27FC236}">
                <a16:creationId xmlns:a16="http://schemas.microsoft.com/office/drawing/2014/main" id="{BC21C777-0334-5133-2059-CF62F8E6968A}"/>
              </a:ext>
            </a:extLst>
          </p:cNvPr>
          <p:cNvSpPr txBox="1"/>
          <p:nvPr/>
        </p:nvSpPr>
        <p:spPr>
          <a:xfrm>
            <a:off x="5220072" y="404664"/>
            <a:ext cx="4572000" cy="646331"/>
          </a:xfrm>
          <a:prstGeom prst="rect">
            <a:avLst/>
          </a:prstGeom>
          <a:noFill/>
        </p:spPr>
        <p:txBody>
          <a:bodyPr wrap="square">
            <a:spAutoFit/>
          </a:bodyPr>
          <a:lstStyle/>
          <a:p>
            <a:r>
              <a:rPr lang="en-GB" dirty="0">
                <a:solidFill>
                  <a:schemeClr val="tx1"/>
                </a:solidFill>
              </a:rPr>
              <a:t>https://www.unige.ch/sciences-societe/etudiants/prix-bourses/</a:t>
            </a:r>
          </a:p>
        </p:txBody>
      </p:sp>
    </p:spTree>
    <p:extLst>
      <p:ext uri="{BB962C8B-B14F-4D97-AF65-F5344CB8AC3E}">
        <p14:creationId xmlns:p14="http://schemas.microsoft.com/office/powerpoint/2010/main" val="399838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DB5A83-1B4D-F56E-BD2B-09BEBD9944F0}"/>
              </a:ext>
            </a:extLst>
          </p:cNvPr>
          <p:cNvPicPr>
            <a:picLocks noChangeAspect="1"/>
          </p:cNvPicPr>
          <p:nvPr/>
        </p:nvPicPr>
        <p:blipFill>
          <a:blip r:embed="rId2"/>
          <a:stretch>
            <a:fillRect/>
          </a:stretch>
        </p:blipFill>
        <p:spPr>
          <a:xfrm>
            <a:off x="-14672" y="886522"/>
            <a:ext cx="9144000" cy="5084956"/>
          </a:xfrm>
          <a:prstGeom prst="rect">
            <a:avLst/>
          </a:prstGeom>
        </p:spPr>
      </p:pic>
      <p:sp>
        <p:nvSpPr>
          <p:cNvPr id="4" name="Text Box 1">
            <a:extLst>
              <a:ext uri="{FF2B5EF4-FFF2-40B4-BE49-F238E27FC236}">
                <a16:creationId xmlns:a16="http://schemas.microsoft.com/office/drawing/2014/main" id="{C4C0D95D-1E21-7EBE-7E92-AC3DAB4BFDD2}"/>
              </a:ext>
            </a:extLst>
          </p:cNvPr>
          <p:cNvSpPr txBox="1">
            <a:spLocks noChangeArrowheads="1"/>
          </p:cNvSpPr>
          <p:nvPr/>
        </p:nvSpPr>
        <p:spPr bwMode="auto">
          <a:xfrm>
            <a:off x="390525" y="-99392"/>
            <a:ext cx="8362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altLang="fr-FR" sz="4400" b="1" dirty="0">
                <a:solidFill>
                  <a:srgbClr val="FFCC00"/>
                </a:solidFill>
              </a:rPr>
              <a:t>Enseignements à choix </a:t>
            </a:r>
          </a:p>
        </p:txBody>
      </p:sp>
      <p:sp>
        <p:nvSpPr>
          <p:cNvPr id="8" name="CuadroTexto 7">
            <a:extLst>
              <a:ext uri="{FF2B5EF4-FFF2-40B4-BE49-F238E27FC236}">
                <a16:creationId xmlns:a16="http://schemas.microsoft.com/office/drawing/2014/main" id="{3E8E509D-5156-DD48-CFFF-B1BBC6EE083F}"/>
              </a:ext>
            </a:extLst>
          </p:cNvPr>
          <p:cNvSpPr txBox="1"/>
          <p:nvPr/>
        </p:nvSpPr>
        <p:spPr>
          <a:xfrm>
            <a:off x="4644008" y="764704"/>
            <a:ext cx="4627216" cy="646331"/>
          </a:xfrm>
          <a:prstGeom prst="rect">
            <a:avLst/>
          </a:prstGeom>
          <a:noFill/>
        </p:spPr>
        <p:txBody>
          <a:bodyPr wrap="square">
            <a:spAutoFit/>
          </a:bodyPr>
          <a:lstStyle/>
          <a:p>
            <a:pPr marL="0" lvl="1" indent="-342900" algn="just" eaLnBrk="1" hangingPunct="1">
              <a:lnSpc>
                <a:spcPct val="90000"/>
              </a:lnSpc>
              <a:spcBef>
                <a:spcPts val="0"/>
              </a:spcBef>
              <a:buClr>
                <a:srgbClr val="000000"/>
              </a:buClr>
              <a:buSzPct val="100000"/>
              <a:defRPr/>
            </a:pPr>
            <a:r>
              <a:rPr lang="fr-CH" altLang="fr-FR" sz="2000" b="1" dirty="0">
                <a:solidFill>
                  <a:srgbClr val="FFCC00"/>
                </a:solidFill>
              </a:rPr>
              <a:t>Comment choisir ?</a:t>
            </a:r>
          </a:p>
          <a:p>
            <a:pPr marL="0" lvl="1" indent="-342900" algn="just" eaLnBrk="1" hangingPunct="1">
              <a:lnSpc>
                <a:spcPct val="90000"/>
              </a:lnSpc>
              <a:spcBef>
                <a:spcPts val="0"/>
              </a:spcBef>
              <a:buClr>
                <a:srgbClr val="000000"/>
              </a:buClr>
              <a:buSzPct val="100000"/>
              <a:defRPr/>
            </a:pPr>
            <a:r>
              <a:rPr lang="fr-CH" altLang="fr-FR" sz="2000" b="1" dirty="0">
                <a:solidFill>
                  <a:srgbClr val="FFCC00"/>
                </a:solidFill>
              </a:rPr>
              <a:t>Planifiez votre horaire !!!</a:t>
            </a:r>
          </a:p>
        </p:txBody>
      </p:sp>
    </p:spTree>
    <p:extLst>
      <p:ext uri="{BB962C8B-B14F-4D97-AF65-F5344CB8AC3E}">
        <p14:creationId xmlns:p14="http://schemas.microsoft.com/office/powerpoint/2010/main" val="3544231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323850" y="404813"/>
            <a:ext cx="84963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altLang="fr-FR" sz="4400" b="1">
                <a:solidFill>
                  <a:srgbClr val="FFCC00"/>
                </a:solidFill>
              </a:rPr>
              <a:t>Options libres</a:t>
            </a:r>
          </a:p>
        </p:txBody>
      </p:sp>
      <p:sp>
        <p:nvSpPr>
          <p:cNvPr id="7171" name="Text Box 2"/>
          <p:cNvSpPr txBox="1">
            <a:spLocks noChangeArrowheads="1"/>
          </p:cNvSpPr>
          <p:nvPr/>
        </p:nvSpPr>
        <p:spPr bwMode="auto">
          <a:xfrm>
            <a:off x="584200" y="1628775"/>
            <a:ext cx="8040688" cy="4465638"/>
          </a:xfrm>
          <a:prstGeom prst="rect">
            <a:avLst/>
          </a:prstGeom>
          <a:noFill/>
          <a:ln>
            <a:noFill/>
          </a:ln>
        </p:spPr>
        <p:txBody>
          <a:bodyPr/>
          <a:lstStyle>
            <a:lvl1pPr marL="338138" indent="-338138"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rgbClr val="000000"/>
                </a:solidFill>
                <a:latin typeface="Arial" pitchFamily="34" charset="0"/>
                <a:ea typeface="DejaVu Sans" charset="0"/>
                <a:cs typeface="DejaVu Sans" charset="0"/>
              </a:defRPr>
            </a:lvl1pPr>
            <a:lvl2pPr marL="738188" indent="-280988" eaLnBrk="0" hangingPunct="0">
              <a:spcBef>
                <a:spcPts val="7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rgbClr val="000000"/>
                </a:solidFill>
                <a:latin typeface="Arial" pitchFamily="34" charset="0"/>
                <a:ea typeface="DejaVu Sans" charset="0"/>
                <a:cs typeface="DejaVu Sans" charset="0"/>
              </a:defRPr>
            </a:lvl2pPr>
            <a:lvl3pPr eaLnBrk="0" hangingPunct="0">
              <a:spcBef>
                <a:spcPts val="6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000000"/>
                </a:solidFill>
                <a:latin typeface="Arial" pitchFamily="34" charset="0"/>
                <a:ea typeface="DejaVu Sans" charset="0"/>
                <a:cs typeface="DejaVu Sans" charset="0"/>
              </a:defRPr>
            </a:lvl3pPr>
            <a:lvl4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4pPr>
            <a:lvl5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9pPr>
          </a:lstStyle>
          <a:p>
            <a:pPr algn="just" eaLnBrk="1" hangingPunct="1">
              <a:buClr>
                <a:srgbClr val="000000"/>
              </a:buClr>
              <a:buSzPct val="100000"/>
              <a:buFont typeface="Arial" pitchFamily="34" charset="0"/>
              <a:buChar char="•"/>
              <a:tabLst/>
              <a:defRPr/>
            </a:pPr>
            <a:r>
              <a:rPr lang="fr-CH" altLang="fr-FR" sz="2400" kern="0" dirty="0">
                <a:latin typeface="Arial"/>
              </a:rPr>
              <a:t>Vous avez la possibilité de prendre des options libres pour un maximum de 6 crédits</a:t>
            </a:r>
          </a:p>
          <a:p>
            <a:pPr marL="0" indent="0" eaLnBrk="1" hangingPunct="1">
              <a:lnSpc>
                <a:spcPct val="90000"/>
              </a:lnSpc>
              <a:buClr>
                <a:srgbClr val="000000"/>
              </a:buClr>
              <a:buSzPct val="100000"/>
              <a:buFont typeface="Times New Roman" panose="02020603050405020304" pitchFamily="18" charset="0"/>
              <a:buNone/>
              <a:defRPr/>
            </a:pPr>
            <a:endParaRPr lang="fr-CH" altLang="fr-FR" sz="2600" dirty="0"/>
          </a:p>
        </p:txBody>
      </p:sp>
    </p:spTree>
    <p:extLst>
      <p:ext uri="{BB962C8B-B14F-4D97-AF65-F5344CB8AC3E}">
        <p14:creationId xmlns:p14="http://schemas.microsoft.com/office/powerpoint/2010/main" val="23334881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9618" y="188640"/>
            <a:ext cx="7886700" cy="994172"/>
          </a:xfrm>
        </p:spPr>
        <p:txBody>
          <a:bodyPr/>
          <a:lstStyle/>
          <a:p>
            <a:pPr algn="ctr"/>
            <a:r>
              <a:rPr lang="fr-CH" sz="3000" b="1" dirty="0"/>
              <a:t> Enseignements de méthodologie – </a:t>
            </a:r>
            <a:br>
              <a:rPr lang="fr-CH" sz="3000" b="1" dirty="0"/>
            </a:br>
            <a:r>
              <a:rPr lang="es-ES" sz="3000" b="1" dirty="0" err="1"/>
              <a:t>options</a:t>
            </a:r>
            <a:r>
              <a:rPr lang="es-ES" sz="3000" b="1" dirty="0"/>
              <a:t> libres (6 </a:t>
            </a:r>
            <a:r>
              <a:rPr lang="es-ES" sz="3000" b="1" dirty="0" err="1"/>
              <a:t>crédits</a:t>
            </a:r>
            <a:r>
              <a:rPr lang="es-ES" sz="3000" b="1" dirty="0"/>
              <a:t>)</a:t>
            </a:r>
            <a:r>
              <a:rPr lang="es-ES" sz="3000" dirty="0"/>
              <a:t> </a:t>
            </a:r>
            <a:endParaRPr lang="fr-CH" sz="3000" dirty="0"/>
          </a:p>
        </p:txBody>
      </p:sp>
      <p:sp>
        <p:nvSpPr>
          <p:cNvPr id="5" name="ZoneTexte 4"/>
          <p:cNvSpPr txBox="1"/>
          <p:nvPr/>
        </p:nvSpPr>
        <p:spPr>
          <a:xfrm>
            <a:off x="729001" y="1705201"/>
            <a:ext cx="7407934" cy="992579"/>
          </a:xfrm>
          <a:prstGeom prst="rect">
            <a:avLst/>
          </a:prstGeom>
          <a:noFill/>
        </p:spPr>
        <p:txBody>
          <a:bodyPr wrap="square" rtlCol="0">
            <a:spAutoFit/>
          </a:bodyPr>
          <a:lstStyle/>
          <a:p>
            <a:pPr algn="just"/>
            <a:endParaRPr lang="fr-CH" sz="1950" dirty="0"/>
          </a:p>
          <a:p>
            <a:pPr algn="just"/>
            <a:endParaRPr lang="es-ES_tradnl" sz="1950" dirty="0"/>
          </a:p>
          <a:p>
            <a:pPr algn="just"/>
            <a:r>
              <a:rPr lang="es-ES_tradnl" sz="1950" dirty="0"/>
              <a:t>	</a:t>
            </a:r>
            <a:endParaRPr lang="fr-CH" sz="1950" dirty="0"/>
          </a:p>
        </p:txBody>
      </p:sp>
      <p:sp>
        <p:nvSpPr>
          <p:cNvPr id="3" name="2 CuadroTexto"/>
          <p:cNvSpPr txBox="1"/>
          <p:nvPr/>
        </p:nvSpPr>
        <p:spPr>
          <a:xfrm>
            <a:off x="489618" y="1484784"/>
            <a:ext cx="7950994" cy="5386090"/>
          </a:xfrm>
          <a:prstGeom prst="rect">
            <a:avLst/>
          </a:prstGeom>
          <a:noFill/>
        </p:spPr>
        <p:txBody>
          <a:bodyPr wrap="square" rtlCol="0">
            <a:spAutoFit/>
          </a:bodyPr>
          <a:lstStyle/>
          <a:p>
            <a:pPr algn="just"/>
            <a:r>
              <a:rPr lang="es-ES" sz="2250" b="1" dirty="0">
                <a:solidFill>
                  <a:schemeClr val="tx1"/>
                </a:solidFill>
              </a:rPr>
              <a:t>CERTIFICAT COMPLÉMENTAIRE EN MÉTHODES QUALITATIVES POUR SCIENCES SOCIALES</a:t>
            </a:r>
          </a:p>
          <a:p>
            <a:endParaRPr lang="es-ES" sz="2250" dirty="0">
              <a:solidFill>
                <a:schemeClr val="tx1"/>
              </a:solidFill>
            </a:endParaRPr>
          </a:p>
          <a:p>
            <a:r>
              <a:rPr lang="es-ES" sz="2100" dirty="0">
                <a:solidFill>
                  <a:schemeClr val="tx1"/>
                </a:solidFill>
              </a:rPr>
              <a:t>T407009 </a:t>
            </a:r>
            <a:r>
              <a:rPr lang="es-ES" sz="2100" dirty="0" err="1">
                <a:solidFill>
                  <a:schemeClr val="tx1"/>
                </a:solidFill>
              </a:rPr>
              <a:t>Méthodes</a:t>
            </a:r>
            <a:r>
              <a:rPr lang="es-ES" sz="2100" dirty="0">
                <a:solidFill>
                  <a:schemeClr val="tx1"/>
                </a:solidFill>
              </a:rPr>
              <a:t> </a:t>
            </a:r>
            <a:r>
              <a:rPr lang="es-ES" sz="2100" dirty="0" err="1">
                <a:solidFill>
                  <a:schemeClr val="tx1"/>
                </a:solidFill>
              </a:rPr>
              <a:t>qualitatives</a:t>
            </a:r>
            <a:endParaRPr lang="es-ES" sz="2100" dirty="0">
              <a:solidFill>
                <a:schemeClr val="tx1"/>
              </a:solidFill>
            </a:endParaRPr>
          </a:p>
          <a:p>
            <a:endParaRPr lang="es-ES" sz="2100" dirty="0">
              <a:solidFill>
                <a:schemeClr val="tx1"/>
              </a:solidFill>
            </a:endParaRPr>
          </a:p>
          <a:p>
            <a:r>
              <a:rPr lang="es-ES" sz="2100" dirty="0">
                <a:solidFill>
                  <a:schemeClr val="tx1"/>
                </a:solidFill>
              </a:rPr>
              <a:t>T405237 </a:t>
            </a:r>
            <a:r>
              <a:rPr lang="es-ES" sz="2100" dirty="0" err="1">
                <a:solidFill>
                  <a:schemeClr val="tx1"/>
                </a:solidFill>
              </a:rPr>
              <a:t>Méthodes</a:t>
            </a:r>
            <a:r>
              <a:rPr lang="es-ES" sz="2100" dirty="0">
                <a:solidFill>
                  <a:schemeClr val="tx1"/>
                </a:solidFill>
              </a:rPr>
              <a:t> </a:t>
            </a:r>
            <a:r>
              <a:rPr lang="es-ES" sz="2100" dirty="0" err="1">
                <a:solidFill>
                  <a:schemeClr val="tx1"/>
                </a:solidFill>
              </a:rPr>
              <a:t>qualitatives</a:t>
            </a:r>
            <a:r>
              <a:rPr lang="es-ES" sz="2100" dirty="0">
                <a:solidFill>
                  <a:schemeClr val="tx1"/>
                </a:solidFill>
              </a:rPr>
              <a:t> </a:t>
            </a:r>
            <a:r>
              <a:rPr lang="es-ES" sz="2100" dirty="0" err="1">
                <a:solidFill>
                  <a:schemeClr val="tx1"/>
                </a:solidFill>
              </a:rPr>
              <a:t>avancées</a:t>
            </a:r>
            <a:endParaRPr lang="es-ES" sz="2100" dirty="0">
              <a:solidFill>
                <a:schemeClr val="tx1"/>
              </a:solidFill>
            </a:endParaRPr>
          </a:p>
          <a:p>
            <a:endParaRPr lang="es-ES" sz="2100" dirty="0">
              <a:solidFill>
                <a:schemeClr val="tx1"/>
              </a:solidFill>
            </a:endParaRPr>
          </a:p>
          <a:p>
            <a:r>
              <a:rPr lang="es-ES" sz="2100" dirty="0">
                <a:solidFill>
                  <a:schemeClr val="tx1"/>
                </a:solidFill>
              </a:rPr>
              <a:t> T410088 Analyse du </a:t>
            </a:r>
            <a:r>
              <a:rPr lang="es-ES" sz="2100" dirty="0" err="1">
                <a:solidFill>
                  <a:schemeClr val="tx1"/>
                </a:solidFill>
              </a:rPr>
              <a:t>discours</a:t>
            </a:r>
            <a:r>
              <a:rPr lang="es-ES" sz="2100" dirty="0">
                <a:solidFill>
                  <a:schemeClr val="tx1"/>
                </a:solidFill>
              </a:rPr>
              <a:t>, analyse du </a:t>
            </a:r>
            <a:r>
              <a:rPr lang="es-ES" sz="2100" dirty="0" err="1">
                <a:solidFill>
                  <a:schemeClr val="tx1"/>
                </a:solidFill>
              </a:rPr>
              <a:t>contenu</a:t>
            </a:r>
            <a:endParaRPr lang="es-ES" sz="2100" dirty="0">
              <a:solidFill>
                <a:schemeClr val="tx1"/>
              </a:solidFill>
            </a:endParaRPr>
          </a:p>
          <a:p>
            <a:endParaRPr lang="es-ES" sz="2100" dirty="0">
              <a:solidFill>
                <a:schemeClr val="tx1"/>
              </a:solidFill>
            </a:endParaRPr>
          </a:p>
          <a:p>
            <a:endParaRPr lang="es-ES" sz="2100" dirty="0">
              <a:solidFill>
                <a:schemeClr val="tx1"/>
              </a:solidFill>
            </a:endParaRPr>
          </a:p>
          <a:p>
            <a:r>
              <a:rPr lang="en-US" sz="2000" b="1" dirty="0">
                <a:solidFill>
                  <a:schemeClr val="tx1"/>
                </a:solidFill>
              </a:rPr>
              <a:t>MAÎTRISE UNIVERSITAIRE EN SOCIOLOGIE</a:t>
            </a:r>
          </a:p>
          <a:p>
            <a:r>
              <a:rPr lang="en-US" sz="2100" dirty="0">
                <a:solidFill>
                  <a:schemeClr val="tx1"/>
                </a:solidFill>
              </a:rPr>
              <a:t>T405000 </a:t>
            </a:r>
            <a:r>
              <a:rPr lang="fr-CH" sz="2100" dirty="0">
                <a:solidFill>
                  <a:schemeClr val="tx1"/>
                </a:solidFill>
              </a:rPr>
              <a:t>Méthodes visuelles en sciences sociales</a:t>
            </a:r>
            <a:endParaRPr lang="es-ES" sz="2100" dirty="0">
              <a:solidFill>
                <a:schemeClr val="tx1"/>
              </a:solidFill>
            </a:endParaRPr>
          </a:p>
          <a:p>
            <a:endParaRPr lang="es-ES" sz="2100" dirty="0">
              <a:solidFill>
                <a:schemeClr val="tx1"/>
              </a:solidFill>
            </a:endParaRPr>
          </a:p>
          <a:p>
            <a:endParaRPr lang="es-ES" sz="2250" dirty="0">
              <a:solidFill>
                <a:schemeClr val="tx1"/>
              </a:solidFill>
            </a:endParaRPr>
          </a:p>
          <a:p>
            <a:endParaRPr lang="es-ES" sz="2250" dirty="0">
              <a:solidFill>
                <a:schemeClr val="tx1"/>
              </a:solidFill>
            </a:endParaRPr>
          </a:p>
          <a:p>
            <a:endParaRPr lang="es-ES" sz="2250" dirty="0">
              <a:solidFill>
                <a:schemeClr val="tx1"/>
              </a:solidFill>
            </a:endParaRPr>
          </a:p>
        </p:txBody>
      </p:sp>
    </p:spTree>
    <p:extLst>
      <p:ext uri="{BB962C8B-B14F-4D97-AF65-F5344CB8AC3E}">
        <p14:creationId xmlns:p14="http://schemas.microsoft.com/office/powerpoint/2010/main" val="462769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9001" y="1705201"/>
            <a:ext cx="7407934" cy="992579"/>
          </a:xfrm>
          <a:prstGeom prst="rect">
            <a:avLst/>
          </a:prstGeom>
          <a:noFill/>
        </p:spPr>
        <p:txBody>
          <a:bodyPr wrap="square" rtlCol="0">
            <a:spAutoFit/>
          </a:bodyPr>
          <a:lstStyle/>
          <a:p>
            <a:pPr algn="just"/>
            <a:endParaRPr lang="fr-CH" sz="1950" dirty="0"/>
          </a:p>
          <a:p>
            <a:pPr algn="just"/>
            <a:endParaRPr lang="es-ES_tradnl" sz="1950" dirty="0"/>
          </a:p>
          <a:p>
            <a:pPr algn="just"/>
            <a:r>
              <a:rPr lang="es-ES_tradnl" sz="1950" dirty="0"/>
              <a:t>	</a:t>
            </a:r>
            <a:endParaRPr lang="fr-CH" sz="1950" dirty="0"/>
          </a:p>
        </p:txBody>
      </p:sp>
      <p:sp>
        <p:nvSpPr>
          <p:cNvPr id="3" name="2 CuadroTexto"/>
          <p:cNvSpPr txBox="1"/>
          <p:nvPr/>
        </p:nvSpPr>
        <p:spPr>
          <a:xfrm>
            <a:off x="596503" y="908720"/>
            <a:ext cx="7950994" cy="6140142"/>
          </a:xfrm>
          <a:prstGeom prst="rect">
            <a:avLst/>
          </a:prstGeom>
          <a:noFill/>
        </p:spPr>
        <p:txBody>
          <a:bodyPr wrap="square" rtlCol="0">
            <a:spAutoFit/>
          </a:bodyPr>
          <a:lstStyle/>
          <a:p>
            <a:pPr algn="just"/>
            <a:r>
              <a:rPr lang="es-ES" sz="2250" b="1" dirty="0">
                <a:solidFill>
                  <a:schemeClr val="tx1"/>
                </a:solidFill>
              </a:rPr>
              <a:t>CERTIFICAT COMPLÉMENTAIRE EN MÉTHODES QUANTITATIVES POUR SCIENCES SOCIALES</a:t>
            </a:r>
          </a:p>
          <a:p>
            <a:endParaRPr lang="es-ES" sz="2250" dirty="0">
              <a:solidFill>
                <a:schemeClr val="tx1"/>
              </a:solidFill>
            </a:endParaRPr>
          </a:p>
          <a:p>
            <a:r>
              <a:rPr lang="es-ES" sz="2100" dirty="0">
                <a:solidFill>
                  <a:schemeClr val="tx1"/>
                </a:solidFill>
              </a:rPr>
              <a:t>T407291 </a:t>
            </a:r>
            <a:r>
              <a:rPr lang="es-ES" sz="2100" dirty="0" err="1">
                <a:solidFill>
                  <a:schemeClr val="tx1"/>
                </a:solidFill>
              </a:rPr>
              <a:t>Méthodes</a:t>
            </a:r>
            <a:r>
              <a:rPr lang="es-ES" sz="2100" dirty="0">
                <a:solidFill>
                  <a:schemeClr val="tx1"/>
                </a:solidFill>
              </a:rPr>
              <a:t> </a:t>
            </a:r>
            <a:r>
              <a:rPr lang="es-ES" sz="2100" dirty="0" err="1">
                <a:solidFill>
                  <a:schemeClr val="tx1"/>
                </a:solidFill>
              </a:rPr>
              <a:t>quantitatives</a:t>
            </a:r>
            <a:endParaRPr lang="es-ES" sz="2100" dirty="0">
              <a:solidFill>
                <a:schemeClr val="tx1"/>
              </a:solidFill>
            </a:endParaRPr>
          </a:p>
          <a:p>
            <a:r>
              <a:rPr lang="es-ES" sz="2100" dirty="0">
                <a:solidFill>
                  <a:schemeClr val="tx1"/>
                </a:solidFill>
              </a:rPr>
              <a:t>T407083 </a:t>
            </a:r>
            <a:r>
              <a:rPr lang="es-ES" sz="2100" dirty="0" err="1">
                <a:solidFill>
                  <a:schemeClr val="tx1"/>
                </a:solidFill>
              </a:rPr>
              <a:t>Méthodes</a:t>
            </a:r>
            <a:r>
              <a:rPr lang="es-ES" sz="2100" dirty="0">
                <a:solidFill>
                  <a:schemeClr val="tx1"/>
                </a:solidFill>
              </a:rPr>
              <a:t> </a:t>
            </a:r>
            <a:r>
              <a:rPr lang="es-ES" sz="2100" dirty="0" err="1">
                <a:solidFill>
                  <a:schemeClr val="tx1"/>
                </a:solidFill>
              </a:rPr>
              <a:t>quantitatives</a:t>
            </a:r>
            <a:r>
              <a:rPr lang="es-ES" sz="2100" dirty="0">
                <a:solidFill>
                  <a:schemeClr val="tx1"/>
                </a:solidFill>
              </a:rPr>
              <a:t> </a:t>
            </a:r>
            <a:r>
              <a:rPr lang="es-ES" sz="2100" dirty="0" err="1">
                <a:solidFill>
                  <a:schemeClr val="tx1"/>
                </a:solidFill>
              </a:rPr>
              <a:t>avancées</a:t>
            </a:r>
            <a:endParaRPr lang="es-ES" sz="2100" dirty="0">
              <a:solidFill>
                <a:schemeClr val="tx1"/>
              </a:solidFill>
            </a:endParaRPr>
          </a:p>
          <a:p>
            <a:r>
              <a:rPr lang="es-ES" sz="2100" dirty="0">
                <a:solidFill>
                  <a:schemeClr val="tx1"/>
                </a:solidFill>
              </a:rPr>
              <a:t>T405236 Analyse de </a:t>
            </a:r>
            <a:r>
              <a:rPr lang="es-ES" sz="2100" dirty="0" err="1">
                <a:solidFill>
                  <a:schemeClr val="tx1"/>
                </a:solidFill>
              </a:rPr>
              <a:t>réseaux</a:t>
            </a:r>
            <a:endParaRPr lang="es-ES" sz="2100" dirty="0">
              <a:solidFill>
                <a:schemeClr val="tx1"/>
              </a:solidFill>
            </a:endParaRPr>
          </a:p>
          <a:p>
            <a:endParaRPr lang="es-ES" sz="2100" dirty="0">
              <a:solidFill>
                <a:schemeClr val="tx1"/>
              </a:solidFill>
            </a:endParaRPr>
          </a:p>
          <a:p>
            <a:endParaRPr lang="es-ES" sz="2250" b="1" dirty="0">
              <a:solidFill>
                <a:schemeClr val="tx1"/>
              </a:solidFill>
            </a:endParaRPr>
          </a:p>
          <a:p>
            <a:endParaRPr lang="es-ES" sz="2250" b="1" dirty="0">
              <a:solidFill>
                <a:schemeClr val="tx1"/>
              </a:solidFill>
            </a:endParaRPr>
          </a:p>
          <a:p>
            <a:r>
              <a:rPr lang="es-ES" sz="2250" b="1" dirty="0">
                <a:solidFill>
                  <a:schemeClr val="tx1"/>
                </a:solidFill>
              </a:rPr>
              <a:t>MASTER IN THE POLITICAL ECONOMY OF CAPITALISM</a:t>
            </a:r>
          </a:p>
          <a:p>
            <a:endParaRPr lang="es-ES" sz="2250" b="1" dirty="0">
              <a:solidFill>
                <a:schemeClr val="tx1"/>
              </a:solidFill>
            </a:endParaRPr>
          </a:p>
          <a:p>
            <a:r>
              <a:rPr lang="en-US" sz="2100" dirty="0">
                <a:solidFill>
                  <a:schemeClr val="tx1"/>
                </a:solidFill>
              </a:rPr>
              <a:t>T408010</a:t>
            </a:r>
            <a:r>
              <a:rPr lang="es-ES" sz="2100" dirty="0">
                <a:solidFill>
                  <a:schemeClr val="tx1"/>
                </a:solidFill>
              </a:rPr>
              <a:t> </a:t>
            </a:r>
            <a:r>
              <a:rPr lang="es-ES" sz="2100" dirty="0" err="1">
                <a:solidFill>
                  <a:schemeClr val="tx1"/>
                </a:solidFill>
              </a:rPr>
              <a:t>Quantitative</a:t>
            </a:r>
            <a:r>
              <a:rPr lang="es-ES" sz="2100" dirty="0">
                <a:solidFill>
                  <a:schemeClr val="tx1"/>
                </a:solidFill>
              </a:rPr>
              <a:t> </a:t>
            </a:r>
            <a:r>
              <a:rPr lang="es-ES" sz="2100" dirty="0" err="1">
                <a:solidFill>
                  <a:schemeClr val="tx1"/>
                </a:solidFill>
              </a:rPr>
              <a:t>Methods</a:t>
            </a:r>
            <a:r>
              <a:rPr lang="es-ES" sz="2100" dirty="0">
                <a:solidFill>
                  <a:schemeClr val="tx1"/>
                </a:solidFill>
              </a:rPr>
              <a:t> </a:t>
            </a:r>
          </a:p>
          <a:p>
            <a:endParaRPr lang="es-ES" sz="2100" dirty="0">
              <a:solidFill>
                <a:schemeClr val="tx1"/>
              </a:solidFill>
            </a:endParaRPr>
          </a:p>
          <a:p>
            <a:endParaRPr lang="es-ES" sz="2100" dirty="0">
              <a:solidFill>
                <a:schemeClr val="tx1"/>
              </a:solidFill>
            </a:endParaRPr>
          </a:p>
          <a:p>
            <a:endParaRPr lang="es-ES" sz="2100" dirty="0">
              <a:solidFill>
                <a:schemeClr val="tx1"/>
              </a:solidFill>
            </a:endParaRPr>
          </a:p>
          <a:p>
            <a:endParaRPr lang="es-ES" sz="2250" dirty="0">
              <a:solidFill>
                <a:schemeClr val="tx1"/>
              </a:solidFill>
            </a:endParaRPr>
          </a:p>
          <a:p>
            <a:endParaRPr lang="es-ES" sz="2250" dirty="0">
              <a:solidFill>
                <a:schemeClr val="tx1"/>
              </a:solidFill>
            </a:endParaRPr>
          </a:p>
          <a:p>
            <a:endParaRPr lang="es-ES" sz="2250" dirty="0">
              <a:solidFill>
                <a:schemeClr val="tx1"/>
              </a:solidFill>
            </a:endParaRPr>
          </a:p>
        </p:txBody>
      </p:sp>
    </p:spTree>
    <p:extLst>
      <p:ext uri="{BB962C8B-B14F-4D97-AF65-F5344CB8AC3E}">
        <p14:creationId xmlns:p14="http://schemas.microsoft.com/office/powerpoint/2010/main" val="272668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BCCE5-871E-2781-D7EA-763B8605A704}"/>
            </a:ext>
          </a:extLst>
        </p:cNvPr>
        <p:cNvGrpSpPr/>
        <p:nvPr/>
      </p:nvGrpSpPr>
      <p:grpSpPr>
        <a:xfrm>
          <a:off x="0" y="0"/>
          <a:ext cx="0" cy="0"/>
          <a:chOff x="0" y="0"/>
          <a:chExt cx="0" cy="0"/>
        </a:xfrm>
      </p:grpSpPr>
      <p:sp>
        <p:nvSpPr>
          <p:cNvPr id="40962" name="Titre 1">
            <a:extLst>
              <a:ext uri="{FF2B5EF4-FFF2-40B4-BE49-F238E27FC236}">
                <a16:creationId xmlns:a16="http://schemas.microsoft.com/office/drawing/2014/main" id="{8C7E0DC9-666E-E77A-E49C-F8AD032199D4}"/>
              </a:ext>
            </a:extLst>
          </p:cNvPr>
          <p:cNvSpPr>
            <a:spLocks noGrp="1"/>
          </p:cNvSpPr>
          <p:nvPr>
            <p:ph type="title"/>
          </p:nvPr>
        </p:nvSpPr>
        <p:spPr>
          <a:xfrm>
            <a:off x="323850" y="514350"/>
            <a:ext cx="8712200" cy="1401763"/>
          </a:xfrm>
        </p:spPr>
        <p:txBody>
          <a:bodyPr/>
          <a:lstStyle/>
          <a:p>
            <a:r>
              <a:rPr lang="fr-CH" altLang="fr-FR" b="1" dirty="0">
                <a:solidFill>
                  <a:srgbClr val="FFCC00"/>
                </a:solidFill>
              </a:rPr>
              <a:t>Certificats complémentaires</a:t>
            </a:r>
          </a:p>
        </p:txBody>
      </p:sp>
      <p:sp>
        <p:nvSpPr>
          <p:cNvPr id="40963" name="Espace réservé du contenu 2">
            <a:extLst>
              <a:ext uri="{FF2B5EF4-FFF2-40B4-BE49-F238E27FC236}">
                <a16:creationId xmlns:a16="http://schemas.microsoft.com/office/drawing/2014/main" id="{5AB59CF2-4D49-F399-A423-19DFC6B35470}"/>
              </a:ext>
            </a:extLst>
          </p:cNvPr>
          <p:cNvSpPr>
            <a:spLocks noGrp="1"/>
          </p:cNvSpPr>
          <p:nvPr>
            <p:ph idx="1"/>
          </p:nvPr>
        </p:nvSpPr>
        <p:spPr>
          <a:xfrm>
            <a:off x="650875" y="2060848"/>
            <a:ext cx="8035925" cy="3717652"/>
          </a:xfrm>
        </p:spPr>
        <p:txBody>
          <a:bodyPr/>
          <a:lstStyle/>
          <a:p>
            <a:pPr marL="457200" indent="-457200">
              <a:buFont typeface="Arial" panose="020B0604020202020204" pitchFamily="34" charset="0"/>
              <a:buChar char="•"/>
            </a:pPr>
            <a:r>
              <a:rPr lang="fr-CH" altLang="fr-FR" dirty="0">
                <a:hlinkClick r:id="rId2"/>
              </a:rPr>
              <a:t>Études de la citoyenneté</a:t>
            </a:r>
            <a:endParaRPr lang="fr-CH" altLang="fr-FR" dirty="0"/>
          </a:p>
          <a:p>
            <a:pPr marL="457200" indent="-457200">
              <a:buFont typeface="Arial" panose="020B0604020202020204" pitchFamily="34" charset="0"/>
              <a:buChar char="•"/>
            </a:pPr>
            <a:r>
              <a:rPr lang="fr-CH" altLang="fr-FR" dirty="0">
                <a:hlinkClick r:id="rId3"/>
              </a:rPr>
              <a:t>Etudes visuelles </a:t>
            </a:r>
            <a:endParaRPr lang="fr-CH" altLang="fr-FR" dirty="0"/>
          </a:p>
          <a:p>
            <a:pPr marL="457200" indent="-457200">
              <a:buFont typeface="Arial" panose="020B0604020202020204" pitchFamily="34" charset="0"/>
              <a:buChar char="•"/>
            </a:pPr>
            <a:r>
              <a:rPr lang="fr-FR" altLang="fr-FR" dirty="0">
                <a:hlinkClick r:id="rId4"/>
              </a:rPr>
              <a:t>Méthodes quantitatives pour sciences sociales</a:t>
            </a:r>
            <a:endParaRPr lang="fr-FR" altLang="fr-FR" dirty="0"/>
          </a:p>
          <a:p>
            <a:pPr marL="457200" indent="-457200">
              <a:buFont typeface="Arial" panose="020B0604020202020204" pitchFamily="34" charset="0"/>
              <a:buChar char="•"/>
            </a:pPr>
            <a:r>
              <a:rPr lang="fr-FR" altLang="fr-FR" dirty="0">
                <a:hlinkClick r:id="rId5"/>
              </a:rPr>
              <a:t>Méthodes qualitatives pour sciences sociales</a:t>
            </a:r>
            <a:br>
              <a:rPr lang="fr-CH" altLang="fr-FR" dirty="0"/>
            </a:br>
            <a:endParaRPr lang="fr-CH" altLang="fr-FR" sz="1600" dirty="0"/>
          </a:p>
        </p:txBody>
      </p:sp>
    </p:spTree>
    <p:extLst>
      <p:ext uri="{BB962C8B-B14F-4D97-AF65-F5344CB8AC3E}">
        <p14:creationId xmlns:p14="http://schemas.microsoft.com/office/powerpoint/2010/main" val="4031152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7BB987-4C21-4BB1-8F7C-9B1FB33E3DF5}"/>
              </a:ext>
            </a:extLst>
          </p:cNvPr>
          <p:cNvSpPr>
            <a:spLocks noGrp="1"/>
          </p:cNvSpPr>
          <p:nvPr>
            <p:ph idx="1"/>
          </p:nvPr>
        </p:nvSpPr>
        <p:spPr>
          <a:xfrm>
            <a:off x="467544" y="980728"/>
            <a:ext cx="8035925" cy="3862387"/>
          </a:xfrm>
        </p:spPr>
        <p:txBody>
          <a:bodyPr/>
          <a:lstStyle/>
          <a:p>
            <a:pPr marL="0" indent="0" algn="just">
              <a:spcBef>
                <a:spcPct val="0"/>
              </a:spcBef>
              <a:buNone/>
            </a:pPr>
            <a:r>
              <a:rPr lang="es-ES" sz="3500" b="1" dirty="0">
                <a:solidFill>
                  <a:srgbClr val="FFCC00"/>
                </a:solidFill>
                <a:latin typeface="+mj-lt"/>
                <a:ea typeface="+mj-ea"/>
                <a:cs typeface="+mj-cs"/>
              </a:rPr>
              <a:t>CERTIFICAT COMPLÉMENTAIRE EN GÉOGRAPHIE ET HISTOIRE ÉCONOMIQUE</a:t>
            </a:r>
          </a:p>
          <a:p>
            <a:pPr marL="0" indent="0" algn="just">
              <a:spcBef>
                <a:spcPct val="0"/>
              </a:spcBef>
              <a:buNone/>
            </a:pPr>
            <a:endParaRPr lang="es-ES" sz="2250" b="1" dirty="0">
              <a:solidFill>
                <a:schemeClr val="accent6"/>
              </a:solidFill>
              <a:latin typeface="Calibri" pitchFamily="34" charset="0"/>
              <a:cs typeface="Arial" charset="0"/>
            </a:endParaRPr>
          </a:p>
          <a:p>
            <a:pPr marL="0" indent="0" algn="just">
              <a:spcBef>
                <a:spcPct val="0"/>
              </a:spcBef>
              <a:buNone/>
            </a:pPr>
            <a:r>
              <a:rPr lang="fr-FR" sz="2100" dirty="0">
                <a:latin typeface="Calibri" pitchFamily="34" charset="0"/>
                <a:cs typeface="Arial" charset="0"/>
              </a:rPr>
              <a:t>Le Certificat complémentaire en géographie et histoire économique est destiné aux </a:t>
            </a:r>
            <a:r>
              <a:rPr lang="fr-FR" sz="2100" dirty="0" err="1">
                <a:latin typeface="Calibri" pitchFamily="34" charset="0"/>
                <a:cs typeface="Arial" charset="0"/>
              </a:rPr>
              <a:t>étudiant-es</a:t>
            </a:r>
            <a:r>
              <a:rPr lang="fr-FR" sz="2100" dirty="0">
                <a:latin typeface="Calibri" pitchFamily="34" charset="0"/>
                <a:cs typeface="Arial" charset="0"/>
              </a:rPr>
              <a:t> devant compléter des crédits en géographie et histoire économique en vue d’une candidature à l’IUFE.</a:t>
            </a:r>
            <a:endParaRPr lang="fr-CH" sz="2100" dirty="0">
              <a:latin typeface="Calibri" pitchFamily="34" charset="0"/>
              <a:cs typeface="Arial" charset="0"/>
            </a:endParaRPr>
          </a:p>
        </p:txBody>
      </p:sp>
    </p:spTree>
    <p:extLst>
      <p:ext uri="{BB962C8B-B14F-4D97-AF65-F5344CB8AC3E}">
        <p14:creationId xmlns:p14="http://schemas.microsoft.com/office/powerpoint/2010/main" val="1273832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323850" y="404813"/>
            <a:ext cx="84963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altLang="fr-FR" sz="4400" b="1">
                <a:solidFill>
                  <a:srgbClr val="FFCC00"/>
                </a:solidFill>
              </a:rPr>
              <a:t>Cours co-requis</a:t>
            </a:r>
          </a:p>
        </p:txBody>
      </p:sp>
      <p:sp>
        <p:nvSpPr>
          <p:cNvPr id="7171" name="Text Box 2"/>
          <p:cNvSpPr txBox="1">
            <a:spLocks noChangeArrowheads="1"/>
          </p:cNvSpPr>
          <p:nvPr/>
        </p:nvSpPr>
        <p:spPr bwMode="auto">
          <a:xfrm>
            <a:off x="584200" y="1628775"/>
            <a:ext cx="8040688" cy="4465638"/>
          </a:xfrm>
          <a:prstGeom prst="rect">
            <a:avLst/>
          </a:prstGeom>
          <a:noFill/>
          <a:ln>
            <a:noFill/>
          </a:ln>
        </p:spPr>
        <p:txBody>
          <a:bodyPr/>
          <a:lstStyle>
            <a:lvl1pPr marL="338138" indent="-338138"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rgbClr val="000000"/>
                </a:solidFill>
                <a:latin typeface="Arial" pitchFamily="34" charset="0"/>
                <a:ea typeface="DejaVu Sans" charset="0"/>
                <a:cs typeface="DejaVu Sans" charset="0"/>
              </a:defRPr>
            </a:lvl1pPr>
            <a:lvl2pPr marL="738188" indent="-280988" eaLnBrk="0" hangingPunct="0">
              <a:spcBef>
                <a:spcPts val="7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rgbClr val="000000"/>
                </a:solidFill>
                <a:latin typeface="Arial" pitchFamily="34" charset="0"/>
                <a:ea typeface="DejaVu Sans" charset="0"/>
                <a:cs typeface="DejaVu Sans" charset="0"/>
              </a:defRPr>
            </a:lvl2pPr>
            <a:lvl3pPr eaLnBrk="0" hangingPunct="0">
              <a:spcBef>
                <a:spcPts val="6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000000"/>
                </a:solidFill>
                <a:latin typeface="Arial" pitchFamily="34" charset="0"/>
                <a:ea typeface="DejaVu Sans" charset="0"/>
                <a:cs typeface="DejaVu Sans" charset="0"/>
              </a:defRPr>
            </a:lvl3pPr>
            <a:lvl4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4pPr>
            <a:lvl5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9pPr>
          </a:lstStyle>
          <a:p>
            <a:pPr marL="457200" indent="-457200" algn="just" eaLnBrk="1" hangingPunct="1">
              <a:lnSpc>
                <a:spcPct val="90000"/>
              </a:lnSpc>
              <a:buClr>
                <a:srgbClr val="000000"/>
              </a:buClr>
              <a:buSzPct val="100000"/>
              <a:buFont typeface="Arial" panose="020B0604020202020204" pitchFamily="34" charset="0"/>
              <a:buChar char="•"/>
              <a:defRPr/>
            </a:pPr>
            <a:r>
              <a:rPr lang="fr-CH" altLang="fr-FR" sz="2600" dirty="0"/>
              <a:t>Certains  étudiants ont des </a:t>
            </a:r>
            <a:r>
              <a:rPr lang="fr-CH" altLang="fr-FR" sz="2600" b="1" dirty="0" err="1"/>
              <a:t>co-requis</a:t>
            </a:r>
            <a:r>
              <a:rPr lang="fr-CH" altLang="fr-FR" sz="2600" b="1" dirty="0"/>
              <a:t> </a:t>
            </a:r>
            <a:r>
              <a:rPr lang="fr-CH" altLang="fr-FR" sz="2600" dirty="0"/>
              <a:t>à réussir en plus des cours de Master</a:t>
            </a:r>
          </a:p>
          <a:p>
            <a:pPr marL="457200" indent="-457200" algn="just" eaLnBrk="1" hangingPunct="1">
              <a:lnSpc>
                <a:spcPct val="90000"/>
              </a:lnSpc>
              <a:buClr>
                <a:srgbClr val="000000"/>
              </a:buClr>
              <a:buSzPct val="100000"/>
              <a:buFont typeface="Arial" panose="020B0604020202020204" pitchFamily="34" charset="0"/>
              <a:buChar char="•"/>
              <a:defRPr/>
            </a:pPr>
            <a:r>
              <a:rPr lang="fr-CH" altLang="fr-FR" sz="2600" dirty="0"/>
              <a:t>Vous devez obtenir la note minimum de 4.00 au plus tard à la session d’août/septembre 2026</a:t>
            </a:r>
          </a:p>
          <a:p>
            <a:pPr marL="457200" indent="-457200" algn="just" eaLnBrk="1" hangingPunct="1">
              <a:lnSpc>
                <a:spcPct val="90000"/>
              </a:lnSpc>
              <a:buClr>
                <a:srgbClr val="000000"/>
              </a:buClr>
              <a:buSzPct val="100000"/>
              <a:buFont typeface="Arial" panose="020B0604020202020204" pitchFamily="34" charset="0"/>
              <a:buChar char="•"/>
              <a:defRPr/>
            </a:pPr>
            <a:r>
              <a:rPr lang="fr-CH" altLang="fr-FR" sz="2600" dirty="0"/>
              <a:t>Ces </a:t>
            </a:r>
            <a:r>
              <a:rPr lang="fr-CH" altLang="fr-FR" sz="2600" dirty="0" err="1"/>
              <a:t>co-requis</a:t>
            </a:r>
            <a:r>
              <a:rPr lang="fr-CH" altLang="fr-FR" sz="2600" dirty="0"/>
              <a:t> comptent dans les crédits réglementaires minimum à acquérir: 12 au 1er semestre et 30 crédits au second semestre d’études.</a:t>
            </a:r>
          </a:p>
          <a:p>
            <a:pPr marL="0" indent="0" eaLnBrk="1" hangingPunct="1">
              <a:lnSpc>
                <a:spcPct val="90000"/>
              </a:lnSpc>
              <a:buClr>
                <a:srgbClr val="000000"/>
              </a:buClr>
              <a:buSzPct val="100000"/>
              <a:buFont typeface="Times New Roman" panose="02020603050405020304" pitchFamily="18" charset="0"/>
              <a:buNone/>
              <a:defRPr/>
            </a:pPr>
            <a:endParaRPr lang="fr-CH" altLang="fr-FR" sz="2600" dirty="0"/>
          </a:p>
        </p:txBody>
      </p:sp>
    </p:spTree>
    <p:extLst>
      <p:ext uri="{BB962C8B-B14F-4D97-AF65-F5344CB8AC3E}">
        <p14:creationId xmlns:p14="http://schemas.microsoft.com/office/powerpoint/2010/main" val="1523608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333375"/>
            <a:ext cx="8640763" cy="633413"/>
          </a:xfrm>
        </p:spPr>
        <p:txBody>
          <a:bodyPr/>
          <a:lstStyle/>
          <a:p>
            <a:pPr eaLnBrk="1" hangingPunct="1">
              <a:defRPr/>
            </a:pPr>
            <a:r>
              <a:rPr lang="en-GB" altLang="fr-FR" b="1" kern="1200" dirty="0" err="1">
                <a:solidFill>
                  <a:srgbClr val="FFCC00"/>
                </a:solidFill>
              </a:rPr>
              <a:t>Définition</a:t>
            </a:r>
            <a:r>
              <a:rPr lang="en-GB" altLang="fr-FR" b="1" kern="1200" dirty="0">
                <a:solidFill>
                  <a:srgbClr val="FFCC00"/>
                </a:solidFill>
              </a:rPr>
              <a:t> du </a:t>
            </a:r>
            <a:r>
              <a:rPr lang="en-GB" altLang="fr-FR" b="1" kern="1200" dirty="0" err="1">
                <a:solidFill>
                  <a:srgbClr val="FFCC00"/>
                </a:solidFill>
              </a:rPr>
              <a:t>crédit ECTS</a:t>
            </a:r>
          </a:p>
        </p:txBody>
      </p:sp>
      <p:sp>
        <p:nvSpPr>
          <p:cNvPr id="18435" name="Rectangle 3"/>
          <p:cNvSpPr>
            <a:spLocks noGrp="1" noChangeArrowheads="1"/>
          </p:cNvSpPr>
          <p:nvPr>
            <p:ph sz="half" idx="1"/>
          </p:nvPr>
        </p:nvSpPr>
        <p:spPr>
          <a:xfrm>
            <a:off x="650875" y="1916113"/>
            <a:ext cx="3946525" cy="4460875"/>
          </a:xfrm>
        </p:spPr>
        <p:txBody>
          <a:bodyPr/>
          <a:lstStyle/>
          <a:p>
            <a:pPr marL="0" indent="0" eaLnBrk="1" hangingPunct="1">
              <a:lnSpc>
                <a:spcPct val="80000"/>
              </a:lnSpc>
              <a:buFont typeface="Wingdings" panose="05000000000000000000" pitchFamily="2" charset="2"/>
              <a:buNone/>
            </a:pPr>
            <a:endParaRPr lang="fr-FR" altLang="fr-FR" sz="2400"/>
          </a:p>
          <a:p>
            <a:pPr marL="457200" lvl="1" indent="0" eaLnBrk="1" hangingPunct="1">
              <a:lnSpc>
                <a:spcPct val="80000"/>
              </a:lnSpc>
              <a:buFont typeface="Wingdings" panose="05000000000000000000" pitchFamily="2" charset="2"/>
              <a:buChar char="v"/>
            </a:pPr>
            <a:endParaRPr lang="fr-FR" altLang="fr-FR" sz="2000"/>
          </a:p>
        </p:txBody>
      </p:sp>
      <p:sp>
        <p:nvSpPr>
          <p:cNvPr id="18436" name="Rectangle 10"/>
          <p:cNvSpPr>
            <a:spLocks noGrp="1" noChangeArrowheads="1"/>
          </p:cNvSpPr>
          <p:nvPr>
            <p:ph sz="half" idx="2"/>
          </p:nvPr>
        </p:nvSpPr>
        <p:spPr>
          <a:xfrm>
            <a:off x="611188" y="1484313"/>
            <a:ext cx="8208962" cy="4525962"/>
          </a:xfrm>
        </p:spPr>
        <p:txBody>
          <a:bodyPr/>
          <a:lstStyle/>
          <a:p>
            <a:pPr marL="0" indent="0" algn="just" eaLnBrk="1" hangingPunct="1">
              <a:lnSpc>
                <a:spcPct val="80000"/>
              </a:lnSpc>
            </a:pPr>
            <a:r>
              <a:rPr lang="fr-CH" altLang="fr-FR" sz="2400" u="sng" dirty="0">
                <a:solidFill>
                  <a:schemeClr val="tx1"/>
                </a:solidFill>
              </a:rPr>
              <a:t>1 crédit</a:t>
            </a:r>
            <a:r>
              <a:rPr lang="fr-CH" altLang="fr-FR" sz="2400" dirty="0">
                <a:solidFill>
                  <a:schemeClr val="tx1"/>
                </a:solidFill>
              </a:rPr>
              <a:t> = 25 à 30 h de travail</a:t>
            </a:r>
          </a:p>
          <a:p>
            <a:pPr marL="0" indent="0" algn="just" eaLnBrk="1" hangingPunct="1">
              <a:lnSpc>
                <a:spcPct val="80000"/>
              </a:lnSpc>
              <a:buFontTx/>
              <a:buNone/>
            </a:pPr>
            <a:endParaRPr lang="fr-CH" altLang="fr-FR" sz="1200" dirty="0">
              <a:solidFill>
                <a:schemeClr val="tx1"/>
              </a:solidFill>
            </a:endParaRPr>
          </a:p>
          <a:p>
            <a:pPr marL="0" indent="0" algn="just" eaLnBrk="1" hangingPunct="1">
              <a:lnSpc>
                <a:spcPct val="80000"/>
              </a:lnSpc>
            </a:pPr>
            <a:r>
              <a:rPr lang="fr-CH" altLang="fr-FR" sz="2400" b="1" dirty="0">
                <a:solidFill>
                  <a:schemeClr val="tx1"/>
                </a:solidFill>
              </a:rPr>
              <a:t>Le crédit n’est donc pas une note.</a:t>
            </a:r>
          </a:p>
          <a:p>
            <a:pPr marL="0" indent="0" algn="just" eaLnBrk="1" hangingPunct="1">
              <a:lnSpc>
                <a:spcPct val="80000"/>
              </a:lnSpc>
            </a:pPr>
            <a:r>
              <a:rPr lang="fr-CH" altLang="fr-FR" sz="2400" u="sng" dirty="0">
                <a:solidFill>
                  <a:schemeClr val="tx1"/>
                </a:solidFill>
              </a:rPr>
              <a:t>Il est acquis lorsque l’évaluation (examen) est réussie</a:t>
            </a:r>
            <a:r>
              <a:rPr lang="fr-CH" altLang="fr-FR" sz="2400" dirty="0">
                <a:solidFill>
                  <a:schemeClr val="tx1"/>
                </a:solidFill>
              </a:rPr>
              <a:t>,</a:t>
            </a:r>
          </a:p>
          <a:p>
            <a:pPr marL="457200" lvl="1" indent="0" algn="just" eaLnBrk="1" hangingPunct="1">
              <a:lnSpc>
                <a:spcPct val="80000"/>
              </a:lnSpc>
            </a:pPr>
            <a:r>
              <a:rPr lang="fr-CH" altLang="fr-FR" sz="2000" dirty="0">
                <a:solidFill>
                  <a:schemeClr val="tx1"/>
                </a:solidFill>
              </a:rPr>
              <a:t>soit avec une note minimum de 4,00</a:t>
            </a:r>
          </a:p>
          <a:p>
            <a:pPr marL="457200" lvl="1" indent="0" algn="just" eaLnBrk="1" hangingPunct="1">
              <a:lnSpc>
                <a:spcPct val="80000"/>
              </a:lnSpc>
            </a:pPr>
            <a:r>
              <a:rPr lang="fr-CH" altLang="fr-FR" sz="2000" dirty="0">
                <a:solidFill>
                  <a:schemeClr val="tx1"/>
                </a:solidFill>
              </a:rPr>
              <a:t>soit avec une évaluation «  oui  »</a:t>
            </a:r>
          </a:p>
          <a:p>
            <a:pPr marL="0" indent="0" algn="just" eaLnBrk="1" hangingPunct="1">
              <a:lnSpc>
                <a:spcPct val="80000"/>
              </a:lnSpc>
            </a:pPr>
            <a:endParaRPr lang="fr-CH" altLang="fr-FR" sz="1200" dirty="0">
              <a:solidFill>
                <a:schemeClr val="tx1"/>
              </a:solidFill>
            </a:endParaRPr>
          </a:p>
          <a:p>
            <a:pPr marL="0" indent="0" algn="just" eaLnBrk="1" hangingPunct="1">
              <a:lnSpc>
                <a:spcPct val="80000"/>
              </a:lnSpc>
            </a:pPr>
            <a:r>
              <a:rPr lang="fr-CH" altLang="fr-FR" sz="2400" dirty="0">
                <a:solidFill>
                  <a:schemeClr val="tx1"/>
                </a:solidFill>
              </a:rPr>
              <a:t>3 crédits = 75 à 90 h</a:t>
            </a:r>
          </a:p>
          <a:p>
            <a:pPr marL="0" indent="0" algn="just" eaLnBrk="1" hangingPunct="1">
              <a:lnSpc>
                <a:spcPct val="80000"/>
              </a:lnSpc>
            </a:pPr>
            <a:r>
              <a:rPr lang="fr-CH" altLang="fr-FR" sz="2400" dirty="0">
                <a:solidFill>
                  <a:schemeClr val="tx1"/>
                </a:solidFill>
              </a:rPr>
              <a:t>6 crédits = 150 à 180 h</a:t>
            </a:r>
          </a:p>
          <a:p>
            <a:pPr marL="0" indent="0" algn="just" eaLnBrk="1" hangingPunct="1">
              <a:lnSpc>
                <a:spcPct val="80000"/>
              </a:lnSpc>
            </a:pPr>
            <a:endParaRPr lang="fr-CH" altLang="fr-FR" sz="2400" dirty="0">
              <a:solidFill>
                <a:schemeClr val="tx1"/>
              </a:solidFill>
            </a:endParaRPr>
          </a:p>
          <a:p>
            <a:pPr marL="0" indent="0" algn="just" eaLnBrk="1" hangingPunct="1">
              <a:lnSpc>
                <a:spcPct val="80000"/>
              </a:lnSpc>
            </a:pPr>
            <a:r>
              <a:rPr lang="fr-CH" altLang="fr-FR" sz="2400" dirty="0">
                <a:solidFill>
                  <a:schemeClr val="tx1"/>
                </a:solidFill>
              </a:rPr>
              <a:t>24 crédits (mémoire de master) = 600 à 720 h</a:t>
            </a:r>
          </a:p>
          <a:p>
            <a:pPr marL="0" indent="0" algn="just" eaLnBrk="1" hangingPunct="1">
              <a:lnSpc>
                <a:spcPct val="80000"/>
              </a:lnSpc>
            </a:pPr>
            <a:endParaRPr lang="fr-CH" altLang="fr-FR" sz="1200" dirty="0">
              <a:solidFill>
                <a:srgbClr val="FF9900"/>
              </a:solidFill>
            </a:endParaRPr>
          </a:p>
          <a:p>
            <a:pPr marL="0" indent="0" algn="just" eaLnBrk="1" hangingPunct="1">
              <a:lnSpc>
                <a:spcPct val="80000"/>
              </a:lnSpc>
              <a:buFontTx/>
              <a:buNone/>
            </a:pPr>
            <a:endParaRPr lang="fr-FR" altLang="fr-FR" i="1" dirty="0"/>
          </a:p>
        </p:txBody>
      </p:sp>
    </p:spTree>
    <p:extLst>
      <p:ext uri="{BB962C8B-B14F-4D97-AF65-F5344CB8AC3E}">
        <p14:creationId xmlns:p14="http://schemas.microsoft.com/office/powerpoint/2010/main" val="8782081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2F36A-9705-A125-A2D8-3A72ACDEF9F6}"/>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19423-8F4B-BD10-02F6-495D89819287}"/>
              </a:ext>
            </a:extLst>
          </p:cNvPr>
          <p:cNvSpPr>
            <a:spLocks noGrp="1"/>
          </p:cNvSpPr>
          <p:nvPr>
            <p:ph idx="1"/>
          </p:nvPr>
        </p:nvSpPr>
        <p:spPr>
          <a:xfrm>
            <a:off x="457200" y="980728"/>
            <a:ext cx="8229600" cy="3816424"/>
          </a:xfrm>
        </p:spPr>
        <p:txBody>
          <a:bodyPr/>
          <a:lstStyle/>
          <a:p>
            <a:pPr>
              <a:lnSpc>
                <a:spcPct val="150000"/>
              </a:lnSpc>
            </a:pPr>
            <a:r>
              <a:rPr lang="fr-CH" sz="2400" b="1" dirty="0"/>
              <a:t>Qu'est-ce que ce master?</a:t>
            </a:r>
          </a:p>
          <a:p>
            <a:pPr>
              <a:lnSpc>
                <a:spcPct val="150000"/>
              </a:lnSpc>
            </a:pPr>
            <a:r>
              <a:rPr lang="fr-CH" altLang="fr-FR" sz="2400" b="1" dirty="0"/>
              <a:t>Structure/ </a:t>
            </a:r>
            <a:r>
              <a:rPr lang="fr-CH" sz="2400" b="1" dirty="0"/>
              <a:t>Programme d'études</a:t>
            </a:r>
            <a:r>
              <a:rPr lang="fr-CH" altLang="fr-FR" sz="2400" b="1" dirty="0"/>
              <a:t> </a:t>
            </a:r>
          </a:p>
          <a:p>
            <a:pPr>
              <a:lnSpc>
                <a:spcPct val="150000"/>
              </a:lnSpc>
            </a:pPr>
            <a:r>
              <a:rPr lang="fr-CH" altLang="fr-FR" sz="2400" b="1" dirty="0"/>
              <a:t>Inscriptions aux enseignements et aux examens</a:t>
            </a:r>
          </a:p>
          <a:p>
            <a:pPr>
              <a:lnSpc>
                <a:spcPct val="150000"/>
              </a:lnSpc>
            </a:pPr>
            <a:r>
              <a:rPr lang="fr-CH" altLang="fr-FR" sz="2400" b="1" dirty="0"/>
              <a:t>Projet de mobilité</a:t>
            </a:r>
          </a:p>
          <a:p>
            <a:pPr>
              <a:lnSpc>
                <a:spcPct val="150000"/>
              </a:lnSpc>
            </a:pPr>
            <a:r>
              <a:rPr lang="fr-CH" altLang="fr-FR" sz="2400" b="1" dirty="0"/>
              <a:t>Intelligences artificielles génératives/ Fraude et plagiat</a:t>
            </a:r>
          </a:p>
          <a:p>
            <a:pPr>
              <a:lnSpc>
                <a:spcPct val="150000"/>
              </a:lnSpc>
            </a:pPr>
            <a:r>
              <a:rPr lang="fr-CH" altLang="fr-FR" sz="2400" b="1" dirty="0"/>
              <a:t>Informations et contacts </a:t>
            </a:r>
          </a:p>
          <a:p>
            <a:pPr>
              <a:lnSpc>
                <a:spcPct val="150000"/>
              </a:lnSpc>
            </a:pPr>
            <a:r>
              <a:rPr lang="en-GB" sz="2400" b="1" dirty="0" err="1"/>
              <a:t>Annonces</a:t>
            </a:r>
            <a:br>
              <a:rPr lang="fr-CH" sz="2400" b="1" dirty="0"/>
            </a:br>
            <a:endParaRPr lang="fr-CH" sz="2400" b="1" dirty="0"/>
          </a:p>
          <a:p>
            <a:endParaRPr lang="en-US" dirty="0"/>
          </a:p>
        </p:txBody>
      </p:sp>
      <p:sp>
        <p:nvSpPr>
          <p:cNvPr id="2" name="Elipse 1">
            <a:extLst>
              <a:ext uri="{FF2B5EF4-FFF2-40B4-BE49-F238E27FC236}">
                <a16:creationId xmlns:a16="http://schemas.microsoft.com/office/drawing/2014/main" id="{C3F04E31-3AFC-AF23-4FA1-C8E109AFF743}"/>
              </a:ext>
            </a:extLst>
          </p:cNvPr>
          <p:cNvSpPr/>
          <p:nvPr/>
        </p:nvSpPr>
        <p:spPr bwMode="auto">
          <a:xfrm>
            <a:off x="-5545" y="908720"/>
            <a:ext cx="9001000" cy="864096"/>
          </a:xfrm>
          <a:prstGeom prst="ellipse">
            <a:avLst/>
          </a:prstGeom>
          <a:no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solidFill>
                  <a:schemeClr val="tx1"/>
                </a:solidFill>
              </a:ln>
              <a:noFill/>
              <a:effectLst/>
              <a:latin typeface="Arial" charset="0"/>
            </a:endParaRPr>
          </a:p>
        </p:txBody>
      </p:sp>
    </p:spTree>
    <p:extLst>
      <p:ext uri="{BB962C8B-B14F-4D97-AF65-F5344CB8AC3E}">
        <p14:creationId xmlns:p14="http://schemas.microsoft.com/office/powerpoint/2010/main" val="823744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F2E4F-F9F3-C403-8ED1-FFB34AA51A0C}"/>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FF4186-310C-1BEF-D0FB-23D5097F1715}"/>
              </a:ext>
            </a:extLst>
          </p:cNvPr>
          <p:cNvSpPr>
            <a:spLocks noGrp="1"/>
          </p:cNvSpPr>
          <p:nvPr>
            <p:ph idx="1"/>
          </p:nvPr>
        </p:nvSpPr>
        <p:spPr>
          <a:xfrm>
            <a:off x="457200" y="980728"/>
            <a:ext cx="8229600" cy="3816424"/>
          </a:xfrm>
        </p:spPr>
        <p:txBody>
          <a:bodyPr/>
          <a:lstStyle/>
          <a:p>
            <a:pPr>
              <a:lnSpc>
                <a:spcPct val="150000"/>
              </a:lnSpc>
            </a:pPr>
            <a:r>
              <a:rPr lang="fr-CH" sz="2400" b="1" dirty="0"/>
              <a:t>Qu'est-ce que ce master?</a:t>
            </a:r>
          </a:p>
          <a:p>
            <a:pPr>
              <a:lnSpc>
                <a:spcPct val="150000"/>
              </a:lnSpc>
            </a:pPr>
            <a:r>
              <a:rPr lang="fr-CH" altLang="fr-FR" sz="2400" b="1" dirty="0"/>
              <a:t>Structure/ </a:t>
            </a:r>
            <a:r>
              <a:rPr lang="fr-CH" sz="2400" b="1" dirty="0"/>
              <a:t>Programme d'études</a:t>
            </a:r>
            <a:r>
              <a:rPr lang="fr-CH" altLang="fr-FR" sz="2400" b="1" dirty="0"/>
              <a:t> </a:t>
            </a:r>
          </a:p>
          <a:p>
            <a:pPr>
              <a:lnSpc>
                <a:spcPct val="150000"/>
              </a:lnSpc>
            </a:pPr>
            <a:r>
              <a:rPr lang="fr-CH" altLang="fr-FR" sz="2400" b="1" dirty="0"/>
              <a:t>Inscriptions aux enseignements et aux examens</a:t>
            </a:r>
          </a:p>
          <a:p>
            <a:pPr>
              <a:lnSpc>
                <a:spcPct val="150000"/>
              </a:lnSpc>
            </a:pPr>
            <a:r>
              <a:rPr lang="fr-CH" altLang="fr-FR" sz="2400" b="1" dirty="0"/>
              <a:t>Projet de mobilité</a:t>
            </a:r>
          </a:p>
          <a:p>
            <a:pPr>
              <a:lnSpc>
                <a:spcPct val="150000"/>
              </a:lnSpc>
            </a:pPr>
            <a:r>
              <a:rPr lang="fr-CH" altLang="fr-FR" sz="2400" b="1" dirty="0"/>
              <a:t>Intelligences artificielles génératives/ Fraude et plagiat</a:t>
            </a:r>
          </a:p>
          <a:p>
            <a:pPr>
              <a:lnSpc>
                <a:spcPct val="150000"/>
              </a:lnSpc>
            </a:pPr>
            <a:r>
              <a:rPr lang="fr-CH" altLang="fr-FR" sz="2400" b="1" dirty="0"/>
              <a:t>Informations et contacts </a:t>
            </a:r>
          </a:p>
          <a:p>
            <a:pPr>
              <a:lnSpc>
                <a:spcPct val="150000"/>
              </a:lnSpc>
            </a:pPr>
            <a:r>
              <a:rPr lang="en-GB" sz="2400" b="1" dirty="0" err="1"/>
              <a:t>Annonces</a:t>
            </a:r>
            <a:br>
              <a:rPr lang="fr-CH" sz="2400" b="1" dirty="0"/>
            </a:br>
            <a:endParaRPr lang="fr-CH" sz="2400" b="1" dirty="0"/>
          </a:p>
          <a:p>
            <a:endParaRPr lang="en-US" dirty="0"/>
          </a:p>
        </p:txBody>
      </p:sp>
      <p:sp>
        <p:nvSpPr>
          <p:cNvPr id="2" name="Elipse 1">
            <a:extLst>
              <a:ext uri="{FF2B5EF4-FFF2-40B4-BE49-F238E27FC236}">
                <a16:creationId xmlns:a16="http://schemas.microsoft.com/office/drawing/2014/main" id="{DBA6FBE4-9BD7-7F70-2A25-4415C44F107E}"/>
              </a:ext>
            </a:extLst>
          </p:cNvPr>
          <p:cNvSpPr/>
          <p:nvPr/>
        </p:nvSpPr>
        <p:spPr bwMode="auto">
          <a:xfrm>
            <a:off x="14063" y="2204864"/>
            <a:ext cx="9001000" cy="864096"/>
          </a:xfrm>
          <a:prstGeom prst="ellipse">
            <a:avLst/>
          </a:prstGeom>
          <a:no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solidFill>
                  <a:schemeClr val="tx1"/>
                </a:solidFill>
              </a:ln>
              <a:noFill/>
              <a:effectLst/>
              <a:latin typeface="Arial" charset="0"/>
            </a:endParaRPr>
          </a:p>
        </p:txBody>
      </p:sp>
    </p:spTree>
    <p:extLst>
      <p:ext uri="{BB962C8B-B14F-4D97-AF65-F5344CB8AC3E}">
        <p14:creationId xmlns:p14="http://schemas.microsoft.com/office/powerpoint/2010/main" val="193414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6" name="Rectangle 6">
            <a:extLst>
              <a:ext uri="{FF2B5EF4-FFF2-40B4-BE49-F238E27FC236}">
                <a16:creationId xmlns:a16="http://schemas.microsoft.com/office/drawing/2014/main" id="{86750475-7CC0-4BB5-A5A9-72B47487C6DA}"/>
              </a:ext>
            </a:extLst>
          </p:cNvPr>
          <p:cNvSpPr>
            <a:spLocks noGrp="1" noChangeArrowheads="1"/>
          </p:cNvSpPr>
          <p:nvPr>
            <p:ph type="title"/>
          </p:nvPr>
        </p:nvSpPr>
        <p:spPr>
          <a:xfrm>
            <a:off x="250825" y="333375"/>
            <a:ext cx="8893175" cy="1008063"/>
          </a:xfrm>
        </p:spPr>
        <p:txBody>
          <a:bodyPr rtlCol="0">
            <a:noAutofit/>
          </a:bodyPr>
          <a:lstStyle/>
          <a:p>
            <a:pPr eaLnBrk="1" fontAlgn="auto" hangingPunct="1">
              <a:spcAft>
                <a:spcPts val="0"/>
              </a:spcAft>
              <a:defRPr/>
            </a:pPr>
            <a:r>
              <a:rPr lang="fr-CH" altLang="fr-FR" b="1" dirty="0">
                <a:solidFill>
                  <a:srgbClr val="FFCC00"/>
                </a:solidFill>
              </a:rPr>
              <a:t>Inscriptions aux enseignements et aux examens</a:t>
            </a:r>
            <a:endParaRPr lang="fr-FR" altLang="fr-FR" b="1" kern="1200" dirty="0">
              <a:solidFill>
                <a:srgbClr val="FFCC00"/>
              </a:solidFill>
            </a:endParaRPr>
          </a:p>
        </p:txBody>
      </p:sp>
      <p:sp>
        <p:nvSpPr>
          <p:cNvPr id="14339" name="Rectangle 16">
            <a:extLst>
              <a:ext uri="{FF2B5EF4-FFF2-40B4-BE49-F238E27FC236}">
                <a16:creationId xmlns:a16="http://schemas.microsoft.com/office/drawing/2014/main" id="{1CF3DECB-BA72-4B99-80D3-1B8C4B0041F1}"/>
              </a:ext>
            </a:extLst>
          </p:cNvPr>
          <p:cNvSpPr>
            <a:spLocks noGrp="1" noChangeArrowheads="1"/>
          </p:cNvSpPr>
          <p:nvPr>
            <p:ph idx="1"/>
          </p:nvPr>
        </p:nvSpPr>
        <p:spPr>
          <a:xfrm>
            <a:off x="461963" y="1838325"/>
            <a:ext cx="8229600" cy="4308475"/>
          </a:xfrm>
        </p:spPr>
        <p:txBody>
          <a:bodyPr/>
          <a:lstStyle/>
          <a:p>
            <a:pPr marL="514350" indent="-514350" algn="just" eaLnBrk="1" hangingPunct="1">
              <a:spcBef>
                <a:spcPct val="0"/>
              </a:spcBef>
              <a:buClr>
                <a:srgbClr val="00B0F0"/>
              </a:buClr>
              <a:buFont typeface="Arial" panose="020B0604020202020204" pitchFamily="34" charset="0"/>
              <a:buChar char="•"/>
            </a:pPr>
            <a:r>
              <a:rPr lang="en-GB" altLang="fr-FR" sz="2800" dirty="0" err="1">
                <a:solidFill>
                  <a:schemeClr val="tx1"/>
                </a:solidFill>
              </a:rPr>
              <a:t>Vous</a:t>
            </a:r>
            <a:r>
              <a:rPr lang="en-GB" altLang="fr-FR" sz="2800" dirty="0">
                <a:solidFill>
                  <a:schemeClr val="tx1"/>
                </a:solidFill>
              </a:rPr>
              <a:t> </a:t>
            </a:r>
            <a:r>
              <a:rPr lang="en-GB" altLang="fr-FR" sz="2800" dirty="0" err="1">
                <a:solidFill>
                  <a:schemeClr val="tx1"/>
                </a:solidFill>
              </a:rPr>
              <a:t>avez</a:t>
            </a:r>
            <a:r>
              <a:rPr lang="en-GB" altLang="fr-FR" sz="2800" dirty="0">
                <a:solidFill>
                  <a:schemeClr val="tx1"/>
                </a:solidFill>
              </a:rPr>
              <a:t> </a:t>
            </a:r>
            <a:r>
              <a:rPr lang="en-GB" altLang="fr-FR" sz="2800" dirty="0" err="1">
                <a:solidFill>
                  <a:schemeClr val="tx1"/>
                </a:solidFill>
              </a:rPr>
              <a:t>reçu</a:t>
            </a:r>
            <a:r>
              <a:rPr lang="en-GB" altLang="fr-FR" sz="2800" dirty="0">
                <a:solidFill>
                  <a:schemeClr val="tx1"/>
                </a:solidFill>
              </a:rPr>
              <a:t> avec la </a:t>
            </a:r>
            <a:r>
              <a:rPr lang="en-GB" altLang="fr-FR" sz="2800" dirty="0" err="1">
                <a:solidFill>
                  <a:schemeClr val="tx1"/>
                </a:solidFill>
              </a:rPr>
              <a:t>taxe</a:t>
            </a:r>
            <a:r>
              <a:rPr lang="en-GB" altLang="fr-FR" sz="2800" dirty="0">
                <a:solidFill>
                  <a:schemeClr val="tx1"/>
                </a:solidFill>
              </a:rPr>
              <a:t> </a:t>
            </a:r>
            <a:r>
              <a:rPr lang="en-GB" altLang="fr-FR" sz="2800" dirty="0" err="1">
                <a:solidFill>
                  <a:schemeClr val="tx1"/>
                </a:solidFill>
              </a:rPr>
              <a:t>semestrielle</a:t>
            </a:r>
            <a:r>
              <a:rPr lang="en-GB" altLang="fr-FR" sz="2800" dirty="0">
                <a:solidFill>
                  <a:schemeClr val="tx1"/>
                </a:solidFill>
              </a:rPr>
              <a:t> </a:t>
            </a:r>
            <a:r>
              <a:rPr lang="en-GB" altLang="fr-FR" sz="2800" dirty="0" err="1">
                <a:solidFill>
                  <a:schemeClr val="tx1"/>
                </a:solidFill>
              </a:rPr>
              <a:t>votre</a:t>
            </a:r>
            <a:r>
              <a:rPr lang="en-GB" altLang="fr-FR" sz="2800" dirty="0">
                <a:solidFill>
                  <a:schemeClr val="tx1"/>
                </a:solidFill>
              </a:rPr>
              <a:t> </a:t>
            </a:r>
            <a:r>
              <a:rPr lang="en-GB" altLang="fr-FR" sz="2800" dirty="0" err="1">
                <a:solidFill>
                  <a:schemeClr val="tx1"/>
                </a:solidFill>
              </a:rPr>
              <a:t>adresse</a:t>
            </a:r>
            <a:r>
              <a:rPr lang="en-GB" altLang="fr-FR" sz="2800" dirty="0">
                <a:solidFill>
                  <a:schemeClr val="tx1"/>
                </a:solidFill>
              </a:rPr>
              <a:t> </a:t>
            </a:r>
            <a:r>
              <a:rPr lang="en-GB" altLang="fr-FR" sz="2800" dirty="0" err="1">
                <a:solidFill>
                  <a:schemeClr val="tx1"/>
                </a:solidFill>
              </a:rPr>
              <a:t>étudiante</a:t>
            </a:r>
            <a:endParaRPr lang="en-GB" altLang="fr-FR" sz="28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endParaRPr lang="en-GB" altLang="fr-FR" sz="10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r>
              <a:rPr lang="en-GB" altLang="fr-FR" sz="2800" dirty="0">
                <a:solidFill>
                  <a:schemeClr val="tx1"/>
                </a:solidFill>
              </a:rPr>
              <a:t>…@etu.unige.ch avec </a:t>
            </a:r>
            <a:r>
              <a:rPr lang="en-GB" altLang="fr-FR" sz="2800" dirty="0" err="1">
                <a:solidFill>
                  <a:schemeClr val="tx1"/>
                </a:solidFill>
              </a:rPr>
              <a:t>votre</a:t>
            </a:r>
            <a:r>
              <a:rPr lang="en-GB" altLang="fr-FR" sz="2800" dirty="0">
                <a:solidFill>
                  <a:schemeClr val="tx1"/>
                </a:solidFill>
              </a:rPr>
              <a:t> login.</a:t>
            </a:r>
          </a:p>
          <a:p>
            <a:pPr marL="514350" indent="-514350" algn="just" eaLnBrk="1" hangingPunct="1">
              <a:spcBef>
                <a:spcPct val="0"/>
              </a:spcBef>
              <a:buClr>
                <a:srgbClr val="00B0F0"/>
              </a:buClr>
              <a:buFont typeface="Arial" panose="020B0604020202020204" pitchFamily="34" charset="0"/>
              <a:buChar char="•"/>
            </a:pPr>
            <a:endParaRPr lang="en-GB" altLang="fr-FR" sz="10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r>
              <a:rPr lang="en-GB" altLang="fr-FR" sz="2800" dirty="0">
                <a:solidFill>
                  <a:schemeClr val="tx1"/>
                </a:solidFill>
              </a:rPr>
              <a:t>Canal </a:t>
            </a:r>
            <a:r>
              <a:rPr lang="en-GB" altLang="fr-FR" sz="2800" dirty="0" err="1">
                <a:solidFill>
                  <a:schemeClr val="tx1"/>
                </a:solidFill>
              </a:rPr>
              <a:t>d’information</a:t>
            </a:r>
            <a:r>
              <a:rPr lang="en-GB" altLang="fr-FR" sz="2800" dirty="0">
                <a:solidFill>
                  <a:schemeClr val="tx1"/>
                </a:solidFill>
              </a:rPr>
              <a:t> </a:t>
            </a:r>
            <a:r>
              <a:rPr lang="en-GB" altLang="fr-FR" sz="2800" dirty="0" err="1">
                <a:solidFill>
                  <a:schemeClr val="tx1"/>
                </a:solidFill>
              </a:rPr>
              <a:t>officiel</a:t>
            </a:r>
            <a:r>
              <a:rPr lang="en-GB" altLang="fr-FR" sz="2800" dirty="0">
                <a:solidFill>
                  <a:schemeClr val="tx1"/>
                </a:solidFill>
              </a:rPr>
              <a:t> </a:t>
            </a:r>
          </a:p>
          <a:p>
            <a:pPr marL="514350" indent="-514350" algn="just" eaLnBrk="1" hangingPunct="1">
              <a:spcBef>
                <a:spcPct val="0"/>
              </a:spcBef>
              <a:buClr>
                <a:srgbClr val="00B0F0"/>
              </a:buClr>
              <a:buFont typeface="Arial" panose="020B0604020202020204" pitchFamily="34" charset="0"/>
              <a:buChar char="•"/>
            </a:pPr>
            <a:endParaRPr lang="en-GB" altLang="fr-FR" sz="28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r>
              <a:rPr lang="en-GB" altLang="fr-FR" sz="2800" dirty="0">
                <a:solidFill>
                  <a:schemeClr val="tx1"/>
                </a:solidFill>
              </a:rPr>
              <a:t>Inscriptions: </a:t>
            </a:r>
            <a:r>
              <a:rPr lang="en-GB" altLang="fr-FR" sz="2800">
                <a:solidFill>
                  <a:schemeClr val="tx1"/>
                </a:solidFill>
              </a:rPr>
              <a:t>accès</a:t>
            </a:r>
            <a:r>
              <a:rPr lang="en-GB" altLang="fr-FR" sz="2800" dirty="0">
                <a:solidFill>
                  <a:schemeClr val="tx1"/>
                </a:solidFill>
              </a:rPr>
              <a:t> par </a:t>
            </a:r>
            <a:r>
              <a:rPr lang="fr-CH" altLang="fr-FR" sz="2800" dirty="0">
                <a:hlinkClick r:id="rId2"/>
              </a:rPr>
              <a:t>https://portail.unige.ch</a:t>
            </a:r>
            <a:r>
              <a:rPr lang="fr-CH" altLang="fr-FR" sz="2800" dirty="0"/>
              <a:t> </a:t>
            </a:r>
            <a:endParaRPr lang="en-GB" altLang="fr-FR" sz="28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endParaRPr lang="en-GB" altLang="fr-FR" sz="1000" dirty="0">
              <a:solidFill>
                <a:schemeClr val="tx1"/>
              </a:solidFill>
            </a:endParaRPr>
          </a:p>
          <a:p>
            <a:pPr marL="514350" indent="-514350" algn="just" eaLnBrk="1" hangingPunct="1">
              <a:spcBef>
                <a:spcPct val="0"/>
              </a:spcBef>
              <a:spcAft>
                <a:spcPts val="600"/>
              </a:spcAft>
              <a:buClr>
                <a:srgbClr val="00B0F0"/>
              </a:buClr>
              <a:buFont typeface="Arial" panose="020B0604020202020204" pitchFamily="34" charset="0"/>
              <a:buChar char="•"/>
            </a:pPr>
            <a:r>
              <a:rPr lang="en-GB" altLang="fr-FR" sz="2800" dirty="0" err="1">
                <a:solidFill>
                  <a:schemeClr val="tx1"/>
                </a:solidFill>
              </a:rPr>
              <a:t>Vous</a:t>
            </a:r>
            <a:r>
              <a:rPr lang="en-GB" altLang="fr-FR" sz="2800" dirty="0">
                <a:solidFill>
                  <a:schemeClr val="tx1"/>
                </a:solidFill>
              </a:rPr>
              <a:t> </a:t>
            </a:r>
            <a:r>
              <a:rPr lang="en-GB" altLang="fr-FR" sz="2800" dirty="0" err="1">
                <a:solidFill>
                  <a:schemeClr val="tx1"/>
                </a:solidFill>
              </a:rPr>
              <a:t>procéderez</a:t>
            </a:r>
            <a:r>
              <a:rPr lang="en-GB" altLang="fr-FR" sz="2800" dirty="0">
                <a:solidFill>
                  <a:schemeClr val="tx1"/>
                </a:solidFill>
              </a:rPr>
              <a:t> à </a:t>
            </a:r>
            <a:r>
              <a:rPr lang="en-GB" altLang="fr-FR" sz="2800" dirty="0" err="1">
                <a:solidFill>
                  <a:schemeClr val="tx1"/>
                </a:solidFill>
              </a:rPr>
              <a:t>vos</a:t>
            </a:r>
            <a:r>
              <a:rPr lang="en-GB" altLang="fr-FR" sz="2800" dirty="0">
                <a:solidFill>
                  <a:schemeClr val="tx1"/>
                </a:solidFill>
              </a:rPr>
              <a:t> inscriptions aux </a:t>
            </a:r>
            <a:r>
              <a:rPr lang="en-GB" altLang="fr-FR" sz="2800" dirty="0" err="1">
                <a:solidFill>
                  <a:schemeClr val="tx1"/>
                </a:solidFill>
              </a:rPr>
              <a:t>cours</a:t>
            </a:r>
            <a:r>
              <a:rPr lang="en-GB" altLang="fr-FR" sz="2800" dirty="0">
                <a:solidFill>
                  <a:schemeClr val="tx1"/>
                </a:solidFill>
              </a:rPr>
              <a:t>/examens = IEL sur </a:t>
            </a:r>
            <a:r>
              <a:rPr lang="en-GB" altLang="fr-FR" sz="2800" dirty="0" err="1">
                <a:solidFill>
                  <a:schemeClr val="tx1"/>
                </a:solidFill>
              </a:rPr>
              <a:t>votre</a:t>
            </a:r>
            <a:r>
              <a:rPr lang="en-GB" altLang="fr-FR" sz="2800" dirty="0">
                <a:solidFill>
                  <a:schemeClr val="tx1"/>
                </a:solidFill>
              </a:rPr>
              <a:t> </a:t>
            </a:r>
            <a:r>
              <a:rPr lang="en-GB" altLang="fr-FR" sz="2800" dirty="0" err="1">
                <a:solidFill>
                  <a:schemeClr val="tx1"/>
                </a:solidFill>
              </a:rPr>
              <a:t>portail</a:t>
            </a:r>
            <a:endParaRPr lang="en-GB" altLang="fr-FR" sz="28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endParaRPr lang="en-GB" altLang="fr-FR" sz="10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endParaRPr lang="en-GB" altLang="fr-FR" sz="28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endParaRPr lang="en-GB" altLang="fr-FR" sz="2800" dirty="0">
              <a:solidFill>
                <a:schemeClr val="tx1"/>
              </a:solidFill>
            </a:endParaRPr>
          </a:p>
        </p:txBody>
      </p:sp>
      <p:sp>
        <p:nvSpPr>
          <p:cNvPr id="14340" name="Text Box 14">
            <a:extLst>
              <a:ext uri="{FF2B5EF4-FFF2-40B4-BE49-F238E27FC236}">
                <a16:creationId xmlns:a16="http://schemas.microsoft.com/office/drawing/2014/main" id="{2BC73648-890F-4776-889E-9FD1B9A9EAAB}"/>
              </a:ext>
            </a:extLst>
          </p:cNvPr>
          <p:cNvSpPr txBox="1">
            <a:spLocks noChangeArrowheads="1"/>
          </p:cNvSpPr>
          <p:nvPr/>
        </p:nvSpPr>
        <p:spPr bwMode="auto">
          <a:xfrm>
            <a:off x="755650" y="1196975"/>
            <a:ext cx="7940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Tx/>
              <a:buChar char="•"/>
            </a:pPr>
            <a:endParaRPr lang="en-GB" altLang="fr-FR">
              <a:solidFill>
                <a:schemeClr val="tx1"/>
              </a:solidFill>
              <a:ea typeface="MS PGothic" panose="020B0600070205080204" pitchFamily="34" charset="-128"/>
            </a:endParaRPr>
          </a:p>
          <a:p>
            <a:pPr eaLnBrk="1" hangingPunct="1">
              <a:buClr>
                <a:srgbClr val="000000"/>
              </a:buClr>
              <a:buSzPct val="100000"/>
              <a:buFont typeface="Times New Roman" panose="02020603050405020304" pitchFamily="18" charset="0"/>
              <a:buNone/>
            </a:pPr>
            <a:endParaRPr lang="en-GB" altLang="fr-FR">
              <a:solidFill>
                <a:schemeClr val="tx1"/>
              </a:solidFill>
              <a:ea typeface="MS PGothic" panose="020B0600070205080204" pitchFamily="34" charset="-128"/>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395288" y="11113"/>
            <a:ext cx="8748712" cy="1401762"/>
          </a:xfrm>
        </p:spPr>
        <p:txBody>
          <a:bodyPr/>
          <a:lstStyle/>
          <a:p>
            <a:r>
              <a:rPr lang="fr-CH" altLang="fr-FR" b="1" dirty="0">
                <a:solidFill>
                  <a:srgbClr val="FFCC00"/>
                </a:solidFill>
              </a:rPr>
              <a:t>Inscription aux enseignements et aux examens (2)</a:t>
            </a:r>
          </a:p>
        </p:txBody>
      </p:sp>
      <p:sp>
        <p:nvSpPr>
          <p:cNvPr id="2" name="Espace réservé du contenu 1"/>
          <p:cNvSpPr>
            <a:spLocks noGrp="1"/>
          </p:cNvSpPr>
          <p:nvPr>
            <p:ph idx="1"/>
          </p:nvPr>
        </p:nvSpPr>
        <p:spPr>
          <a:xfrm>
            <a:off x="650875" y="1412875"/>
            <a:ext cx="8035925" cy="3646487"/>
          </a:xfrm>
        </p:spPr>
        <p:txBody>
          <a:bodyPr/>
          <a:lstStyle/>
          <a:p>
            <a:pPr marL="457200" indent="-457200">
              <a:buFont typeface="Arial" panose="020B0604020202020204" pitchFamily="34" charset="0"/>
              <a:buChar char="•"/>
              <a:defRPr/>
            </a:pPr>
            <a:r>
              <a:rPr lang="fr-CH" sz="2400" dirty="0"/>
              <a:t>Inscriptions aux enseignements en ligne (IEL)</a:t>
            </a:r>
          </a:p>
          <a:p>
            <a:pPr marL="457200" indent="-457200">
              <a:buFont typeface="Arial" panose="020B0604020202020204" pitchFamily="34" charset="0"/>
              <a:buChar char="•"/>
              <a:defRPr/>
            </a:pPr>
            <a:r>
              <a:rPr lang="fr-CH" sz="2400" dirty="0">
                <a:hlinkClick r:id="rId3"/>
              </a:rPr>
              <a:t>Portail</a:t>
            </a:r>
            <a:endParaRPr lang="fr-CH" sz="2400" dirty="0"/>
          </a:p>
          <a:p>
            <a:pPr marL="457200" indent="-457200">
              <a:buFont typeface="Arial" panose="020B0604020202020204" pitchFamily="34" charset="0"/>
              <a:buChar char="•"/>
              <a:defRPr/>
            </a:pPr>
            <a:r>
              <a:rPr lang="fr-CH" sz="2400" b="1" dirty="0">
                <a:hlinkClick r:id="rId4"/>
              </a:rPr>
              <a:t>Délais d’inscription</a:t>
            </a:r>
            <a:endParaRPr lang="fr-CH" sz="2400" b="1" dirty="0"/>
          </a:p>
          <a:p>
            <a:pPr>
              <a:defRPr/>
            </a:pPr>
            <a:endParaRPr lang="fr-CH" dirty="0"/>
          </a:p>
        </p:txBody>
      </p:sp>
      <p:sp>
        <p:nvSpPr>
          <p:cNvPr id="5" name="Rectangle 4"/>
          <p:cNvSpPr/>
          <p:nvPr/>
        </p:nvSpPr>
        <p:spPr>
          <a:xfrm>
            <a:off x="3591952" y="2994534"/>
            <a:ext cx="2757416" cy="279844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1" i="0" u="none" strike="noStrike" kern="1200" cap="none" normalizeH="0" noProof="0" dirty="0">
                <a:ln>
                  <a:noFill/>
                </a:ln>
                <a:solidFill>
                  <a:schemeClr val="bg1"/>
                </a:solidFill>
                <a:effectLst/>
                <a:uLnTx/>
                <a:uFillTx/>
                <a:latin typeface="Arial"/>
              </a:rPr>
              <a:t>Semestre de printemps</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1" i="0" u="none" strike="noStrike" kern="1200" cap="none" spc="0" normalizeH="0" baseline="0" noProof="0" dirty="0">
                <a:ln>
                  <a:noFill/>
                </a:ln>
                <a:solidFill>
                  <a:schemeClr val="bg1"/>
                </a:solidFill>
                <a:effectLst/>
                <a:uLnTx/>
                <a:uFillTx/>
                <a:latin typeface="Arial"/>
              </a:rPr>
              <a:t> 2026</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fr-CH" sz="1800" b="1" i="0" u="none" strike="noStrike" kern="1200" cap="none" spc="0" normalizeH="0" baseline="0" noProof="0" dirty="0">
              <a:ln>
                <a:noFill/>
              </a:ln>
              <a:solidFill>
                <a:schemeClr val="bg1"/>
              </a:solidFill>
              <a:effectLst/>
              <a:uLnTx/>
              <a:uFillTx/>
              <a:latin typeface="Arial"/>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1" i="0" u="none" strike="noStrike" kern="1200" cap="none" spc="0" normalizeH="0" baseline="0" noProof="0" dirty="0">
                <a:ln>
                  <a:noFill/>
                </a:ln>
                <a:solidFill>
                  <a:schemeClr val="bg1"/>
                </a:solidFill>
                <a:effectLst/>
                <a:uLnTx/>
                <a:uFillTx/>
                <a:latin typeface="Arial"/>
              </a:rPr>
              <a:t>DELAI: 9 MARS </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1" i="0" u="none" strike="noStrike" kern="1200" cap="none" spc="0" normalizeH="0" baseline="0" noProof="0" dirty="0">
                <a:ln>
                  <a:noFill/>
                </a:ln>
                <a:solidFill>
                  <a:schemeClr val="bg1"/>
                </a:solidFill>
                <a:effectLst/>
                <a:uLnTx/>
                <a:uFillTx/>
                <a:latin typeface="Arial"/>
              </a:rPr>
              <a:t>2026</a:t>
            </a:r>
          </a:p>
        </p:txBody>
      </p:sp>
      <p:sp>
        <p:nvSpPr>
          <p:cNvPr id="6" name="Rectangle 5"/>
          <p:cNvSpPr/>
          <p:nvPr/>
        </p:nvSpPr>
        <p:spPr>
          <a:xfrm>
            <a:off x="603480" y="2994534"/>
            <a:ext cx="2536502" cy="279844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1" i="0" u="none" strike="noStrike" kern="1200" cap="none" spc="0" normalizeH="0" baseline="0" noProof="0" dirty="0">
                <a:ln>
                  <a:noFill/>
                </a:ln>
                <a:solidFill>
                  <a:schemeClr val="bg1"/>
                </a:solidFill>
                <a:effectLst/>
                <a:uLnTx/>
                <a:uFillTx/>
                <a:latin typeface="Arial"/>
              </a:rPr>
              <a:t>Semestre d'automne </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1" i="0" u="none" strike="noStrike" kern="1200" cap="none" spc="0" normalizeH="0" baseline="0" noProof="0" dirty="0">
                <a:ln>
                  <a:noFill/>
                </a:ln>
                <a:solidFill>
                  <a:schemeClr val="bg1"/>
                </a:solidFill>
                <a:effectLst/>
                <a:uLnTx/>
                <a:uFillTx/>
                <a:latin typeface="Arial"/>
              </a:rPr>
              <a:t>2025-2026</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fr-CH" sz="1800" b="1" i="0" u="none" strike="noStrike" kern="1200" cap="none" spc="0" normalizeH="0" baseline="0" noProof="0" dirty="0">
              <a:ln>
                <a:noFill/>
              </a:ln>
              <a:solidFill>
                <a:srgbClr val="000000"/>
              </a:solidFill>
              <a:effectLst/>
              <a:uLnTx/>
              <a:uFillTx/>
              <a:latin typeface="Arial"/>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1" i="0" u="none" strike="noStrike" kern="1200" cap="none" spc="0" normalizeH="0" baseline="0" noProof="0" dirty="0">
                <a:ln>
                  <a:noFill/>
                </a:ln>
                <a:solidFill>
                  <a:schemeClr val="bg1"/>
                </a:solidFill>
                <a:effectLst/>
                <a:uLnTx/>
                <a:uFillTx/>
                <a:latin typeface="Arial"/>
              </a:rPr>
              <a:t>DELAI: 13 OCTOBRE</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1" i="0" u="none" strike="noStrike" kern="1200" cap="none" spc="0" normalizeH="0" baseline="0" noProof="0" dirty="0">
                <a:ln>
                  <a:noFill/>
                </a:ln>
                <a:solidFill>
                  <a:schemeClr val="bg1"/>
                </a:solidFill>
                <a:effectLst/>
                <a:uLnTx/>
                <a:uFillTx/>
                <a:latin typeface="Arial"/>
              </a:rPr>
              <a:t>2025</a:t>
            </a:r>
          </a:p>
        </p:txBody>
      </p:sp>
      <p:sp>
        <p:nvSpPr>
          <p:cNvPr id="7" name="Rectangle 6"/>
          <p:cNvSpPr/>
          <p:nvPr/>
        </p:nvSpPr>
        <p:spPr>
          <a:xfrm>
            <a:off x="3183225" y="2922236"/>
            <a:ext cx="345107" cy="2943036"/>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0" i="0" u="none" strike="noStrike" kern="1200" cap="none" spc="0" normalizeH="0" baseline="0" noProof="0" dirty="0">
                <a:ln>
                  <a:noFill/>
                </a:ln>
                <a:solidFill>
                  <a:srgbClr val="000000"/>
                </a:solidFill>
                <a:effectLst/>
                <a:uLnTx/>
                <a:uFillTx/>
                <a:latin typeface="Arial"/>
              </a:rPr>
              <a:t>Session examens </a:t>
            </a:r>
            <a:r>
              <a:rPr kumimoji="0" lang="fr-CH" sz="1800" b="0" i="0" u="none" strike="noStrike" kern="1200" cap="none" spc="0" normalizeH="0" baseline="0" noProof="0" dirty="0" err="1">
                <a:ln>
                  <a:noFill/>
                </a:ln>
                <a:solidFill>
                  <a:srgbClr val="000000"/>
                </a:solidFill>
                <a:effectLst/>
                <a:uLnTx/>
                <a:uFillTx/>
                <a:latin typeface="Arial"/>
              </a:rPr>
              <a:t>janv-fevr</a:t>
            </a:r>
            <a:endParaRPr kumimoji="0" lang="fr-CH" sz="1800" b="0" i="0" u="none" strike="noStrike" kern="1200" cap="none" spc="0" normalizeH="0" baseline="0" noProof="0" dirty="0">
              <a:ln>
                <a:noFill/>
              </a:ln>
              <a:solidFill>
                <a:srgbClr val="000000"/>
              </a:solidFill>
              <a:effectLst/>
              <a:uLnTx/>
              <a:uFillTx/>
              <a:latin typeface="Arial"/>
            </a:endParaRPr>
          </a:p>
        </p:txBody>
      </p:sp>
      <p:sp>
        <p:nvSpPr>
          <p:cNvPr id="8" name="Rectangle 7"/>
          <p:cNvSpPr/>
          <p:nvPr/>
        </p:nvSpPr>
        <p:spPr>
          <a:xfrm>
            <a:off x="8118788" y="2922236"/>
            <a:ext cx="345107" cy="2943036"/>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0" i="0" u="none" strike="noStrike" kern="1200" cap="none" spc="0" normalizeH="0" baseline="0" noProof="0" dirty="0">
                <a:ln>
                  <a:noFill/>
                </a:ln>
                <a:solidFill>
                  <a:srgbClr val="000000"/>
                </a:solidFill>
                <a:effectLst/>
                <a:uLnTx/>
                <a:uFillTx/>
                <a:latin typeface="Arial"/>
              </a:rPr>
              <a:t>Session examens août-sept</a:t>
            </a:r>
          </a:p>
        </p:txBody>
      </p:sp>
      <p:sp>
        <p:nvSpPr>
          <p:cNvPr id="9" name="Rectangle 8"/>
          <p:cNvSpPr/>
          <p:nvPr/>
        </p:nvSpPr>
        <p:spPr>
          <a:xfrm>
            <a:off x="6422901" y="2922236"/>
            <a:ext cx="345107" cy="2943036"/>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0" i="0" u="none" strike="noStrike" kern="1200" cap="none" spc="0" normalizeH="0" baseline="0" noProof="0" dirty="0">
                <a:ln>
                  <a:noFill/>
                </a:ln>
                <a:solidFill>
                  <a:srgbClr val="000000"/>
                </a:solidFill>
                <a:effectLst/>
                <a:uLnTx/>
                <a:uFillTx/>
                <a:latin typeface="Arial"/>
              </a:rPr>
              <a:t>Session examens mai-juin</a:t>
            </a:r>
          </a:p>
        </p:txBody>
      </p:sp>
      <p:sp>
        <p:nvSpPr>
          <p:cNvPr id="13" name="Rectangle 12"/>
          <p:cNvSpPr/>
          <p:nvPr/>
        </p:nvSpPr>
        <p:spPr>
          <a:xfrm>
            <a:off x="6823785" y="2994534"/>
            <a:ext cx="1223540" cy="279844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fr-CH" sz="1800" b="1" i="0" u="none" strike="noStrike" kern="1200" cap="none" spc="0" normalizeH="0" baseline="0" noProof="0" dirty="0">
                <a:ln>
                  <a:noFill/>
                </a:ln>
                <a:solidFill>
                  <a:schemeClr val="bg1"/>
                </a:solidFill>
                <a:effectLst/>
                <a:uLnTx/>
                <a:uFillTx/>
                <a:latin typeface="Arial"/>
              </a:rPr>
              <a:t>DELAI: 19 JUILLET 2026</a:t>
            </a:r>
          </a:p>
        </p:txBody>
      </p:sp>
    </p:spTree>
    <p:extLst>
      <p:ext uri="{BB962C8B-B14F-4D97-AF65-F5344CB8AC3E}">
        <p14:creationId xmlns:p14="http://schemas.microsoft.com/office/powerpoint/2010/main" val="815175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650875" y="404813"/>
            <a:ext cx="80406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altLang="fr-FR" sz="4400" b="1" dirty="0">
                <a:solidFill>
                  <a:srgbClr val="FFCC00"/>
                </a:solidFill>
              </a:rPr>
              <a:t>Inscriptions (3)</a:t>
            </a:r>
          </a:p>
        </p:txBody>
      </p:sp>
      <p:sp>
        <p:nvSpPr>
          <p:cNvPr id="15363" name="Text Box 2"/>
          <p:cNvSpPr txBox="1">
            <a:spLocks noChangeArrowheads="1"/>
          </p:cNvSpPr>
          <p:nvPr/>
        </p:nvSpPr>
        <p:spPr bwMode="auto">
          <a:xfrm>
            <a:off x="650875" y="1412875"/>
            <a:ext cx="8040688"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DejaVu Sans" charset="0"/>
                <a:cs typeface="DejaVu Sans"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DejaVu Sans" charset="0"/>
                <a:cs typeface="DejaVu Sans"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DejaVu Sans" charset="0"/>
                <a:cs typeface="DejaVu Sans"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DejaVu Sans" charset="0"/>
                <a:cs typeface="DejaVu Sans"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DejaVu Sans" charset="0"/>
                <a:cs typeface="DejaVu Sans" charset="0"/>
              </a:defRPr>
            </a:lvl9pPr>
          </a:lstStyle>
          <a:p>
            <a:pPr marL="514350" lvl="1" indent="-514350" algn="just" eaLnBrk="1" hangingPunct="1">
              <a:lnSpc>
                <a:spcPct val="90000"/>
              </a:lnSpc>
              <a:buClr>
                <a:srgbClr val="00B0F0"/>
              </a:buClr>
              <a:buSzPct val="100000"/>
              <a:buFont typeface="Arial" panose="020B0604020202020204" pitchFamily="34" charset="0"/>
              <a:buChar char="•"/>
              <a:defRPr/>
            </a:pPr>
            <a:r>
              <a:rPr lang="fr-CH" altLang="fr-FR" sz="2300" dirty="0">
                <a:solidFill>
                  <a:schemeClr val="tx1"/>
                </a:solidFill>
                <a:latin typeface="+mn-lt"/>
                <a:ea typeface="+mn-ea"/>
                <a:cs typeface="+mn-cs"/>
                <a:sym typeface="Webdings" panose="05030102010509060703" pitchFamily="18" charset="2"/>
              </a:rPr>
              <a:t>Inscrivez-vous en ligne à l'ensemble des cours que vous suivez: y compris ateliers, enseignements </a:t>
            </a:r>
            <a:r>
              <a:rPr lang="fr-CH" altLang="fr-FR" sz="2300" dirty="0" err="1">
                <a:solidFill>
                  <a:schemeClr val="tx1"/>
                </a:solidFill>
                <a:latin typeface="+mn-lt"/>
                <a:ea typeface="+mn-ea"/>
                <a:cs typeface="+mn-cs"/>
                <a:sym typeface="Webdings" panose="05030102010509060703" pitchFamily="18" charset="2"/>
              </a:rPr>
              <a:t>co-requis</a:t>
            </a:r>
            <a:r>
              <a:rPr lang="fr-CH" altLang="fr-FR" sz="2300" dirty="0">
                <a:solidFill>
                  <a:schemeClr val="tx1"/>
                </a:solidFill>
                <a:latin typeface="+mn-lt"/>
                <a:ea typeface="+mn-ea"/>
                <a:cs typeface="+mn-cs"/>
                <a:sym typeface="Webdings" panose="05030102010509060703" pitchFamily="18" charset="2"/>
              </a:rPr>
              <a:t>, enseignements hors Faculté</a:t>
            </a:r>
          </a:p>
          <a:p>
            <a:pPr marL="514350" lvl="1" indent="-514350" algn="just" eaLnBrk="1" hangingPunct="1">
              <a:lnSpc>
                <a:spcPct val="90000"/>
              </a:lnSpc>
              <a:buClr>
                <a:srgbClr val="00B0F0"/>
              </a:buClr>
              <a:buSzPct val="100000"/>
              <a:buFont typeface="Arial" panose="020B0604020202020204" pitchFamily="34" charset="0"/>
              <a:buChar char="•"/>
              <a:defRPr/>
            </a:pPr>
            <a:endParaRPr lang="fr-CH" altLang="fr-FR" sz="2300" dirty="0">
              <a:solidFill>
                <a:schemeClr val="tx1"/>
              </a:solidFill>
              <a:latin typeface="+mn-lt"/>
              <a:ea typeface="+mn-ea"/>
              <a:cs typeface="+mn-cs"/>
              <a:sym typeface="Webdings" panose="05030102010509060703" pitchFamily="18" charset="2"/>
            </a:endParaRPr>
          </a:p>
          <a:p>
            <a:pPr marL="514350" lvl="1" indent="-514350" algn="just" eaLnBrk="1" hangingPunct="1">
              <a:lnSpc>
                <a:spcPct val="90000"/>
              </a:lnSpc>
              <a:buClr>
                <a:srgbClr val="00B0F0"/>
              </a:buClr>
              <a:buSzPct val="100000"/>
              <a:buFont typeface="Arial" panose="020B0604020202020204" pitchFamily="34" charset="0"/>
              <a:buChar char="•"/>
              <a:defRPr/>
            </a:pPr>
            <a:r>
              <a:rPr lang="fr-CH" altLang="fr-FR" sz="2300" dirty="0">
                <a:solidFill>
                  <a:schemeClr val="tx1"/>
                </a:solidFill>
                <a:latin typeface="+mn-lt"/>
                <a:ea typeface="+mn-ea"/>
                <a:cs typeface="+mn-cs"/>
                <a:sym typeface="Webdings" panose="05030102010509060703" pitchFamily="18" charset="2"/>
              </a:rPr>
              <a:t>L'inscription sur Moodle N'EST PAS suffisante et ne fait pas office d'inscription officielle</a:t>
            </a:r>
          </a:p>
          <a:p>
            <a:pPr marL="514350" lvl="1" indent="-514350" algn="just" eaLnBrk="1" hangingPunct="1">
              <a:lnSpc>
                <a:spcPct val="90000"/>
              </a:lnSpc>
              <a:buClr>
                <a:srgbClr val="00B0F0"/>
              </a:buClr>
              <a:buSzPct val="100000"/>
              <a:buFont typeface="Arial" panose="020B0604020202020204" pitchFamily="34" charset="0"/>
              <a:buChar char="•"/>
              <a:defRPr/>
            </a:pPr>
            <a:endParaRPr lang="fr-CH" altLang="fr-FR" sz="2300" dirty="0">
              <a:solidFill>
                <a:schemeClr val="tx1"/>
              </a:solidFill>
              <a:latin typeface="+mn-lt"/>
              <a:ea typeface="+mn-ea"/>
              <a:cs typeface="+mn-cs"/>
              <a:sym typeface="Webdings" panose="05030102010509060703" pitchFamily="18" charset="2"/>
            </a:endParaRPr>
          </a:p>
          <a:p>
            <a:pPr marL="514350" lvl="1" indent="-514350" algn="just" eaLnBrk="1" hangingPunct="1">
              <a:lnSpc>
                <a:spcPct val="90000"/>
              </a:lnSpc>
              <a:buClr>
                <a:srgbClr val="00B0F0"/>
              </a:buClr>
              <a:buSzPct val="100000"/>
              <a:buFont typeface="Arial" panose="020B0604020202020204" pitchFamily="34" charset="0"/>
              <a:buChar char="•"/>
              <a:defRPr/>
            </a:pPr>
            <a:r>
              <a:rPr lang="fr-CH" altLang="fr-FR" sz="2300" dirty="0">
                <a:solidFill>
                  <a:schemeClr val="tx1"/>
                </a:solidFill>
                <a:latin typeface="+mn-lt"/>
                <a:ea typeface="+mn-ea"/>
                <a:cs typeface="+mn-cs"/>
                <a:sym typeface="Webdings" panose="05030102010509060703" pitchFamily="18" charset="2"/>
              </a:rPr>
              <a:t>Au-delà du délai officiel, les inscriptions sont définitives</a:t>
            </a:r>
          </a:p>
          <a:p>
            <a:pPr marL="514350" lvl="1" indent="-514350" algn="just" eaLnBrk="1" hangingPunct="1">
              <a:lnSpc>
                <a:spcPct val="90000"/>
              </a:lnSpc>
              <a:buClr>
                <a:srgbClr val="00B0F0"/>
              </a:buClr>
              <a:buSzPct val="100000"/>
              <a:buFont typeface="Arial" panose="020B0604020202020204" pitchFamily="34" charset="0"/>
              <a:buChar char="•"/>
              <a:defRPr/>
            </a:pPr>
            <a:endParaRPr lang="fr-CH" altLang="fr-FR" sz="2300" dirty="0">
              <a:solidFill>
                <a:schemeClr val="tx1"/>
              </a:solidFill>
              <a:latin typeface="+mn-lt"/>
              <a:ea typeface="+mn-ea"/>
              <a:cs typeface="+mn-cs"/>
              <a:sym typeface="Webdings" panose="05030102010509060703" pitchFamily="18" charset="2"/>
            </a:endParaRPr>
          </a:p>
          <a:p>
            <a:pPr marL="514350" lvl="1" indent="-514350" algn="just" eaLnBrk="1" hangingPunct="1">
              <a:lnSpc>
                <a:spcPct val="90000"/>
              </a:lnSpc>
              <a:buClr>
                <a:srgbClr val="00B0F0"/>
              </a:buClr>
              <a:buSzPct val="100000"/>
              <a:buFont typeface="Arial" panose="020B0604020202020204" pitchFamily="34" charset="0"/>
              <a:buChar char="•"/>
              <a:defRPr/>
            </a:pPr>
            <a:r>
              <a:rPr lang="fr-CH" altLang="fr-FR" sz="2300" dirty="0">
                <a:solidFill>
                  <a:schemeClr val="tx1"/>
                </a:solidFill>
                <a:latin typeface="+mn-lt"/>
                <a:ea typeface="+mn-ea"/>
                <a:cs typeface="+mn-cs"/>
                <a:sym typeface="Webdings" panose="05030102010509060703" pitchFamily="18" charset="2"/>
              </a:rPr>
              <a:t>Imprimez votre inscription afin de la contrôler, et conservez-la comme preuve pour le jour de l’examen</a:t>
            </a:r>
          </a:p>
        </p:txBody>
      </p:sp>
    </p:spTree>
    <p:extLst>
      <p:ext uri="{BB962C8B-B14F-4D97-AF65-F5344CB8AC3E}">
        <p14:creationId xmlns:p14="http://schemas.microsoft.com/office/powerpoint/2010/main" val="41762002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Rectangle 9"/>
          <p:cNvSpPr>
            <a:spLocks noGrp="1" noChangeArrowheads="1"/>
          </p:cNvSpPr>
          <p:nvPr>
            <p:ph type="title"/>
          </p:nvPr>
        </p:nvSpPr>
        <p:spPr>
          <a:xfrm>
            <a:off x="250825" y="333375"/>
            <a:ext cx="8569325" cy="1008063"/>
          </a:xfrm>
        </p:spPr>
        <p:txBody>
          <a:bodyPr>
            <a:normAutofit/>
          </a:bodyPr>
          <a:lstStyle/>
          <a:p>
            <a:pPr eaLnBrk="1" hangingPunct="1">
              <a:defRPr/>
            </a:pPr>
            <a:r>
              <a:rPr lang="fr-CH" altLang="fr-FR" sz="4900" b="1" kern="1200" dirty="0">
                <a:solidFill>
                  <a:srgbClr val="FFCC00"/>
                </a:solidFill>
              </a:rPr>
              <a:t>Inscriptions (4)</a:t>
            </a:r>
            <a:r>
              <a:rPr lang="fr-CH" altLang="fr-FR" sz="2900" b="1" dirty="0">
                <a:latin typeface="Arial Narrow" pitchFamily="34" charset="0"/>
              </a:rPr>
              <a:t>		</a:t>
            </a:r>
            <a:endParaRPr lang="fr-FR" altLang="fr-FR" sz="2900" b="1" dirty="0">
              <a:latin typeface="Arial Narrow" pitchFamily="34" charset="0"/>
            </a:endParaRPr>
          </a:p>
        </p:txBody>
      </p:sp>
      <p:sp>
        <p:nvSpPr>
          <p:cNvPr id="27651" name="Rectangle 10"/>
          <p:cNvSpPr>
            <a:spLocks noGrp="1" noChangeArrowheads="1"/>
          </p:cNvSpPr>
          <p:nvPr>
            <p:ph sz="half" idx="1"/>
          </p:nvPr>
        </p:nvSpPr>
        <p:spPr>
          <a:xfrm>
            <a:off x="395288" y="1557338"/>
            <a:ext cx="8218487" cy="4784725"/>
          </a:xfrm>
        </p:spPr>
        <p:txBody>
          <a:bodyPr/>
          <a:lstStyle/>
          <a:p>
            <a:pPr marL="514350" indent="-514350" algn="just" eaLnBrk="1" hangingPunct="1">
              <a:spcBef>
                <a:spcPct val="0"/>
              </a:spcBef>
              <a:buClr>
                <a:srgbClr val="00B0F0"/>
              </a:buClr>
              <a:buFont typeface="Arial" panose="020B0604020202020204" pitchFamily="34" charset="0"/>
              <a:buChar char="•"/>
            </a:pPr>
            <a:r>
              <a:rPr lang="en-GB" altLang="fr-FR" sz="2300" dirty="0">
                <a:solidFill>
                  <a:schemeClr val="tx1"/>
                </a:solidFill>
              </a:rPr>
              <a:t>Il </a:t>
            </a:r>
            <a:r>
              <a:rPr lang="en-GB" altLang="fr-FR" sz="2300" dirty="0" err="1">
                <a:solidFill>
                  <a:schemeClr val="tx1"/>
                </a:solidFill>
              </a:rPr>
              <a:t>n’est</a:t>
            </a:r>
            <a:r>
              <a:rPr lang="en-GB" altLang="fr-FR" sz="2300" dirty="0">
                <a:solidFill>
                  <a:schemeClr val="tx1"/>
                </a:solidFill>
              </a:rPr>
              <a:t> pas possible de </a:t>
            </a:r>
            <a:r>
              <a:rPr lang="en-GB" altLang="fr-FR" sz="2300" dirty="0" err="1">
                <a:solidFill>
                  <a:schemeClr val="tx1"/>
                </a:solidFill>
              </a:rPr>
              <a:t>présenter</a:t>
            </a:r>
            <a:r>
              <a:rPr lang="en-GB" altLang="fr-FR" sz="2300" dirty="0">
                <a:solidFill>
                  <a:schemeClr val="tx1"/>
                </a:solidFill>
              </a:rPr>
              <a:t> pour la 1ère </a:t>
            </a:r>
            <a:r>
              <a:rPr lang="en-GB" altLang="fr-FR" sz="2300" dirty="0" err="1">
                <a:solidFill>
                  <a:schemeClr val="tx1"/>
                </a:solidFill>
              </a:rPr>
              <a:t>fois</a:t>
            </a:r>
            <a:r>
              <a:rPr lang="en-GB" altLang="fr-FR" sz="2300" dirty="0">
                <a:solidFill>
                  <a:schemeClr val="tx1"/>
                </a:solidFill>
              </a:rPr>
              <a:t> un </a:t>
            </a:r>
            <a:r>
              <a:rPr lang="en-GB" altLang="fr-FR" sz="2300" dirty="0" err="1">
                <a:solidFill>
                  <a:schemeClr val="tx1"/>
                </a:solidFill>
              </a:rPr>
              <a:t>examen</a:t>
            </a:r>
            <a:r>
              <a:rPr lang="en-GB" altLang="fr-FR" sz="2300" dirty="0">
                <a:solidFill>
                  <a:schemeClr val="tx1"/>
                </a:solidFill>
              </a:rPr>
              <a:t> à la session de </a:t>
            </a:r>
            <a:r>
              <a:rPr lang="en-GB" altLang="fr-FR" sz="2300" dirty="0" err="1">
                <a:solidFill>
                  <a:schemeClr val="tx1"/>
                </a:solidFill>
              </a:rPr>
              <a:t>rattrapage</a:t>
            </a:r>
            <a:r>
              <a:rPr lang="en-GB" altLang="fr-FR" sz="2300" dirty="0">
                <a:solidFill>
                  <a:schemeClr val="tx1"/>
                </a:solidFill>
              </a:rPr>
              <a:t>.</a:t>
            </a:r>
          </a:p>
          <a:p>
            <a:pPr marL="514350" indent="-514350" algn="just" eaLnBrk="1" hangingPunct="1">
              <a:spcBef>
                <a:spcPct val="0"/>
              </a:spcBef>
              <a:buClr>
                <a:srgbClr val="00B0F0"/>
              </a:buClr>
              <a:buFont typeface="Arial" panose="020B0604020202020204" pitchFamily="34" charset="0"/>
              <a:buChar char="•"/>
            </a:pPr>
            <a:endParaRPr lang="en-GB" altLang="fr-FR" sz="23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r>
              <a:rPr lang="en-GB" altLang="fr-FR" sz="2300" dirty="0">
                <a:solidFill>
                  <a:schemeClr val="tx1"/>
                </a:solidFill>
              </a:rPr>
              <a:t>Les </a:t>
            </a:r>
            <a:r>
              <a:rPr lang="en-GB" altLang="fr-FR" sz="2300" dirty="0" err="1">
                <a:solidFill>
                  <a:schemeClr val="tx1"/>
                </a:solidFill>
              </a:rPr>
              <a:t>relevés</a:t>
            </a:r>
            <a:r>
              <a:rPr lang="en-GB" altLang="fr-FR" sz="2300" dirty="0">
                <a:solidFill>
                  <a:schemeClr val="tx1"/>
                </a:solidFill>
              </a:rPr>
              <a:t> de notes </a:t>
            </a:r>
            <a:r>
              <a:rPr lang="en-GB" altLang="fr-FR" sz="2300" dirty="0" err="1">
                <a:solidFill>
                  <a:schemeClr val="tx1"/>
                </a:solidFill>
              </a:rPr>
              <a:t>doivent</a:t>
            </a:r>
            <a:r>
              <a:rPr lang="en-GB" altLang="fr-FR" sz="2300" dirty="0">
                <a:solidFill>
                  <a:schemeClr val="tx1"/>
                </a:solidFill>
              </a:rPr>
              <a:t> </a:t>
            </a:r>
            <a:r>
              <a:rPr lang="en-GB" altLang="fr-FR" sz="2300" dirty="0" err="1">
                <a:solidFill>
                  <a:schemeClr val="tx1"/>
                </a:solidFill>
              </a:rPr>
              <a:t>être</a:t>
            </a:r>
            <a:r>
              <a:rPr lang="en-GB" altLang="fr-FR" sz="2300" dirty="0">
                <a:solidFill>
                  <a:schemeClr val="tx1"/>
                </a:solidFill>
              </a:rPr>
              <a:t> </a:t>
            </a:r>
            <a:r>
              <a:rPr lang="en-GB" altLang="fr-FR" sz="2300" dirty="0" err="1">
                <a:solidFill>
                  <a:schemeClr val="tx1"/>
                </a:solidFill>
              </a:rPr>
              <a:t>conservés</a:t>
            </a:r>
            <a:r>
              <a:rPr lang="en-GB" altLang="fr-FR" sz="2300" dirty="0">
                <a:solidFill>
                  <a:schemeClr val="tx1"/>
                </a:solidFill>
              </a:rPr>
              <a:t> </a:t>
            </a:r>
            <a:r>
              <a:rPr lang="en-GB" altLang="fr-FR" sz="2300" dirty="0" err="1">
                <a:solidFill>
                  <a:schemeClr val="tx1"/>
                </a:solidFill>
              </a:rPr>
              <a:t>précieusement</a:t>
            </a:r>
            <a:r>
              <a:rPr lang="en-GB" altLang="fr-FR" sz="2300" dirty="0">
                <a:solidFill>
                  <a:schemeClr val="tx1"/>
                </a:solidFill>
              </a:rPr>
              <a:t> : </a:t>
            </a:r>
            <a:r>
              <a:rPr lang="en-GB" altLang="fr-FR" sz="2300" dirty="0" err="1">
                <a:solidFill>
                  <a:schemeClr val="tx1"/>
                </a:solidFill>
              </a:rPr>
              <a:t>vous</a:t>
            </a:r>
            <a:r>
              <a:rPr lang="en-GB" altLang="fr-FR" sz="2300" dirty="0">
                <a:solidFill>
                  <a:schemeClr val="tx1"/>
                </a:solidFill>
              </a:rPr>
              <a:t> </a:t>
            </a:r>
            <a:r>
              <a:rPr lang="en-GB" altLang="fr-FR" sz="2300" dirty="0" err="1">
                <a:solidFill>
                  <a:schemeClr val="tx1"/>
                </a:solidFill>
              </a:rPr>
              <a:t>êtes</a:t>
            </a:r>
            <a:r>
              <a:rPr lang="en-GB" altLang="fr-FR" sz="2300" dirty="0">
                <a:solidFill>
                  <a:schemeClr val="tx1"/>
                </a:solidFill>
              </a:rPr>
              <a:t> </a:t>
            </a:r>
            <a:r>
              <a:rPr lang="en-GB" altLang="fr-FR" sz="2300" dirty="0" err="1">
                <a:solidFill>
                  <a:schemeClr val="tx1"/>
                </a:solidFill>
              </a:rPr>
              <a:t>seuls</a:t>
            </a:r>
            <a:r>
              <a:rPr lang="en-GB" altLang="fr-FR" sz="2300" dirty="0">
                <a:solidFill>
                  <a:schemeClr val="tx1"/>
                </a:solidFill>
              </a:rPr>
              <a:t> à </a:t>
            </a:r>
            <a:r>
              <a:rPr lang="en-GB" altLang="fr-FR" sz="2300" dirty="0" err="1">
                <a:solidFill>
                  <a:schemeClr val="tx1"/>
                </a:solidFill>
              </a:rPr>
              <a:t>détenir</a:t>
            </a:r>
            <a:r>
              <a:rPr lang="en-GB" altLang="fr-FR" sz="2300" dirty="0">
                <a:solidFill>
                  <a:schemeClr val="tx1"/>
                </a:solidFill>
              </a:rPr>
              <a:t> les </a:t>
            </a:r>
            <a:r>
              <a:rPr lang="en-GB" altLang="fr-FR" sz="2300" dirty="0" err="1">
                <a:solidFill>
                  <a:schemeClr val="tx1"/>
                </a:solidFill>
              </a:rPr>
              <a:t>originaux</a:t>
            </a:r>
            <a:endParaRPr lang="en-GB" altLang="fr-FR" sz="23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endParaRPr lang="en-GB" altLang="fr-FR" sz="2300" dirty="0">
              <a:solidFill>
                <a:schemeClr val="tx1"/>
              </a:solidFill>
            </a:endParaRPr>
          </a:p>
          <a:p>
            <a:pPr marL="514350" indent="-514350" algn="just" eaLnBrk="1" hangingPunct="1">
              <a:spcBef>
                <a:spcPct val="0"/>
              </a:spcBef>
              <a:buClr>
                <a:srgbClr val="00B0F0"/>
              </a:buClr>
              <a:buFont typeface="Arial" panose="020B0604020202020204" pitchFamily="34" charset="0"/>
              <a:buChar char="•"/>
            </a:pPr>
            <a:r>
              <a:rPr lang="fr-FR" altLang="fr-FR" sz="2300" dirty="0">
                <a:solidFill>
                  <a:schemeClr val="tx1"/>
                </a:solidFill>
              </a:rPr>
              <a:t>Notes obtenues= crédits acquis.</a:t>
            </a:r>
          </a:p>
          <a:p>
            <a:pPr marL="514350" indent="-514350" algn="just" eaLnBrk="1" hangingPunct="1">
              <a:spcBef>
                <a:spcPct val="0"/>
              </a:spcBef>
              <a:buClr>
                <a:srgbClr val="00B0F0"/>
              </a:buClr>
              <a:buFont typeface="Arial" panose="020B0604020202020204" pitchFamily="34" charset="0"/>
              <a:buChar char="•"/>
            </a:pPr>
            <a:endParaRPr lang="fr-FR" altLang="fr-FR" sz="2300" dirty="0">
              <a:solidFill>
                <a:schemeClr val="tx1"/>
              </a:solidFill>
            </a:endParaRPr>
          </a:p>
          <a:p>
            <a:pPr marL="514350" lvl="1" indent="-514350" algn="just" eaLnBrk="1" hangingPunct="1">
              <a:spcBef>
                <a:spcPct val="0"/>
              </a:spcBef>
              <a:buClr>
                <a:srgbClr val="00B0F0"/>
              </a:buClr>
              <a:buFont typeface="Arial" panose="020B0604020202020204" pitchFamily="34" charset="0"/>
              <a:buChar char="•"/>
            </a:pPr>
            <a:r>
              <a:rPr lang="fr-FR" altLang="fr-FR" sz="2300" dirty="0">
                <a:solidFill>
                  <a:schemeClr val="tx1"/>
                </a:solidFill>
              </a:rPr>
              <a:t>Les examens pour lesquels vous avez obtenus au moins 4.00 sont définitivement acquis.</a:t>
            </a:r>
            <a:endParaRPr lang="en-GB" altLang="fr-FR" sz="2300" dirty="0">
              <a:solidFill>
                <a:schemeClr val="tx1"/>
              </a:solidFill>
            </a:endParaRPr>
          </a:p>
        </p:txBody>
      </p:sp>
      <p:sp>
        <p:nvSpPr>
          <p:cNvPr id="27652" name="Text Box 8"/>
          <p:cNvSpPr txBox="1">
            <a:spLocks noChangeArrowheads="1"/>
          </p:cNvSpPr>
          <p:nvPr/>
        </p:nvSpPr>
        <p:spPr bwMode="auto">
          <a:xfrm>
            <a:off x="2700338" y="5734050"/>
            <a:ext cx="424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endParaRPr lang="en-GB" altLang="fr-FR">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val="145873633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2"/>
          <p:cNvSpPr>
            <a:spLocks noGrp="1"/>
          </p:cNvSpPr>
          <p:nvPr>
            <p:ph type="title"/>
          </p:nvPr>
        </p:nvSpPr>
        <p:spPr>
          <a:xfrm>
            <a:off x="323850" y="-26988"/>
            <a:ext cx="8712200" cy="1401763"/>
          </a:xfrm>
        </p:spPr>
        <p:txBody>
          <a:bodyPr/>
          <a:lstStyle/>
          <a:p>
            <a:r>
              <a:rPr lang="fr-CH" altLang="fr-FR" b="1" dirty="0">
                <a:solidFill>
                  <a:srgbClr val="FFCC00"/>
                </a:solidFill>
              </a:rPr>
              <a:t>Tentatives</a:t>
            </a:r>
          </a:p>
        </p:txBody>
      </p:sp>
      <p:sp>
        <p:nvSpPr>
          <p:cNvPr id="24" name="Rectangle 23"/>
          <p:cNvSpPr/>
          <p:nvPr/>
        </p:nvSpPr>
        <p:spPr>
          <a:xfrm>
            <a:off x="3959994" y="2708919"/>
            <a:ext cx="2319236" cy="2295203"/>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Semestre de printemps</a:t>
            </a:r>
          </a:p>
        </p:txBody>
      </p:sp>
      <p:sp>
        <p:nvSpPr>
          <p:cNvPr id="25" name="Rectangle 24"/>
          <p:cNvSpPr/>
          <p:nvPr/>
        </p:nvSpPr>
        <p:spPr>
          <a:xfrm>
            <a:off x="1043608" y="2708920"/>
            <a:ext cx="2274888" cy="2295203"/>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Semestre d'automne</a:t>
            </a:r>
          </a:p>
        </p:txBody>
      </p:sp>
      <p:sp>
        <p:nvSpPr>
          <p:cNvPr id="12293" name="ZoneTexte 25"/>
          <p:cNvSpPr txBox="1">
            <a:spLocks noChangeArrowheads="1"/>
          </p:cNvSpPr>
          <p:nvPr/>
        </p:nvSpPr>
        <p:spPr bwMode="auto">
          <a:xfrm>
            <a:off x="539750" y="1196975"/>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fr-CH" altLang="fr-FR" dirty="0">
                <a:solidFill>
                  <a:schemeClr val="tx1"/>
                </a:solidFill>
              </a:rPr>
              <a:t>Une inscription = deux tentatives: si vous n’avez pas obtenu les crédits d’un enseignement de la</a:t>
            </a:r>
            <a:r>
              <a:rPr lang="fr-CH" altLang="fr-FR" b="1" dirty="0">
                <a:solidFill>
                  <a:schemeClr val="tx1"/>
                </a:solidFill>
              </a:rPr>
              <a:t> </a:t>
            </a:r>
            <a:r>
              <a:rPr lang="fr-CH" altLang="fr-FR" dirty="0">
                <a:solidFill>
                  <a:schemeClr val="tx1"/>
                </a:solidFill>
              </a:rPr>
              <a:t>session ordinaire (de janvier-février et de mai-juin), vous êtes automatiquement réinscrit à la session de rattrapage d’août-septembre de la même année.</a:t>
            </a:r>
          </a:p>
        </p:txBody>
      </p:sp>
      <p:sp>
        <p:nvSpPr>
          <p:cNvPr id="27" name="Rectangle 26"/>
          <p:cNvSpPr/>
          <p:nvPr/>
        </p:nvSpPr>
        <p:spPr>
          <a:xfrm>
            <a:off x="3455938" y="2101010"/>
            <a:ext cx="360040" cy="3231068"/>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buClr>
                <a:srgbClr val="000000"/>
              </a:buClr>
              <a:buSzPct val="100000"/>
              <a:buFont typeface="Times New Roman" panose="02020603050405020304" pitchFamily="18" charset="0"/>
              <a:buNone/>
              <a:defRPr/>
            </a:pPr>
            <a:r>
              <a:rPr lang="fr-CH" dirty="0">
                <a:solidFill>
                  <a:schemeClr val="tx1"/>
                </a:solidFill>
              </a:rPr>
              <a:t>Session examens </a:t>
            </a:r>
            <a:r>
              <a:rPr lang="fr-CH" dirty="0" err="1">
                <a:solidFill>
                  <a:schemeClr val="tx1"/>
                </a:solidFill>
              </a:rPr>
              <a:t>janv-fevr</a:t>
            </a:r>
            <a:endParaRPr lang="fr-CH" dirty="0">
              <a:solidFill>
                <a:schemeClr val="tx1"/>
              </a:solidFill>
            </a:endParaRPr>
          </a:p>
        </p:txBody>
      </p:sp>
      <p:sp>
        <p:nvSpPr>
          <p:cNvPr id="28" name="Rectangle 27"/>
          <p:cNvSpPr/>
          <p:nvPr/>
        </p:nvSpPr>
        <p:spPr>
          <a:xfrm>
            <a:off x="6948264" y="2132856"/>
            <a:ext cx="360040" cy="3231068"/>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buClr>
                <a:srgbClr val="000000"/>
              </a:buClr>
              <a:buSzPct val="100000"/>
              <a:buFont typeface="Times New Roman" panose="02020603050405020304" pitchFamily="18" charset="0"/>
              <a:buNone/>
              <a:defRPr/>
            </a:pPr>
            <a:r>
              <a:rPr lang="fr-CH" dirty="0">
                <a:solidFill>
                  <a:schemeClr val="tx1"/>
                </a:solidFill>
              </a:rPr>
              <a:t>Session examens août-sept</a:t>
            </a:r>
          </a:p>
        </p:txBody>
      </p:sp>
      <p:sp>
        <p:nvSpPr>
          <p:cNvPr id="29" name="Rectangle 28"/>
          <p:cNvSpPr/>
          <p:nvPr/>
        </p:nvSpPr>
        <p:spPr>
          <a:xfrm>
            <a:off x="6444208" y="2132856"/>
            <a:ext cx="360040" cy="3231068"/>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buClr>
                <a:srgbClr val="000000"/>
              </a:buClr>
              <a:buSzPct val="100000"/>
              <a:buFont typeface="Times New Roman" panose="02020603050405020304" pitchFamily="18" charset="0"/>
              <a:buNone/>
              <a:defRPr/>
            </a:pPr>
            <a:r>
              <a:rPr lang="fr-CH" dirty="0">
                <a:solidFill>
                  <a:schemeClr val="tx1"/>
                </a:solidFill>
              </a:rPr>
              <a:t>Session examens mai-juin</a:t>
            </a:r>
          </a:p>
        </p:txBody>
      </p:sp>
      <p:sp>
        <p:nvSpPr>
          <p:cNvPr id="30" name="Rectangle 29"/>
          <p:cNvSpPr/>
          <p:nvPr/>
        </p:nvSpPr>
        <p:spPr>
          <a:xfrm>
            <a:off x="3455938" y="5143551"/>
            <a:ext cx="360040" cy="79208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buClr>
                <a:srgbClr val="000000"/>
              </a:buClr>
              <a:buSzPct val="100000"/>
              <a:buFont typeface="Times New Roman" panose="02020603050405020304" pitchFamily="18" charset="0"/>
              <a:buNone/>
              <a:defRPr/>
            </a:pPr>
            <a:r>
              <a:rPr lang="fr-CH" sz="1200" b="1" dirty="0"/>
              <a:t>1</a:t>
            </a:r>
            <a:r>
              <a:rPr lang="fr-CH" sz="1200" b="1" baseline="30000" dirty="0"/>
              <a:t>ère</a:t>
            </a:r>
            <a:r>
              <a:rPr lang="fr-CH" sz="1200" b="1" dirty="0"/>
              <a:t> </a:t>
            </a:r>
            <a:r>
              <a:rPr lang="fr-CH" sz="1200" b="1" dirty="0" err="1"/>
              <a:t>tent</a:t>
            </a:r>
            <a:endParaRPr lang="fr-CH" sz="1200" b="1" dirty="0"/>
          </a:p>
        </p:txBody>
      </p:sp>
      <p:sp>
        <p:nvSpPr>
          <p:cNvPr id="31" name="Rectangle 30"/>
          <p:cNvSpPr/>
          <p:nvPr/>
        </p:nvSpPr>
        <p:spPr>
          <a:xfrm>
            <a:off x="6444208" y="5153245"/>
            <a:ext cx="360040" cy="79208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buClr>
                <a:srgbClr val="000000"/>
              </a:buClr>
              <a:buSzPct val="100000"/>
              <a:buFont typeface="Times New Roman" panose="02020603050405020304" pitchFamily="18" charset="0"/>
              <a:buNone/>
              <a:defRPr/>
            </a:pPr>
            <a:r>
              <a:rPr lang="fr-CH" sz="1200" b="1" dirty="0"/>
              <a:t>1</a:t>
            </a:r>
            <a:r>
              <a:rPr lang="fr-CH" sz="1200" b="1" baseline="30000" dirty="0"/>
              <a:t>ère</a:t>
            </a:r>
            <a:r>
              <a:rPr lang="fr-CH" sz="1200" b="1" dirty="0"/>
              <a:t> </a:t>
            </a:r>
            <a:r>
              <a:rPr lang="fr-CH" sz="1200" b="1" dirty="0" err="1"/>
              <a:t>tent</a:t>
            </a:r>
            <a:endParaRPr lang="fr-CH" sz="1200" b="1" dirty="0"/>
          </a:p>
        </p:txBody>
      </p:sp>
      <p:sp>
        <p:nvSpPr>
          <p:cNvPr id="32" name="Rectangle 31"/>
          <p:cNvSpPr/>
          <p:nvPr/>
        </p:nvSpPr>
        <p:spPr>
          <a:xfrm>
            <a:off x="6948264" y="5157192"/>
            <a:ext cx="360040" cy="79208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buClr>
                <a:srgbClr val="000000"/>
              </a:buClr>
              <a:buSzPct val="100000"/>
              <a:buFont typeface="Times New Roman" panose="02020603050405020304" pitchFamily="18" charset="0"/>
              <a:buNone/>
              <a:defRPr/>
            </a:pPr>
            <a:r>
              <a:rPr lang="fr-CH" sz="1200" b="1" dirty="0"/>
              <a:t>2</a:t>
            </a:r>
            <a:r>
              <a:rPr lang="fr-CH" sz="1200" b="1" baseline="30000" dirty="0"/>
              <a:t>ème</a:t>
            </a:r>
            <a:r>
              <a:rPr lang="fr-CH" sz="1200" b="1" dirty="0"/>
              <a:t>  </a:t>
            </a:r>
            <a:r>
              <a:rPr lang="fr-CH" sz="1200" b="1" dirty="0" err="1"/>
              <a:t>tent</a:t>
            </a:r>
            <a:endParaRPr lang="fr-CH" sz="1200" b="1" dirty="0"/>
          </a:p>
        </p:txBody>
      </p:sp>
    </p:spTree>
    <p:extLst>
      <p:ext uri="{BB962C8B-B14F-4D97-AF65-F5344CB8AC3E}">
        <p14:creationId xmlns:p14="http://schemas.microsoft.com/office/powerpoint/2010/main" val="395119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395288" y="261938"/>
            <a:ext cx="8362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altLang="fr-FR" sz="4400" b="1" spc="-250" dirty="0">
                <a:solidFill>
                  <a:srgbClr val="FFCC00"/>
                </a:solidFill>
              </a:rPr>
              <a:t>Tentatives - conditions de réussite</a:t>
            </a:r>
          </a:p>
        </p:txBody>
      </p:sp>
      <p:sp>
        <p:nvSpPr>
          <p:cNvPr id="9220" name="Rectangle 3"/>
          <p:cNvSpPr>
            <a:spLocks noChangeArrowheads="1"/>
          </p:cNvSpPr>
          <p:nvPr/>
        </p:nvSpPr>
        <p:spPr bwMode="auto">
          <a:xfrm>
            <a:off x="395288" y="1196752"/>
            <a:ext cx="8497887" cy="5531771"/>
          </a:xfrm>
          <a:prstGeom prst="rect">
            <a:avLst/>
          </a:prstGeom>
          <a:noFill/>
          <a:ln>
            <a:noFill/>
          </a:ln>
        </p:spPr>
        <p:txBody>
          <a:bodyPr>
            <a:spAutoFit/>
          </a:bodyPr>
          <a:lstStyle>
            <a:lvl1pPr marL="342900" indent="-342900"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rgbClr val="000000"/>
                </a:solidFill>
                <a:latin typeface="Arial" pitchFamily="34" charset="0"/>
                <a:ea typeface="DejaVu Sans" charset="0"/>
                <a:cs typeface="DejaVu Sans" charset="0"/>
              </a:defRPr>
            </a:lvl1pPr>
            <a:lvl2pPr marL="738188" indent="-280988" eaLnBrk="0" hangingPunct="0">
              <a:spcBef>
                <a:spcPts val="7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rgbClr val="000000"/>
                </a:solidFill>
                <a:latin typeface="Arial" pitchFamily="34" charset="0"/>
                <a:ea typeface="DejaVu Sans" charset="0"/>
                <a:cs typeface="DejaVu Sans" charset="0"/>
              </a:defRPr>
            </a:lvl2pPr>
            <a:lvl3pPr marL="1138238" indent="-280988" eaLnBrk="0" hangingPunct="0">
              <a:spcBef>
                <a:spcPts val="6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000000"/>
                </a:solidFill>
                <a:latin typeface="Arial" pitchFamily="34" charset="0"/>
                <a:ea typeface="DejaVu Sans" charset="0"/>
                <a:cs typeface="DejaVu Sans" charset="0"/>
              </a:defRPr>
            </a:lvl3pPr>
            <a:lvl4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4pPr>
            <a:lvl5pPr eaLnBrk="0" hangingPunct="0">
              <a:spcBef>
                <a:spcPts val="5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itchFamily="34" charset="0"/>
                <a:ea typeface="DejaVu Sans" charset="0"/>
                <a:cs typeface="DejaVu Sans" charset="0"/>
              </a:defRPr>
            </a:lvl9pPr>
          </a:lstStyle>
          <a:p>
            <a:pPr lvl="1">
              <a:lnSpc>
                <a:spcPct val="90000"/>
              </a:lnSpc>
              <a:buClr>
                <a:srgbClr val="000000"/>
              </a:buClr>
              <a:buSzPct val="100000"/>
              <a:buFont typeface="Arial" pitchFamily="34" charset="0"/>
              <a:buChar char="•"/>
              <a:defRPr/>
            </a:pPr>
            <a:r>
              <a:rPr lang="fr-CH" altLang="fr-FR" sz="3200" dirty="0"/>
              <a:t>Enseignements obligatoires:</a:t>
            </a:r>
            <a:r>
              <a:rPr lang="fr-CH" altLang="fr-FR" sz="3200" b="1" dirty="0">
                <a:solidFill>
                  <a:schemeClr val="tx1"/>
                </a:solidFill>
              </a:rPr>
              <a:t> 2 tentatives maximum</a:t>
            </a:r>
            <a:endParaRPr lang="fr-CH" altLang="fr-FR" sz="3200" dirty="0"/>
          </a:p>
          <a:p>
            <a:pPr lvl="2">
              <a:lnSpc>
                <a:spcPct val="90000"/>
              </a:lnSpc>
              <a:buClr>
                <a:srgbClr val="000000"/>
              </a:buClr>
              <a:buSzPct val="100000"/>
              <a:buFont typeface="Arial" pitchFamily="34" charset="0"/>
              <a:buChar char="•"/>
              <a:defRPr/>
            </a:pPr>
            <a:r>
              <a:rPr lang="fr-FR" altLang="fr-FR" dirty="0"/>
              <a:t>1 inscription = 2 tentatives dans l’année d’inscription (art. 18 al. 3 et  22 al.1 e) RE </a:t>
            </a:r>
            <a:r>
              <a:rPr lang="fr-FR" altLang="fr-FR" dirty="0" err="1"/>
              <a:t>SdS</a:t>
            </a:r>
            <a:r>
              <a:rPr lang="fr-FR" altLang="fr-FR" dirty="0"/>
              <a:t>) </a:t>
            </a:r>
          </a:p>
          <a:p>
            <a:pPr lvl="2">
              <a:lnSpc>
                <a:spcPct val="90000"/>
              </a:lnSpc>
              <a:buClr>
                <a:srgbClr val="000000"/>
              </a:buClr>
              <a:buSzPct val="100000"/>
              <a:buFont typeface="Arial" pitchFamily="34" charset="0"/>
              <a:buChar char="•"/>
              <a:defRPr/>
            </a:pPr>
            <a:r>
              <a:rPr lang="fr-CH" altLang="fr-FR" dirty="0">
                <a:solidFill>
                  <a:schemeClr val="tx1"/>
                </a:solidFill>
              </a:rPr>
              <a:t>Enseignements obligatoires </a:t>
            </a:r>
          </a:p>
          <a:p>
            <a:pPr lvl="1">
              <a:lnSpc>
                <a:spcPct val="90000"/>
              </a:lnSpc>
              <a:buClr>
                <a:srgbClr val="000000"/>
              </a:buClr>
              <a:buSzPct val="100000"/>
              <a:buFont typeface="Arial" pitchFamily="34" charset="0"/>
              <a:buChar char="•"/>
              <a:defRPr/>
            </a:pPr>
            <a:r>
              <a:rPr lang="fr-CH" altLang="fr-FR" sz="3200" dirty="0"/>
              <a:t>Enseignements à choix/ options libres:</a:t>
            </a:r>
            <a:r>
              <a:rPr lang="fr-CH" altLang="fr-FR" sz="3200" b="1" dirty="0">
                <a:solidFill>
                  <a:schemeClr val="tx1"/>
                </a:solidFill>
              </a:rPr>
              <a:t> 2x2 tentatives maximum</a:t>
            </a:r>
            <a:endParaRPr lang="fr-CH" altLang="fr-FR" sz="3200" dirty="0"/>
          </a:p>
          <a:p>
            <a:pPr lvl="2">
              <a:lnSpc>
                <a:spcPct val="90000"/>
              </a:lnSpc>
              <a:buClr>
                <a:srgbClr val="000000"/>
              </a:buClr>
              <a:buSzPct val="100000"/>
              <a:buFont typeface="Arial" pitchFamily="34" charset="0"/>
              <a:buChar char="•"/>
              <a:defRPr/>
            </a:pPr>
            <a:r>
              <a:rPr lang="fr-FR" altLang="fr-FR" dirty="0"/>
              <a:t>2 inscriptions = 2x2 tentatives (art. 18 al.4 RE </a:t>
            </a:r>
            <a:r>
              <a:rPr lang="fr-FR" altLang="fr-FR" dirty="0" err="1"/>
              <a:t>SdS</a:t>
            </a:r>
            <a:r>
              <a:rPr lang="fr-FR" altLang="fr-FR" dirty="0"/>
              <a:t>) dans le cadre du délai d’études: 5 semestres maximum</a:t>
            </a:r>
          </a:p>
          <a:p>
            <a:pPr lvl="2">
              <a:lnSpc>
                <a:spcPct val="90000"/>
              </a:lnSpc>
              <a:buClr>
                <a:srgbClr val="000000"/>
              </a:buClr>
              <a:buSzPct val="100000"/>
              <a:buFont typeface="Arial" pitchFamily="34" charset="0"/>
              <a:buChar char="•"/>
              <a:defRPr/>
            </a:pPr>
            <a:r>
              <a:rPr lang="fr-CH" altLang="fr-FR" dirty="0">
                <a:solidFill>
                  <a:schemeClr val="tx1"/>
                </a:solidFill>
              </a:rPr>
              <a:t>Enseignements à choix, options libres</a:t>
            </a:r>
          </a:p>
          <a:p>
            <a:pPr lvl="2">
              <a:lnSpc>
                <a:spcPct val="90000"/>
              </a:lnSpc>
              <a:buClr>
                <a:srgbClr val="000000"/>
              </a:buClr>
              <a:buSzPct val="100000"/>
              <a:buFont typeface="Arial" pitchFamily="34" charset="0"/>
              <a:buChar char="•"/>
              <a:defRPr/>
            </a:pPr>
            <a:endParaRPr lang="fr-FR" altLang="fr-FR" dirty="0"/>
          </a:p>
          <a:p>
            <a:pPr marL="457200" lvl="1" indent="0">
              <a:lnSpc>
                <a:spcPct val="90000"/>
              </a:lnSpc>
              <a:buClr>
                <a:srgbClr val="000000"/>
              </a:buClr>
              <a:buSzPct val="100000"/>
              <a:buFont typeface="Times New Roman" panose="02020603050405020304" pitchFamily="18" charset="0"/>
              <a:buNone/>
              <a:defRPr/>
            </a:pPr>
            <a:endParaRPr lang="fr-CH" altLang="fr-FR" sz="3200" dirty="0"/>
          </a:p>
        </p:txBody>
      </p:sp>
    </p:spTree>
    <p:extLst>
      <p:ext uri="{BB962C8B-B14F-4D97-AF65-F5344CB8AC3E}">
        <p14:creationId xmlns:p14="http://schemas.microsoft.com/office/powerpoint/2010/main" val="39429587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650875" y="-26988"/>
            <a:ext cx="8035925" cy="1401763"/>
          </a:xfrm>
        </p:spPr>
        <p:txBody>
          <a:bodyPr/>
          <a:lstStyle/>
          <a:p>
            <a:r>
              <a:rPr lang="fr-CH" altLang="fr-FR" b="1">
                <a:solidFill>
                  <a:srgbClr val="FFCC00"/>
                </a:solidFill>
              </a:rPr>
              <a:t>Echelle de notation</a:t>
            </a:r>
          </a:p>
        </p:txBody>
      </p:sp>
      <p:sp>
        <p:nvSpPr>
          <p:cNvPr id="28675" name="Espace réservé du contenu 2"/>
          <p:cNvSpPr>
            <a:spLocks noGrp="1"/>
          </p:cNvSpPr>
          <p:nvPr>
            <p:ph idx="1"/>
          </p:nvPr>
        </p:nvSpPr>
        <p:spPr>
          <a:xfrm>
            <a:off x="395288" y="1374775"/>
            <a:ext cx="8291512" cy="4286250"/>
          </a:xfrm>
        </p:spPr>
        <p:txBody>
          <a:bodyPr/>
          <a:lstStyle/>
          <a:p>
            <a:pPr>
              <a:buFont typeface="Arial" panose="020B0604020202020204" pitchFamily="34" charset="0"/>
              <a:buChar char="•"/>
            </a:pPr>
            <a:r>
              <a:rPr lang="fr-CH" altLang="fr-FR" sz="2800" dirty="0"/>
              <a:t>La notation à l’UNIGE est sur 6.00 (de 0.00 à 6.00).</a:t>
            </a:r>
          </a:p>
          <a:p>
            <a:pPr>
              <a:buFont typeface="Arial" panose="020B0604020202020204" pitchFamily="34" charset="0"/>
              <a:buChar char="•"/>
            </a:pPr>
            <a:r>
              <a:rPr lang="fr-CH" altLang="fr-FR" sz="2800" dirty="0"/>
              <a:t>La note pour acquérir les crédits est de </a:t>
            </a:r>
            <a:r>
              <a:rPr lang="fr-CH" altLang="fr-FR" sz="2800" b="1" dirty="0"/>
              <a:t>4.00/6</a:t>
            </a:r>
            <a:r>
              <a:rPr lang="fr-CH" altLang="fr-FR" sz="2800" dirty="0"/>
              <a:t> minimum.</a:t>
            </a:r>
          </a:p>
          <a:p>
            <a:pPr>
              <a:buFont typeface="Arial" panose="020B0604020202020204" pitchFamily="34" charset="0"/>
              <a:buChar char="•"/>
            </a:pPr>
            <a:r>
              <a:rPr lang="fr-CH" altLang="fr-FR" sz="2800" dirty="0"/>
              <a:t>Les notes sont données au </a:t>
            </a:r>
            <a:r>
              <a:rPr lang="fr-CH" altLang="fr-FR" sz="2800" b="1" dirty="0"/>
              <a:t>¼ de point </a:t>
            </a:r>
            <a:r>
              <a:rPr lang="fr-CH" altLang="fr-FR" sz="2800" dirty="0"/>
              <a:t>soit par exemple: 3.75, 4.00, 4.25, 4.50…</a:t>
            </a:r>
          </a:p>
          <a:p>
            <a:pPr>
              <a:buFont typeface="Arial" panose="020B0604020202020204" pitchFamily="34" charset="0"/>
              <a:buChar char="•"/>
            </a:pPr>
            <a:r>
              <a:rPr lang="fr-CH" altLang="fr-FR" sz="2800" dirty="0"/>
              <a:t>Dès que vous obtenez la note minimum de 4.00, vous ne pouvez pas repasser l’examen</a:t>
            </a:r>
          </a:p>
          <a:p>
            <a:endParaRPr lang="fr-CH" altLang="fr-FR" dirty="0"/>
          </a:p>
        </p:txBody>
      </p:sp>
    </p:spTree>
    <p:extLst>
      <p:ext uri="{BB962C8B-B14F-4D97-AF65-F5344CB8AC3E}">
        <p14:creationId xmlns:p14="http://schemas.microsoft.com/office/powerpoint/2010/main" val="304450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endParaRPr lang="fr-FR" dirty="0"/>
          </a:p>
          <a:p>
            <a:pPr marL="0" indent="0"/>
            <a:endParaRPr lang="fr-FR" dirty="0"/>
          </a:p>
          <a:p>
            <a:pPr marL="0" indent="0"/>
            <a:endParaRPr lang="fr-FR" dirty="0"/>
          </a:p>
          <a:p>
            <a:pPr marL="0" indent="0"/>
            <a:endParaRPr lang="fr-FR" dirty="0"/>
          </a:p>
          <a:p>
            <a:pPr marL="0" indent="0"/>
            <a:endParaRPr lang="fr-FR" dirty="0"/>
          </a:p>
          <a:p>
            <a:pPr marL="0" indent="0"/>
            <a:endParaRPr lang="fr-FR" dirty="0"/>
          </a:p>
          <a:p>
            <a:pPr marL="0" indent="0"/>
            <a:endParaRPr lang="fr-FR" dirty="0"/>
          </a:p>
          <a:p>
            <a:pPr marL="0" indent="0"/>
            <a:endParaRPr lang="fr-FR" dirty="0"/>
          </a:p>
          <a:p>
            <a:pPr marL="0" indent="0"/>
            <a:endParaRPr lang="fr-FR" u="sng" dirty="0"/>
          </a:p>
          <a:p>
            <a:pPr marL="0" indent="0"/>
            <a:endParaRPr lang="fr-FR" dirty="0"/>
          </a:p>
        </p:txBody>
      </p:sp>
      <p:pic>
        <p:nvPicPr>
          <p:cNvPr id="10" name="Imagen 9">
            <a:extLst>
              <a:ext uri="{FF2B5EF4-FFF2-40B4-BE49-F238E27FC236}">
                <a16:creationId xmlns:a16="http://schemas.microsoft.com/office/drawing/2014/main" id="{23F2C60F-A5F4-9300-D6B3-A9C801F1B0FC}"/>
              </a:ext>
            </a:extLst>
          </p:cNvPr>
          <p:cNvPicPr>
            <a:picLocks noChangeAspect="1"/>
          </p:cNvPicPr>
          <p:nvPr/>
        </p:nvPicPr>
        <p:blipFill>
          <a:blip r:embed="rId3"/>
          <a:stretch>
            <a:fillRect/>
          </a:stretch>
        </p:blipFill>
        <p:spPr>
          <a:xfrm>
            <a:off x="0" y="1268760"/>
            <a:ext cx="9144000" cy="2797246"/>
          </a:xfrm>
          <a:prstGeom prst="rect">
            <a:avLst/>
          </a:prstGeom>
        </p:spPr>
      </p:pic>
      <p:sp>
        <p:nvSpPr>
          <p:cNvPr id="12" name="CuadroTexto 11">
            <a:extLst>
              <a:ext uri="{FF2B5EF4-FFF2-40B4-BE49-F238E27FC236}">
                <a16:creationId xmlns:a16="http://schemas.microsoft.com/office/drawing/2014/main" id="{3AF2EC1C-3126-71D4-CE10-E24330486522}"/>
              </a:ext>
            </a:extLst>
          </p:cNvPr>
          <p:cNvSpPr txBox="1"/>
          <p:nvPr/>
        </p:nvSpPr>
        <p:spPr>
          <a:xfrm>
            <a:off x="611560" y="4581128"/>
            <a:ext cx="8035924" cy="646331"/>
          </a:xfrm>
          <a:prstGeom prst="rect">
            <a:avLst/>
          </a:prstGeom>
          <a:noFill/>
        </p:spPr>
        <p:txBody>
          <a:bodyPr wrap="square">
            <a:spAutoFit/>
          </a:bodyPr>
          <a:lstStyle/>
          <a:p>
            <a:r>
              <a:rPr lang="en-GB" dirty="0">
                <a:solidFill>
                  <a:schemeClr val="tx1"/>
                </a:solidFill>
                <a:hlinkClick r:id="rId4">
                  <a:extLst>
                    <a:ext uri="{A12FA001-AC4F-418D-AE19-62706E023703}">
                      <ahyp:hlinkClr xmlns:ahyp="http://schemas.microsoft.com/office/drawing/2018/hyperlinkcolor" val="tx"/>
                    </a:ext>
                  </a:extLst>
                </a:hlinkClick>
              </a:rPr>
              <a:t>https://vie-de-campus.unige.ch/application/files/5017/1395/1677/10-03-2017_1443_896.pdf</a:t>
            </a:r>
            <a:r>
              <a:rPr lang="en-GB" dirty="0">
                <a:solidFill>
                  <a:schemeClr val="tx1"/>
                </a:solidFill>
              </a:rPr>
              <a:t> </a:t>
            </a:r>
          </a:p>
        </p:txBody>
      </p:sp>
    </p:spTree>
    <p:extLst>
      <p:ext uri="{BB962C8B-B14F-4D97-AF65-F5344CB8AC3E}">
        <p14:creationId xmlns:p14="http://schemas.microsoft.com/office/powerpoint/2010/main" val="3587119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0" y="-26988"/>
            <a:ext cx="9144000" cy="1401763"/>
          </a:xfrm>
        </p:spPr>
        <p:txBody>
          <a:bodyPr/>
          <a:lstStyle/>
          <a:p>
            <a:r>
              <a:rPr lang="fr-CH" altLang="fr-FR" b="1" dirty="0">
                <a:solidFill>
                  <a:srgbClr val="FFCC00"/>
                </a:solidFill>
              </a:rPr>
              <a:t>Validation/conservation de notes</a:t>
            </a:r>
          </a:p>
        </p:txBody>
      </p:sp>
      <p:sp>
        <p:nvSpPr>
          <p:cNvPr id="34819" name="Espace réservé du contenu 2"/>
          <p:cNvSpPr>
            <a:spLocks noGrp="1"/>
          </p:cNvSpPr>
          <p:nvPr>
            <p:ph idx="1"/>
          </p:nvPr>
        </p:nvSpPr>
        <p:spPr>
          <a:xfrm>
            <a:off x="323850" y="1484784"/>
            <a:ext cx="8640763" cy="4247679"/>
          </a:xfrm>
        </p:spPr>
        <p:txBody>
          <a:bodyPr/>
          <a:lstStyle/>
          <a:p>
            <a:pPr marL="571500" indent="-457200" algn="just" eaLnBrk="1" hangingPunct="1">
              <a:spcBef>
                <a:spcPts val="0"/>
              </a:spcBef>
              <a:buFont typeface="Arial" panose="020B0604020202020204" pitchFamily="34" charset="0"/>
              <a:buChar char="•"/>
            </a:pPr>
            <a:r>
              <a:rPr lang="fr-CH" altLang="fr-FR" sz="2800" dirty="0"/>
              <a:t>Possibilité de conserver des notes entre 3.00 et 4.00 pour un maximum de 12 crédits (art. 18 al.1 RE </a:t>
            </a:r>
            <a:r>
              <a:rPr lang="fr-CH" altLang="fr-FR" sz="2800" dirty="0" err="1"/>
              <a:t>SdS</a:t>
            </a:r>
            <a:r>
              <a:rPr lang="fr-CH" altLang="fr-FR" sz="2800" dirty="0"/>
              <a:t>)</a:t>
            </a:r>
          </a:p>
          <a:p>
            <a:pPr marL="571500" indent="-457200" algn="just" eaLnBrk="1" hangingPunct="1">
              <a:spcBef>
                <a:spcPts val="0"/>
              </a:spcBef>
              <a:buFont typeface="Arial" panose="020B0604020202020204" pitchFamily="34" charset="0"/>
              <a:buChar char="•"/>
            </a:pPr>
            <a:endParaRPr lang="fr-CH" altLang="fr-FR" sz="900" dirty="0"/>
          </a:p>
          <a:p>
            <a:pPr marL="571500" indent="-457200" algn="just" eaLnBrk="1" hangingPunct="1">
              <a:spcBef>
                <a:spcPts val="0"/>
              </a:spcBef>
              <a:buFont typeface="Arial" panose="020B0604020202020204" pitchFamily="34" charset="0"/>
              <a:buChar char="•"/>
            </a:pPr>
            <a:r>
              <a:rPr lang="fr-CH" altLang="fr-FR" sz="2800" dirty="0"/>
              <a:t>Toute note validée est définitivement acquise</a:t>
            </a:r>
          </a:p>
          <a:p>
            <a:pPr marL="571500" indent="-457200" algn="just" eaLnBrk="1" hangingPunct="1">
              <a:spcBef>
                <a:spcPts val="0"/>
              </a:spcBef>
              <a:buFont typeface="Arial" panose="020B0604020202020204" pitchFamily="34" charset="0"/>
              <a:buChar char="•"/>
            </a:pPr>
            <a:endParaRPr lang="fr-CH" altLang="fr-FR" sz="900" dirty="0"/>
          </a:p>
          <a:p>
            <a:pPr marL="571500" indent="-457200" algn="just" eaLnBrk="1" hangingPunct="1">
              <a:spcBef>
                <a:spcPts val="0"/>
              </a:spcBef>
              <a:buFont typeface="Arial" panose="020B0604020202020204" pitchFamily="34" charset="0"/>
              <a:buChar char="•"/>
            </a:pPr>
            <a:r>
              <a:rPr lang="fr-CH" altLang="fr-FR" sz="2800" dirty="0"/>
              <a:t>Délais de validation avant les inscriptions pour les examens de chaque session (cf. </a:t>
            </a:r>
            <a:r>
              <a:rPr lang="fr-CH" altLang="fr-FR" sz="2800" dirty="0">
                <a:hlinkClick r:id="rId2"/>
              </a:rPr>
              <a:t>calendrier académique</a:t>
            </a:r>
            <a:r>
              <a:rPr lang="fr-CH" altLang="fr-FR" sz="2800" dirty="0"/>
              <a:t>)</a:t>
            </a:r>
          </a:p>
          <a:p>
            <a:pPr marL="571500" indent="-457200" algn="just" eaLnBrk="1" hangingPunct="1">
              <a:spcBef>
                <a:spcPts val="0"/>
              </a:spcBef>
              <a:buFont typeface="Arial" panose="020B0604020202020204" pitchFamily="34" charset="0"/>
              <a:buChar char="•"/>
            </a:pPr>
            <a:endParaRPr lang="fr-CH" altLang="fr-FR" sz="900" dirty="0"/>
          </a:p>
          <a:p>
            <a:pPr marL="571500" indent="-457200" algn="just" eaLnBrk="1" hangingPunct="1">
              <a:spcBef>
                <a:spcPts val="0"/>
              </a:spcBef>
              <a:buFont typeface="Arial" panose="020B0604020202020204" pitchFamily="34" charset="0"/>
              <a:buChar char="•"/>
            </a:pPr>
            <a:r>
              <a:rPr lang="fr-CH" altLang="fr-FR" sz="2800" dirty="0">
                <a:hlinkClick r:id="rId3"/>
              </a:rPr>
              <a:t>Formulaire de demande de conservation de note </a:t>
            </a:r>
            <a:r>
              <a:rPr lang="fr-CH" altLang="fr-FR" sz="2800" dirty="0"/>
              <a:t>à remplir au Secrétariat des </a:t>
            </a:r>
            <a:r>
              <a:rPr lang="fr-CH" altLang="fr-FR" sz="2800" dirty="0" err="1"/>
              <a:t>étudiant-es</a:t>
            </a:r>
            <a:endParaRPr lang="fr-CH" altLang="fr-FR" sz="2800" dirty="0"/>
          </a:p>
        </p:txBody>
      </p:sp>
    </p:spTree>
    <p:extLst>
      <p:ext uri="{BB962C8B-B14F-4D97-AF65-F5344CB8AC3E}">
        <p14:creationId xmlns:p14="http://schemas.microsoft.com/office/powerpoint/2010/main" val="241239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Título"/>
          <p:cNvSpPr>
            <a:spLocks noGrp="1"/>
          </p:cNvSpPr>
          <p:nvPr>
            <p:ph type="ctrTitle"/>
          </p:nvPr>
        </p:nvSpPr>
        <p:spPr>
          <a:xfrm>
            <a:off x="467544" y="692696"/>
            <a:ext cx="8208912" cy="4392067"/>
          </a:xfrm>
        </p:spPr>
        <p:txBody>
          <a:bodyPr/>
          <a:lstStyle/>
          <a:p>
            <a:pPr algn="just"/>
            <a:r>
              <a:rPr lang="fr-CH" sz="3200" b="1" dirty="0"/>
              <a:t>Qu'est-ce que ce master?</a:t>
            </a:r>
            <a:br>
              <a:rPr lang="fr-CH" sz="3200" b="1" dirty="0"/>
            </a:br>
            <a:r>
              <a:rPr lang="fr-CH" sz="4000" dirty="0"/>
              <a:t> </a:t>
            </a:r>
            <a:br>
              <a:rPr lang="en-US" sz="4000" dirty="0"/>
            </a:br>
            <a:r>
              <a:rPr lang="fr-CH" sz="3000" dirty="0"/>
              <a:t>Formation qui combine les connaissances en économie et histoire, avec une approche aussi très liée aux autres sciences sociales, comme les sciences politiques, la géographie et la sociologie</a:t>
            </a:r>
            <a:endParaRPr lang="en-US" sz="3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179388" y="260350"/>
            <a:ext cx="8785225" cy="865188"/>
          </a:xfrm>
        </p:spPr>
        <p:txBody>
          <a:bodyPr/>
          <a:lstStyle/>
          <a:p>
            <a:r>
              <a:rPr lang="fr-CH" altLang="fr-FR" b="1">
                <a:solidFill>
                  <a:srgbClr val="FFCC00"/>
                </a:solidFill>
              </a:rPr>
              <a:t>Horaires des examens </a:t>
            </a:r>
          </a:p>
        </p:txBody>
      </p:sp>
      <p:sp>
        <p:nvSpPr>
          <p:cNvPr id="11271" name="Rectangle 7"/>
          <p:cNvSpPr>
            <a:spLocks noGrp="1" noChangeArrowheads="1"/>
          </p:cNvSpPr>
          <p:nvPr>
            <p:ph idx="1"/>
          </p:nvPr>
        </p:nvSpPr>
        <p:spPr>
          <a:xfrm>
            <a:off x="684213" y="1779588"/>
            <a:ext cx="8002587" cy="4346575"/>
          </a:xfrm>
        </p:spPr>
        <p:txBody>
          <a:bodyPr/>
          <a:lstStyle/>
          <a:p>
            <a:pPr marL="0" indent="0" algn="just">
              <a:defRPr/>
            </a:pPr>
            <a:r>
              <a:rPr lang="fr-FR" altLang="fr-FR" sz="2800" dirty="0"/>
              <a:t>Vous recevrez l’horaire de vos examens environ 3 semaines avant le début de la session sur votre </a:t>
            </a:r>
            <a:r>
              <a:rPr lang="fr-FR" altLang="fr-FR" sz="2800" dirty="0">
                <a:hlinkClick r:id="rId3"/>
              </a:rPr>
              <a:t>portail étudiant UNIGE</a:t>
            </a:r>
            <a:endParaRPr lang="fr-FR" altLang="fr-FR" sz="2800" dirty="0"/>
          </a:p>
          <a:p>
            <a:pPr algn="just" eaLnBrk="1" hangingPunct="1">
              <a:buFontTx/>
              <a:buNone/>
              <a:defRPr/>
            </a:pPr>
            <a:endParaRPr lang="fr-FR" altLang="fr-FR" sz="2400" dirty="0">
              <a:latin typeface="News Gothic MT"/>
            </a:endParaRPr>
          </a:p>
          <a:p>
            <a:pPr eaLnBrk="1" hangingPunct="1">
              <a:buFontTx/>
              <a:buNone/>
              <a:defRPr/>
            </a:pPr>
            <a:endParaRPr lang="fr-FR" altLang="fr-FR" dirty="0">
              <a:latin typeface="News Gothic MT"/>
            </a:endParaRPr>
          </a:p>
          <a:p>
            <a:pPr algn="just" eaLnBrk="1" hangingPunct="1">
              <a:buFontTx/>
              <a:buNone/>
              <a:defRPr/>
            </a:pPr>
            <a:endParaRPr lang="fr-FR" altLang="fr-FR" dirty="0">
              <a:latin typeface="News Gothic MT"/>
            </a:endParaRPr>
          </a:p>
        </p:txBody>
      </p:sp>
      <p:sp>
        <p:nvSpPr>
          <p:cNvPr id="36868" name="Text Box 14"/>
          <p:cNvSpPr txBox="1">
            <a:spLocks noChangeArrowheads="1"/>
          </p:cNvSpPr>
          <p:nvPr/>
        </p:nvSpPr>
        <p:spPr bwMode="auto">
          <a:xfrm>
            <a:off x="7308850" y="1412875"/>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endParaRPr lang="fr-FR" altLang="fr-FR">
              <a:solidFill>
                <a:schemeClr val="tx1"/>
              </a:solidFill>
              <a:latin typeface="News Gothic MT"/>
              <a:ea typeface="ＭＳ Ｐゴシック" panose="020B0600070205080204" pitchFamily="34" charset="-128"/>
            </a:endParaRPr>
          </a:p>
        </p:txBody>
      </p:sp>
    </p:spTree>
    <p:extLst>
      <p:ext uri="{BB962C8B-B14F-4D97-AF65-F5344CB8AC3E}">
        <p14:creationId xmlns:p14="http://schemas.microsoft.com/office/powerpoint/2010/main" val="114149948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650875" y="-26988"/>
            <a:ext cx="8035925" cy="1401763"/>
          </a:xfrm>
        </p:spPr>
        <p:txBody>
          <a:bodyPr/>
          <a:lstStyle/>
          <a:p>
            <a:r>
              <a:rPr lang="fr-CH" altLang="fr-FR" b="1" dirty="0">
                <a:solidFill>
                  <a:srgbClr val="FFCC00"/>
                </a:solidFill>
              </a:rPr>
              <a:t>Mémoire de maîtrise/de stage</a:t>
            </a:r>
          </a:p>
        </p:txBody>
      </p:sp>
      <p:sp>
        <p:nvSpPr>
          <p:cNvPr id="35843" name="Espace réservé du contenu 2"/>
          <p:cNvSpPr>
            <a:spLocks noGrp="1"/>
          </p:cNvSpPr>
          <p:nvPr>
            <p:ph idx="1"/>
          </p:nvPr>
        </p:nvSpPr>
        <p:spPr>
          <a:xfrm>
            <a:off x="323850" y="1484313"/>
            <a:ext cx="8640763" cy="4248150"/>
          </a:xfrm>
        </p:spPr>
        <p:txBody>
          <a:bodyPr/>
          <a:lstStyle/>
          <a:p>
            <a:pPr marL="457200" indent="-457200">
              <a:buFont typeface="Arial" panose="020B0604020202020204" pitchFamily="34" charset="0"/>
              <a:buChar char="•"/>
            </a:pPr>
            <a:r>
              <a:rPr lang="fr-CH" altLang="fr-FR" sz="2800" dirty="0"/>
              <a:t>Enseignement obligatoire (24 crédits), 2 tentatives</a:t>
            </a:r>
          </a:p>
          <a:p>
            <a:pPr marL="457200" indent="-457200" algn="just">
              <a:buFont typeface="Arial" panose="020B0604020202020204" pitchFamily="34" charset="0"/>
              <a:buChar char="•"/>
            </a:pPr>
            <a:r>
              <a:rPr lang="fr-CH" altLang="fr-FR" sz="2800" dirty="0"/>
              <a:t>Pas d'inscription en ligne, la note obtenue sera enregistrée dans le relevé de notes suivant la communication du résultat. </a:t>
            </a:r>
          </a:p>
          <a:p>
            <a:pPr marL="457200" indent="-457200" algn="just">
              <a:buFont typeface="Arial" panose="020B0604020202020204" pitchFamily="34" charset="0"/>
              <a:buChar char="•"/>
            </a:pPr>
            <a:r>
              <a:rPr lang="fr-CH" altLang="fr-FR" sz="2800" dirty="0"/>
              <a:t>Le mémoire peut être « présenté » aux 3 sessions, la session d’août-septembre peut être la première tentative</a:t>
            </a:r>
          </a:p>
          <a:p>
            <a:pPr marL="457200" indent="-457200" algn="just">
              <a:buFont typeface="Arial" panose="020B0604020202020204" pitchFamily="34" charset="0"/>
              <a:buChar char="•"/>
            </a:pPr>
            <a:r>
              <a:rPr lang="fr-CH" altLang="fr-FR" sz="2800" dirty="0"/>
              <a:t>Les </a:t>
            </a:r>
            <a:r>
              <a:rPr lang="fr-CH" altLang="fr-FR" sz="2800" dirty="0">
                <a:hlinkClick r:id="rId2"/>
              </a:rPr>
              <a:t>directives du mémoire</a:t>
            </a:r>
            <a:endParaRPr lang="fr-CH" altLang="fr-FR" sz="2800" dirty="0"/>
          </a:p>
          <a:p>
            <a:pPr marL="457200" indent="-457200" algn="just">
              <a:buFont typeface="Arial" panose="020B0604020202020204" pitchFamily="34" charset="0"/>
              <a:buChar char="•"/>
            </a:pPr>
            <a:endParaRPr lang="fr-CH" altLang="fr-FR" sz="2800" dirty="0"/>
          </a:p>
        </p:txBody>
      </p:sp>
    </p:spTree>
    <p:extLst>
      <p:ext uri="{BB962C8B-B14F-4D97-AF65-F5344CB8AC3E}">
        <p14:creationId xmlns:p14="http://schemas.microsoft.com/office/powerpoint/2010/main" val="4148655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650875" y="-26988"/>
            <a:ext cx="8035925" cy="1401763"/>
          </a:xfrm>
        </p:spPr>
        <p:txBody>
          <a:bodyPr/>
          <a:lstStyle/>
          <a:p>
            <a:r>
              <a:rPr lang="fr-CH" altLang="fr-FR" b="1" dirty="0">
                <a:solidFill>
                  <a:srgbClr val="FFCC00"/>
                </a:solidFill>
              </a:rPr>
              <a:t>Conditions de réussite</a:t>
            </a:r>
          </a:p>
        </p:txBody>
      </p:sp>
      <p:sp>
        <p:nvSpPr>
          <p:cNvPr id="20483" name="Espace réservé du contenu 2"/>
          <p:cNvSpPr>
            <a:spLocks noGrp="1"/>
          </p:cNvSpPr>
          <p:nvPr>
            <p:ph idx="1"/>
          </p:nvPr>
        </p:nvSpPr>
        <p:spPr>
          <a:xfrm>
            <a:off x="323850" y="1484313"/>
            <a:ext cx="8640763" cy="4248150"/>
          </a:xfrm>
        </p:spPr>
        <p:txBody>
          <a:bodyPr/>
          <a:lstStyle/>
          <a:p>
            <a:pPr marL="457200" indent="-457200" algn="just" eaLnBrk="1" hangingPunct="1">
              <a:buFont typeface="Arial" panose="020B0604020202020204" pitchFamily="34" charset="0"/>
              <a:buChar char="•"/>
              <a:defRPr/>
            </a:pPr>
            <a:r>
              <a:rPr lang="fr-CH" altLang="fr-FR" sz="2400" dirty="0">
                <a:solidFill>
                  <a:schemeClr val="tx1"/>
                </a:solidFill>
              </a:rPr>
              <a:t>Premier semestre d’études</a:t>
            </a:r>
          </a:p>
          <a:p>
            <a:pPr marL="857250" lvl="1" indent="-457200" algn="just" eaLnBrk="1" hangingPunct="1">
              <a:buFont typeface="Arial" panose="020B0604020202020204" pitchFamily="34" charset="0"/>
              <a:buChar char="•"/>
              <a:defRPr/>
            </a:pPr>
            <a:r>
              <a:rPr lang="fr-CH" altLang="fr-FR" sz="2000" dirty="0">
                <a:solidFill>
                  <a:schemeClr val="tx1"/>
                </a:solidFill>
              </a:rPr>
              <a:t>vous devez acquérir </a:t>
            </a:r>
            <a:r>
              <a:rPr lang="fr-CH" altLang="fr-FR" sz="2000" u="sng" dirty="0">
                <a:solidFill>
                  <a:schemeClr val="tx1"/>
                </a:solidFill>
              </a:rPr>
              <a:t>12 crédits minimum</a:t>
            </a:r>
            <a:r>
              <a:rPr lang="fr-CH" altLang="fr-FR" sz="2000" dirty="0">
                <a:solidFill>
                  <a:schemeClr val="tx1"/>
                </a:solidFill>
              </a:rPr>
              <a:t> pour ne pas être éliminé du Master (art 22 al.1 a) RE </a:t>
            </a:r>
            <a:r>
              <a:rPr lang="fr-CH" altLang="fr-FR" sz="2000" dirty="0" err="1">
                <a:solidFill>
                  <a:schemeClr val="tx1"/>
                </a:solidFill>
              </a:rPr>
              <a:t>SdS</a:t>
            </a:r>
            <a:r>
              <a:rPr lang="fr-CH" altLang="fr-FR" sz="2000" dirty="0">
                <a:solidFill>
                  <a:schemeClr val="tx1"/>
                </a:solidFill>
              </a:rPr>
              <a:t>)</a:t>
            </a:r>
          </a:p>
          <a:p>
            <a:pPr marL="457200" indent="-457200" algn="just" eaLnBrk="1" hangingPunct="1">
              <a:buFont typeface="Arial" panose="020B0604020202020204" pitchFamily="34" charset="0"/>
              <a:buChar char="•"/>
              <a:defRPr/>
            </a:pPr>
            <a:r>
              <a:rPr lang="fr-CH" altLang="fr-FR" sz="2400" dirty="0">
                <a:solidFill>
                  <a:schemeClr val="tx1"/>
                </a:solidFill>
              </a:rPr>
              <a:t>Deuxième semestre d’études</a:t>
            </a:r>
          </a:p>
          <a:p>
            <a:pPr marL="857250" lvl="1" indent="-457200" algn="just" eaLnBrk="1" hangingPunct="1">
              <a:buFont typeface="Arial" panose="020B0604020202020204" pitchFamily="34" charset="0"/>
              <a:buChar char="•"/>
              <a:defRPr/>
            </a:pPr>
            <a:r>
              <a:rPr lang="fr-CH" altLang="fr-FR" sz="2000" dirty="0">
                <a:solidFill>
                  <a:schemeClr val="tx1"/>
                </a:solidFill>
              </a:rPr>
              <a:t>vous devez acquérir </a:t>
            </a:r>
            <a:r>
              <a:rPr lang="fr-CH" altLang="fr-FR" sz="2000" u="sng" dirty="0">
                <a:solidFill>
                  <a:schemeClr val="tx1"/>
                </a:solidFill>
              </a:rPr>
              <a:t>30 crédits minimum</a:t>
            </a:r>
            <a:r>
              <a:rPr lang="fr-CH" altLang="fr-FR" sz="2000" dirty="0">
                <a:solidFill>
                  <a:schemeClr val="tx1"/>
                </a:solidFill>
              </a:rPr>
              <a:t>, pour ne pas être éliminé du Master (art. 22 al.1 b) RE </a:t>
            </a:r>
            <a:r>
              <a:rPr lang="fr-CH" altLang="fr-FR" sz="2000" dirty="0" err="1">
                <a:solidFill>
                  <a:schemeClr val="tx1"/>
                </a:solidFill>
              </a:rPr>
              <a:t>SdS</a:t>
            </a:r>
            <a:r>
              <a:rPr lang="fr-CH" altLang="fr-FR" sz="2000" dirty="0">
                <a:solidFill>
                  <a:schemeClr val="tx1"/>
                </a:solidFill>
              </a:rPr>
              <a:t>)</a:t>
            </a:r>
          </a:p>
          <a:p>
            <a:pPr marL="457200" indent="-457200" algn="just" eaLnBrk="1" hangingPunct="1">
              <a:buFont typeface="Arial" panose="020B0604020202020204" pitchFamily="34" charset="0"/>
              <a:buChar char="•"/>
              <a:defRPr/>
            </a:pPr>
            <a:r>
              <a:rPr lang="fr-CH" altLang="fr-FR" sz="2400" dirty="0">
                <a:solidFill>
                  <a:schemeClr val="tx1"/>
                </a:solidFill>
              </a:rPr>
              <a:t>Cinquième semestre d’études</a:t>
            </a:r>
          </a:p>
          <a:p>
            <a:pPr marL="857250" lvl="1" indent="-457200" algn="just" eaLnBrk="1" hangingPunct="1">
              <a:buFont typeface="Arial" panose="020B0604020202020204" pitchFamily="34" charset="0"/>
              <a:buChar char="•"/>
              <a:defRPr/>
            </a:pPr>
            <a:r>
              <a:rPr lang="fr-CH" altLang="fr-FR" sz="2000" dirty="0">
                <a:solidFill>
                  <a:schemeClr val="tx1"/>
                </a:solidFill>
              </a:rPr>
              <a:t>vous devez avoir obtenu les </a:t>
            </a:r>
            <a:r>
              <a:rPr lang="fr-CH" altLang="fr-FR" sz="2000" u="sng" dirty="0">
                <a:solidFill>
                  <a:schemeClr val="tx1"/>
                </a:solidFill>
              </a:rPr>
              <a:t>90 crédits </a:t>
            </a:r>
            <a:r>
              <a:rPr lang="fr-CH" altLang="fr-FR" sz="2000" dirty="0">
                <a:solidFill>
                  <a:schemeClr val="tx1"/>
                </a:solidFill>
              </a:rPr>
              <a:t>requis (art 22 al.1 h) RE </a:t>
            </a:r>
            <a:r>
              <a:rPr lang="fr-CH" altLang="fr-FR" sz="2000" dirty="0" err="1">
                <a:solidFill>
                  <a:schemeClr val="tx1"/>
                </a:solidFill>
              </a:rPr>
              <a:t>SdS</a:t>
            </a:r>
            <a:r>
              <a:rPr lang="fr-CH" altLang="fr-FR" sz="2000" dirty="0">
                <a:solidFill>
                  <a:schemeClr val="tx1"/>
                </a:solidFill>
              </a:rPr>
              <a:t>)</a:t>
            </a:r>
          </a:p>
          <a:p>
            <a:pPr marL="0" indent="0" algn="just" eaLnBrk="1" hangingPunct="1">
              <a:defRPr/>
            </a:pPr>
            <a:endParaRPr lang="fr-CH" altLang="fr-FR" sz="2400" dirty="0">
              <a:solidFill>
                <a:schemeClr val="tx1"/>
              </a:solidFill>
            </a:endParaRPr>
          </a:p>
          <a:p>
            <a:pPr marL="0" indent="0" algn="ctr" eaLnBrk="1" hangingPunct="1">
              <a:buFont typeface="Wingdings 2" panose="05020102010507070707" pitchFamily="18" charset="2"/>
              <a:buNone/>
              <a:defRPr/>
            </a:pPr>
            <a:r>
              <a:rPr lang="fr-CH" altLang="fr-FR" sz="2800" dirty="0">
                <a:solidFill>
                  <a:schemeClr val="tx1"/>
                </a:solidFill>
              </a:rPr>
              <a:t>TEMPS PARTIEL POSSIBLE (sur demande)</a:t>
            </a:r>
          </a:p>
        </p:txBody>
      </p:sp>
    </p:spTree>
    <p:extLst>
      <p:ext uri="{BB962C8B-B14F-4D97-AF65-F5344CB8AC3E}">
        <p14:creationId xmlns:p14="http://schemas.microsoft.com/office/powerpoint/2010/main" val="2843265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650875" y="44450"/>
            <a:ext cx="8035925" cy="1401763"/>
          </a:xfrm>
        </p:spPr>
        <p:txBody>
          <a:bodyPr/>
          <a:lstStyle/>
          <a:p>
            <a:r>
              <a:rPr lang="fr-CH" altLang="fr-FR" b="1" dirty="0">
                <a:solidFill>
                  <a:srgbClr val="FFCC00"/>
                </a:solidFill>
              </a:rPr>
              <a:t>Conditions de réussite (2)</a:t>
            </a:r>
          </a:p>
        </p:txBody>
      </p:sp>
      <p:sp>
        <p:nvSpPr>
          <p:cNvPr id="31747" name="Espace réservé du contenu 2"/>
          <p:cNvSpPr>
            <a:spLocks noGrp="1"/>
          </p:cNvSpPr>
          <p:nvPr>
            <p:ph idx="1"/>
          </p:nvPr>
        </p:nvSpPr>
        <p:spPr>
          <a:xfrm>
            <a:off x="250825" y="1222375"/>
            <a:ext cx="8713788" cy="4510088"/>
          </a:xfrm>
        </p:spPr>
        <p:txBody>
          <a:bodyPr/>
          <a:lstStyle/>
          <a:p>
            <a:pPr marL="0" indent="0"/>
            <a:endParaRPr lang="fr-CH" altLang="fr-FR" sz="2400" dirty="0"/>
          </a:p>
        </p:txBody>
      </p:sp>
      <p:sp>
        <p:nvSpPr>
          <p:cNvPr id="12" name="Rectangle 11"/>
          <p:cNvSpPr/>
          <p:nvPr/>
        </p:nvSpPr>
        <p:spPr>
          <a:xfrm>
            <a:off x="2484438" y="2185988"/>
            <a:ext cx="1079500" cy="1871662"/>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2</a:t>
            </a:r>
          </a:p>
        </p:txBody>
      </p:sp>
      <p:sp>
        <p:nvSpPr>
          <p:cNvPr id="13" name="Rectangle 12"/>
          <p:cNvSpPr/>
          <p:nvPr/>
        </p:nvSpPr>
        <p:spPr>
          <a:xfrm>
            <a:off x="3563938" y="2185988"/>
            <a:ext cx="1079500" cy="1871662"/>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3</a:t>
            </a:r>
          </a:p>
        </p:txBody>
      </p:sp>
      <p:sp>
        <p:nvSpPr>
          <p:cNvPr id="14" name="Rectangle 13"/>
          <p:cNvSpPr/>
          <p:nvPr/>
        </p:nvSpPr>
        <p:spPr>
          <a:xfrm>
            <a:off x="4643438" y="2185988"/>
            <a:ext cx="1081087" cy="1871662"/>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4</a:t>
            </a:r>
          </a:p>
        </p:txBody>
      </p:sp>
      <p:sp>
        <p:nvSpPr>
          <p:cNvPr id="15" name="Rectangle 14"/>
          <p:cNvSpPr/>
          <p:nvPr/>
        </p:nvSpPr>
        <p:spPr>
          <a:xfrm>
            <a:off x="5724525" y="2185988"/>
            <a:ext cx="1079500" cy="1871662"/>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5</a:t>
            </a:r>
          </a:p>
        </p:txBody>
      </p:sp>
      <p:sp>
        <p:nvSpPr>
          <p:cNvPr id="16" name="Rectangle 15"/>
          <p:cNvSpPr/>
          <p:nvPr/>
        </p:nvSpPr>
        <p:spPr>
          <a:xfrm>
            <a:off x="1403350" y="2185988"/>
            <a:ext cx="1081088" cy="1871662"/>
          </a:xfrm>
          <a:prstGeom prst="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fr-CH" dirty="0"/>
              <a:t>1</a:t>
            </a:r>
          </a:p>
        </p:txBody>
      </p:sp>
      <p:sp>
        <p:nvSpPr>
          <p:cNvPr id="31753" name="ZoneTexte 16"/>
          <p:cNvSpPr txBox="1">
            <a:spLocks noChangeArrowheads="1"/>
          </p:cNvSpPr>
          <p:nvPr/>
        </p:nvSpPr>
        <p:spPr bwMode="auto">
          <a:xfrm>
            <a:off x="1331913" y="4057650"/>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fr-CH" altLang="fr-FR">
                <a:solidFill>
                  <a:schemeClr val="tx1"/>
                </a:solidFill>
              </a:rPr>
              <a:t>Min 12 cr&gt;</a:t>
            </a:r>
          </a:p>
        </p:txBody>
      </p:sp>
      <p:sp>
        <p:nvSpPr>
          <p:cNvPr id="17" name="Flèche droite 16"/>
          <p:cNvSpPr/>
          <p:nvPr/>
        </p:nvSpPr>
        <p:spPr bwMode="auto">
          <a:xfrm>
            <a:off x="1403350" y="4941888"/>
            <a:ext cx="5400675" cy="647700"/>
          </a:xfrm>
          <a:prstGeom prst="rightArrow">
            <a:avLst/>
          </a:prstGeom>
          <a:solidFill>
            <a:srgbClr val="FFDC6D"/>
          </a:solidFill>
          <a:ln w="9525" cap="flat" cmpd="sng" algn="ctr">
            <a:no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r>
              <a:rPr lang="fr-CH" dirty="0">
                <a:latin typeface="Arial" charset="0"/>
              </a:rPr>
              <a:t>									</a:t>
            </a:r>
            <a:r>
              <a:rPr lang="fr-CH" dirty="0">
                <a:solidFill>
                  <a:schemeClr val="tx1"/>
                </a:solidFill>
                <a:latin typeface="Arial" charset="0"/>
              </a:rPr>
              <a:t>90 crédits</a:t>
            </a:r>
          </a:p>
        </p:txBody>
      </p:sp>
      <p:sp>
        <p:nvSpPr>
          <p:cNvPr id="20" name="Flèche droite 19"/>
          <p:cNvSpPr/>
          <p:nvPr/>
        </p:nvSpPr>
        <p:spPr bwMode="auto">
          <a:xfrm>
            <a:off x="1403350" y="4437063"/>
            <a:ext cx="2160588" cy="647700"/>
          </a:xfrm>
          <a:prstGeom prst="rightArrow">
            <a:avLst/>
          </a:prstGeom>
          <a:solidFill>
            <a:srgbClr val="FFDC6D"/>
          </a:solidFill>
          <a:ln w="9525" cap="flat" cmpd="sng" algn="ctr">
            <a:no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r>
              <a:rPr lang="fr-CH" dirty="0">
                <a:latin typeface="Arial" charset="0"/>
              </a:rPr>
              <a:t>    </a:t>
            </a:r>
            <a:r>
              <a:rPr lang="fr-CH" dirty="0">
                <a:solidFill>
                  <a:schemeClr val="tx1"/>
                </a:solidFill>
                <a:latin typeface="Arial" charset="0"/>
              </a:rPr>
              <a:t>min 30 crédits</a:t>
            </a:r>
          </a:p>
        </p:txBody>
      </p:sp>
      <p:sp>
        <p:nvSpPr>
          <p:cNvPr id="22" name="Flèche droite 21"/>
          <p:cNvSpPr/>
          <p:nvPr/>
        </p:nvSpPr>
        <p:spPr bwMode="auto">
          <a:xfrm>
            <a:off x="1403350" y="3990975"/>
            <a:ext cx="1116013" cy="590550"/>
          </a:xfrm>
          <a:prstGeom prst="rightArrow">
            <a:avLst/>
          </a:prstGeom>
          <a:solidFill>
            <a:srgbClr val="FFDC6D"/>
          </a:solidFill>
          <a:ln w="9525" cap="flat" cmpd="sng" algn="ctr">
            <a:noFill/>
            <a:prstDash val="solid"/>
            <a:round/>
            <a:headEnd type="none" w="med" len="med"/>
            <a:tailEnd type="none" w="med" len="med"/>
          </a:ln>
          <a:effectLst/>
        </p:spPr>
        <p:txBody>
          <a:bodyPr anchorCtr="1"/>
          <a:lstStyle/>
          <a:p>
            <a:pPr eaLnBrk="1" hangingPunct="1">
              <a:buClr>
                <a:srgbClr val="000000"/>
              </a:buClr>
              <a:buSzPct val="100000"/>
              <a:buFont typeface="Times New Roman" pitchFamily="16" charset="0"/>
              <a:buNone/>
              <a:defRPr/>
            </a:pPr>
            <a:r>
              <a:rPr lang="fr-CH" dirty="0">
                <a:latin typeface="Arial" charset="0"/>
              </a:rPr>
              <a:t> </a:t>
            </a:r>
            <a:r>
              <a:rPr lang="fr-CH" sz="1200" dirty="0">
                <a:solidFill>
                  <a:schemeClr val="tx1"/>
                </a:solidFill>
                <a:latin typeface="Arial" charset="0"/>
              </a:rPr>
              <a:t>min 12 </a:t>
            </a:r>
            <a:r>
              <a:rPr lang="fr-CH" sz="1200" dirty="0" err="1">
                <a:solidFill>
                  <a:schemeClr val="tx1"/>
                </a:solidFill>
                <a:latin typeface="Arial" charset="0"/>
              </a:rPr>
              <a:t>cr</a:t>
            </a:r>
            <a:endParaRPr lang="fr-CH" sz="1200" dirty="0">
              <a:solidFill>
                <a:schemeClr val="tx1"/>
              </a:solidFill>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01FA6-677C-1EC0-5AE4-BC069B01BD26}"/>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74FB33-D1DE-273A-5966-DA3502908AB8}"/>
              </a:ext>
            </a:extLst>
          </p:cNvPr>
          <p:cNvSpPr>
            <a:spLocks noGrp="1"/>
          </p:cNvSpPr>
          <p:nvPr>
            <p:ph idx="1"/>
          </p:nvPr>
        </p:nvSpPr>
        <p:spPr>
          <a:xfrm>
            <a:off x="457200" y="980728"/>
            <a:ext cx="8229600" cy="3816424"/>
          </a:xfrm>
        </p:spPr>
        <p:txBody>
          <a:bodyPr/>
          <a:lstStyle/>
          <a:p>
            <a:pPr>
              <a:lnSpc>
                <a:spcPct val="150000"/>
              </a:lnSpc>
            </a:pPr>
            <a:r>
              <a:rPr lang="fr-CH" sz="2400" b="1" dirty="0"/>
              <a:t>Qu'est-ce que ce master?</a:t>
            </a:r>
          </a:p>
          <a:p>
            <a:pPr>
              <a:lnSpc>
                <a:spcPct val="150000"/>
              </a:lnSpc>
            </a:pPr>
            <a:r>
              <a:rPr lang="fr-CH" altLang="fr-FR" sz="2400" b="1" dirty="0"/>
              <a:t>Structure/ </a:t>
            </a:r>
            <a:r>
              <a:rPr lang="fr-CH" sz="2400" b="1" dirty="0"/>
              <a:t>Programme d'études</a:t>
            </a:r>
            <a:r>
              <a:rPr lang="fr-CH" altLang="fr-FR" sz="2400" b="1" dirty="0"/>
              <a:t> </a:t>
            </a:r>
          </a:p>
          <a:p>
            <a:pPr>
              <a:lnSpc>
                <a:spcPct val="150000"/>
              </a:lnSpc>
            </a:pPr>
            <a:r>
              <a:rPr lang="fr-CH" altLang="fr-FR" sz="2400" b="1" dirty="0"/>
              <a:t>Inscriptions aux enseignements et aux examens</a:t>
            </a:r>
          </a:p>
          <a:p>
            <a:pPr>
              <a:lnSpc>
                <a:spcPct val="150000"/>
              </a:lnSpc>
            </a:pPr>
            <a:r>
              <a:rPr lang="fr-CH" altLang="fr-FR" sz="2400" b="1" dirty="0"/>
              <a:t>Projet de mobilité</a:t>
            </a:r>
          </a:p>
          <a:p>
            <a:pPr>
              <a:lnSpc>
                <a:spcPct val="150000"/>
              </a:lnSpc>
            </a:pPr>
            <a:r>
              <a:rPr lang="fr-CH" altLang="fr-FR" sz="2400" b="1" dirty="0"/>
              <a:t>Intelligences artificielles génératives/ Fraude et plagiat</a:t>
            </a:r>
          </a:p>
          <a:p>
            <a:pPr>
              <a:lnSpc>
                <a:spcPct val="150000"/>
              </a:lnSpc>
            </a:pPr>
            <a:r>
              <a:rPr lang="fr-CH" altLang="fr-FR" sz="2400" b="1" dirty="0"/>
              <a:t>Informations et contacts </a:t>
            </a:r>
          </a:p>
          <a:p>
            <a:pPr>
              <a:lnSpc>
                <a:spcPct val="150000"/>
              </a:lnSpc>
            </a:pPr>
            <a:r>
              <a:rPr lang="en-GB" sz="2400" b="1" dirty="0" err="1"/>
              <a:t>Annonces</a:t>
            </a:r>
            <a:br>
              <a:rPr lang="fr-CH" sz="2400" b="1" dirty="0"/>
            </a:br>
            <a:endParaRPr lang="fr-CH" sz="2400" b="1" dirty="0"/>
          </a:p>
          <a:p>
            <a:endParaRPr lang="en-US" dirty="0"/>
          </a:p>
        </p:txBody>
      </p:sp>
      <p:sp>
        <p:nvSpPr>
          <p:cNvPr id="2" name="Elipse 1">
            <a:extLst>
              <a:ext uri="{FF2B5EF4-FFF2-40B4-BE49-F238E27FC236}">
                <a16:creationId xmlns:a16="http://schemas.microsoft.com/office/drawing/2014/main" id="{63C9264C-6DEC-09E7-AC9D-C5218BC58EE1}"/>
              </a:ext>
            </a:extLst>
          </p:cNvPr>
          <p:cNvSpPr/>
          <p:nvPr/>
        </p:nvSpPr>
        <p:spPr bwMode="auto">
          <a:xfrm>
            <a:off x="0" y="2852936"/>
            <a:ext cx="9001000" cy="864096"/>
          </a:xfrm>
          <a:prstGeom prst="ellipse">
            <a:avLst/>
          </a:prstGeom>
          <a:no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solidFill>
                  <a:schemeClr val="tx1"/>
                </a:solidFill>
              </a:ln>
              <a:noFill/>
              <a:effectLst/>
              <a:latin typeface="Arial" charset="0"/>
            </a:endParaRPr>
          </a:p>
        </p:txBody>
      </p:sp>
    </p:spTree>
    <p:extLst>
      <p:ext uri="{BB962C8B-B14F-4D97-AF65-F5344CB8AC3E}">
        <p14:creationId xmlns:p14="http://schemas.microsoft.com/office/powerpoint/2010/main" val="3226674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4"/>
          <p:cNvSpPr>
            <a:spLocks noGrp="1"/>
          </p:cNvSpPr>
          <p:nvPr>
            <p:ph type="title"/>
          </p:nvPr>
        </p:nvSpPr>
        <p:spPr>
          <a:xfrm>
            <a:off x="650875" y="-26988"/>
            <a:ext cx="8035925" cy="1401763"/>
          </a:xfrm>
        </p:spPr>
        <p:txBody>
          <a:bodyPr/>
          <a:lstStyle/>
          <a:p>
            <a:r>
              <a:rPr lang="fr-CH" altLang="fr-FR" b="1" dirty="0">
                <a:solidFill>
                  <a:srgbClr val="FFCC00"/>
                </a:solidFill>
              </a:rPr>
              <a:t>Projet de mobilité</a:t>
            </a:r>
            <a:endParaRPr lang="fr-CH" altLang="fr-FR" dirty="0"/>
          </a:p>
        </p:txBody>
      </p:sp>
      <p:sp>
        <p:nvSpPr>
          <p:cNvPr id="6" name="Espace réservé du contenu 5"/>
          <p:cNvSpPr>
            <a:spLocks noGrp="1"/>
          </p:cNvSpPr>
          <p:nvPr>
            <p:ph idx="1"/>
          </p:nvPr>
        </p:nvSpPr>
        <p:spPr>
          <a:xfrm>
            <a:off x="650875" y="1268760"/>
            <a:ext cx="8035925" cy="4040188"/>
          </a:xfrm>
        </p:spPr>
        <p:txBody>
          <a:bodyPr/>
          <a:lstStyle/>
          <a:p>
            <a:pPr marL="457200" indent="-457200" algn="just" eaLnBrk="1" hangingPunct="1">
              <a:lnSpc>
                <a:spcPct val="80000"/>
              </a:lnSpc>
              <a:buFont typeface="Arial" panose="020B0604020202020204" pitchFamily="34" charset="0"/>
              <a:buChar char="•"/>
              <a:defRPr/>
            </a:pPr>
            <a:r>
              <a:rPr lang="fr-CH" altLang="fr-FR" sz="2800" dirty="0">
                <a:ea typeface="ＭＳ Ｐゴシック" pitchFamily="34" charset="-128"/>
              </a:rPr>
              <a:t>Le séjour de mobilité intervient dès le </a:t>
            </a:r>
            <a:r>
              <a:rPr lang="fr-CH" altLang="fr-FR" sz="2800" u="sng" dirty="0">
                <a:ea typeface="ＭＳ Ｐゴシック" pitchFamily="34" charset="-128"/>
              </a:rPr>
              <a:t>deuxième semestre </a:t>
            </a:r>
            <a:r>
              <a:rPr lang="fr-CH" altLang="fr-FR" sz="2800" dirty="0">
                <a:ea typeface="ＭＳ Ｐゴシック" pitchFamily="34" charset="-128"/>
              </a:rPr>
              <a:t>pour les Maîtrises à 90 crédits</a:t>
            </a:r>
          </a:p>
          <a:p>
            <a:pPr marL="457200" indent="-457200" algn="just" eaLnBrk="1" hangingPunct="1">
              <a:lnSpc>
                <a:spcPct val="80000"/>
              </a:lnSpc>
              <a:buFont typeface="Arial" panose="020B0604020202020204" pitchFamily="34" charset="0"/>
              <a:buChar char="•"/>
              <a:defRPr/>
            </a:pPr>
            <a:endParaRPr lang="fr-CH" altLang="fr-FR" sz="900" dirty="0">
              <a:ea typeface="ＭＳ Ｐゴシック" pitchFamily="34" charset="-128"/>
            </a:endParaRPr>
          </a:p>
          <a:p>
            <a:pPr marL="457200" indent="-457200" algn="just" eaLnBrk="1" hangingPunct="1">
              <a:lnSpc>
                <a:spcPct val="80000"/>
              </a:lnSpc>
              <a:buFont typeface="Arial" panose="020B0604020202020204" pitchFamily="34" charset="0"/>
              <a:buChar char="•"/>
              <a:defRPr/>
            </a:pPr>
            <a:r>
              <a:rPr lang="fr-CH" altLang="fr-FR" sz="2800" dirty="0">
                <a:ea typeface="ＭＳ Ｐゴシック" pitchFamily="34" charset="-128"/>
              </a:rPr>
              <a:t>Le séjour ne peut excéder </a:t>
            </a:r>
            <a:r>
              <a:rPr lang="fr-CH" altLang="fr-FR" sz="2800" u="sng" dirty="0">
                <a:solidFill>
                  <a:schemeClr val="tx1"/>
                </a:solidFill>
                <a:ea typeface="ＭＳ Ｐゴシック" pitchFamily="34" charset="-128"/>
              </a:rPr>
              <a:t>1 semestre et 30 crédits maximum</a:t>
            </a:r>
          </a:p>
          <a:p>
            <a:pPr marL="457200" indent="-457200" algn="just" eaLnBrk="1" hangingPunct="1">
              <a:lnSpc>
                <a:spcPct val="80000"/>
              </a:lnSpc>
              <a:buFont typeface="Arial" panose="020B0604020202020204" pitchFamily="34" charset="0"/>
              <a:buChar char="•"/>
              <a:defRPr/>
            </a:pPr>
            <a:endParaRPr lang="fr-CH" altLang="fr-FR" sz="900" u="sng" dirty="0">
              <a:solidFill>
                <a:schemeClr val="tx1"/>
              </a:solidFill>
              <a:ea typeface="ＭＳ Ｐゴシック" pitchFamily="34" charset="-128"/>
            </a:endParaRPr>
          </a:p>
          <a:p>
            <a:pPr marL="457200" indent="-457200" algn="just" eaLnBrk="1" hangingPunct="1">
              <a:lnSpc>
                <a:spcPct val="80000"/>
              </a:lnSpc>
              <a:buFont typeface="Arial" panose="020B0604020202020204" pitchFamily="34" charset="0"/>
              <a:buChar char="•"/>
              <a:defRPr/>
            </a:pPr>
            <a:r>
              <a:rPr lang="fr-CH" altLang="fr-FR" sz="2800" dirty="0">
                <a:ea typeface="ＭＳ Ｐゴシック" pitchFamily="34" charset="-128"/>
              </a:rPr>
              <a:t>Sur votre relevé de notes de l’UNIGE ne figure que les intitulés des cours de Genève, et aucune note. Il est indiqué « </a:t>
            </a:r>
            <a:r>
              <a:rPr lang="fr-CH" altLang="fr-FR" sz="2800" dirty="0" err="1">
                <a:ea typeface="ＭＳ Ｐゴシック" pitchFamily="34" charset="-128"/>
              </a:rPr>
              <a:t>Equiv</a:t>
            </a:r>
            <a:r>
              <a:rPr lang="fr-CH" altLang="fr-FR" sz="2800" dirty="0">
                <a:ea typeface="ＭＳ Ｐゴシック" pitchFamily="34" charset="-128"/>
              </a:rPr>
              <a:t> ». </a:t>
            </a:r>
          </a:p>
          <a:p>
            <a:pPr marL="457200" indent="-457200" algn="just" eaLnBrk="1" hangingPunct="1">
              <a:lnSpc>
                <a:spcPct val="80000"/>
              </a:lnSpc>
              <a:buFont typeface="Arial" panose="020B0604020202020204" pitchFamily="34" charset="0"/>
              <a:buChar char="•"/>
              <a:defRPr/>
            </a:pPr>
            <a:endParaRPr lang="fr-CH" altLang="fr-FR" sz="900" dirty="0">
              <a:ea typeface="ＭＳ Ｐゴシック" pitchFamily="34" charset="-128"/>
            </a:endParaRPr>
          </a:p>
          <a:p>
            <a:pPr marL="457200" indent="-457200" algn="just" eaLnBrk="1" hangingPunct="1">
              <a:lnSpc>
                <a:spcPct val="80000"/>
              </a:lnSpc>
              <a:buFont typeface="Arial" panose="020B0604020202020204" pitchFamily="34" charset="0"/>
              <a:buChar char="•"/>
              <a:defRPr/>
            </a:pPr>
            <a:r>
              <a:rPr lang="fr-CH" altLang="fr-FR" sz="2800" dirty="0">
                <a:ea typeface="ＭＳ Ｐゴシック" pitchFamily="34" charset="-128"/>
              </a:rPr>
              <a:t>Les cours suivis en mobilité </a:t>
            </a:r>
            <a:r>
              <a:rPr lang="fr-CH" altLang="fr-FR" sz="2800" dirty="0">
                <a:solidFill>
                  <a:schemeClr val="tx1"/>
                </a:solidFill>
                <a:ea typeface="ＭＳ Ｐゴシック" pitchFamily="34" charset="-128"/>
              </a:rPr>
              <a:t>ne rentrent pas dans le calcul de moyenne générale</a:t>
            </a:r>
            <a:r>
              <a:rPr lang="fr-CH" altLang="fr-FR" dirty="0">
                <a:solidFill>
                  <a:schemeClr val="tx1"/>
                </a:solidFill>
                <a:ea typeface="ＭＳ Ｐゴシック" pitchFamily="34" charset="-128"/>
              </a:rPr>
              <a:t>.</a:t>
            </a:r>
          </a:p>
          <a:p>
            <a:pPr>
              <a:defRPr/>
            </a:pPr>
            <a:endParaRPr lang="fr-CH" dirty="0"/>
          </a:p>
        </p:txBody>
      </p:sp>
    </p:spTree>
    <p:extLst>
      <p:ext uri="{BB962C8B-B14F-4D97-AF65-F5344CB8AC3E}">
        <p14:creationId xmlns:p14="http://schemas.microsoft.com/office/powerpoint/2010/main" val="221730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3"/>
          <p:cNvSpPr>
            <a:spLocks noGrp="1"/>
          </p:cNvSpPr>
          <p:nvPr>
            <p:ph type="title"/>
          </p:nvPr>
        </p:nvSpPr>
        <p:spPr>
          <a:xfrm>
            <a:off x="650875" y="-26988"/>
            <a:ext cx="8035925" cy="1401763"/>
          </a:xfrm>
        </p:spPr>
        <p:txBody>
          <a:bodyPr/>
          <a:lstStyle/>
          <a:p>
            <a:r>
              <a:rPr lang="fr-CH" altLang="fr-FR" b="1">
                <a:solidFill>
                  <a:srgbClr val="FFCC00"/>
                </a:solidFill>
              </a:rPr>
              <a:t>Projet de mobilité</a:t>
            </a:r>
          </a:p>
        </p:txBody>
      </p:sp>
      <p:sp>
        <p:nvSpPr>
          <p:cNvPr id="18435" name="Espace réservé du contenu 4"/>
          <p:cNvSpPr>
            <a:spLocks noGrp="1"/>
          </p:cNvSpPr>
          <p:nvPr>
            <p:ph idx="1"/>
          </p:nvPr>
        </p:nvSpPr>
        <p:spPr>
          <a:xfrm>
            <a:off x="650874" y="1196975"/>
            <a:ext cx="8035925" cy="4464050"/>
          </a:xfrm>
        </p:spPr>
        <p:txBody>
          <a:bodyPr/>
          <a:lstStyle/>
          <a:p>
            <a:pPr marL="457200" indent="-457200">
              <a:buFont typeface="Arial" panose="020B0604020202020204" pitchFamily="34" charset="0"/>
              <a:buChar char="•"/>
              <a:defRPr/>
            </a:pPr>
            <a:r>
              <a:rPr lang="fr-CH" altLang="fr-FR" sz="2800" dirty="0">
                <a:hlinkClick r:id="rId2"/>
              </a:rPr>
              <a:t>Projet à mettre en place </a:t>
            </a:r>
            <a:r>
              <a:rPr lang="fr-CH" altLang="fr-FR" sz="2800" dirty="0"/>
              <a:t>pendant ce semestre d’automne 2025-2026</a:t>
            </a:r>
          </a:p>
          <a:p>
            <a:pPr marL="857250" lvl="1" indent="-457200">
              <a:buFont typeface="Arial" panose="020B0604020202020204" pitchFamily="34" charset="0"/>
              <a:buChar char="•"/>
              <a:defRPr/>
            </a:pPr>
            <a:r>
              <a:rPr lang="fr-CH" altLang="fr-FR" sz="2400" dirty="0"/>
              <a:t>choix des universités d'accueil, </a:t>
            </a:r>
          </a:p>
          <a:p>
            <a:pPr marL="857250" lvl="1" indent="-457200">
              <a:buFont typeface="Arial" panose="020B0604020202020204" pitchFamily="34" charset="0"/>
              <a:buChar char="•"/>
              <a:defRPr/>
            </a:pPr>
            <a:r>
              <a:rPr lang="fr-FR" altLang="fr-FR" sz="2400" dirty="0"/>
              <a:t>séance d’information 9 octobre 2025 à 16h15, MS130</a:t>
            </a:r>
            <a:endParaRPr lang="fr-CH" altLang="fr-FR" sz="2400" dirty="0"/>
          </a:p>
          <a:p>
            <a:pPr marL="857250" lvl="1" indent="-457200">
              <a:buFont typeface="Arial" panose="020B0604020202020204" pitchFamily="34" charset="0"/>
              <a:buChar char="•"/>
              <a:defRPr/>
            </a:pPr>
            <a:r>
              <a:rPr lang="fr-CH" altLang="fr-FR" sz="2400" dirty="0"/>
              <a:t>s’annoncer au Service des Affaires Internationales</a:t>
            </a:r>
          </a:p>
          <a:p>
            <a:pPr marL="857250" lvl="1" indent="-457200">
              <a:buFont typeface="Arial" panose="020B0604020202020204" pitchFamily="34" charset="0"/>
              <a:buChar char="•"/>
              <a:defRPr/>
            </a:pPr>
            <a:r>
              <a:rPr lang="fr-CH" altLang="fr-FR" sz="2400" dirty="0"/>
              <a:t>préparer un dossier pour </a:t>
            </a:r>
            <a:r>
              <a:rPr lang="fr-CH" altLang="fr-FR" sz="2400" dirty="0">
                <a:hlinkClick r:id="rId3"/>
              </a:rPr>
              <a:t>fin </a:t>
            </a:r>
            <a:r>
              <a:rPr lang="fr-CH" altLang="fr-FR" sz="2400" b="1" dirty="0">
                <a:hlinkClick r:id="rId3"/>
              </a:rPr>
              <a:t>novembre</a:t>
            </a:r>
            <a:r>
              <a:rPr lang="fr-CH" altLang="fr-FR" sz="2400" dirty="0">
                <a:hlinkClick r:id="rId3"/>
              </a:rPr>
              <a:t> </a:t>
            </a:r>
            <a:r>
              <a:rPr lang="fr-CH" altLang="fr-FR" sz="2400" b="1" dirty="0">
                <a:hlinkClick r:id="rId3"/>
              </a:rPr>
              <a:t>2025</a:t>
            </a:r>
            <a:r>
              <a:rPr lang="fr-CH" altLang="fr-FR" sz="2400" dirty="0"/>
              <a:t>.</a:t>
            </a:r>
          </a:p>
          <a:p>
            <a:pPr marL="857250" lvl="1" indent="-457200">
              <a:buFont typeface="Arial" panose="020B0604020202020204" pitchFamily="34" charset="0"/>
              <a:buChar char="•"/>
              <a:defRPr/>
            </a:pPr>
            <a:endParaRPr lang="fr-CH" altLang="fr-FR" sz="2400" dirty="0"/>
          </a:p>
          <a:p>
            <a:pPr marL="457200" indent="-457200">
              <a:buFont typeface="Arial" panose="020B0604020202020204" pitchFamily="34" charset="0"/>
              <a:buChar char="•"/>
              <a:defRPr/>
            </a:pPr>
            <a:r>
              <a:rPr lang="fr-CH" altLang="fr-FR" sz="2800" dirty="0"/>
              <a:t>Les étudiants en mobilité restent soumis au règlement d'études de leur MA </a:t>
            </a:r>
            <a:r>
              <a:rPr lang="fr-CH" altLang="fr-FR" sz="2800" dirty="0" err="1"/>
              <a:t>SdS</a:t>
            </a:r>
            <a:endParaRPr lang="fr-CH" altLang="fr-FR" sz="2800" dirty="0"/>
          </a:p>
        </p:txBody>
      </p:sp>
    </p:spTree>
    <p:extLst>
      <p:ext uri="{BB962C8B-B14F-4D97-AF65-F5344CB8AC3E}">
        <p14:creationId xmlns:p14="http://schemas.microsoft.com/office/powerpoint/2010/main" val="2149982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8D50B-6435-998E-7502-070435182AE3}"/>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A5D74B-C11B-5160-F47D-29D9EC0EB559}"/>
              </a:ext>
            </a:extLst>
          </p:cNvPr>
          <p:cNvSpPr>
            <a:spLocks noGrp="1"/>
          </p:cNvSpPr>
          <p:nvPr>
            <p:ph idx="1"/>
          </p:nvPr>
        </p:nvSpPr>
        <p:spPr>
          <a:xfrm>
            <a:off x="457200" y="980728"/>
            <a:ext cx="8229600" cy="3816424"/>
          </a:xfrm>
        </p:spPr>
        <p:txBody>
          <a:bodyPr/>
          <a:lstStyle/>
          <a:p>
            <a:pPr>
              <a:lnSpc>
                <a:spcPct val="150000"/>
              </a:lnSpc>
            </a:pPr>
            <a:r>
              <a:rPr lang="fr-CH" sz="2400" b="1" dirty="0"/>
              <a:t>Qu'est-ce que ce master?</a:t>
            </a:r>
          </a:p>
          <a:p>
            <a:pPr>
              <a:lnSpc>
                <a:spcPct val="150000"/>
              </a:lnSpc>
            </a:pPr>
            <a:r>
              <a:rPr lang="fr-CH" altLang="fr-FR" sz="2400" b="1" dirty="0"/>
              <a:t>Structure/ </a:t>
            </a:r>
            <a:r>
              <a:rPr lang="fr-CH" sz="2400" b="1" dirty="0"/>
              <a:t>Programme d'études</a:t>
            </a:r>
            <a:r>
              <a:rPr lang="fr-CH" altLang="fr-FR" sz="2400" b="1" dirty="0"/>
              <a:t> </a:t>
            </a:r>
          </a:p>
          <a:p>
            <a:pPr>
              <a:lnSpc>
                <a:spcPct val="150000"/>
              </a:lnSpc>
            </a:pPr>
            <a:r>
              <a:rPr lang="fr-CH" altLang="fr-FR" sz="2400" b="1" dirty="0"/>
              <a:t>Inscriptions aux enseignements et aux examens</a:t>
            </a:r>
          </a:p>
          <a:p>
            <a:pPr>
              <a:lnSpc>
                <a:spcPct val="150000"/>
              </a:lnSpc>
            </a:pPr>
            <a:r>
              <a:rPr lang="fr-CH" altLang="fr-FR" sz="2400" b="1" dirty="0"/>
              <a:t>Projet de mobilité</a:t>
            </a:r>
          </a:p>
          <a:p>
            <a:pPr>
              <a:lnSpc>
                <a:spcPct val="150000"/>
              </a:lnSpc>
            </a:pPr>
            <a:r>
              <a:rPr lang="fr-CH" altLang="fr-FR" sz="2400" b="1" dirty="0"/>
              <a:t>Intelligences artificielles génératives/ Fraude et plagiat</a:t>
            </a:r>
          </a:p>
          <a:p>
            <a:pPr>
              <a:lnSpc>
                <a:spcPct val="150000"/>
              </a:lnSpc>
            </a:pPr>
            <a:r>
              <a:rPr lang="fr-CH" altLang="fr-FR" sz="2400" b="1" dirty="0"/>
              <a:t>Informations et contacts </a:t>
            </a:r>
          </a:p>
          <a:p>
            <a:pPr>
              <a:lnSpc>
                <a:spcPct val="150000"/>
              </a:lnSpc>
            </a:pPr>
            <a:r>
              <a:rPr lang="en-GB" sz="2400" b="1" dirty="0" err="1"/>
              <a:t>Annonces</a:t>
            </a:r>
            <a:br>
              <a:rPr lang="fr-CH" sz="2400" b="1" dirty="0"/>
            </a:br>
            <a:endParaRPr lang="fr-CH" sz="2400" b="1" dirty="0"/>
          </a:p>
          <a:p>
            <a:endParaRPr lang="en-US" dirty="0"/>
          </a:p>
        </p:txBody>
      </p:sp>
      <p:sp>
        <p:nvSpPr>
          <p:cNvPr id="2" name="Elipse 1">
            <a:extLst>
              <a:ext uri="{FF2B5EF4-FFF2-40B4-BE49-F238E27FC236}">
                <a16:creationId xmlns:a16="http://schemas.microsoft.com/office/drawing/2014/main" id="{64463C93-759D-7EAF-A09D-22DBD1C59EC1}"/>
              </a:ext>
            </a:extLst>
          </p:cNvPr>
          <p:cNvSpPr/>
          <p:nvPr/>
        </p:nvSpPr>
        <p:spPr bwMode="auto">
          <a:xfrm>
            <a:off x="0" y="3501008"/>
            <a:ext cx="9001000" cy="864096"/>
          </a:xfrm>
          <a:prstGeom prst="ellipse">
            <a:avLst/>
          </a:prstGeom>
          <a:no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solidFill>
                  <a:schemeClr val="tx1"/>
                </a:solidFill>
              </a:ln>
              <a:noFill/>
              <a:effectLst/>
              <a:latin typeface="Arial" charset="0"/>
            </a:endParaRPr>
          </a:p>
        </p:txBody>
      </p:sp>
    </p:spTree>
    <p:extLst>
      <p:ext uri="{BB962C8B-B14F-4D97-AF65-F5344CB8AC3E}">
        <p14:creationId xmlns:p14="http://schemas.microsoft.com/office/powerpoint/2010/main" val="915425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3"/>
          <p:cNvSpPr>
            <a:spLocks noGrp="1"/>
          </p:cNvSpPr>
          <p:nvPr>
            <p:ph type="title"/>
          </p:nvPr>
        </p:nvSpPr>
        <p:spPr>
          <a:xfrm>
            <a:off x="650875" y="-26988"/>
            <a:ext cx="8035925" cy="1401763"/>
          </a:xfrm>
        </p:spPr>
        <p:txBody>
          <a:bodyPr/>
          <a:lstStyle/>
          <a:p>
            <a:r>
              <a:rPr lang="fr-CH" altLang="fr-FR" b="1" dirty="0">
                <a:solidFill>
                  <a:srgbClr val="FFCC00"/>
                </a:solidFill>
              </a:rPr>
              <a:t>Intelligences artificielles génératives (IAG)</a:t>
            </a:r>
          </a:p>
        </p:txBody>
      </p:sp>
      <p:sp>
        <p:nvSpPr>
          <p:cNvPr id="43011" name="Espace réservé du contenu 4"/>
          <p:cNvSpPr>
            <a:spLocks noGrp="1"/>
          </p:cNvSpPr>
          <p:nvPr>
            <p:ph idx="1"/>
          </p:nvPr>
        </p:nvSpPr>
        <p:spPr>
          <a:xfrm>
            <a:off x="384174" y="1844824"/>
            <a:ext cx="8569325" cy="4535686"/>
          </a:xfrm>
        </p:spPr>
        <p:txBody>
          <a:bodyPr/>
          <a:lstStyle/>
          <a:p>
            <a:pPr algn="just">
              <a:buFont typeface="Arial" panose="020B0604020202020204" pitchFamily="34" charset="0"/>
              <a:buChar char="•"/>
            </a:pPr>
            <a:r>
              <a:rPr lang="fr-CH" altLang="fr-FR" sz="2400" dirty="0">
                <a:hlinkClick r:id="rId2"/>
              </a:rPr>
              <a:t>https://www.unige.ch/sciences-societe/faculte/organisation/commissions-de-la-faculte/commission-dethique/principes-et-directives-de-la-faculte-des-sciences-de-la-societe-sur-lutilisation-des-intelligences-artificielles-generatives-ia/</a:t>
            </a:r>
            <a:endParaRPr lang="fr-CH" altLang="fr-FR" sz="2400" dirty="0"/>
          </a:p>
          <a:p>
            <a:pPr algn="just">
              <a:buFont typeface="Arial" panose="020B0604020202020204" pitchFamily="34" charset="0"/>
              <a:buChar char="•"/>
            </a:pPr>
            <a:endParaRPr lang="fr-CH" sz="2400" b="1" dirty="0"/>
          </a:p>
          <a:p>
            <a:pPr algn="just">
              <a:buFont typeface="Arial" panose="020B0604020202020204" pitchFamily="34" charset="0"/>
              <a:buChar char="•"/>
            </a:pPr>
            <a:r>
              <a:rPr lang="fr-CH" sz="2400" b="1" dirty="0"/>
              <a:t>Directives pour l’utilisation de l’IAG en Faculté des </a:t>
            </a:r>
            <a:r>
              <a:rPr lang="fr-CH" sz="2400" b="1" dirty="0" err="1"/>
              <a:t>SdS</a:t>
            </a:r>
            <a:endParaRPr lang="fr-CH" sz="2400" b="1" dirty="0"/>
          </a:p>
          <a:p>
            <a:pPr algn="just">
              <a:buFont typeface="Arial" panose="020B0604020202020204" pitchFamily="34" charset="0"/>
              <a:buChar char="•"/>
            </a:pPr>
            <a:endParaRPr lang="fr-CH" sz="2400" b="1" dirty="0"/>
          </a:p>
          <a:p>
            <a:pPr algn="just">
              <a:buFont typeface="Arial" panose="020B0604020202020204" pitchFamily="34" charset="0"/>
              <a:buChar char="•"/>
            </a:pPr>
            <a:endParaRPr lang="fr-CH" altLang="fr-FR" sz="2400" dirty="0"/>
          </a:p>
          <a:p>
            <a:pPr algn="just">
              <a:buFont typeface="Arial" panose="020B0604020202020204" pitchFamily="34" charset="0"/>
              <a:buChar char="•"/>
            </a:pPr>
            <a:endParaRPr lang="fr-CH" altLang="fr-FR" sz="2400" dirty="0"/>
          </a:p>
          <a:p>
            <a:endParaRPr lang="fr-CH" alt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478A-D67F-E011-FDBE-AD3445C96777}"/>
            </a:ext>
          </a:extLst>
        </p:cNvPr>
        <p:cNvGrpSpPr/>
        <p:nvPr/>
      </p:nvGrpSpPr>
      <p:grpSpPr>
        <a:xfrm>
          <a:off x="0" y="0"/>
          <a:ext cx="0" cy="0"/>
          <a:chOff x="0" y="0"/>
          <a:chExt cx="0" cy="0"/>
        </a:xfrm>
      </p:grpSpPr>
      <p:sp>
        <p:nvSpPr>
          <p:cNvPr id="43010" name="Titre 3">
            <a:extLst>
              <a:ext uri="{FF2B5EF4-FFF2-40B4-BE49-F238E27FC236}">
                <a16:creationId xmlns:a16="http://schemas.microsoft.com/office/drawing/2014/main" id="{673B3398-DD99-51C8-EEFF-935AFB33BBD7}"/>
              </a:ext>
            </a:extLst>
          </p:cNvPr>
          <p:cNvSpPr>
            <a:spLocks noGrp="1"/>
          </p:cNvSpPr>
          <p:nvPr>
            <p:ph type="title"/>
          </p:nvPr>
        </p:nvSpPr>
        <p:spPr>
          <a:xfrm>
            <a:off x="650875" y="-26988"/>
            <a:ext cx="8035925" cy="1401763"/>
          </a:xfrm>
        </p:spPr>
        <p:txBody>
          <a:bodyPr/>
          <a:lstStyle/>
          <a:p>
            <a:r>
              <a:rPr lang="fr-CH" altLang="fr-FR" b="1">
                <a:solidFill>
                  <a:srgbClr val="FFCC00"/>
                </a:solidFill>
              </a:rPr>
              <a:t>Fraude et plagiat</a:t>
            </a:r>
          </a:p>
        </p:txBody>
      </p:sp>
      <p:sp>
        <p:nvSpPr>
          <p:cNvPr id="43011" name="Espace réservé du contenu 4">
            <a:extLst>
              <a:ext uri="{FF2B5EF4-FFF2-40B4-BE49-F238E27FC236}">
                <a16:creationId xmlns:a16="http://schemas.microsoft.com/office/drawing/2014/main" id="{049CA39E-C800-E9F8-94E5-5A7C9DD02697}"/>
              </a:ext>
            </a:extLst>
          </p:cNvPr>
          <p:cNvSpPr>
            <a:spLocks noGrp="1"/>
          </p:cNvSpPr>
          <p:nvPr>
            <p:ph idx="1"/>
          </p:nvPr>
        </p:nvSpPr>
        <p:spPr>
          <a:xfrm>
            <a:off x="384174" y="1268760"/>
            <a:ext cx="8569325" cy="5111750"/>
          </a:xfrm>
        </p:spPr>
        <p:txBody>
          <a:bodyPr/>
          <a:lstStyle/>
          <a:p>
            <a:pPr algn="just">
              <a:buFont typeface="Arial" panose="020B0604020202020204" pitchFamily="34" charset="0"/>
              <a:buChar char="•"/>
            </a:pPr>
            <a:r>
              <a:rPr lang="fr-CH" altLang="fr-FR" sz="2400" dirty="0"/>
              <a:t>La Faculté met en garde les étudiant-e-s contre tout type de </a:t>
            </a:r>
            <a:r>
              <a:rPr lang="fr-CH" altLang="fr-FR" sz="2400" b="1" dirty="0"/>
              <a:t>fraude ou tentative de fraude </a:t>
            </a:r>
            <a:r>
              <a:rPr lang="fr-CH" altLang="fr-FR" sz="2400" dirty="0"/>
              <a:t>(dans le cadre des examens, de la rédaction de travaux académiques, etc.) </a:t>
            </a:r>
          </a:p>
          <a:p>
            <a:pPr algn="just">
              <a:buFont typeface="Arial" panose="020B0604020202020204" pitchFamily="34" charset="0"/>
              <a:buChar char="•"/>
            </a:pPr>
            <a:r>
              <a:rPr lang="fr-CH" altLang="fr-FR" sz="2400" dirty="0"/>
              <a:t>La Faculté rappelle à ses étudiant-e-s que </a:t>
            </a:r>
            <a:r>
              <a:rPr lang="fr-CH" altLang="fr-FR" sz="2400" b="1" dirty="0"/>
              <a:t>le plagiat est une forme de fraude particulièrement grave </a:t>
            </a:r>
            <a:r>
              <a:rPr lang="fr-CH" altLang="fr-FR" sz="2400" dirty="0"/>
              <a:t>et qu’il est sanctionné comme tel conformément au Statut de l’Université et du Règlement d’études de la Faculté.</a:t>
            </a:r>
          </a:p>
          <a:p>
            <a:pPr algn="just">
              <a:buFont typeface="Arial" panose="020B0604020202020204" pitchFamily="34" charset="0"/>
              <a:buChar char="•"/>
            </a:pPr>
            <a:r>
              <a:rPr lang="fr-CH" altLang="fr-FR" sz="2400" dirty="0"/>
              <a:t>Lors de vos inscriptions aux examens, </a:t>
            </a:r>
            <a:r>
              <a:rPr lang="fr-CH" altLang="fr-FR" sz="2400" b="1" dirty="0"/>
              <a:t>un texte vous rappelle l’engagement que vous prenez de respecter la déontologie universitaire.</a:t>
            </a:r>
            <a:r>
              <a:rPr lang="fr-CH" altLang="fr-FR" sz="2400" dirty="0"/>
              <a:t> Lisez-le attentivement.</a:t>
            </a:r>
          </a:p>
          <a:p>
            <a:pPr algn="just">
              <a:buFont typeface="Arial" panose="020B0604020202020204" pitchFamily="34" charset="0"/>
              <a:buChar char="•"/>
            </a:pPr>
            <a:r>
              <a:rPr lang="fr-CH" altLang="fr-FR" sz="2400" dirty="0">
                <a:hlinkClick r:id="rId2"/>
              </a:rPr>
              <a:t>Directive sur le plagiat</a:t>
            </a:r>
            <a:endParaRPr lang="fr-CH" altLang="fr-FR" sz="2400" dirty="0"/>
          </a:p>
          <a:p>
            <a:endParaRPr lang="fr-CH" altLang="fr-FR" dirty="0"/>
          </a:p>
        </p:txBody>
      </p:sp>
    </p:spTree>
    <p:extLst>
      <p:ext uri="{BB962C8B-B14F-4D97-AF65-F5344CB8AC3E}">
        <p14:creationId xmlns:p14="http://schemas.microsoft.com/office/powerpoint/2010/main" val="141259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ubtitle 2"/>
          <p:cNvSpPr>
            <a:spLocks noGrp="1"/>
          </p:cNvSpPr>
          <p:nvPr>
            <p:ph idx="1"/>
          </p:nvPr>
        </p:nvSpPr>
        <p:spPr>
          <a:xfrm>
            <a:off x="323528" y="1052736"/>
            <a:ext cx="8229600" cy="4525963"/>
          </a:xfrm>
        </p:spPr>
        <p:txBody>
          <a:bodyPr/>
          <a:lstStyle/>
          <a:p>
            <a:pPr marL="0" indent="0" algn="just" eaLnBrk="1" hangingPunct="1">
              <a:buFont typeface="Arial" charset="0"/>
              <a:buNone/>
            </a:pPr>
            <a:r>
              <a:rPr lang="fr-FR" altLang="es-ES" sz="2800" dirty="0"/>
              <a:t>Le Département d’Histoire, Économie et Société / Institut d'Histoire Economique Paul Bairoch - qui accueille le Master - promeut une analyse de l’histoire économique résolument </a:t>
            </a:r>
            <a:r>
              <a:rPr lang="fr-FR" altLang="es-ES" sz="2800" b="1" dirty="0"/>
              <a:t>pluridisciplinaire</a:t>
            </a:r>
            <a:r>
              <a:rPr lang="fr-FR" altLang="es-ES" sz="2800" dirty="0"/>
              <a:t> et dans une perspective de longue durée, pleinement ancrée dans les questions et les méthodes des </a:t>
            </a:r>
            <a:r>
              <a:rPr lang="fr-FR" altLang="es-ES" sz="2800" b="1" dirty="0"/>
              <a:t>sciences sociales</a:t>
            </a:r>
            <a:r>
              <a:rPr lang="fr-FR" altLang="es-ES" sz="2800" dirty="0"/>
              <a:t>.</a:t>
            </a:r>
          </a:p>
          <a:p>
            <a:pPr marL="0" indent="0" algn="just" eaLnBrk="1" hangingPunct="1">
              <a:buFont typeface="Arial" charset="0"/>
              <a:buNone/>
            </a:pPr>
            <a:endParaRPr lang="fr-FR" altLang="es-ES" dirty="0"/>
          </a:p>
        </p:txBody>
      </p:sp>
    </p:spTree>
    <p:extLst>
      <p:ext uri="{BB962C8B-B14F-4D97-AF65-F5344CB8AC3E}">
        <p14:creationId xmlns:p14="http://schemas.microsoft.com/office/powerpoint/2010/main" val="3934839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3"/>
          <p:cNvSpPr>
            <a:spLocks noGrp="1"/>
          </p:cNvSpPr>
          <p:nvPr>
            <p:ph type="title"/>
          </p:nvPr>
        </p:nvSpPr>
        <p:spPr>
          <a:xfrm>
            <a:off x="650875" y="11113"/>
            <a:ext cx="8035925" cy="1401762"/>
          </a:xfrm>
        </p:spPr>
        <p:txBody>
          <a:bodyPr/>
          <a:lstStyle/>
          <a:p>
            <a:r>
              <a:rPr lang="fr-CH" altLang="fr-FR" b="1" dirty="0">
                <a:solidFill>
                  <a:srgbClr val="FFCC00"/>
                </a:solidFill>
              </a:rPr>
              <a:t>Fraude et plagiat (2)</a:t>
            </a:r>
          </a:p>
        </p:txBody>
      </p:sp>
      <p:sp>
        <p:nvSpPr>
          <p:cNvPr id="31747" name="Espace réservé du contenu 4"/>
          <p:cNvSpPr>
            <a:spLocks noGrp="1"/>
          </p:cNvSpPr>
          <p:nvPr>
            <p:ph idx="1"/>
          </p:nvPr>
        </p:nvSpPr>
        <p:spPr>
          <a:xfrm>
            <a:off x="323850" y="1125538"/>
            <a:ext cx="8640763" cy="5111750"/>
          </a:xfrm>
        </p:spPr>
        <p:txBody>
          <a:bodyPr/>
          <a:lstStyle/>
          <a:p>
            <a:pPr algn="just">
              <a:lnSpc>
                <a:spcPct val="80000"/>
              </a:lnSpc>
              <a:buFont typeface="Arial" pitchFamily="34" charset="0"/>
              <a:buChar char="•"/>
              <a:defRPr/>
            </a:pPr>
            <a:r>
              <a:rPr lang="fr-CH" sz="2400" dirty="0"/>
              <a:t>Le plagiat consiste à insérer, dans un travail académique, des formulations, des phrases, des passages, des images, ou des chapitres entiers, de même que des idées ou analyses repris de travaux d'autres auteurs, en les faisant passer pour siens. Le plagiat est réalisé soit par l'appropriation active des textes ou idées d'autrui, soit par l'omission de la référence correcte aux textes ou aux idées d'autrui et à leurs sources (</a:t>
            </a:r>
            <a:r>
              <a:rPr lang="fr-CH" sz="2400" dirty="0">
                <a:hlinkClick r:id="rId2"/>
              </a:rPr>
              <a:t>https://www.unige.ch/universite/politique-generale/plagiat/etudiants/</a:t>
            </a:r>
            <a:r>
              <a:rPr lang="fr-CH" sz="2400" dirty="0"/>
              <a:t> ).</a:t>
            </a:r>
            <a:endParaRPr lang="fr-FR" altLang="fr-FR" sz="2400" dirty="0"/>
          </a:p>
          <a:p>
            <a:pPr algn="just">
              <a:lnSpc>
                <a:spcPct val="80000"/>
              </a:lnSpc>
              <a:buFont typeface="Arial" pitchFamily="34" charset="0"/>
              <a:buChar char="•"/>
              <a:defRPr/>
            </a:pPr>
            <a:r>
              <a:rPr lang="fr-FR" altLang="fr-FR" sz="2400" dirty="0"/>
              <a:t>Il n’est également pas permis de « recycler » un travail écrit déjà utilisé pour l’obtention de crédits sans en avoir informé au préalable l’enseignant responsable. Il s'agit aussi d'une tentative de plagiat qui sera sanctionné comme tel</a:t>
            </a:r>
            <a:endParaRPr lang="fr-CH" altLang="fr-FR"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6F751-E61D-4A4D-A1C8-91B45F13FB20}"/>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9FC3708-8A4E-8BA9-1753-99D4717E0F08}"/>
              </a:ext>
            </a:extLst>
          </p:cNvPr>
          <p:cNvSpPr>
            <a:spLocks noGrp="1"/>
          </p:cNvSpPr>
          <p:nvPr>
            <p:ph idx="1"/>
          </p:nvPr>
        </p:nvSpPr>
        <p:spPr>
          <a:xfrm>
            <a:off x="457200" y="980728"/>
            <a:ext cx="8229600" cy="3816424"/>
          </a:xfrm>
        </p:spPr>
        <p:txBody>
          <a:bodyPr/>
          <a:lstStyle/>
          <a:p>
            <a:pPr>
              <a:lnSpc>
                <a:spcPct val="150000"/>
              </a:lnSpc>
            </a:pPr>
            <a:r>
              <a:rPr lang="fr-CH" sz="2400" b="1" dirty="0"/>
              <a:t>Qu'est-ce que ce master?</a:t>
            </a:r>
          </a:p>
          <a:p>
            <a:pPr>
              <a:lnSpc>
                <a:spcPct val="150000"/>
              </a:lnSpc>
            </a:pPr>
            <a:r>
              <a:rPr lang="fr-CH" altLang="fr-FR" sz="2400" b="1" dirty="0"/>
              <a:t>Structure/ </a:t>
            </a:r>
            <a:r>
              <a:rPr lang="fr-CH" sz="2400" b="1" dirty="0"/>
              <a:t>Programme d'études</a:t>
            </a:r>
            <a:r>
              <a:rPr lang="fr-CH" altLang="fr-FR" sz="2400" b="1" dirty="0"/>
              <a:t> </a:t>
            </a:r>
          </a:p>
          <a:p>
            <a:pPr>
              <a:lnSpc>
                <a:spcPct val="150000"/>
              </a:lnSpc>
            </a:pPr>
            <a:r>
              <a:rPr lang="fr-CH" altLang="fr-FR" sz="2400" b="1" dirty="0"/>
              <a:t>Inscriptions aux enseignements et aux examens</a:t>
            </a:r>
          </a:p>
          <a:p>
            <a:pPr>
              <a:lnSpc>
                <a:spcPct val="150000"/>
              </a:lnSpc>
            </a:pPr>
            <a:r>
              <a:rPr lang="fr-CH" altLang="fr-FR" sz="2400" b="1" dirty="0"/>
              <a:t>Projet de mobilité</a:t>
            </a:r>
          </a:p>
          <a:p>
            <a:pPr>
              <a:lnSpc>
                <a:spcPct val="150000"/>
              </a:lnSpc>
            </a:pPr>
            <a:r>
              <a:rPr lang="fr-CH" altLang="fr-FR" sz="2400" b="1" dirty="0"/>
              <a:t>Intelligences artificielles génératives/ Fraude et plagiat</a:t>
            </a:r>
          </a:p>
          <a:p>
            <a:pPr>
              <a:lnSpc>
                <a:spcPct val="150000"/>
              </a:lnSpc>
            </a:pPr>
            <a:r>
              <a:rPr lang="fr-CH" altLang="fr-FR" sz="2400" b="1" dirty="0"/>
              <a:t>Informations et contacts </a:t>
            </a:r>
          </a:p>
          <a:p>
            <a:pPr>
              <a:lnSpc>
                <a:spcPct val="150000"/>
              </a:lnSpc>
            </a:pPr>
            <a:r>
              <a:rPr lang="en-GB" sz="2400" b="1" dirty="0" err="1"/>
              <a:t>Annonces</a:t>
            </a:r>
            <a:br>
              <a:rPr lang="fr-CH" sz="2400" b="1" dirty="0"/>
            </a:br>
            <a:endParaRPr lang="fr-CH" sz="2400" b="1" dirty="0"/>
          </a:p>
          <a:p>
            <a:endParaRPr lang="en-US" dirty="0"/>
          </a:p>
        </p:txBody>
      </p:sp>
      <p:sp>
        <p:nvSpPr>
          <p:cNvPr id="2" name="Elipse 1">
            <a:extLst>
              <a:ext uri="{FF2B5EF4-FFF2-40B4-BE49-F238E27FC236}">
                <a16:creationId xmlns:a16="http://schemas.microsoft.com/office/drawing/2014/main" id="{6B3DACDF-C61F-5F49-74A2-8E7E41997FFF}"/>
              </a:ext>
            </a:extLst>
          </p:cNvPr>
          <p:cNvSpPr/>
          <p:nvPr/>
        </p:nvSpPr>
        <p:spPr bwMode="auto">
          <a:xfrm>
            <a:off x="-36512" y="4077072"/>
            <a:ext cx="9001000" cy="864096"/>
          </a:xfrm>
          <a:prstGeom prst="ellipse">
            <a:avLst/>
          </a:prstGeom>
          <a:no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solidFill>
                  <a:schemeClr val="tx1"/>
                </a:solidFill>
              </a:ln>
              <a:noFill/>
              <a:effectLst/>
              <a:latin typeface="Arial" charset="0"/>
            </a:endParaRPr>
          </a:p>
        </p:txBody>
      </p:sp>
    </p:spTree>
    <p:extLst>
      <p:ext uri="{BB962C8B-B14F-4D97-AF65-F5344CB8AC3E}">
        <p14:creationId xmlns:p14="http://schemas.microsoft.com/office/powerpoint/2010/main" val="4153940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3"/>
          <p:cNvSpPr>
            <a:spLocks noGrp="1"/>
          </p:cNvSpPr>
          <p:nvPr>
            <p:ph type="title"/>
          </p:nvPr>
        </p:nvSpPr>
        <p:spPr>
          <a:xfrm>
            <a:off x="179387" y="-99392"/>
            <a:ext cx="8035925" cy="1401763"/>
          </a:xfrm>
        </p:spPr>
        <p:txBody>
          <a:bodyPr/>
          <a:lstStyle/>
          <a:p>
            <a:r>
              <a:rPr lang="fr-CH" altLang="fr-FR" b="1" dirty="0">
                <a:solidFill>
                  <a:srgbClr val="FFCC00"/>
                </a:solidFill>
              </a:rPr>
              <a:t>Informations et contacts</a:t>
            </a:r>
          </a:p>
        </p:txBody>
      </p:sp>
      <p:sp>
        <p:nvSpPr>
          <p:cNvPr id="22531" name="Espace réservé du contenu 4"/>
          <p:cNvSpPr>
            <a:spLocks noGrp="1"/>
          </p:cNvSpPr>
          <p:nvPr>
            <p:ph idx="1"/>
          </p:nvPr>
        </p:nvSpPr>
        <p:spPr>
          <a:xfrm>
            <a:off x="395288" y="1125538"/>
            <a:ext cx="8569325" cy="4606925"/>
          </a:xfrm>
        </p:spPr>
        <p:txBody>
          <a:bodyPr/>
          <a:lstStyle/>
          <a:p>
            <a:pPr marL="457200" indent="-457200">
              <a:buFont typeface="Arial" panose="020B0604020202020204" pitchFamily="34" charset="0"/>
              <a:buChar char="•"/>
              <a:defRPr/>
            </a:pPr>
            <a:r>
              <a:rPr lang="fr-CH" altLang="fr-FR" dirty="0"/>
              <a:t>Consultez régulièrement le site Internet de la Faculté: </a:t>
            </a:r>
            <a:r>
              <a:rPr lang="fr-CH" altLang="fr-FR" dirty="0">
                <a:hlinkClick r:id="rId2"/>
              </a:rPr>
              <a:t>http://www.unige.ch/sciences-societe</a:t>
            </a:r>
            <a:r>
              <a:rPr lang="fr-CH" altLang="fr-FR" dirty="0"/>
              <a:t> et votre messagerie électronique de l’Université.</a:t>
            </a:r>
          </a:p>
          <a:p>
            <a:pPr marL="457200" indent="-457200">
              <a:buFont typeface="Arial" panose="020B0604020202020204" pitchFamily="34" charset="0"/>
              <a:buChar char="•"/>
              <a:defRPr/>
            </a:pPr>
            <a:r>
              <a:rPr lang="fr-CH" altLang="fr-FR" dirty="0"/>
              <a:t>Conseiller académique:  </a:t>
            </a:r>
          </a:p>
          <a:p>
            <a:pPr marL="0" indent="0">
              <a:defRPr/>
            </a:pPr>
            <a:r>
              <a:rPr lang="fr-CH" altLang="fr-FR" sz="2800" b="1" dirty="0"/>
              <a:t>	Gaetan Clavien</a:t>
            </a:r>
          </a:p>
          <a:p>
            <a:pPr marL="0" indent="0">
              <a:defRPr/>
            </a:pPr>
            <a:r>
              <a:rPr lang="fr-CH" altLang="fr-FR" sz="2800" dirty="0"/>
              <a:t>	Bureau 5205– Tel: 022 379 80 05</a:t>
            </a:r>
          </a:p>
          <a:p>
            <a:pPr marL="0" indent="0">
              <a:defRPr/>
            </a:pPr>
            <a:r>
              <a:rPr lang="fr-CH" altLang="fr-FR" sz="2800" dirty="0"/>
              <a:t>	</a:t>
            </a:r>
            <a:r>
              <a:rPr lang="fr-CH" altLang="fr-FR" sz="2800" dirty="0">
                <a:hlinkClick r:id="rId3"/>
              </a:rPr>
              <a:t>gaetan.clavien@unige.ch</a:t>
            </a:r>
            <a:endParaRPr lang="fr-CH" altLang="fr-FR" sz="2800" dirty="0"/>
          </a:p>
          <a:p>
            <a:pPr marL="0" indent="0">
              <a:defRPr/>
            </a:pPr>
            <a:endParaRPr lang="fr-CH" altLang="fr-FR" sz="2800" dirty="0"/>
          </a:p>
          <a:p>
            <a:pPr marL="0" indent="0">
              <a:defRPr/>
            </a:pPr>
            <a:endParaRPr lang="fr-CH" altLang="fr-FR" sz="2800" dirty="0"/>
          </a:p>
          <a:p>
            <a:pPr>
              <a:defRPr/>
            </a:pPr>
            <a:endParaRPr lang="fr-CH" altLang="fr-FR" dirty="0"/>
          </a:p>
        </p:txBody>
      </p:sp>
    </p:spTree>
    <p:extLst>
      <p:ext uri="{BB962C8B-B14F-4D97-AF65-F5344CB8AC3E}">
        <p14:creationId xmlns:p14="http://schemas.microsoft.com/office/powerpoint/2010/main" val="1484759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6CF8E5D-3B34-0715-CB0B-7582A6BF86D1}"/>
              </a:ext>
            </a:extLst>
          </p:cNvPr>
          <p:cNvPicPr>
            <a:picLocks noChangeAspect="1"/>
          </p:cNvPicPr>
          <p:nvPr/>
        </p:nvPicPr>
        <p:blipFill>
          <a:blip r:embed="rId2"/>
          <a:stretch>
            <a:fillRect/>
          </a:stretch>
        </p:blipFill>
        <p:spPr>
          <a:xfrm>
            <a:off x="1187624" y="866496"/>
            <a:ext cx="6349438" cy="4889986"/>
          </a:xfrm>
          <a:prstGeom prst="rect">
            <a:avLst/>
          </a:prstGeom>
        </p:spPr>
      </p:pic>
      <p:sp>
        <p:nvSpPr>
          <p:cNvPr id="5" name="4 Rectángulo"/>
          <p:cNvSpPr/>
          <p:nvPr/>
        </p:nvSpPr>
        <p:spPr>
          <a:xfrm>
            <a:off x="5346554" y="2271800"/>
            <a:ext cx="2105766"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p:nvPr/>
        </p:nvCxnSpPr>
        <p:spPr>
          <a:xfrm>
            <a:off x="4325708" y="1983768"/>
            <a:ext cx="936104" cy="4680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9830032D-85D9-F2A0-302B-55BF703B319E}"/>
              </a:ext>
            </a:extLst>
          </p:cNvPr>
          <p:cNvSpPr txBox="1"/>
          <p:nvPr/>
        </p:nvSpPr>
        <p:spPr>
          <a:xfrm>
            <a:off x="899592" y="116632"/>
            <a:ext cx="7488832" cy="707886"/>
          </a:xfrm>
          <a:prstGeom prst="rect">
            <a:avLst/>
          </a:prstGeom>
          <a:noFill/>
        </p:spPr>
        <p:txBody>
          <a:bodyPr wrap="square">
            <a:spAutoFit/>
          </a:bodyPr>
          <a:lstStyle/>
          <a:p>
            <a:r>
              <a:rPr lang="en-GB" sz="2000" dirty="0">
                <a:solidFill>
                  <a:schemeClr val="tx1"/>
                </a:solidFill>
              </a:rPr>
              <a:t>https://www.unige.ch/sciences-societe/formations/masters/histoire-economique-internationale/</a:t>
            </a:r>
          </a:p>
        </p:txBody>
      </p:sp>
    </p:spTree>
    <p:extLst>
      <p:ext uri="{BB962C8B-B14F-4D97-AF65-F5344CB8AC3E}">
        <p14:creationId xmlns:p14="http://schemas.microsoft.com/office/powerpoint/2010/main" val="3896011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C300E-458A-0664-87BB-256FCD241A1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42829C-5E3C-8656-E8CC-9EC046D88A08}"/>
              </a:ext>
            </a:extLst>
          </p:cNvPr>
          <p:cNvSpPr>
            <a:spLocks noGrp="1"/>
          </p:cNvSpPr>
          <p:nvPr>
            <p:ph idx="1"/>
          </p:nvPr>
        </p:nvSpPr>
        <p:spPr>
          <a:xfrm>
            <a:off x="457200" y="980728"/>
            <a:ext cx="8229600" cy="3816424"/>
          </a:xfrm>
        </p:spPr>
        <p:txBody>
          <a:bodyPr/>
          <a:lstStyle/>
          <a:p>
            <a:pPr>
              <a:lnSpc>
                <a:spcPct val="150000"/>
              </a:lnSpc>
            </a:pPr>
            <a:r>
              <a:rPr lang="fr-CH" sz="2400" b="1" dirty="0"/>
              <a:t>Qu'est-ce que ce master?</a:t>
            </a:r>
          </a:p>
          <a:p>
            <a:pPr>
              <a:lnSpc>
                <a:spcPct val="150000"/>
              </a:lnSpc>
            </a:pPr>
            <a:r>
              <a:rPr lang="fr-CH" altLang="fr-FR" sz="2400" b="1" dirty="0"/>
              <a:t>Structure/ </a:t>
            </a:r>
            <a:r>
              <a:rPr lang="fr-CH" sz="2400" b="1" dirty="0"/>
              <a:t>Programme d'études</a:t>
            </a:r>
            <a:r>
              <a:rPr lang="fr-CH" altLang="fr-FR" sz="2400" b="1" dirty="0"/>
              <a:t> </a:t>
            </a:r>
          </a:p>
          <a:p>
            <a:pPr>
              <a:lnSpc>
                <a:spcPct val="150000"/>
              </a:lnSpc>
            </a:pPr>
            <a:r>
              <a:rPr lang="fr-CH" altLang="fr-FR" sz="2400" b="1" dirty="0"/>
              <a:t>Inscriptions aux enseignements et aux examens</a:t>
            </a:r>
          </a:p>
          <a:p>
            <a:pPr>
              <a:lnSpc>
                <a:spcPct val="150000"/>
              </a:lnSpc>
            </a:pPr>
            <a:r>
              <a:rPr lang="fr-CH" altLang="fr-FR" sz="2400" b="1" dirty="0"/>
              <a:t>Projet de mobilité</a:t>
            </a:r>
          </a:p>
          <a:p>
            <a:pPr>
              <a:lnSpc>
                <a:spcPct val="150000"/>
              </a:lnSpc>
            </a:pPr>
            <a:r>
              <a:rPr lang="fr-CH" altLang="fr-FR" sz="2400" b="1" dirty="0"/>
              <a:t>Intelligences artificielles génératives/ Fraude et plagiat</a:t>
            </a:r>
          </a:p>
          <a:p>
            <a:pPr>
              <a:lnSpc>
                <a:spcPct val="150000"/>
              </a:lnSpc>
            </a:pPr>
            <a:r>
              <a:rPr lang="fr-CH" altLang="fr-FR" sz="2400" b="1" dirty="0"/>
              <a:t>Informations et contacts </a:t>
            </a:r>
          </a:p>
          <a:p>
            <a:pPr>
              <a:lnSpc>
                <a:spcPct val="150000"/>
              </a:lnSpc>
            </a:pPr>
            <a:r>
              <a:rPr lang="en-GB" sz="2400" b="1" dirty="0" err="1"/>
              <a:t>Annonces</a:t>
            </a:r>
            <a:br>
              <a:rPr lang="fr-CH" sz="2400" b="1" dirty="0"/>
            </a:br>
            <a:endParaRPr lang="fr-CH" sz="2400" b="1" dirty="0"/>
          </a:p>
          <a:p>
            <a:endParaRPr lang="en-US" dirty="0"/>
          </a:p>
        </p:txBody>
      </p:sp>
      <p:sp>
        <p:nvSpPr>
          <p:cNvPr id="2" name="Elipse 1">
            <a:extLst>
              <a:ext uri="{FF2B5EF4-FFF2-40B4-BE49-F238E27FC236}">
                <a16:creationId xmlns:a16="http://schemas.microsoft.com/office/drawing/2014/main" id="{1A9DE50A-6997-1C6F-FC71-56E8DABC3306}"/>
              </a:ext>
            </a:extLst>
          </p:cNvPr>
          <p:cNvSpPr/>
          <p:nvPr/>
        </p:nvSpPr>
        <p:spPr bwMode="auto">
          <a:xfrm>
            <a:off x="35496" y="4797152"/>
            <a:ext cx="9001000" cy="864096"/>
          </a:xfrm>
          <a:prstGeom prst="ellipse">
            <a:avLst/>
          </a:prstGeom>
          <a:no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solidFill>
                  <a:schemeClr val="tx1"/>
                </a:solidFill>
              </a:ln>
              <a:noFill/>
              <a:effectLst/>
              <a:latin typeface="Arial" charset="0"/>
            </a:endParaRPr>
          </a:p>
        </p:txBody>
      </p:sp>
    </p:spTree>
    <p:extLst>
      <p:ext uri="{BB962C8B-B14F-4D97-AF65-F5344CB8AC3E}">
        <p14:creationId xmlns:p14="http://schemas.microsoft.com/office/powerpoint/2010/main" val="1828628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Texto&#10;&#10;El contenido generado por IA puede ser incorrecto.">
            <a:extLst>
              <a:ext uri="{FF2B5EF4-FFF2-40B4-BE49-F238E27FC236}">
                <a16:creationId xmlns:a16="http://schemas.microsoft.com/office/drawing/2014/main" id="{C01A3466-A29D-5CC4-FB87-82DF24DEB2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44624"/>
            <a:ext cx="4152495" cy="5873402"/>
          </a:xfrm>
          <a:prstGeom prst="rect">
            <a:avLst/>
          </a:prstGeom>
        </p:spPr>
      </p:pic>
    </p:spTree>
    <p:extLst>
      <p:ext uri="{BB962C8B-B14F-4D97-AF65-F5344CB8AC3E}">
        <p14:creationId xmlns:p14="http://schemas.microsoft.com/office/powerpoint/2010/main" val="379630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20E44CF-8AEC-C3EF-100B-B4EC5FE1CBEE}"/>
              </a:ext>
            </a:extLst>
          </p:cNvPr>
          <p:cNvSpPr txBox="1"/>
          <p:nvPr/>
        </p:nvSpPr>
        <p:spPr>
          <a:xfrm>
            <a:off x="35496" y="692696"/>
            <a:ext cx="8784976" cy="3970318"/>
          </a:xfrm>
          <a:prstGeom prst="rect">
            <a:avLst/>
          </a:prstGeom>
          <a:noFill/>
        </p:spPr>
        <p:txBody>
          <a:bodyPr wrap="square">
            <a:spAutoFit/>
          </a:bodyPr>
          <a:lstStyle/>
          <a:p>
            <a:pPr algn="ctr">
              <a:buNone/>
            </a:pPr>
            <a:r>
              <a:rPr lang="fr-CH" sz="1800" dirty="0">
                <a:solidFill>
                  <a:schemeClr val="tx1"/>
                </a:solidFill>
                <a:effectLst/>
                <a:latin typeface="Candara Light" panose="020E0502030303020204" pitchFamily="34" charset="0"/>
                <a:ea typeface="Calibri" panose="020F0502020204030204" pitchFamily="34" charset="0"/>
              </a:rPr>
              <a:t>                                                                                                              </a:t>
            </a:r>
            <a:r>
              <a:rPr lang="fr-CH" sz="2400" dirty="0">
                <a:solidFill>
                  <a:schemeClr val="tx1"/>
                </a:solidFill>
                <a:effectLst/>
                <a:latin typeface="Candara Light" panose="020E0502030303020204" pitchFamily="34" charset="0"/>
                <a:ea typeface="Calibri" panose="020F0502020204030204" pitchFamily="34" charset="0"/>
              </a:rPr>
              <a:t> </a:t>
            </a:r>
            <a:endParaRPr lang="en-GB" sz="1800" dirty="0">
              <a:solidFill>
                <a:schemeClr val="tx1"/>
              </a:solidFill>
              <a:effectLst/>
              <a:latin typeface="Calibri" panose="020F0502020204030204" pitchFamily="34" charset="0"/>
              <a:ea typeface="Calibri" panose="020F0502020204030204" pitchFamily="34" charset="0"/>
            </a:endParaRPr>
          </a:p>
          <a:p>
            <a:pPr algn="ctr">
              <a:lnSpc>
                <a:spcPct val="200000"/>
              </a:lnSpc>
              <a:buNone/>
            </a:pPr>
            <a:r>
              <a:rPr lang="fr-CH" sz="3500" b="1" dirty="0">
                <a:solidFill>
                  <a:schemeClr val="tx1"/>
                </a:solidFill>
                <a:latin typeface="Candara Light" panose="020E0502030303020204" pitchFamily="34" charset="0"/>
                <a:ea typeface="Calibri" panose="020F0502020204030204" pitchFamily="34" charset="0"/>
              </a:rPr>
              <a:t>Apéro de rentrée </a:t>
            </a:r>
            <a:endParaRPr lang="en-GB" sz="3500" dirty="0">
              <a:solidFill>
                <a:schemeClr val="tx1"/>
              </a:solidFill>
              <a:latin typeface="Calibri" panose="020F0502020204030204" pitchFamily="34" charset="0"/>
              <a:ea typeface="Calibri" panose="020F0502020204030204" pitchFamily="34" charset="0"/>
            </a:endParaRPr>
          </a:p>
          <a:p>
            <a:pPr algn="ctr">
              <a:lnSpc>
                <a:spcPct val="200000"/>
              </a:lnSpc>
              <a:buNone/>
            </a:pPr>
            <a:r>
              <a:rPr lang="fr-CH" sz="3500" b="1" dirty="0">
                <a:solidFill>
                  <a:schemeClr val="tx1"/>
                </a:solidFill>
                <a:latin typeface="Candara Light" panose="020E0502030303020204" pitchFamily="34" charset="0"/>
                <a:ea typeface="Calibri" panose="020F0502020204030204" pitchFamily="34" charset="0"/>
              </a:rPr>
              <a:t>Lundi 15 septembre 2025 à 17h15</a:t>
            </a:r>
          </a:p>
          <a:p>
            <a:pPr algn="ctr">
              <a:lnSpc>
                <a:spcPct val="200000"/>
              </a:lnSpc>
              <a:buNone/>
            </a:pPr>
            <a:r>
              <a:rPr lang="fr-CH" sz="3500" dirty="0">
                <a:solidFill>
                  <a:schemeClr val="tx1"/>
                </a:solidFill>
                <a:latin typeface="Candara Light" panose="020E0502030303020204" pitchFamily="34" charset="0"/>
                <a:ea typeface="Calibri" panose="020F0502020204030204" pitchFamily="34" charset="0"/>
              </a:rPr>
              <a:t> Dans notre </a:t>
            </a:r>
            <a:r>
              <a:rPr lang="fr-CH" sz="3500" i="1" dirty="0">
                <a:solidFill>
                  <a:schemeClr val="tx1"/>
                </a:solidFill>
                <a:latin typeface="Candara Light" panose="020E0502030303020204" pitchFamily="34" charset="0"/>
                <a:ea typeface="Calibri" panose="020F0502020204030204" pitchFamily="34" charset="0"/>
              </a:rPr>
              <a:t>Espace DEHES</a:t>
            </a:r>
            <a:r>
              <a:rPr lang="fr-CH" sz="3500" dirty="0">
                <a:solidFill>
                  <a:schemeClr val="tx1"/>
                </a:solidFill>
                <a:latin typeface="Candara Light" panose="020E0502030303020204" pitchFamily="34" charset="0"/>
                <a:ea typeface="Calibri" panose="020F0502020204030204" pitchFamily="34" charset="0"/>
              </a:rPr>
              <a:t> / </a:t>
            </a:r>
            <a:r>
              <a:rPr lang="fr-CH" sz="3500" i="1" dirty="0">
                <a:solidFill>
                  <a:schemeClr val="tx1"/>
                </a:solidFill>
                <a:latin typeface="Candara Light" panose="020E0502030303020204" pitchFamily="34" charset="0"/>
                <a:ea typeface="Calibri" panose="020F0502020204030204" pitchFamily="34" charset="0"/>
              </a:rPr>
              <a:t>IHEPB</a:t>
            </a:r>
            <a:r>
              <a:rPr lang="fr-CH" sz="3500" dirty="0">
                <a:solidFill>
                  <a:schemeClr val="tx1"/>
                </a:solidFill>
                <a:latin typeface="Candara Light" panose="020E0502030303020204" pitchFamily="34" charset="0"/>
                <a:ea typeface="Calibri" panose="020F0502020204030204" pitchFamily="34" charset="0"/>
              </a:rPr>
              <a:t> au 4</a:t>
            </a:r>
            <a:r>
              <a:rPr lang="fr-CH" sz="3500" baseline="30000" dirty="0">
                <a:solidFill>
                  <a:schemeClr val="tx1"/>
                </a:solidFill>
                <a:latin typeface="Candara Light" panose="020E0502030303020204" pitchFamily="34" charset="0"/>
                <a:ea typeface="Calibri" panose="020F0502020204030204" pitchFamily="34" charset="0"/>
              </a:rPr>
              <a:t>ème</a:t>
            </a:r>
            <a:r>
              <a:rPr lang="fr-CH" sz="3500" dirty="0">
                <a:solidFill>
                  <a:schemeClr val="tx1"/>
                </a:solidFill>
                <a:latin typeface="Candara Light" panose="020E0502030303020204" pitchFamily="34" charset="0"/>
                <a:ea typeface="Calibri" panose="020F0502020204030204" pitchFamily="34" charset="0"/>
              </a:rPr>
              <a:t> étage </a:t>
            </a:r>
            <a:endParaRPr lang="en-GB" sz="3500" dirty="0">
              <a:solidFill>
                <a:schemeClr val="tx1"/>
              </a:solidFill>
              <a:latin typeface="Calibri" panose="020F0502020204030204" pitchFamily="34" charset="0"/>
              <a:ea typeface="Calibri" panose="020F0502020204030204" pitchFamily="34" charset="0"/>
            </a:endParaRPr>
          </a:p>
          <a:p>
            <a:pPr algn="ctr">
              <a:buNone/>
            </a:pPr>
            <a:r>
              <a:rPr lang="fr-CH" sz="1800" dirty="0">
                <a:solidFill>
                  <a:schemeClr val="tx1"/>
                </a:solidFill>
                <a:effectLst/>
                <a:latin typeface="Calibri" panose="020F0502020204030204" pitchFamily="34" charset="0"/>
                <a:ea typeface="Calibri" panose="020F0502020204030204" pitchFamily="34" charset="0"/>
              </a:rPr>
              <a:t> </a:t>
            </a:r>
            <a:endParaRPr lang="en-GB" sz="1800"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7026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andeau_fss.jpg" descr="/Volumes/PIP/Presse/catec/Charte 2014/Modèles ppt/PPT par fac/bandeaux images/bandeau_fss.jp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775325"/>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Subtitle 2"/>
          <p:cNvSpPr>
            <a:spLocks noGrp="1"/>
          </p:cNvSpPr>
          <p:nvPr>
            <p:ph idx="1"/>
          </p:nvPr>
        </p:nvSpPr>
        <p:spPr>
          <a:xfrm>
            <a:off x="323528" y="548680"/>
            <a:ext cx="8229600" cy="4525963"/>
          </a:xfrm>
        </p:spPr>
        <p:txBody>
          <a:bodyPr/>
          <a:lstStyle/>
          <a:p>
            <a:pPr marL="0" indent="0" algn="just" eaLnBrk="1" hangingPunct="1">
              <a:buNone/>
            </a:pPr>
            <a:r>
              <a:rPr lang="fr-FR" altLang="es-ES" sz="2800" dirty="0"/>
              <a:t>Les </a:t>
            </a:r>
            <a:r>
              <a:rPr lang="fr-FR" altLang="es-ES" sz="2800" dirty="0" err="1"/>
              <a:t>professeur.e.s</a:t>
            </a:r>
            <a:r>
              <a:rPr lang="fr-FR" altLang="es-ES" sz="2800" dirty="0"/>
              <a:t> du Département d’Histoire, Économie et Société ont une </a:t>
            </a:r>
            <a:r>
              <a:rPr lang="fr-FR" altLang="es-ES" sz="2800" b="1" dirty="0"/>
              <a:t>formation pluridisciplinaire</a:t>
            </a:r>
            <a:r>
              <a:rPr lang="fr-FR" altLang="es-ES" sz="2800" dirty="0"/>
              <a:t>, avec une formation en </a:t>
            </a:r>
            <a:r>
              <a:rPr lang="fr-FR" altLang="es-ES" sz="2800" b="1" dirty="0"/>
              <a:t>économie</a:t>
            </a:r>
            <a:r>
              <a:rPr lang="fr-FR" altLang="es-ES" sz="2800" dirty="0"/>
              <a:t> plus une formation complémentaire en </a:t>
            </a:r>
            <a:r>
              <a:rPr lang="fr-FR" altLang="es-ES" sz="2800" b="1" dirty="0"/>
              <a:t>histoire économique</a:t>
            </a:r>
            <a:r>
              <a:rPr lang="fr-FR" altLang="es-ES" sz="2800" dirty="0"/>
              <a:t> ou en </a:t>
            </a:r>
            <a:r>
              <a:rPr lang="fr-FR" altLang="es-ES" sz="2800" b="1" dirty="0"/>
              <a:t>économie politique</a:t>
            </a:r>
          </a:p>
          <a:p>
            <a:pPr marL="0" indent="0" algn="just" eaLnBrk="1" hangingPunct="1">
              <a:buFont typeface="Arial" charset="0"/>
              <a:buNone/>
            </a:pPr>
            <a:endParaRPr lang="fr-FR" altLang="es-ES" sz="2500" dirty="0"/>
          </a:p>
          <a:p>
            <a:pPr marL="0" indent="0" algn="just" eaLnBrk="1" hangingPunct="1">
              <a:buNone/>
            </a:pPr>
            <a:r>
              <a:rPr lang="fr-FR" altLang="es-ES" sz="2500" b="1" dirty="0">
                <a:hlinkClick r:id="rId5"/>
              </a:rPr>
              <a:t>https://www.unige.ch/sciences-societe/dehes/membres/</a:t>
            </a:r>
            <a:endParaRPr lang="fr-FR" altLang="es-ES" sz="2500" b="1" dirty="0"/>
          </a:p>
          <a:p>
            <a:pPr marL="0" indent="0" algn="just" eaLnBrk="1" hangingPunct="1">
              <a:buNone/>
            </a:pPr>
            <a:endParaRPr lang="fr-FR" altLang="es-ES" sz="2500" dirty="0"/>
          </a:p>
        </p:txBody>
      </p:sp>
    </p:spTree>
    <p:extLst>
      <p:ext uri="{BB962C8B-B14F-4D97-AF65-F5344CB8AC3E}">
        <p14:creationId xmlns:p14="http://schemas.microsoft.com/office/powerpoint/2010/main" val="336461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116"/>
            <a:ext cx="8229600" cy="1143000"/>
          </a:xfrm>
        </p:spPr>
        <p:txBody>
          <a:bodyPr>
            <a:normAutofit fontScale="90000"/>
          </a:bodyPr>
          <a:lstStyle/>
          <a:p>
            <a:r>
              <a:rPr lang="fr-CH" sz="4000" dirty="0"/>
              <a:t>Département </a:t>
            </a:r>
            <a:br>
              <a:rPr lang="fr-CH" sz="4000" dirty="0"/>
            </a:br>
            <a:r>
              <a:rPr lang="fr-CH" sz="4000" dirty="0"/>
              <a:t>d’Histoire, Economie et Société</a:t>
            </a:r>
            <a:endParaRPr lang="fr-FR" sz="4000" dirty="0"/>
          </a:p>
        </p:txBody>
      </p:sp>
      <p:pic>
        <p:nvPicPr>
          <p:cNvPr id="6" name="Image 5"/>
          <p:cNvPicPr>
            <a:picLocks noChangeAspect="1"/>
          </p:cNvPicPr>
          <p:nvPr/>
        </p:nvPicPr>
        <p:blipFill>
          <a:blip r:embed="rId3"/>
          <a:stretch>
            <a:fillRect/>
          </a:stretch>
        </p:blipFill>
        <p:spPr>
          <a:xfrm>
            <a:off x="6660232" y="1628800"/>
            <a:ext cx="1930400" cy="1714500"/>
          </a:xfrm>
          <a:prstGeom prst="rect">
            <a:avLst/>
          </a:prstGeom>
        </p:spPr>
      </p:pic>
      <p:sp>
        <p:nvSpPr>
          <p:cNvPr id="8" name="Espace réservé du contenu 7"/>
          <p:cNvSpPr>
            <a:spLocks noGrp="1"/>
          </p:cNvSpPr>
          <p:nvPr>
            <p:ph idx="1"/>
          </p:nvPr>
        </p:nvSpPr>
        <p:spPr>
          <a:xfrm>
            <a:off x="447588" y="1890110"/>
            <a:ext cx="8229600" cy="4525963"/>
          </a:xfrm>
        </p:spPr>
        <p:txBody>
          <a:bodyPr/>
          <a:lstStyle/>
          <a:p>
            <a:pPr marL="0" indent="0">
              <a:buNone/>
            </a:pPr>
            <a:r>
              <a:rPr lang="fr-FR" dirty="0"/>
              <a:t> </a:t>
            </a:r>
          </a:p>
        </p:txBody>
      </p:sp>
      <p:pic>
        <p:nvPicPr>
          <p:cNvPr id="13" name="Image 12"/>
          <p:cNvPicPr>
            <a:picLocks noChangeAspect="1"/>
          </p:cNvPicPr>
          <p:nvPr/>
        </p:nvPicPr>
        <p:blipFill>
          <a:blip r:embed="rId4"/>
          <a:stretch>
            <a:fillRect/>
          </a:stretch>
        </p:blipFill>
        <p:spPr>
          <a:xfrm>
            <a:off x="395536" y="1628800"/>
            <a:ext cx="1625600" cy="1676400"/>
          </a:xfrm>
          <a:prstGeom prst="rect">
            <a:avLst/>
          </a:prstGeom>
        </p:spPr>
      </p:pic>
      <p:sp>
        <p:nvSpPr>
          <p:cNvPr id="28" name="ZoneTexte 27"/>
          <p:cNvSpPr txBox="1"/>
          <p:nvPr/>
        </p:nvSpPr>
        <p:spPr>
          <a:xfrm>
            <a:off x="6516216" y="3306470"/>
            <a:ext cx="2232248" cy="2554545"/>
          </a:xfrm>
          <a:prstGeom prst="rect">
            <a:avLst/>
          </a:prstGeom>
          <a:noFill/>
        </p:spPr>
        <p:txBody>
          <a:bodyPr wrap="square" rtlCol="0">
            <a:spAutoFit/>
          </a:bodyPr>
          <a:lstStyle/>
          <a:p>
            <a:pPr algn="ctr"/>
            <a:r>
              <a:rPr lang="fr-FR" sz="1600" dirty="0">
                <a:solidFill>
                  <a:srgbClr val="0070C0"/>
                </a:solidFill>
                <a:hlinkClick r:id="rId5">
                  <a:extLst>
                    <a:ext uri="{A12FA001-AC4F-418D-AE19-62706E023703}">
                      <ahyp:hlinkClr xmlns:ahyp="http://schemas.microsoft.com/office/drawing/2018/hyperlinkcolor" val="tx"/>
                    </a:ext>
                  </a:extLst>
                </a:hlinkClick>
              </a:rPr>
              <a:t>Prof. Flores Zendejas</a:t>
            </a:r>
            <a:endParaRPr lang="fr-FR" sz="1600" dirty="0">
              <a:solidFill>
                <a:srgbClr val="0070C0"/>
              </a:solidFill>
            </a:endParaRPr>
          </a:p>
          <a:p>
            <a:pPr algn="ctr"/>
            <a:endParaRPr lang="fr-FR" sz="1600" dirty="0">
              <a:solidFill>
                <a:schemeClr val="tx1"/>
              </a:solidFill>
            </a:endParaRPr>
          </a:p>
          <a:p>
            <a:r>
              <a:rPr lang="fr-FR" sz="1600" dirty="0">
                <a:solidFill>
                  <a:schemeClr val="tx1"/>
                </a:solidFill>
              </a:rPr>
              <a:t>- Histoire financière</a:t>
            </a:r>
          </a:p>
          <a:p>
            <a:r>
              <a:rPr lang="fr-FR" sz="1600" dirty="0">
                <a:solidFill>
                  <a:schemeClr val="tx1"/>
                </a:solidFill>
              </a:rPr>
              <a:t>- Histoire économique de l’Amérique latine</a:t>
            </a:r>
          </a:p>
          <a:p>
            <a:r>
              <a:rPr lang="fr-FR" sz="1600" dirty="0">
                <a:solidFill>
                  <a:schemeClr val="tx1"/>
                </a:solidFill>
              </a:rPr>
              <a:t>- Dette publique</a:t>
            </a:r>
          </a:p>
          <a:p>
            <a:r>
              <a:rPr lang="fr-FR" sz="1600" dirty="0">
                <a:solidFill>
                  <a:schemeClr val="tx1"/>
                </a:solidFill>
              </a:rPr>
              <a:t>- Crises financières</a:t>
            </a:r>
          </a:p>
          <a:p>
            <a:pPr algn="ctr"/>
            <a:endParaRPr lang="fr-FR" sz="1600" dirty="0">
              <a:solidFill>
                <a:schemeClr val="tx1"/>
              </a:solidFill>
            </a:endParaRPr>
          </a:p>
          <a:p>
            <a:pPr algn="ctr"/>
            <a:endParaRPr lang="fr-FR" sz="1600" dirty="0">
              <a:solidFill>
                <a:schemeClr val="tx1"/>
              </a:solidFill>
            </a:endParaRPr>
          </a:p>
          <a:p>
            <a:pPr algn="ctr"/>
            <a:endParaRPr lang="fr-FR" sz="1600" dirty="0">
              <a:solidFill>
                <a:schemeClr val="tx1"/>
              </a:solidFill>
            </a:endParaRPr>
          </a:p>
        </p:txBody>
      </p:sp>
      <p:sp>
        <p:nvSpPr>
          <p:cNvPr id="29" name="ZoneTexte 28"/>
          <p:cNvSpPr txBox="1"/>
          <p:nvPr/>
        </p:nvSpPr>
        <p:spPr>
          <a:xfrm>
            <a:off x="4461030" y="3343300"/>
            <a:ext cx="2232248" cy="2800767"/>
          </a:xfrm>
          <a:prstGeom prst="rect">
            <a:avLst/>
          </a:prstGeom>
          <a:noFill/>
        </p:spPr>
        <p:txBody>
          <a:bodyPr wrap="square" rtlCol="0">
            <a:spAutoFit/>
          </a:bodyPr>
          <a:lstStyle/>
          <a:p>
            <a:r>
              <a:rPr lang="fr-FR" sz="1600" dirty="0">
                <a:solidFill>
                  <a:schemeClr val="tx1"/>
                </a:solidFill>
              </a:rPr>
              <a:t>      </a:t>
            </a:r>
            <a:r>
              <a:rPr lang="fr-FR" sz="1600" dirty="0">
                <a:solidFill>
                  <a:srgbClr val="0070C0"/>
                </a:solidFill>
                <a:hlinkClick r:id="rId6">
                  <a:extLst>
                    <a:ext uri="{A12FA001-AC4F-418D-AE19-62706E023703}">
                      <ahyp:hlinkClr xmlns:ahyp="http://schemas.microsoft.com/office/drawing/2018/hyperlinkcolor" val="tx"/>
                    </a:ext>
                  </a:extLst>
                </a:hlinkClick>
              </a:rPr>
              <a:t>Prof. Durand</a:t>
            </a:r>
            <a:endParaRPr lang="fr-FR" sz="1600" dirty="0">
              <a:solidFill>
                <a:srgbClr val="0070C0"/>
              </a:solidFill>
            </a:endParaRPr>
          </a:p>
          <a:p>
            <a:pPr algn="ctr"/>
            <a:endParaRPr lang="fr-FR" sz="1600" dirty="0">
              <a:solidFill>
                <a:schemeClr val="tx1"/>
              </a:solidFill>
            </a:endParaRPr>
          </a:p>
          <a:p>
            <a:r>
              <a:rPr lang="fr-FR" sz="1600" dirty="0">
                <a:solidFill>
                  <a:schemeClr val="tx1"/>
                </a:solidFill>
              </a:rPr>
              <a:t>- Économie Politique</a:t>
            </a:r>
          </a:p>
          <a:p>
            <a:r>
              <a:rPr lang="fr-FR" sz="1600" dirty="0">
                <a:solidFill>
                  <a:schemeClr val="tx1"/>
                </a:solidFill>
              </a:rPr>
              <a:t>- Mondialisation</a:t>
            </a:r>
          </a:p>
          <a:p>
            <a:r>
              <a:rPr lang="fr-FR" sz="1600" dirty="0">
                <a:solidFill>
                  <a:schemeClr val="tx1"/>
                </a:solidFill>
              </a:rPr>
              <a:t>- Financiarisation</a:t>
            </a:r>
          </a:p>
          <a:p>
            <a:r>
              <a:rPr lang="fr-FR" sz="1600" dirty="0">
                <a:solidFill>
                  <a:schemeClr val="tx1"/>
                </a:solidFill>
              </a:rPr>
              <a:t>- Monopolisation intellectuelle</a:t>
            </a:r>
          </a:p>
          <a:p>
            <a:r>
              <a:rPr lang="fr-FR" sz="1600" dirty="0">
                <a:solidFill>
                  <a:schemeClr val="tx1"/>
                </a:solidFill>
              </a:rPr>
              <a:t>- Planification Écologique</a:t>
            </a:r>
          </a:p>
          <a:p>
            <a:r>
              <a:rPr lang="fr-FR" sz="1600" dirty="0">
                <a:solidFill>
                  <a:schemeClr val="tx1"/>
                </a:solidFill>
              </a:rPr>
              <a:t>- Post-Croissance</a:t>
            </a:r>
          </a:p>
          <a:p>
            <a:pPr marL="285750" indent="-285750">
              <a:buFontTx/>
              <a:buChar char="-"/>
            </a:pPr>
            <a:endParaRPr lang="fr-FR" sz="1600" dirty="0">
              <a:solidFill>
                <a:schemeClr val="tx1"/>
              </a:solidFill>
            </a:endParaRPr>
          </a:p>
        </p:txBody>
      </p:sp>
      <p:sp>
        <p:nvSpPr>
          <p:cNvPr id="30" name="ZoneTexte 29"/>
          <p:cNvSpPr txBox="1"/>
          <p:nvPr/>
        </p:nvSpPr>
        <p:spPr>
          <a:xfrm>
            <a:off x="2405844" y="3321143"/>
            <a:ext cx="2232248" cy="3046988"/>
          </a:xfrm>
          <a:prstGeom prst="rect">
            <a:avLst/>
          </a:prstGeom>
          <a:noFill/>
        </p:spPr>
        <p:txBody>
          <a:bodyPr wrap="square" rtlCol="0">
            <a:spAutoFit/>
          </a:bodyPr>
          <a:lstStyle/>
          <a:p>
            <a:r>
              <a:rPr lang="fr-FR" sz="1600" dirty="0">
                <a:solidFill>
                  <a:schemeClr val="tx1"/>
                </a:solidFill>
              </a:rPr>
              <a:t>    </a:t>
            </a:r>
            <a:r>
              <a:rPr lang="fr-FR" sz="1600" dirty="0">
                <a:solidFill>
                  <a:srgbClr val="0070C0"/>
                </a:solidFill>
                <a:hlinkClick r:id="rId7">
                  <a:extLst>
                    <a:ext uri="{A12FA001-AC4F-418D-AE19-62706E023703}">
                      <ahyp:hlinkClr xmlns:ahyp="http://schemas.microsoft.com/office/drawing/2018/hyperlinkcolor" val="tx"/>
                    </a:ext>
                  </a:extLst>
                </a:hlinkClick>
              </a:rPr>
              <a:t>Dr. Morgan</a:t>
            </a:r>
            <a:endParaRPr lang="fr-FR" sz="1600" dirty="0">
              <a:solidFill>
                <a:srgbClr val="0070C0"/>
              </a:solidFill>
            </a:endParaRPr>
          </a:p>
          <a:p>
            <a:pPr algn="ctr"/>
            <a:endParaRPr lang="fr-FR" sz="1600" dirty="0">
              <a:solidFill>
                <a:schemeClr val="tx1"/>
              </a:solidFill>
            </a:endParaRPr>
          </a:p>
          <a:p>
            <a:r>
              <a:rPr lang="en-GB" sz="1600" dirty="0">
                <a:solidFill>
                  <a:schemeClr val="tx1"/>
                </a:solidFill>
              </a:rPr>
              <a:t>- Income, wealth and their distribution</a:t>
            </a:r>
          </a:p>
          <a:p>
            <a:r>
              <a:rPr lang="en-GB" sz="1600" dirty="0">
                <a:solidFill>
                  <a:schemeClr val="tx1"/>
                </a:solidFill>
              </a:rPr>
              <a:t>- Political economy</a:t>
            </a:r>
          </a:p>
          <a:p>
            <a:r>
              <a:rPr lang="en-GB" sz="1600" dirty="0">
                <a:solidFill>
                  <a:schemeClr val="tx1"/>
                </a:solidFill>
              </a:rPr>
              <a:t>- Economic history</a:t>
            </a:r>
          </a:p>
          <a:p>
            <a:r>
              <a:rPr lang="en-GB" sz="1600" dirty="0">
                <a:solidFill>
                  <a:schemeClr val="tx1"/>
                </a:solidFill>
              </a:rPr>
              <a:t>- Macroeconomics</a:t>
            </a:r>
          </a:p>
          <a:p>
            <a:r>
              <a:rPr lang="en-GB" sz="1600" dirty="0">
                <a:solidFill>
                  <a:schemeClr val="tx1"/>
                </a:solidFill>
              </a:rPr>
              <a:t>- Economic development</a:t>
            </a:r>
          </a:p>
          <a:p>
            <a:pPr algn="ctr"/>
            <a:endParaRPr lang="fr-FR" sz="1600" dirty="0">
              <a:solidFill>
                <a:schemeClr val="tx1"/>
              </a:solidFill>
            </a:endParaRPr>
          </a:p>
          <a:p>
            <a:pPr algn="ctr"/>
            <a:endParaRPr lang="fr-FR" sz="1600" dirty="0">
              <a:solidFill>
                <a:schemeClr val="tx1"/>
              </a:solidFill>
            </a:endParaRPr>
          </a:p>
          <a:p>
            <a:pPr algn="ctr"/>
            <a:endParaRPr lang="fr-FR" sz="1600" dirty="0">
              <a:solidFill>
                <a:schemeClr val="tx1"/>
              </a:solidFill>
            </a:endParaRPr>
          </a:p>
        </p:txBody>
      </p:sp>
      <p:sp>
        <p:nvSpPr>
          <p:cNvPr id="31" name="ZoneTexte 30"/>
          <p:cNvSpPr txBox="1"/>
          <p:nvPr/>
        </p:nvSpPr>
        <p:spPr>
          <a:xfrm>
            <a:off x="232296" y="3305200"/>
            <a:ext cx="2232248" cy="1815882"/>
          </a:xfrm>
          <a:prstGeom prst="rect">
            <a:avLst/>
          </a:prstGeom>
          <a:noFill/>
        </p:spPr>
        <p:txBody>
          <a:bodyPr wrap="square" rtlCol="0">
            <a:spAutoFit/>
          </a:bodyPr>
          <a:lstStyle/>
          <a:p>
            <a:r>
              <a:rPr lang="fr-FR" sz="1600" dirty="0">
                <a:solidFill>
                  <a:srgbClr val="0070C0"/>
                </a:solidFill>
              </a:rPr>
              <a:t>	</a:t>
            </a:r>
            <a:r>
              <a:rPr lang="fr-FR" sz="1600" dirty="0">
                <a:solidFill>
                  <a:srgbClr val="0070C0"/>
                </a:solidFill>
                <a:hlinkClick r:id="rId8">
                  <a:extLst>
                    <a:ext uri="{A12FA001-AC4F-418D-AE19-62706E023703}">
                      <ahyp:hlinkClr xmlns:ahyp="http://schemas.microsoft.com/office/drawing/2018/hyperlinkcolor" val="tx"/>
                    </a:ext>
                  </a:extLst>
                </a:hlinkClick>
              </a:rPr>
              <a:t>Prof. </a:t>
            </a:r>
            <a:r>
              <a:rPr lang="fr-FR" sz="1600" dirty="0" err="1">
                <a:solidFill>
                  <a:srgbClr val="0070C0"/>
                </a:solidFill>
                <a:hlinkClick r:id="rId8">
                  <a:extLst>
                    <a:ext uri="{A12FA001-AC4F-418D-AE19-62706E023703}">
                      <ahyp:hlinkClr xmlns:ahyp="http://schemas.microsoft.com/office/drawing/2018/hyperlinkcolor" val="tx"/>
                    </a:ext>
                  </a:extLst>
                </a:hlinkClick>
              </a:rPr>
              <a:t>Amable</a:t>
            </a:r>
            <a:endParaRPr lang="fr-FR" sz="1600" dirty="0">
              <a:solidFill>
                <a:srgbClr val="0070C0"/>
              </a:solidFill>
            </a:endParaRPr>
          </a:p>
          <a:p>
            <a:endParaRPr lang="fr-FR" sz="1600" dirty="0">
              <a:solidFill>
                <a:schemeClr val="tx1"/>
              </a:solidFill>
            </a:endParaRPr>
          </a:p>
          <a:p>
            <a:r>
              <a:rPr lang="fr-CH" sz="1600" dirty="0">
                <a:solidFill>
                  <a:schemeClr val="tx1"/>
                </a:solidFill>
              </a:rPr>
              <a:t>- Économie politique</a:t>
            </a:r>
          </a:p>
          <a:p>
            <a:r>
              <a:rPr lang="fr-CH" sz="1600" dirty="0">
                <a:solidFill>
                  <a:schemeClr val="tx1"/>
                </a:solidFill>
              </a:rPr>
              <a:t>- Analyse comparative du capitalisme</a:t>
            </a:r>
          </a:p>
          <a:p>
            <a:r>
              <a:rPr lang="fr-CH" sz="1600" dirty="0">
                <a:solidFill>
                  <a:schemeClr val="tx1"/>
                </a:solidFill>
              </a:rPr>
              <a:t>- Économie des institutions</a:t>
            </a:r>
            <a:endParaRPr lang="fr-FR" sz="1600" dirty="0">
              <a:solidFill>
                <a:schemeClr val="tx1"/>
              </a:solidFill>
            </a:endParaRPr>
          </a:p>
        </p:txBody>
      </p:sp>
      <p:pic>
        <p:nvPicPr>
          <p:cNvPr id="33" name="Image 32"/>
          <p:cNvPicPr>
            <a:picLocks noChangeAspect="1"/>
          </p:cNvPicPr>
          <p:nvPr/>
        </p:nvPicPr>
        <p:blipFill>
          <a:blip r:embed="rId9"/>
          <a:stretch>
            <a:fillRect/>
          </a:stretch>
        </p:blipFill>
        <p:spPr>
          <a:xfrm>
            <a:off x="4669925" y="1614316"/>
            <a:ext cx="1533525" cy="1678305"/>
          </a:xfrm>
          <a:prstGeom prst="rect">
            <a:avLst/>
          </a:prstGeom>
        </p:spPr>
      </p:pic>
      <p:pic>
        <p:nvPicPr>
          <p:cNvPr id="3" name="Image 2">
            <a:extLst>
              <a:ext uri="{FF2B5EF4-FFF2-40B4-BE49-F238E27FC236}">
                <a16:creationId xmlns:a16="http://schemas.microsoft.com/office/drawing/2014/main" id="{48D9D1BB-615B-4033-AAC5-85473735A864}"/>
              </a:ext>
            </a:extLst>
          </p:cNvPr>
          <p:cNvPicPr>
            <a:picLocks noChangeAspect="1"/>
          </p:cNvPicPr>
          <p:nvPr/>
        </p:nvPicPr>
        <p:blipFill>
          <a:blip r:embed="rId10"/>
          <a:stretch>
            <a:fillRect/>
          </a:stretch>
        </p:blipFill>
        <p:spPr>
          <a:xfrm>
            <a:off x="2650362" y="1608760"/>
            <a:ext cx="1390337" cy="1712383"/>
          </a:xfrm>
          <a:prstGeom prst="rect">
            <a:avLst/>
          </a:prstGeom>
        </p:spPr>
      </p:pic>
    </p:spTree>
    <p:extLst>
      <p:ext uri="{BB962C8B-B14F-4D97-AF65-F5344CB8AC3E}">
        <p14:creationId xmlns:p14="http://schemas.microsoft.com/office/powerpoint/2010/main" val="332000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116"/>
            <a:ext cx="8229600" cy="1143000"/>
          </a:xfrm>
        </p:spPr>
        <p:txBody>
          <a:bodyPr>
            <a:normAutofit fontScale="90000"/>
          </a:bodyPr>
          <a:lstStyle/>
          <a:p>
            <a:r>
              <a:rPr lang="fr-CH" sz="4000" dirty="0"/>
              <a:t>Département </a:t>
            </a:r>
            <a:br>
              <a:rPr lang="fr-CH" sz="4000" dirty="0"/>
            </a:br>
            <a:r>
              <a:rPr lang="fr-CH" sz="4000" dirty="0"/>
              <a:t>d’Histoire, Economie et Société</a:t>
            </a:r>
            <a:endParaRPr lang="fr-FR" sz="4000" dirty="0"/>
          </a:p>
        </p:txBody>
      </p:sp>
      <p:sp>
        <p:nvSpPr>
          <p:cNvPr id="8" name="Espace réservé du contenu 7"/>
          <p:cNvSpPr>
            <a:spLocks noGrp="1"/>
          </p:cNvSpPr>
          <p:nvPr>
            <p:ph idx="1"/>
          </p:nvPr>
        </p:nvSpPr>
        <p:spPr/>
        <p:txBody>
          <a:bodyPr/>
          <a:lstStyle/>
          <a:p>
            <a:pPr marL="0" indent="0">
              <a:buNone/>
            </a:pPr>
            <a:r>
              <a:rPr lang="fr-FR" dirty="0"/>
              <a:t> </a:t>
            </a:r>
          </a:p>
        </p:txBody>
      </p:sp>
      <p:pic>
        <p:nvPicPr>
          <p:cNvPr id="10" name="Image 9"/>
          <p:cNvPicPr>
            <a:picLocks noChangeAspect="1"/>
          </p:cNvPicPr>
          <p:nvPr/>
        </p:nvPicPr>
        <p:blipFill>
          <a:blip r:embed="rId3"/>
          <a:stretch>
            <a:fillRect/>
          </a:stretch>
        </p:blipFill>
        <p:spPr>
          <a:xfrm>
            <a:off x="5148064" y="1203106"/>
            <a:ext cx="1004164" cy="1501275"/>
          </a:xfrm>
          <a:prstGeom prst="rect">
            <a:avLst/>
          </a:prstGeom>
        </p:spPr>
      </p:pic>
      <p:pic>
        <p:nvPicPr>
          <p:cNvPr id="12" name="Image 11"/>
          <p:cNvPicPr>
            <a:picLocks noChangeAspect="1"/>
          </p:cNvPicPr>
          <p:nvPr/>
        </p:nvPicPr>
        <p:blipFill>
          <a:blip r:embed="rId4"/>
          <a:stretch>
            <a:fillRect/>
          </a:stretch>
        </p:blipFill>
        <p:spPr>
          <a:xfrm>
            <a:off x="755576" y="1286492"/>
            <a:ext cx="1193800" cy="1612900"/>
          </a:xfrm>
          <a:prstGeom prst="rect">
            <a:avLst/>
          </a:prstGeom>
        </p:spPr>
      </p:pic>
      <p:sp>
        <p:nvSpPr>
          <p:cNvPr id="24" name="ZoneTexte 23"/>
          <p:cNvSpPr txBox="1"/>
          <p:nvPr/>
        </p:nvSpPr>
        <p:spPr>
          <a:xfrm>
            <a:off x="373223" y="3125595"/>
            <a:ext cx="2232248" cy="2062103"/>
          </a:xfrm>
          <a:prstGeom prst="rect">
            <a:avLst/>
          </a:prstGeom>
          <a:noFill/>
        </p:spPr>
        <p:txBody>
          <a:bodyPr wrap="square" rtlCol="0">
            <a:spAutoFit/>
          </a:bodyPr>
          <a:lstStyle/>
          <a:p>
            <a:pPr algn="ctr"/>
            <a:r>
              <a:rPr lang="fr-FR" sz="1600" dirty="0">
                <a:solidFill>
                  <a:srgbClr val="0070C0"/>
                </a:solidFill>
                <a:hlinkClick r:id="rId5">
                  <a:extLst>
                    <a:ext uri="{A12FA001-AC4F-418D-AE19-62706E023703}">
                      <ahyp:hlinkClr xmlns:ahyp="http://schemas.microsoft.com/office/drawing/2018/hyperlinkcolor" val="tx"/>
                    </a:ext>
                  </a:extLst>
                </a:hlinkClick>
              </a:rPr>
              <a:t>Prof. Nogues-Marco</a:t>
            </a:r>
            <a:endParaRPr lang="fr-FR" sz="1600" dirty="0">
              <a:solidFill>
                <a:srgbClr val="0070C0"/>
              </a:solidFill>
            </a:endParaRPr>
          </a:p>
          <a:p>
            <a:pPr algn="ctr"/>
            <a:endParaRPr lang="fr-FR" sz="1600" dirty="0">
              <a:solidFill>
                <a:schemeClr val="tx1"/>
              </a:solidFill>
            </a:endParaRPr>
          </a:p>
          <a:p>
            <a:pPr marL="285750" indent="-285750" algn="just">
              <a:buFontTx/>
              <a:buChar char="-"/>
            </a:pPr>
            <a:r>
              <a:rPr lang="en-GB" sz="1600" dirty="0">
                <a:solidFill>
                  <a:schemeClr val="tx1"/>
                </a:solidFill>
              </a:rPr>
              <a:t>Financial Development</a:t>
            </a:r>
          </a:p>
          <a:p>
            <a:pPr marL="285750" indent="-285750" algn="just">
              <a:buFontTx/>
              <a:buChar char="-"/>
            </a:pPr>
            <a:r>
              <a:rPr lang="en-GB" sz="1600" dirty="0">
                <a:solidFill>
                  <a:schemeClr val="tx1"/>
                </a:solidFill>
              </a:rPr>
              <a:t>Monetary Systems</a:t>
            </a:r>
          </a:p>
          <a:p>
            <a:pPr marL="285750" indent="-285750" algn="just">
              <a:buFontTx/>
              <a:buChar char="-"/>
            </a:pPr>
            <a:r>
              <a:rPr lang="en-GB" sz="1600" dirty="0">
                <a:solidFill>
                  <a:schemeClr val="tx1"/>
                </a:solidFill>
              </a:rPr>
              <a:t>Globalisation</a:t>
            </a:r>
          </a:p>
          <a:p>
            <a:pPr marL="285750" indent="-285750" algn="just">
              <a:buFontTx/>
              <a:buChar char="-"/>
            </a:pPr>
            <a:r>
              <a:rPr lang="en-GB" sz="1600" dirty="0">
                <a:solidFill>
                  <a:schemeClr val="tx1"/>
                </a:solidFill>
              </a:rPr>
              <a:t>Capitalism</a:t>
            </a:r>
            <a:endParaRPr lang="fr-FR" sz="1600" dirty="0">
              <a:solidFill>
                <a:schemeClr val="tx1"/>
              </a:solidFill>
            </a:endParaRPr>
          </a:p>
          <a:p>
            <a:pPr algn="ctr"/>
            <a:endParaRPr lang="fr-FR" sz="1600" dirty="0">
              <a:solidFill>
                <a:schemeClr val="tx1"/>
              </a:solidFill>
            </a:endParaRPr>
          </a:p>
        </p:txBody>
      </p:sp>
      <p:sp>
        <p:nvSpPr>
          <p:cNvPr id="26" name="ZoneTexte 25"/>
          <p:cNvSpPr txBox="1"/>
          <p:nvPr/>
        </p:nvSpPr>
        <p:spPr>
          <a:xfrm>
            <a:off x="4567066" y="2717741"/>
            <a:ext cx="2232248" cy="4524315"/>
          </a:xfrm>
          <a:prstGeom prst="rect">
            <a:avLst/>
          </a:prstGeom>
          <a:noFill/>
        </p:spPr>
        <p:txBody>
          <a:bodyPr wrap="square" rtlCol="0">
            <a:spAutoFit/>
          </a:bodyPr>
          <a:lstStyle/>
          <a:p>
            <a:r>
              <a:rPr lang="fr-FR" sz="1600" dirty="0">
                <a:solidFill>
                  <a:schemeClr val="tx1"/>
                </a:solidFill>
              </a:rPr>
              <a:t>       </a:t>
            </a:r>
            <a:r>
              <a:rPr lang="fr-FR" sz="1600" dirty="0">
                <a:solidFill>
                  <a:srgbClr val="0070C0"/>
                </a:solidFill>
                <a:hlinkClick r:id="rId6">
                  <a:extLst>
                    <a:ext uri="{A12FA001-AC4F-418D-AE19-62706E023703}">
                      <ahyp:hlinkClr xmlns:ahyp="http://schemas.microsoft.com/office/drawing/2018/hyperlinkcolor" val="tx"/>
                    </a:ext>
                  </a:extLst>
                </a:hlinkClick>
              </a:rPr>
              <a:t>Prof. </a:t>
            </a:r>
            <a:r>
              <a:rPr lang="fr-FR" sz="1600" dirty="0" err="1">
                <a:solidFill>
                  <a:srgbClr val="0070C0"/>
                </a:solidFill>
                <a:hlinkClick r:id="rId6">
                  <a:extLst>
                    <a:ext uri="{A12FA001-AC4F-418D-AE19-62706E023703}">
                      <ahyp:hlinkClr xmlns:ahyp="http://schemas.microsoft.com/office/drawing/2018/hyperlinkcolor" val="tx"/>
                    </a:ext>
                  </a:extLst>
                </a:hlinkClick>
              </a:rPr>
              <a:t>O’Sullivan</a:t>
            </a:r>
            <a:endParaRPr lang="fr-FR" sz="1600" dirty="0">
              <a:solidFill>
                <a:srgbClr val="0070C0"/>
              </a:solidFill>
            </a:endParaRPr>
          </a:p>
          <a:p>
            <a:pPr algn="ctr"/>
            <a:endParaRPr lang="fr-FR" sz="1600" dirty="0">
              <a:solidFill>
                <a:schemeClr val="tx1"/>
              </a:solidFill>
            </a:endParaRPr>
          </a:p>
          <a:p>
            <a:r>
              <a:rPr lang="en-GB" sz="1600" dirty="0">
                <a:solidFill>
                  <a:schemeClr val="tx1"/>
                </a:solidFill>
              </a:rPr>
              <a:t>- Capital &amp; capitalism</a:t>
            </a:r>
          </a:p>
          <a:p>
            <a:r>
              <a:rPr lang="en-GB" sz="1600" dirty="0">
                <a:solidFill>
                  <a:schemeClr val="tx1"/>
                </a:solidFill>
              </a:rPr>
              <a:t>- Enterprise and industrial history</a:t>
            </a:r>
          </a:p>
          <a:p>
            <a:r>
              <a:rPr lang="en-GB" sz="1600" dirty="0">
                <a:solidFill>
                  <a:schemeClr val="tx1"/>
                </a:solidFill>
              </a:rPr>
              <a:t>- Financial history</a:t>
            </a:r>
          </a:p>
          <a:p>
            <a:r>
              <a:rPr lang="en-GB" sz="1600" dirty="0">
                <a:solidFill>
                  <a:schemeClr val="tx1"/>
                </a:solidFill>
              </a:rPr>
              <a:t>- Comparative history of economic development of advanced economies</a:t>
            </a:r>
          </a:p>
          <a:p>
            <a:r>
              <a:rPr lang="en-GB" sz="1600" dirty="0">
                <a:solidFill>
                  <a:schemeClr val="tx1"/>
                </a:solidFill>
              </a:rPr>
              <a:t>- Institutional economics</a:t>
            </a:r>
          </a:p>
          <a:p>
            <a:r>
              <a:rPr lang="en-GB" sz="1600" dirty="0">
                <a:solidFill>
                  <a:schemeClr val="tx1"/>
                </a:solidFill>
              </a:rPr>
              <a:t>- Political economy</a:t>
            </a:r>
          </a:p>
          <a:p>
            <a:pPr algn="ctr"/>
            <a:endParaRPr lang="fr-FR" sz="1600" dirty="0">
              <a:solidFill>
                <a:schemeClr val="tx1"/>
              </a:solidFill>
            </a:endParaRPr>
          </a:p>
          <a:p>
            <a:pPr algn="ctr"/>
            <a:endParaRPr lang="fr-FR" sz="1600" dirty="0">
              <a:solidFill>
                <a:schemeClr val="tx1"/>
              </a:solidFill>
            </a:endParaRPr>
          </a:p>
          <a:p>
            <a:pPr algn="ctr"/>
            <a:endParaRPr lang="fr-FR" sz="1600" dirty="0">
              <a:solidFill>
                <a:schemeClr val="tx1"/>
              </a:solidFill>
            </a:endParaRPr>
          </a:p>
          <a:p>
            <a:pPr algn="ctr"/>
            <a:endParaRPr lang="fr-FR" sz="1600" dirty="0">
              <a:solidFill>
                <a:schemeClr val="tx1"/>
              </a:solidFill>
            </a:endParaRPr>
          </a:p>
          <a:p>
            <a:pPr algn="ctr"/>
            <a:endParaRPr lang="fr-FR" sz="1600" dirty="0">
              <a:solidFill>
                <a:schemeClr val="tx1"/>
              </a:solidFill>
            </a:endParaRPr>
          </a:p>
        </p:txBody>
      </p:sp>
      <p:sp>
        <p:nvSpPr>
          <p:cNvPr id="27" name="ZoneTexte 26"/>
          <p:cNvSpPr txBox="1"/>
          <p:nvPr/>
        </p:nvSpPr>
        <p:spPr>
          <a:xfrm>
            <a:off x="6690201" y="3429000"/>
            <a:ext cx="2453799" cy="2800767"/>
          </a:xfrm>
          <a:prstGeom prst="rect">
            <a:avLst/>
          </a:prstGeom>
          <a:noFill/>
        </p:spPr>
        <p:txBody>
          <a:bodyPr wrap="square" rtlCol="0">
            <a:spAutoFit/>
          </a:bodyPr>
          <a:lstStyle/>
          <a:p>
            <a:pPr algn="ctr"/>
            <a:r>
              <a:rPr lang="fr-FR" sz="1600" dirty="0">
                <a:solidFill>
                  <a:srgbClr val="0070C0"/>
                </a:solidFill>
                <a:hlinkClick r:id="rId7">
                  <a:extLst>
                    <a:ext uri="{A12FA001-AC4F-418D-AE19-62706E023703}">
                      <ahyp:hlinkClr xmlns:ahyp="http://schemas.microsoft.com/office/drawing/2018/hyperlinkcolor" val="tx"/>
                    </a:ext>
                  </a:extLst>
                </a:hlinkClick>
              </a:rPr>
              <a:t>Dr. Jamieson Myles</a:t>
            </a:r>
            <a:endParaRPr lang="fr-FR" sz="1600" dirty="0">
              <a:solidFill>
                <a:srgbClr val="0070C0"/>
              </a:solidFill>
            </a:endParaRPr>
          </a:p>
          <a:p>
            <a:pPr algn="ctr"/>
            <a:endParaRPr lang="fr-FR" sz="1600" dirty="0">
              <a:solidFill>
                <a:schemeClr val="tx1"/>
              </a:solidFill>
            </a:endParaRPr>
          </a:p>
          <a:p>
            <a:pPr marL="285750" indent="-285750">
              <a:buFontTx/>
              <a:buChar char="-"/>
            </a:pPr>
            <a:r>
              <a:rPr lang="en-US" sz="1600" dirty="0">
                <a:solidFill>
                  <a:schemeClr val="tx1"/>
                </a:solidFill>
              </a:rPr>
              <a:t>Trade finance</a:t>
            </a:r>
          </a:p>
          <a:p>
            <a:pPr marL="285750" indent="-285750">
              <a:buFontTx/>
              <a:buChar char="-"/>
            </a:pPr>
            <a:r>
              <a:rPr lang="en-US" sz="1600" dirty="0">
                <a:solidFill>
                  <a:schemeClr val="tx1"/>
                </a:solidFill>
              </a:rPr>
              <a:t>Correspondent banking</a:t>
            </a:r>
          </a:p>
          <a:p>
            <a:pPr marL="285750" indent="-285750">
              <a:buFontTx/>
              <a:buChar char="-"/>
            </a:pPr>
            <a:r>
              <a:rPr lang="en-US" sz="1600" dirty="0">
                <a:solidFill>
                  <a:schemeClr val="tx1"/>
                </a:solidFill>
              </a:rPr>
              <a:t>Financial History</a:t>
            </a:r>
          </a:p>
          <a:p>
            <a:pPr marL="285750" indent="-285750">
              <a:buFontTx/>
              <a:buChar char="-"/>
            </a:pPr>
            <a:r>
              <a:rPr lang="en-US" sz="1600" dirty="0">
                <a:solidFill>
                  <a:schemeClr val="tx1"/>
                </a:solidFill>
              </a:rPr>
              <a:t>Business History</a:t>
            </a:r>
          </a:p>
          <a:p>
            <a:pPr marL="285750" indent="-285750">
              <a:buFontTx/>
              <a:buChar char="-"/>
            </a:pPr>
            <a:r>
              <a:rPr lang="en-US" sz="1600" dirty="0">
                <a:solidFill>
                  <a:schemeClr val="tx1"/>
                </a:solidFill>
              </a:rPr>
              <a:t>History of Capitalism</a:t>
            </a:r>
          </a:p>
          <a:p>
            <a:pPr algn="ctr"/>
            <a:endParaRPr lang="fr-FR" sz="1600" dirty="0">
              <a:solidFill>
                <a:schemeClr val="tx1"/>
              </a:solidFill>
            </a:endParaRPr>
          </a:p>
          <a:p>
            <a:pPr algn="ctr"/>
            <a:endParaRPr lang="fr-FR" sz="1600" dirty="0">
              <a:solidFill>
                <a:schemeClr val="tx1"/>
              </a:solidFill>
            </a:endParaRPr>
          </a:p>
          <a:p>
            <a:pPr algn="ctr"/>
            <a:endParaRPr lang="fr-FR" sz="1600" dirty="0">
              <a:solidFill>
                <a:schemeClr val="tx1"/>
              </a:solidFill>
            </a:endParaRPr>
          </a:p>
        </p:txBody>
      </p:sp>
      <p:pic>
        <p:nvPicPr>
          <p:cNvPr id="3" name="Image 2"/>
          <p:cNvPicPr>
            <a:picLocks noChangeAspect="1"/>
          </p:cNvPicPr>
          <p:nvPr/>
        </p:nvPicPr>
        <p:blipFill>
          <a:blip r:embed="rId8"/>
          <a:stretch>
            <a:fillRect/>
          </a:stretch>
        </p:blipFill>
        <p:spPr>
          <a:xfrm>
            <a:off x="2898467" y="1184667"/>
            <a:ext cx="1198880" cy="1800860"/>
          </a:xfrm>
          <a:prstGeom prst="rect">
            <a:avLst/>
          </a:prstGeom>
        </p:spPr>
      </p:pic>
      <p:sp>
        <p:nvSpPr>
          <p:cNvPr id="25" name="ZoneTexte 24"/>
          <p:cNvSpPr txBox="1"/>
          <p:nvPr/>
        </p:nvSpPr>
        <p:spPr>
          <a:xfrm>
            <a:off x="2415623" y="3110388"/>
            <a:ext cx="2232248" cy="2800767"/>
          </a:xfrm>
          <a:prstGeom prst="rect">
            <a:avLst/>
          </a:prstGeom>
          <a:solidFill>
            <a:schemeClr val="bg1"/>
          </a:solidFill>
        </p:spPr>
        <p:txBody>
          <a:bodyPr wrap="square" rtlCol="0">
            <a:spAutoFit/>
          </a:bodyPr>
          <a:lstStyle/>
          <a:p>
            <a:r>
              <a:rPr lang="fr-FR" sz="1600" dirty="0">
                <a:solidFill>
                  <a:schemeClr val="tx1"/>
                </a:solidFill>
              </a:rPr>
              <a:t>       </a:t>
            </a:r>
            <a:r>
              <a:rPr lang="fr-FR" sz="1600" dirty="0">
                <a:solidFill>
                  <a:srgbClr val="CCCCFF"/>
                </a:solidFill>
              </a:rPr>
              <a:t> </a:t>
            </a:r>
            <a:r>
              <a:rPr lang="fr-FR" sz="1600" dirty="0">
                <a:solidFill>
                  <a:srgbClr val="0070C0"/>
                </a:solidFill>
                <a:hlinkClick r:id="rId9">
                  <a:extLst>
                    <a:ext uri="{A12FA001-AC4F-418D-AE19-62706E023703}">
                      <ahyp:hlinkClr xmlns:ahyp="http://schemas.microsoft.com/office/drawing/2018/hyperlinkcolor" val="tx"/>
                    </a:ext>
                  </a:extLst>
                </a:hlinkClick>
              </a:rPr>
              <a:t>Prof. </a:t>
            </a:r>
            <a:r>
              <a:rPr lang="fr-FR" sz="1600" dirty="0" err="1">
                <a:solidFill>
                  <a:srgbClr val="0070C0"/>
                </a:solidFill>
                <a:hlinkClick r:id="rId9">
                  <a:extLst>
                    <a:ext uri="{A12FA001-AC4F-418D-AE19-62706E023703}">
                      <ahyp:hlinkClr xmlns:ahyp="http://schemas.microsoft.com/office/drawing/2018/hyperlinkcolor" val="tx"/>
                    </a:ext>
                  </a:extLst>
                </a:hlinkClick>
              </a:rPr>
              <a:t>Nikiforos</a:t>
            </a:r>
            <a:endParaRPr lang="fr-FR" sz="1600" dirty="0">
              <a:solidFill>
                <a:srgbClr val="0070C0"/>
              </a:solidFill>
            </a:endParaRPr>
          </a:p>
          <a:p>
            <a:endParaRPr lang="fr-FR" sz="1600" dirty="0">
              <a:solidFill>
                <a:schemeClr val="tx1"/>
              </a:solidFill>
            </a:endParaRPr>
          </a:p>
          <a:p>
            <a:pPr marL="285750" indent="-285750">
              <a:buFontTx/>
              <a:buChar char="-"/>
            </a:pPr>
            <a:r>
              <a:rPr lang="fr-FR" sz="1600" dirty="0" err="1">
                <a:solidFill>
                  <a:schemeClr val="tx1"/>
                </a:solidFill>
              </a:rPr>
              <a:t>Macroeconomic</a:t>
            </a:r>
            <a:r>
              <a:rPr lang="fr-FR" sz="1600" dirty="0">
                <a:solidFill>
                  <a:schemeClr val="tx1"/>
                </a:solidFill>
              </a:rPr>
              <a:t> Theory and Policy</a:t>
            </a:r>
          </a:p>
          <a:p>
            <a:pPr marL="285750" indent="-285750">
              <a:buFontTx/>
              <a:buChar char="-"/>
            </a:pPr>
            <a:r>
              <a:rPr lang="fr-FR" sz="1600" dirty="0">
                <a:solidFill>
                  <a:schemeClr val="tx1"/>
                </a:solidFill>
              </a:rPr>
              <a:t>Relation </a:t>
            </a:r>
            <a:r>
              <a:rPr lang="fr-FR" sz="1600" dirty="0" err="1">
                <a:solidFill>
                  <a:schemeClr val="tx1"/>
                </a:solidFill>
              </a:rPr>
              <a:t>between</a:t>
            </a:r>
            <a:r>
              <a:rPr lang="fr-FR" sz="1600" dirty="0">
                <a:solidFill>
                  <a:schemeClr val="tx1"/>
                </a:solidFill>
              </a:rPr>
              <a:t> </a:t>
            </a:r>
            <a:r>
              <a:rPr lang="fr-FR" sz="1600" dirty="0" err="1">
                <a:solidFill>
                  <a:schemeClr val="tx1"/>
                </a:solidFill>
              </a:rPr>
              <a:t>income</a:t>
            </a:r>
            <a:r>
              <a:rPr lang="fr-FR" sz="1600" dirty="0">
                <a:solidFill>
                  <a:schemeClr val="tx1"/>
                </a:solidFill>
              </a:rPr>
              <a:t> distribution and </a:t>
            </a:r>
            <a:r>
              <a:rPr lang="fr-FR" sz="1600" dirty="0" err="1">
                <a:solidFill>
                  <a:schemeClr val="tx1"/>
                </a:solidFill>
              </a:rPr>
              <a:t>growth</a:t>
            </a:r>
            <a:endParaRPr lang="fr-FR" sz="1600" dirty="0">
              <a:solidFill>
                <a:schemeClr val="tx1"/>
              </a:solidFill>
            </a:endParaRPr>
          </a:p>
          <a:p>
            <a:pPr marL="285750" indent="-285750">
              <a:buFontTx/>
              <a:buChar char="-"/>
            </a:pPr>
            <a:r>
              <a:rPr lang="fr-FR" sz="1600" dirty="0" err="1">
                <a:solidFill>
                  <a:schemeClr val="tx1"/>
                </a:solidFill>
              </a:rPr>
              <a:t>Political</a:t>
            </a:r>
            <a:r>
              <a:rPr lang="fr-FR" sz="1600" dirty="0">
                <a:solidFill>
                  <a:schemeClr val="tx1"/>
                </a:solidFill>
              </a:rPr>
              <a:t> and </a:t>
            </a:r>
            <a:r>
              <a:rPr lang="fr-FR" sz="1600" dirty="0" err="1">
                <a:solidFill>
                  <a:schemeClr val="tx1"/>
                </a:solidFill>
              </a:rPr>
              <a:t>economic</a:t>
            </a:r>
            <a:r>
              <a:rPr lang="fr-FR" sz="1600" dirty="0">
                <a:solidFill>
                  <a:schemeClr val="tx1"/>
                </a:solidFill>
              </a:rPr>
              <a:t> cycles</a:t>
            </a:r>
          </a:p>
          <a:p>
            <a:pPr marL="285750" indent="-285750">
              <a:buFontTx/>
              <a:buChar char="-"/>
            </a:pPr>
            <a:r>
              <a:rPr lang="fr-FR" sz="1600" dirty="0" err="1">
                <a:solidFill>
                  <a:schemeClr val="tx1"/>
                </a:solidFill>
              </a:rPr>
              <a:t>Political</a:t>
            </a:r>
            <a:r>
              <a:rPr lang="fr-FR" sz="1600" dirty="0">
                <a:solidFill>
                  <a:schemeClr val="tx1"/>
                </a:solidFill>
              </a:rPr>
              <a:t> </a:t>
            </a:r>
            <a:r>
              <a:rPr lang="fr-FR" sz="1600" dirty="0" err="1">
                <a:solidFill>
                  <a:schemeClr val="tx1"/>
                </a:solidFill>
              </a:rPr>
              <a:t>Economy</a:t>
            </a:r>
            <a:r>
              <a:rPr lang="fr-FR" sz="1600" dirty="0">
                <a:solidFill>
                  <a:schemeClr val="tx1"/>
                </a:solidFill>
              </a:rPr>
              <a:t> of the </a:t>
            </a:r>
            <a:r>
              <a:rPr lang="fr-FR" sz="1600" dirty="0" err="1">
                <a:solidFill>
                  <a:schemeClr val="tx1"/>
                </a:solidFill>
              </a:rPr>
              <a:t>Eurozone</a:t>
            </a:r>
            <a:endParaRPr lang="fr-FR" sz="1600" dirty="0">
              <a:solidFill>
                <a:schemeClr val="tx1"/>
              </a:solidFill>
            </a:endParaRPr>
          </a:p>
        </p:txBody>
      </p:sp>
      <p:pic>
        <p:nvPicPr>
          <p:cNvPr id="5" name="Image 4">
            <a:extLst>
              <a:ext uri="{FF2B5EF4-FFF2-40B4-BE49-F238E27FC236}">
                <a16:creationId xmlns:a16="http://schemas.microsoft.com/office/drawing/2014/main" id="{B85EB840-3859-4394-9CBA-8AE56A15C8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4808" y="1184291"/>
            <a:ext cx="1905000" cy="2047875"/>
          </a:xfrm>
          <a:prstGeom prst="rect">
            <a:avLst/>
          </a:prstGeom>
        </p:spPr>
      </p:pic>
    </p:spTree>
    <p:extLst>
      <p:ext uri="{BB962C8B-B14F-4D97-AF65-F5344CB8AC3E}">
        <p14:creationId xmlns:p14="http://schemas.microsoft.com/office/powerpoint/2010/main" val="3032371508"/>
      </p:ext>
    </p:extLst>
  </p:cSld>
  <p:clrMapOvr>
    <a:masterClrMapping/>
  </p:clrMapOvr>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2812</TotalTime>
  <Words>4013</Words>
  <Application>Microsoft Office PowerPoint</Application>
  <PresentationFormat>Presentación en pantalla (4:3)</PresentationFormat>
  <Paragraphs>552</Paragraphs>
  <Slides>66</Slides>
  <Notes>19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66</vt:i4>
      </vt:variant>
    </vt:vector>
  </HeadingPairs>
  <TitlesOfParts>
    <vt:vector size="81" baseType="lpstr">
      <vt:lpstr>MS PGothic</vt:lpstr>
      <vt:lpstr>MS PGothic</vt:lpstr>
      <vt:lpstr>Arial</vt:lpstr>
      <vt:lpstr>Arial Narrow</vt:lpstr>
      <vt:lpstr>Calibri</vt:lpstr>
      <vt:lpstr>Candara Light</vt:lpstr>
      <vt:lpstr>Comic Sans MS</vt:lpstr>
      <vt:lpstr>Helvetica</vt:lpstr>
      <vt:lpstr>News Gothic MT</vt:lpstr>
      <vt:lpstr>Söhne</vt:lpstr>
      <vt:lpstr>thesansosfplain</vt:lpstr>
      <vt:lpstr>Times New Roman</vt:lpstr>
      <vt:lpstr>Wingdings</vt:lpstr>
      <vt:lpstr>Wingdings 2</vt:lpstr>
      <vt:lpstr>Thème Office</vt:lpstr>
      <vt:lpstr>Presentación de PowerPoint</vt:lpstr>
      <vt:lpstr>Presentación de PowerPoint</vt:lpstr>
      <vt:lpstr>Presentación de PowerPoint</vt:lpstr>
      <vt:lpstr>Presentación de PowerPoint</vt:lpstr>
      <vt:lpstr>Qu'est-ce que ce master?   Formation qui combine les connaissances en économie et histoire, avec une approche aussi très liée aux autres sciences sociales, comme les sciences politiques, la géographie et la sociologie</vt:lpstr>
      <vt:lpstr>Presentación de PowerPoint</vt:lpstr>
      <vt:lpstr>Presentación de PowerPoint</vt:lpstr>
      <vt:lpstr>Département  d’Histoire, Economie et Société</vt:lpstr>
      <vt:lpstr>Département  d’Histoire, Economie et Société</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Enseignements de méthodologie –  options libres (6 crédits) </vt:lpstr>
      <vt:lpstr>Presentación de PowerPoint</vt:lpstr>
      <vt:lpstr>Certificats complémentaires</vt:lpstr>
      <vt:lpstr>Presentación de PowerPoint</vt:lpstr>
      <vt:lpstr>Presentación de PowerPoint</vt:lpstr>
      <vt:lpstr>Définition du crédit ECTS</vt:lpstr>
      <vt:lpstr>Presentación de PowerPoint</vt:lpstr>
      <vt:lpstr>Inscriptions aux enseignements et aux examens</vt:lpstr>
      <vt:lpstr>Inscription aux enseignements et aux examens (2)</vt:lpstr>
      <vt:lpstr>Presentación de PowerPoint</vt:lpstr>
      <vt:lpstr>Inscriptions (4)  </vt:lpstr>
      <vt:lpstr>Tentatives</vt:lpstr>
      <vt:lpstr>Presentación de PowerPoint</vt:lpstr>
      <vt:lpstr>Echelle de notation</vt:lpstr>
      <vt:lpstr>Presentación de PowerPoint</vt:lpstr>
      <vt:lpstr>Validation/conservation de notes</vt:lpstr>
      <vt:lpstr>Horaires des examens </vt:lpstr>
      <vt:lpstr>Mémoire de maîtrise/de stage</vt:lpstr>
      <vt:lpstr>Conditions de réussite</vt:lpstr>
      <vt:lpstr>Conditions de réussite (2)</vt:lpstr>
      <vt:lpstr>Presentación de PowerPoint</vt:lpstr>
      <vt:lpstr>Projet de mobilité</vt:lpstr>
      <vt:lpstr>Projet de mobilité</vt:lpstr>
      <vt:lpstr>Presentación de PowerPoint</vt:lpstr>
      <vt:lpstr>Intelligences artificielles génératives (IAG)</vt:lpstr>
      <vt:lpstr>Fraude et plagiat</vt:lpstr>
      <vt:lpstr>Fraude et plagiat (2)</vt:lpstr>
      <vt:lpstr>Presentación de PowerPoint</vt:lpstr>
      <vt:lpstr>Informations et contacts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UNIGE</dc:creator>
  <cp:lastModifiedBy>Pilar Nogues-Marco</cp:lastModifiedBy>
  <cp:revision>266</cp:revision>
  <cp:lastPrinted>1601-01-01T00:00:00Z</cp:lastPrinted>
  <dcterms:created xsi:type="dcterms:W3CDTF">2006-03-30T14:00:34Z</dcterms:created>
  <dcterms:modified xsi:type="dcterms:W3CDTF">2025-09-15T09:20:37Z</dcterms:modified>
</cp:coreProperties>
</file>