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44" r:id="rId2"/>
    <p:sldId id="257" r:id="rId3"/>
    <p:sldId id="333" r:id="rId4"/>
    <p:sldId id="350" r:id="rId5"/>
    <p:sldId id="258" r:id="rId6"/>
    <p:sldId id="345" r:id="rId7"/>
    <p:sldId id="346" r:id="rId8"/>
    <p:sldId id="347" r:id="rId9"/>
    <p:sldId id="352" r:id="rId10"/>
    <p:sldId id="319" r:id="rId11"/>
    <p:sldId id="353" r:id="rId12"/>
    <p:sldId id="321" r:id="rId13"/>
    <p:sldId id="354" r:id="rId14"/>
    <p:sldId id="322" r:id="rId15"/>
    <p:sldId id="324" r:id="rId16"/>
    <p:sldId id="349" r:id="rId17"/>
    <p:sldId id="355" r:id="rId18"/>
    <p:sldId id="298" r:id="rId19"/>
    <p:sldId id="317" r:id="rId20"/>
    <p:sldId id="351" r:id="rId21"/>
    <p:sldId id="334" r:id="rId22"/>
    <p:sldId id="356" r:id="rId23"/>
    <p:sldId id="332" r:id="rId24"/>
    <p:sldId id="382" r:id="rId25"/>
    <p:sldId id="388" r:id="rId26"/>
    <p:sldId id="383" r:id="rId27"/>
    <p:sldId id="384" r:id="rId28"/>
    <p:sldId id="385" r:id="rId29"/>
    <p:sldId id="289" r:id="rId30"/>
    <p:sldId id="386" r:id="rId31"/>
    <p:sldId id="387" r:id="rId32"/>
  </p:sldIdLst>
  <p:sldSz cx="9144000" cy="6858000" type="screen4x3"/>
  <p:notesSz cx="6797675" cy="9928225"/>
  <p:defaultTex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Anne Berazategui" initials="MB" lastIdx="14" clrIdx="0"/>
  <p:cmAuthor id="2" name="PNM"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84289" autoAdjust="0"/>
  </p:normalViewPr>
  <p:slideViewPr>
    <p:cSldViewPr>
      <p:cViewPr varScale="1">
        <p:scale>
          <a:sx n="96" d="100"/>
          <a:sy n="96" d="100"/>
        </p:scale>
        <p:origin x="2040" y="45"/>
      </p:cViewPr>
      <p:guideLst>
        <p:guide orient="horz" pos="2160"/>
        <p:guide pos="2880"/>
      </p:guideLst>
    </p:cSldViewPr>
  </p:slideViewPr>
  <p:outlineViewPr>
    <p:cViewPr>
      <p:scale>
        <a:sx n="33" d="100"/>
        <a:sy n="33" d="100"/>
      </p:scale>
      <p:origin x="0" y="1320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3" y="2"/>
            <a:ext cx="2945659" cy="498135"/>
          </a:xfrm>
          <a:prstGeom prst="rect">
            <a:avLst/>
          </a:prstGeom>
        </p:spPr>
        <p:txBody>
          <a:bodyPr vert="horz" lIns="91440" tIns="45720" rIns="91440" bIns="45720" rtlCol="0"/>
          <a:lstStyle>
            <a:lvl1pPr algn="l">
              <a:defRPr sz="1200"/>
            </a:lvl1pPr>
          </a:lstStyle>
          <a:p>
            <a:endParaRPr lang="fr-FR"/>
          </a:p>
        </p:txBody>
      </p:sp>
      <p:sp>
        <p:nvSpPr>
          <p:cNvPr id="3" name="Marcador de fecha 2"/>
          <p:cNvSpPr>
            <a:spLocks noGrp="1"/>
          </p:cNvSpPr>
          <p:nvPr>
            <p:ph type="dt" sz="quarter" idx="1"/>
          </p:nvPr>
        </p:nvSpPr>
        <p:spPr>
          <a:xfrm>
            <a:off x="3850446" y="2"/>
            <a:ext cx="2945659" cy="498135"/>
          </a:xfrm>
          <a:prstGeom prst="rect">
            <a:avLst/>
          </a:prstGeom>
        </p:spPr>
        <p:txBody>
          <a:bodyPr vert="horz" lIns="91440" tIns="45720" rIns="91440" bIns="45720" rtlCol="0"/>
          <a:lstStyle>
            <a:lvl1pPr algn="r">
              <a:defRPr sz="1200"/>
            </a:lvl1pPr>
          </a:lstStyle>
          <a:p>
            <a:fld id="{F34E8086-027D-458D-812E-16009F2B3014}" type="datetimeFigureOut">
              <a:rPr lang="fr-FR" smtClean="0"/>
              <a:t>30/10/2025</a:t>
            </a:fld>
            <a:endParaRPr lang="fr-FR"/>
          </a:p>
        </p:txBody>
      </p:sp>
      <p:sp>
        <p:nvSpPr>
          <p:cNvPr id="4" name="Marcador de pie de página 3"/>
          <p:cNvSpPr>
            <a:spLocks noGrp="1"/>
          </p:cNvSpPr>
          <p:nvPr>
            <p:ph type="ftr" sz="quarter" idx="2"/>
          </p:nvPr>
        </p:nvSpPr>
        <p:spPr>
          <a:xfrm>
            <a:off x="3"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5" name="Marcador de número de diapositiva 4"/>
          <p:cNvSpPr>
            <a:spLocks noGrp="1"/>
          </p:cNvSpPr>
          <p:nvPr>
            <p:ph type="sldNum" sz="quarter" idx="3"/>
          </p:nvPr>
        </p:nvSpPr>
        <p:spPr>
          <a:xfrm>
            <a:off x="3850446" y="9430091"/>
            <a:ext cx="2945659" cy="498134"/>
          </a:xfrm>
          <a:prstGeom prst="rect">
            <a:avLst/>
          </a:prstGeom>
        </p:spPr>
        <p:txBody>
          <a:bodyPr vert="horz" lIns="91440" tIns="45720" rIns="91440" bIns="45720" rtlCol="0" anchor="b"/>
          <a:lstStyle>
            <a:lvl1pPr algn="r">
              <a:defRPr sz="1200"/>
            </a:lvl1pPr>
          </a:lstStyle>
          <a:p>
            <a:fld id="{DE3962E0-BF4B-471D-83D1-A58631D69822}" type="slidenum">
              <a:rPr lang="fr-FR" smtClean="0"/>
              <a:t>‹Nº›</a:t>
            </a:fld>
            <a:endParaRPr lang="fr-FR"/>
          </a:p>
        </p:txBody>
      </p:sp>
    </p:spTree>
    <p:extLst>
      <p:ext uri="{BB962C8B-B14F-4D97-AF65-F5344CB8AC3E}">
        <p14:creationId xmlns:p14="http://schemas.microsoft.com/office/powerpoint/2010/main" val="1958941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0"/>
            <a:ext cx="2945659" cy="49641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50446" y="0"/>
            <a:ext cx="2945659" cy="49641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E136F3F-BA3C-4E80-89C5-8EDDE188A6F1}" type="datetimeFigureOut">
              <a:rPr lang="es-ES"/>
              <a:pPr>
                <a:defRPr/>
              </a:pPr>
              <a:t>30/10/2025</a:t>
            </a:fld>
            <a:endParaRPr lang="es-ES"/>
          </a:p>
        </p:txBody>
      </p:sp>
      <p:sp>
        <p:nvSpPr>
          <p:cNvPr id="4" name="3 Marcador de imagen de diapositiva"/>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79768" y="4715909"/>
            <a:ext cx="5438140" cy="4467702"/>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3" y="9430091"/>
            <a:ext cx="2945659" cy="4964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50446" y="9430091"/>
            <a:ext cx="2945659" cy="4964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FAB748B-6882-40FF-98C8-72F76F51F3DA}" type="slidenum">
              <a:rPr lang="es-ES"/>
              <a:pPr>
                <a:defRPr/>
              </a:pPr>
              <a:t>‹Nº›</a:t>
            </a:fld>
            <a:endParaRPr lang="es-ES"/>
          </a:p>
        </p:txBody>
      </p:sp>
    </p:spTree>
    <p:extLst>
      <p:ext uri="{BB962C8B-B14F-4D97-AF65-F5344CB8AC3E}">
        <p14:creationId xmlns:p14="http://schemas.microsoft.com/office/powerpoint/2010/main" val="3384387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H" altLang="es-ES"/>
          </a:p>
        </p:txBody>
      </p:sp>
      <p:sp>
        <p:nvSpPr>
          <p:cNvPr id="3072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335264E-ACBB-4D6A-AC4E-C93137016924}" type="slidenum">
              <a:rPr lang="fr-CH" altLang="es-ES" smtClean="0"/>
              <a:pPr fontAlgn="base">
                <a:spcBef>
                  <a:spcPct val="0"/>
                </a:spcBef>
                <a:spcAft>
                  <a:spcPct val="0"/>
                </a:spcAft>
                <a:defRPr/>
              </a:pPr>
              <a:t>2</a:t>
            </a:fld>
            <a:endParaRPr lang="fr-CH" altLang="es-ES"/>
          </a:p>
        </p:txBody>
      </p:sp>
    </p:spTree>
    <p:extLst>
      <p:ext uri="{BB962C8B-B14F-4D97-AF65-F5344CB8AC3E}">
        <p14:creationId xmlns:p14="http://schemas.microsoft.com/office/powerpoint/2010/main" val="305228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H" altLang="es-ES"/>
          </a:p>
        </p:txBody>
      </p:sp>
      <p:sp>
        <p:nvSpPr>
          <p:cNvPr id="3174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6418686-410F-4C44-9C31-41165B69D618}" type="slidenum">
              <a:rPr lang="fr-CH" altLang="es-ES" smtClean="0"/>
              <a:pPr fontAlgn="base">
                <a:spcBef>
                  <a:spcPct val="0"/>
                </a:spcBef>
                <a:spcAft>
                  <a:spcPct val="0"/>
                </a:spcAft>
                <a:defRPr/>
              </a:pPr>
              <a:t>5</a:t>
            </a:fld>
            <a:endParaRPr lang="fr-CH" altLang="es-ES"/>
          </a:p>
        </p:txBody>
      </p:sp>
    </p:spTree>
    <p:extLst>
      <p:ext uri="{BB962C8B-B14F-4D97-AF65-F5344CB8AC3E}">
        <p14:creationId xmlns:p14="http://schemas.microsoft.com/office/powerpoint/2010/main" val="2028346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C4A04-3E2D-B198-E3DE-E7242D8A0378}"/>
            </a:ext>
          </a:extLst>
        </p:cNvPr>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D7ABBA53-6E21-5953-862F-0AA331C0BB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a:extLst>
              <a:ext uri="{FF2B5EF4-FFF2-40B4-BE49-F238E27FC236}">
                <a16:creationId xmlns:a16="http://schemas.microsoft.com/office/drawing/2014/main" id="{A1C550D8-2E22-7150-CE17-6154F4DD7E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H" altLang="es-ES"/>
          </a:p>
        </p:txBody>
      </p:sp>
      <p:sp>
        <p:nvSpPr>
          <p:cNvPr id="31748" name="Espace réservé du numéro de diapositive 3">
            <a:extLst>
              <a:ext uri="{FF2B5EF4-FFF2-40B4-BE49-F238E27FC236}">
                <a16:creationId xmlns:a16="http://schemas.microsoft.com/office/drawing/2014/main" id="{F7BC1808-A9BD-8212-0C26-6B660764F1E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6418686-410F-4C44-9C31-41165B69D618}" type="slidenum">
              <a:rPr lang="fr-CH" altLang="es-ES" smtClean="0"/>
              <a:pPr fontAlgn="base">
                <a:spcBef>
                  <a:spcPct val="0"/>
                </a:spcBef>
                <a:spcAft>
                  <a:spcPct val="0"/>
                </a:spcAft>
                <a:defRPr/>
              </a:pPr>
              <a:t>6</a:t>
            </a:fld>
            <a:endParaRPr lang="fr-CH" altLang="es-ES"/>
          </a:p>
        </p:txBody>
      </p:sp>
    </p:spTree>
    <p:extLst>
      <p:ext uri="{BB962C8B-B14F-4D97-AF65-F5344CB8AC3E}">
        <p14:creationId xmlns:p14="http://schemas.microsoft.com/office/powerpoint/2010/main" val="3278424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a:defRPr/>
            </a:pPr>
            <a:fld id="{DFAB748B-6882-40FF-98C8-72F76F51F3DA}" type="slidenum">
              <a:rPr lang="es-ES" smtClean="0"/>
              <a:pPr>
                <a:defRPr/>
              </a:pPr>
              <a:t>9</a:t>
            </a:fld>
            <a:endParaRPr lang="es-ES"/>
          </a:p>
        </p:txBody>
      </p:sp>
    </p:spTree>
    <p:extLst>
      <p:ext uri="{BB962C8B-B14F-4D97-AF65-F5344CB8AC3E}">
        <p14:creationId xmlns:p14="http://schemas.microsoft.com/office/powerpoint/2010/main" val="309623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a:defRPr/>
            </a:pPr>
            <a:fld id="{DFAB748B-6882-40FF-98C8-72F76F51F3DA}" type="slidenum">
              <a:rPr lang="es-ES" smtClean="0"/>
              <a:pPr>
                <a:defRPr/>
              </a:pPr>
              <a:t>10</a:t>
            </a:fld>
            <a:endParaRPr lang="es-ES"/>
          </a:p>
        </p:txBody>
      </p:sp>
    </p:spTree>
    <p:extLst>
      <p:ext uri="{BB962C8B-B14F-4D97-AF65-F5344CB8AC3E}">
        <p14:creationId xmlns:p14="http://schemas.microsoft.com/office/powerpoint/2010/main" val="19315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H" altLang="es-ES" sz="2000"/>
          </a:p>
        </p:txBody>
      </p:sp>
      <p:sp>
        <p:nvSpPr>
          <p:cNvPr id="3277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F5E1DC-764B-4386-99BD-268F3C884AA8}" type="slidenum">
              <a:rPr lang="fr-CH" altLang="es-ES" smtClean="0"/>
              <a:pPr fontAlgn="base">
                <a:spcBef>
                  <a:spcPct val="0"/>
                </a:spcBef>
                <a:spcAft>
                  <a:spcPct val="0"/>
                </a:spcAft>
                <a:defRPr/>
              </a:pPr>
              <a:t>18</a:t>
            </a:fld>
            <a:endParaRPr lang="fr-CH" altLang="es-ES"/>
          </a:p>
        </p:txBody>
      </p:sp>
    </p:spTree>
    <p:extLst>
      <p:ext uri="{BB962C8B-B14F-4D97-AF65-F5344CB8AC3E}">
        <p14:creationId xmlns:p14="http://schemas.microsoft.com/office/powerpoint/2010/main" val="4087266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pPr>
            <a:fld id="{C123207E-4F7E-4C5F-8442-D1738B1B3F5E}" type="slidenum">
              <a:rPr lang="fr-FR" altLang="fr-FR" smtClean="0">
                <a:latin typeface="Arial" panose="020B0604020202020204" pitchFamily="34" charset="0"/>
              </a:rPr>
              <a:pPr>
                <a:spcBef>
                  <a:spcPct val="0"/>
                </a:spcBef>
              </a:pPr>
              <a:t>23</a:t>
            </a:fld>
            <a:endParaRPr lang="fr-FR" altLang="fr-FR">
              <a:latin typeface="Arial" panose="020B0604020202020204" pitchFamily="34" charset="0"/>
            </a:endParaRPr>
          </a:p>
        </p:txBody>
      </p:sp>
      <p:sp>
        <p:nvSpPr>
          <p:cNvPr id="92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9220" name="Rectangle 2"/>
          <p:cNvSpPr>
            <a:spLocks noGrp="1" noChangeArrowheads="1"/>
          </p:cNvSpPr>
          <p:nvPr>
            <p:ph type="body" idx="1"/>
          </p:nvPr>
        </p:nvSpPr>
        <p:spPr>
          <a:xfrm>
            <a:off x="685801" y="4343400"/>
            <a:ext cx="5483225" cy="4205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169430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757F72A1-2F4A-458A-8860-2D1EDBDDAD35}" type="datetimeFigureOut">
              <a:rPr lang="es-ES"/>
              <a:pPr>
                <a:defRPr/>
              </a:pPr>
              <a:t>30/10/2025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731B5D3-3CF8-455B-A28D-7B9F4692680F}" type="slidenum">
              <a:rPr lang="es-ES"/>
              <a:pPr>
                <a:defRPr/>
              </a:pPr>
              <a:t>‹Nº›</a:t>
            </a:fld>
            <a:endParaRPr lang="es-ES"/>
          </a:p>
        </p:txBody>
      </p:sp>
    </p:spTree>
    <p:extLst>
      <p:ext uri="{BB962C8B-B14F-4D97-AF65-F5344CB8AC3E}">
        <p14:creationId xmlns:p14="http://schemas.microsoft.com/office/powerpoint/2010/main" val="250053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EA6EB21C-9202-4FBE-9F17-EF1063197769}" type="datetimeFigureOut">
              <a:rPr lang="es-ES"/>
              <a:pPr>
                <a:defRPr/>
              </a:pPr>
              <a:t>30/10/2025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E9820A4-C59D-45C0-BF87-217875117D14}" type="slidenum">
              <a:rPr lang="es-ES"/>
              <a:pPr>
                <a:defRPr/>
              </a:pPr>
              <a:t>‹Nº›</a:t>
            </a:fld>
            <a:endParaRPr lang="es-ES"/>
          </a:p>
        </p:txBody>
      </p:sp>
    </p:spTree>
    <p:extLst>
      <p:ext uri="{BB962C8B-B14F-4D97-AF65-F5344CB8AC3E}">
        <p14:creationId xmlns:p14="http://schemas.microsoft.com/office/powerpoint/2010/main" val="288618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744DC99E-EA5C-4606-AA55-620A81F8FDAA}" type="datetimeFigureOut">
              <a:rPr lang="es-ES"/>
              <a:pPr>
                <a:defRPr/>
              </a:pPr>
              <a:t>30/10/2025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114E879-9361-400C-B165-21D5863CB077}" type="slidenum">
              <a:rPr lang="es-ES"/>
              <a:pPr>
                <a:defRPr/>
              </a:pPr>
              <a:t>‹Nº›</a:t>
            </a:fld>
            <a:endParaRPr lang="es-ES"/>
          </a:p>
        </p:txBody>
      </p:sp>
    </p:spTree>
    <p:extLst>
      <p:ext uri="{BB962C8B-B14F-4D97-AF65-F5344CB8AC3E}">
        <p14:creationId xmlns:p14="http://schemas.microsoft.com/office/powerpoint/2010/main" val="423388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7B231072-85D5-4E0E-8F98-317817D0F0BE}" type="datetimeFigureOut">
              <a:rPr lang="es-ES"/>
              <a:pPr>
                <a:defRPr/>
              </a:pPr>
              <a:t>30/10/2025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FDBE456-FC3F-44F6-809E-BD7E964381AE}" type="slidenum">
              <a:rPr lang="es-ES"/>
              <a:pPr>
                <a:defRPr/>
              </a:pPr>
              <a:t>‹Nº›</a:t>
            </a:fld>
            <a:endParaRPr lang="es-ES"/>
          </a:p>
        </p:txBody>
      </p:sp>
    </p:spTree>
    <p:extLst>
      <p:ext uri="{BB962C8B-B14F-4D97-AF65-F5344CB8AC3E}">
        <p14:creationId xmlns:p14="http://schemas.microsoft.com/office/powerpoint/2010/main" val="218702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FBED875-EAE9-4154-83FA-A79F71144CEF}" type="datetimeFigureOut">
              <a:rPr lang="es-ES"/>
              <a:pPr>
                <a:defRPr/>
              </a:pPr>
              <a:t>30/10/2025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C379F26-B40C-471E-9770-C6D5FF662A26}" type="slidenum">
              <a:rPr lang="es-ES"/>
              <a:pPr>
                <a:defRPr/>
              </a:pPr>
              <a:t>‹Nº›</a:t>
            </a:fld>
            <a:endParaRPr lang="es-ES"/>
          </a:p>
        </p:txBody>
      </p:sp>
    </p:spTree>
    <p:extLst>
      <p:ext uri="{BB962C8B-B14F-4D97-AF65-F5344CB8AC3E}">
        <p14:creationId xmlns:p14="http://schemas.microsoft.com/office/powerpoint/2010/main" val="73248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D44D01D4-AAC8-4756-88CA-4AFF53E08C9A}" type="datetimeFigureOut">
              <a:rPr lang="es-ES"/>
              <a:pPr>
                <a:defRPr/>
              </a:pPr>
              <a:t>30/10/2025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DC4913C-2831-47EA-A783-37401913E691}" type="slidenum">
              <a:rPr lang="es-ES"/>
              <a:pPr>
                <a:defRPr/>
              </a:pPr>
              <a:t>‹Nº›</a:t>
            </a:fld>
            <a:endParaRPr lang="es-ES"/>
          </a:p>
        </p:txBody>
      </p:sp>
    </p:spTree>
    <p:extLst>
      <p:ext uri="{BB962C8B-B14F-4D97-AF65-F5344CB8AC3E}">
        <p14:creationId xmlns:p14="http://schemas.microsoft.com/office/powerpoint/2010/main" val="2709698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F2AD82A8-35EE-4590-AAAB-5DE258B10EF6}" type="datetimeFigureOut">
              <a:rPr lang="es-ES"/>
              <a:pPr>
                <a:defRPr/>
              </a:pPr>
              <a:t>30/10/2025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93AE2599-9B5F-4E1F-81A2-45ADF66C80BC}" type="slidenum">
              <a:rPr lang="es-ES"/>
              <a:pPr>
                <a:defRPr/>
              </a:pPr>
              <a:t>‹Nº›</a:t>
            </a:fld>
            <a:endParaRPr lang="es-ES"/>
          </a:p>
        </p:txBody>
      </p:sp>
    </p:spTree>
    <p:extLst>
      <p:ext uri="{BB962C8B-B14F-4D97-AF65-F5344CB8AC3E}">
        <p14:creationId xmlns:p14="http://schemas.microsoft.com/office/powerpoint/2010/main" val="223467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B00855FB-6BCB-465F-9C34-33A3FA7DCE4C}" type="datetimeFigureOut">
              <a:rPr lang="es-ES"/>
              <a:pPr>
                <a:defRPr/>
              </a:pPr>
              <a:t>30/10/2025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7CCB36A4-002B-40C6-9B16-7949C8A884ED}" type="slidenum">
              <a:rPr lang="es-ES"/>
              <a:pPr>
                <a:defRPr/>
              </a:pPr>
              <a:t>‹Nº›</a:t>
            </a:fld>
            <a:endParaRPr lang="es-ES"/>
          </a:p>
        </p:txBody>
      </p:sp>
    </p:spTree>
    <p:extLst>
      <p:ext uri="{BB962C8B-B14F-4D97-AF65-F5344CB8AC3E}">
        <p14:creationId xmlns:p14="http://schemas.microsoft.com/office/powerpoint/2010/main" val="175723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5BCAE74-F7C9-4C17-8D08-FD381A403D39}" type="datetimeFigureOut">
              <a:rPr lang="es-ES"/>
              <a:pPr>
                <a:defRPr/>
              </a:pPr>
              <a:t>30/10/2025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5614018B-C975-4D98-ACA3-19A52C9FD22B}" type="slidenum">
              <a:rPr lang="es-ES"/>
              <a:pPr>
                <a:defRPr/>
              </a:pPr>
              <a:t>‹Nº›</a:t>
            </a:fld>
            <a:endParaRPr lang="es-ES"/>
          </a:p>
        </p:txBody>
      </p:sp>
    </p:spTree>
    <p:extLst>
      <p:ext uri="{BB962C8B-B14F-4D97-AF65-F5344CB8AC3E}">
        <p14:creationId xmlns:p14="http://schemas.microsoft.com/office/powerpoint/2010/main" val="402900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B2C474D-AE11-46F2-8691-A0369348DF47}" type="datetimeFigureOut">
              <a:rPr lang="es-ES"/>
              <a:pPr>
                <a:defRPr/>
              </a:pPr>
              <a:t>30/10/2025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B347116-91F7-4940-BA18-787D1151D448}" type="slidenum">
              <a:rPr lang="es-ES"/>
              <a:pPr>
                <a:defRPr/>
              </a:pPr>
              <a:t>‹Nº›</a:t>
            </a:fld>
            <a:endParaRPr lang="es-ES"/>
          </a:p>
        </p:txBody>
      </p:sp>
    </p:spTree>
    <p:extLst>
      <p:ext uri="{BB962C8B-B14F-4D97-AF65-F5344CB8AC3E}">
        <p14:creationId xmlns:p14="http://schemas.microsoft.com/office/powerpoint/2010/main" val="296592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70423B7-62C1-41C5-B465-ACC7FFF3B617}" type="datetimeFigureOut">
              <a:rPr lang="es-ES"/>
              <a:pPr>
                <a:defRPr/>
              </a:pPr>
              <a:t>30/10/2025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B910125-C517-49A0-82E8-F233D5967C7B}" type="slidenum">
              <a:rPr lang="es-ES"/>
              <a:pPr>
                <a:defRPr/>
              </a:pPr>
              <a:t>‹Nº›</a:t>
            </a:fld>
            <a:endParaRPr lang="es-ES"/>
          </a:p>
        </p:txBody>
      </p:sp>
    </p:spTree>
    <p:extLst>
      <p:ext uri="{BB962C8B-B14F-4D97-AF65-F5344CB8AC3E}">
        <p14:creationId xmlns:p14="http://schemas.microsoft.com/office/powerpoint/2010/main" val="216799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A678A28-52CA-401D-A806-DAB5609EA42C}" type="datetimeFigureOut">
              <a:rPr lang="es-ES"/>
              <a:pPr>
                <a:defRPr/>
              </a:pPr>
              <a:t>30/10/2025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62CFE37-AF69-48FB-BA59-DDA24CEC3D8B}"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__UcA4O_MoI"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file:///\\localhost\Volumes\PIP\Presse\catec\Charte%202014\Mode%25CC%2580les%20ppt\PPT%20par%20fac\bandeaux%20images\bandeau_fss.jpg" TargetMode="Externa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file:///\\localhost\Volumes\PIP\Presse\catec\Charte%202014\Mode%25CC%2580les%20ppt\PPT%20par%20fac\bandeaux%20images\bandeau_fss.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unige.ch/sciences-societe/recherche/theses/?id=1288" TargetMode="External"/><Relationship Id="rId4" Type="http://schemas.openxmlformats.org/officeDocument/2006/relationships/image" Target="file:///\\localhost\Volumes\PIP\Presse\catec\Charte%202014\Mode%25CC%2580les%20ppt\PPT%20par%20fac\bandeaux%20images\bandeau_fss.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file:///\\localhost\Volumes\PIP\Presse\catec\Charte%202014\Mode%25CC%2580les%20ppt\PPT%20par%20fac\bandeaux%20images\bandeau_fss.jpg" TargetMode="Externa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unige.ch/sciences-societe/dehes/membres/" TargetMode="External"/><Relationship Id="rId4" Type="http://schemas.openxmlformats.org/officeDocument/2006/relationships/image" Target="file:///\\localhost\Volumes\PIP\Presse\catec\Charte%202014\Mode%25CC%2580les%20ppt\PPT%20par%20fac\bandeaux%20images\bandeau_fss.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file:///\\localhost\Volumes\PIP\Presse\catec\Charte%202014\Mode%25CC%2580les%20ppt\PPT%20par%20fac\bandeaux%20images\bandeau_fss.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pilar.noguesmarco@unige.ch" TargetMode="External"/><Relationship Id="rId4" Type="http://schemas.openxmlformats.org/officeDocument/2006/relationships/image" Target="file:///\\localhost\Volumes\PIP\Presse\catec\Charte%202014\Mode%25CC%2580les%20ppt\PPT%20par%20fac\bandeaux%20images\bandeau_fss.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file:///\\localhost\Volumes\PIP\Presse\catec\Charte%202014\Mode%25CC%2580les%20ppt\PPT%20par%20fac\bandeaux%20images\bandeau_fss.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unige.ch/sciences-societe/formations/inscription/admissionmaster/" TargetMode="External"/><Relationship Id="rId2" Type="http://schemas.openxmlformats.org/officeDocument/2006/relationships/hyperlink" Target="https://www.unige.ch/sciences-societe/futurs-etudiants/admissionmaster/" TargetMode="External"/><Relationship Id="rId1" Type="http://schemas.openxmlformats.org/officeDocument/2006/relationships/slideLayout" Target="../slideLayouts/slideLayout2.xml"/><Relationship Id="rId4" Type="http://schemas.openxmlformats.org/officeDocument/2006/relationships/hyperlink" Target="mailto:Gaetan.Clavien@unige.ch"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file:///\\localhost\Volumes\PIP\Presse\catec\Charte%202014\Mode%25CC%2580les%20ppt\PPT%20par%20fac\bandeaux%20images\bandeau_fss.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gc.unige.ch/main/study-plans/details/90280?year=2025"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unige.ch/sciences-societe/dehes/seminaires/seminaire-avance-de-recherche" TargetMode="External"/><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hyperlink" Target="https://www.unige.ch/sciences-societe/formations/masters/histoire-economique-internationale/stage-de-master/" TargetMode="External"/><Relationship Id="rId4" Type="http://schemas.openxmlformats.org/officeDocument/2006/relationships/hyperlink" Target="https://www.unige.ch/sciences-societe/formations/masters/histoire-economique-internationale/memoire-de-master/"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unige.ch/sciences-societe/etudiants/prix-bourses/"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file:///\\localhost\Volumes\PIP\Presse\catec\Charte%202014\Mode%25CC%2580les%20ppt\PPT%20par%20fac\bandeaux%20images\bandeau_fss.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unige.ch/sciences-societe/files/6114/8181/0602/Que_sont_devenus_les_diplomes_en_sciences_sociales.pdf" TargetMode="External"/><Relationship Id="rId2" Type="http://schemas.openxmlformats.org/officeDocument/2006/relationships/hyperlink" Target="https://www.youtube.com/watch?v=9j6RZpskk14&amp;feature=emb_log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file:///\\localhost\Volumes\PIP\Presse\catec\Charte%202014\Mode%25CC%2580les%20ppt\PPT%20par%20fac\bandeaux%20images\bandeau_fss.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localhost\Volumes\PIP\Presse\catec\Charte%202014\Mode%25CC%2580les%20ppt\PPT%20par%20fac\bandeaux%20images\bandeau_fss.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file:///\\localhost\Volumes\PIP\Presse\catec\Charte%202014\Mode%25CC%2580les%20ppt\PPT%20par%20fac\bandeaux%20images\bandeau_fss.jpg"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www.unige.ch/sciences-societe/formations/masters/histoire-economique-internationale/" TargetMode="External"/><Relationship Id="rId4" Type="http://schemas.openxmlformats.org/officeDocument/2006/relationships/hyperlink" Target="https://www.unige.ch/bachelor-master/journee-dinformation-forums-salons/soiree-des-masters-uni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file:///\\localhost\Volumes\PIP\Presse\catec\Charte%202014\Mode%25CC%2580les%20ppt\PPT%20par%20fac\bandeaux%20images\bandeau_fss.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file:///\\localhost\Volumes\PIP\Presse\catec\Charte%202014\Mode%25CC%2580les%20ppt\PPT%20par%20fac\bandeaux%20images\bandeau_fss.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file:///\\localhost\Volumes\PIP\Presse\catec\Charte%202014\Mode%25CC%2580les%20ppt\PPT%20par%20fac\bandeaux%20images\bandeau_fss.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file:///\\localhost\Volumes\PIP\Presse\catec\Charte%202014\Mode%25CC%2580les%20ppt\PPT%20par%20fac\bandeaux%20images\bandeau_fss.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file:///\\localhost\Volumes\PIP\Presse\catec\Charte%202014\Mode%25CC%2580les%20ppt\PPT%20par%20fac\bandeaux%20images\bandeau_fss.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file:///\\localhost\Volumes\PIP\Presse\catec\Charte%202014\Mode%25CC%2580les%20ppt\PPT%20par%20fac\bandeaux%20images\bandeau_fss.jpg"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5E2EA4-2192-D362-E0FD-B660E18C318D}"/>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32F14032-D478-43C3-EDF5-2902EBA72C38}"/>
              </a:ext>
            </a:extLst>
          </p:cNvPr>
          <p:cNvPicPr>
            <a:picLocks noChangeAspect="1"/>
          </p:cNvPicPr>
          <p:nvPr/>
        </p:nvPicPr>
        <p:blipFill>
          <a:blip r:embed="rId2"/>
          <a:stretch>
            <a:fillRect/>
          </a:stretch>
        </p:blipFill>
        <p:spPr>
          <a:xfrm>
            <a:off x="467544" y="77727"/>
            <a:ext cx="7704856" cy="6780273"/>
          </a:xfrm>
          <a:prstGeom prst="rect">
            <a:avLst/>
          </a:prstGeom>
        </p:spPr>
      </p:pic>
    </p:spTree>
    <p:extLst>
      <p:ext uri="{BB962C8B-B14F-4D97-AF65-F5344CB8AC3E}">
        <p14:creationId xmlns:p14="http://schemas.microsoft.com/office/powerpoint/2010/main" val="1646738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0020" y="-171400"/>
            <a:ext cx="8229600" cy="1143000"/>
          </a:xfrm>
        </p:spPr>
        <p:txBody>
          <a:bodyPr/>
          <a:lstStyle/>
          <a:p>
            <a:r>
              <a:rPr lang="es-ES_tradnl" sz="3500" b="1" dirty="0" err="1"/>
              <a:t>Example</a:t>
            </a:r>
            <a:r>
              <a:rPr lang="es-ES_tradnl" sz="3500" b="1" dirty="0"/>
              <a:t>: </a:t>
            </a:r>
            <a:r>
              <a:rPr lang="es-ES_tradnl" sz="3500" b="1" dirty="0" err="1"/>
              <a:t>inégalité</a:t>
            </a:r>
            <a:r>
              <a:rPr lang="es-ES_tradnl" sz="3500" b="1" dirty="0"/>
              <a:t> et </a:t>
            </a:r>
            <a:r>
              <a:rPr lang="es-ES_tradnl" sz="3500" b="1" dirty="0" err="1"/>
              <a:t>capitalisme</a:t>
            </a:r>
            <a:endParaRPr lang="en-US" sz="3500" b="1" dirty="0"/>
          </a:p>
        </p:txBody>
      </p:sp>
      <p:sp>
        <p:nvSpPr>
          <p:cNvPr id="3" name="Marcador de contenido 2"/>
          <p:cNvSpPr>
            <a:spLocks noGrp="1"/>
          </p:cNvSpPr>
          <p:nvPr>
            <p:ph idx="1"/>
          </p:nvPr>
        </p:nvSpPr>
        <p:spPr>
          <a:xfrm>
            <a:off x="107504" y="908720"/>
            <a:ext cx="6000090" cy="3467794"/>
          </a:xfrm>
        </p:spPr>
        <p:txBody>
          <a:bodyPr/>
          <a:lstStyle/>
          <a:p>
            <a:r>
              <a:rPr lang="fr-FR" dirty="0"/>
              <a:t>L’inégalité est-elle un phénomène lié au développement du capitalisme ?</a:t>
            </a:r>
          </a:p>
          <a:p>
            <a:r>
              <a:rPr lang="fr-FR" dirty="0"/>
              <a:t>Comment l’inégalité a-t-elle évolué à long terme ?</a:t>
            </a:r>
          </a:p>
          <a:p>
            <a:endParaRPr lang="fr-CH" dirty="0"/>
          </a:p>
          <a:p>
            <a:pPr marL="0" indent="0">
              <a:buNone/>
            </a:pPr>
            <a:endParaRPr lang="fr-CH" dirty="0"/>
          </a:p>
          <a:p>
            <a:pPr marL="0" indent="0" algn="just">
              <a:buNone/>
            </a:pPr>
            <a:r>
              <a:rPr lang="fr-FR" sz="2000" i="1" dirty="0"/>
              <a:t>Les questions économiques sont trop importantes pour être laissées à une petite classe de spécialistes et de dirigeants. La réappropriation citoyenne de ce savoir est une étape essentielle pour transformer les relations de pouvoir</a:t>
            </a:r>
            <a:endParaRPr lang="fr-CH" sz="2000" i="1" dirty="0"/>
          </a:p>
          <a:p>
            <a:pPr marL="0" indent="0">
              <a:buNone/>
            </a:pPr>
            <a:endParaRPr lang="fr-CH" sz="2200" dirty="0"/>
          </a:p>
          <a:p>
            <a:endParaRPr lang="en-US" dirty="0"/>
          </a:p>
        </p:txBody>
      </p:sp>
      <p:pic>
        <p:nvPicPr>
          <p:cNvPr id="1026" name="Picture 2" descr="Brève histoire de l'égalité, Thomas Piketty">
            <a:extLst>
              <a:ext uri="{FF2B5EF4-FFF2-40B4-BE49-F238E27FC236}">
                <a16:creationId xmlns:a16="http://schemas.microsoft.com/office/drawing/2014/main" id="{47C2F772-A35F-AB86-5396-14195DB1E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998" y="3789040"/>
            <a:ext cx="20097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E2AF8173-8B3F-7D99-C680-7A91EE835CAD}"/>
              </a:ext>
            </a:extLst>
          </p:cNvPr>
          <p:cNvPicPr>
            <a:picLocks noChangeAspect="1"/>
          </p:cNvPicPr>
          <p:nvPr/>
        </p:nvPicPr>
        <p:blipFill>
          <a:blip r:embed="rId4"/>
          <a:stretch>
            <a:fillRect/>
          </a:stretch>
        </p:blipFill>
        <p:spPr>
          <a:xfrm>
            <a:off x="6269998" y="639308"/>
            <a:ext cx="2046418" cy="2981608"/>
          </a:xfrm>
          <a:prstGeom prst="rect">
            <a:avLst/>
          </a:prstGeom>
        </p:spPr>
      </p:pic>
      <p:sp>
        <p:nvSpPr>
          <p:cNvPr id="9" name="CuadroTexto 8">
            <a:extLst>
              <a:ext uri="{FF2B5EF4-FFF2-40B4-BE49-F238E27FC236}">
                <a16:creationId xmlns:a16="http://schemas.microsoft.com/office/drawing/2014/main" id="{D26D18B7-E655-7E64-9B21-7EAF3D3BBBE7}"/>
              </a:ext>
            </a:extLst>
          </p:cNvPr>
          <p:cNvSpPr txBox="1"/>
          <p:nvPr/>
        </p:nvSpPr>
        <p:spPr>
          <a:xfrm>
            <a:off x="6323619" y="3183354"/>
            <a:ext cx="696653" cy="369332"/>
          </a:xfrm>
          <a:prstGeom prst="rect">
            <a:avLst/>
          </a:prstGeom>
          <a:noFill/>
        </p:spPr>
        <p:txBody>
          <a:bodyPr wrap="square">
            <a:spAutoFit/>
          </a:bodyPr>
          <a:lstStyle/>
          <a:p>
            <a:r>
              <a:rPr lang="en-GB" b="1" i="0" dirty="0">
                <a:solidFill>
                  <a:schemeClr val="bg1"/>
                </a:solidFill>
                <a:effectLst/>
                <a:latin typeface="Amazon Ember"/>
              </a:rPr>
              <a:t>2020</a:t>
            </a:r>
            <a:endParaRPr lang="en-GB" b="1" dirty="0">
              <a:solidFill>
                <a:schemeClr val="bg1"/>
              </a:solidFill>
            </a:endParaRPr>
          </a:p>
        </p:txBody>
      </p:sp>
      <p:sp>
        <p:nvSpPr>
          <p:cNvPr id="10" name="CuadroTexto 9">
            <a:extLst>
              <a:ext uri="{FF2B5EF4-FFF2-40B4-BE49-F238E27FC236}">
                <a16:creationId xmlns:a16="http://schemas.microsoft.com/office/drawing/2014/main" id="{2D54F537-688E-AC3E-BFD5-0CB4B8411FDD}"/>
              </a:ext>
            </a:extLst>
          </p:cNvPr>
          <p:cNvSpPr txBox="1"/>
          <p:nvPr/>
        </p:nvSpPr>
        <p:spPr>
          <a:xfrm>
            <a:off x="6269998" y="6277208"/>
            <a:ext cx="696653" cy="369332"/>
          </a:xfrm>
          <a:prstGeom prst="rect">
            <a:avLst/>
          </a:prstGeom>
          <a:noFill/>
        </p:spPr>
        <p:txBody>
          <a:bodyPr wrap="square">
            <a:spAutoFit/>
          </a:bodyPr>
          <a:lstStyle/>
          <a:p>
            <a:r>
              <a:rPr lang="en-GB" b="1" i="0" dirty="0">
                <a:effectLst/>
                <a:latin typeface="Amazon Ember"/>
              </a:rPr>
              <a:t>2021</a:t>
            </a:r>
            <a:endParaRPr lang="en-GB" b="1" dirty="0"/>
          </a:p>
        </p:txBody>
      </p:sp>
    </p:spTree>
    <p:extLst>
      <p:ext uri="{BB962C8B-B14F-4D97-AF65-F5344CB8AC3E}">
        <p14:creationId xmlns:p14="http://schemas.microsoft.com/office/powerpoint/2010/main" val="1791029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Un par de personas con instrumentos musicales en un escenario&#10;&#10;El contenido generado por IA puede ser incorrecto.">
            <a:extLst>
              <a:ext uri="{FF2B5EF4-FFF2-40B4-BE49-F238E27FC236}">
                <a16:creationId xmlns:a16="http://schemas.microsoft.com/office/drawing/2014/main" id="{6954B024-36EF-7C4F-9A23-3FEB9D4B327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476672"/>
            <a:ext cx="6034617" cy="4525963"/>
          </a:xfrm>
        </p:spPr>
      </p:pic>
      <p:sp>
        <p:nvSpPr>
          <p:cNvPr id="8" name="CuadroTexto 7">
            <a:extLst>
              <a:ext uri="{FF2B5EF4-FFF2-40B4-BE49-F238E27FC236}">
                <a16:creationId xmlns:a16="http://schemas.microsoft.com/office/drawing/2014/main" id="{76C8D7A9-EC95-7ADB-2ADE-0C56B5F2E02A}"/>
              </a:ext>
            </a:extLst>
          </p:cNvPr>
          <p:cNvSpPr txBox="1"/>
          <p:nvPr/>
        </p:nvSpPr>
        <p:spPr>
          <a:xfrm>
            <a:off x="251520" y="5229200"/>
            <a:ext cx="5328592" cy="1477328"/>
          </a:xfrm>
          <a:prstGeom prst="rect">
            <a:avLst/>
          </a:prstGeom>
          <a:noFill/>
        </p:spPr>
        <p:txBody>
          <a:bodyPr wrap="square">
            <a:spAutoFit/>
          </a:bodyPr>
          <a:lstStyle/>
          <a:p>
            <a:r>
              <a:rPr lang="en-GB" b="1" i="0" dirty="0" err="1">
                <a:solidFill>
                  <a:srgbClr val="222222"/>
                </a:solidFill>
                <a:effectLst/>
                <a:latin typeface="thesansosfbold"/>
              </a:rPr>
              <a:t>Doctorat</a:t>
            </a:r>
            <a:r>
              <a:rPr lang="en-GB" b="1" i="0" dirty="0">
                <a:solidFill>
                  <a:srgbClr val="222222"/>
                </a:solidFill>
                <a:effectLst/>
                <a:latin typeface="thesansosfbold"/>
              </a:rPr>
              <a:t> Honoris Causa. </a:t>
            </a:r>
            <a:r>
              <a:rPr lang="it-IT" b="1" dirty="0"/>
              <a:t>Faculté SdS 2025 : </a:t>
            </a:r>
          </a:p>
          <a:p>
            <a:r>
              <a:rPr lang="it-IT" dirty="0"/>
              <a:t>Branko Milanovic (Socio-Economic Inequality)</a:t>
            </a:r>
          </a:p>
          <a:p>
            <a:endParaRPr lang="it-IT" dirty="0"/>
          </a:p>
          <a:p>
            <a:r>
              <a:rPr lang="it-IT" dirty="0">
                <a:hlinkClick r:id="rId3"/>
              </a:rPr>
              <a:t>https://www.youtube.com/watch?v=__UcA4O_MoI</a:t>
            </a:r>
            <a:r>
              <a:rPr lang="it-IT" dirty="0"/>
              <a:t>  </a:t>
            </a:r>
          </a:p>
          <a:p>
            <a:pPr algn="l">
              <a:buNone/>
            </a:pPr>
            <a:endParaRPr lang="en-GB" b="0" i="0" dirty="0">
              <a:solidFill>
                <a:srgbClr val="222222"/>
              </a:solidFill>
              <a:effectLst/>
              <a:latin typeface="thesansosfbold"/>
            </a:endParaRPr>
          </a:p>
        </p:txBody>
      </p:sp>
      <p:pic>
        <p:nvPicPr>
          <p:cNvPr id="2052" name="Picture 4">
            <a:extLst>
              <a:ext uri="{FF2B5EF4-FFF2-40B4-BE49-F238E27FC236}">
                <a16:creationId xmlns:a16="http://schemas.microsoft.com/office/drawing/2014/main" id="{F29480C6-A461-4946-77EB-D1C7A4927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167" y="188640"/>
            <a:ext cx="2232248" cy="3370694"/>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72A76DB7-59F5-000D-E761-7B868E74C7F6}"/>
              </a:ext>
            </a:extLst>
          </p:cNvPr>
          <p:cNvSpPr txBox="1"/>
          <p:nvPr/>
        </p:nvSpPr>
        <p:spPr>
          <a:xfrm>
            <a:off x="6608167" y="3172586"/>
            <a:ext cx="696653" cy="369332"/>
          </a:xfrm>
          <a:prstGeom prst="rect">
            <a:avLst/>
          </a:prstGeom>
          <a:solidFill>
            <a:schemeClr val="bg1"/>
          </a:solidFill>
        </p:spPr>
        <p:txBody>
          <a:bodyPr wrap="square">
            <a:spAutoFit/>
          </a:bodyPr>
          <a:lstStyle/>
          <a:p>
            <a:r>
              <a:rPr lang="en-GB" b="1" i="0" dirty="0">
                <a:effectLst/>
                <a:latin typeface="Amazon Ember"/>
              </a:rPr>
              <a:t>2023</a:t>
            </a:r>
            <a:endParaRPr lang="en-GB" b="1" dirty="0"/>
          </a:p>
        </p:txBody>
      </p:sp>
      <p:pic>
        <p:nvPicPr>
          <p:cNvPr id="11" name="Imagen 10" descr="Texto&#10;&#10;El contenido generado por IA puede ser incorrecto.">
            <a:extLst>
              <a:ext uri="{FF2B5EF4-FFF2-40B4-BE49-F238E27FC236}">
                <a16:creationId xmlns:a16="http://schemas.microsoft.com/office/drawing/2014/main" id="{0FBFF70C-D9B2-E95D-2541-28AFEC54C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9751" y="3687993"/>
            <a:ext cx="2220664" cy="3140968"/>
          </a:xfrm>
          <a:prstGeom prst="rect">
            <a:avLst/>
          </a:prstGeom>
        </p:spPr>
      </p:pic>
    </p:spTree>
    <p:extLst>
      <p:ext uri="{BB962C8B-B14F-4D97-AF65-F5344CB8AC3E}">
        <p14:creationId xmlns:p14="http://schemas.microsoft.com/office/powerpoint/2010/main" val="3322928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62299" y="-226565"/>
            <a:ext cx="8229600" cy="1143000"/>
          </a:xfrm>
        </p:spPr>
        <p:txBody>
          <a:bodyPr/>
          <a:lstStyle/>
          <a:p>
            <a:r>
              <a:rPr lang="es-ES_tradnl" sz="3500" b="1" dirty="0" err="1"/>
              <a:t>Example</a:t>
            </a:r>
            <a:r>
              <a:rPr lang="es-ES_tradnl" sz="3500" b="1" dirty="0"/>
              <a:t>: </a:t>
            </a:r>
            <a:r>
              <a:rPr lang="es-ES_tradnl" sz="3500" b="1" dirty="0" err="1"/>
              <a:t>géographie</a:t>
            </a:r>
            <a:r>
              <a:rPr lang="es-ES_tradnl" sz="3500" b="1" dirty="0"/>
              <a:t>, </a:t>
            </a:r>
            <a:r>
              <a:rPr lang="es-ES_tradnl" sz="3500" b="1" dirty="0" err="1"/>
              <a:t>économie</a:t>
            </a:r>
            <a:r>
              <a:rPr lang="es-ES_tradnl" sz="3500" b="1" dirty="0"/>
              <a:t> et </a:t>
            </a:r>
            <a:r>
              <a:rPr lang="es-ES_tradnl" sz="3500" b="1" dirty="0" err="1"/>
              <a:t>histoire</a:t>
            </a:r>
            <a:endParaRPr lang="en-US" sz="3500" b="1" dirty="0"/>
          </a:p>
        </p:txBody>
      </p:sp>
      <p:sp>
        <p:nvSpPr>
          <p:cNvPr id="6" name="Rectángulo 5"/>
          <p:cNvSpPr/>
          <p:nvPr/>
        </p:nvSpPr>
        <p:spPr>
          <a:xfrm>
            <a:off x="4386750" y="5341679"/>
            <a:ext cx="4572000" cy="1200329"/>
          </a:xfrm>
          <a:prstGeom prst="rect">
            <a:avLst/>
          </a:prstGeom>
        </p:spPr>
        <p:txBody>
          <a:bodyPr>
            <a:spAutoFit/>
          </a:bodyPr>
          <a:lstStyle/>
          <a:p>
            <a:pPr algn="just"/>
            <a:r>
              <a:rPr lang="es-ES" altLang="es-ES" b="1" dirty="0"/>
              <a:t>BANANE BLEUE = </a:t>
            </a:r>
            <a:r>
              <a:rPr lang="es-ES" b="1" dirty="0" err="1"/>
              <a:t>dorsale</a:t>
            </a:r>
            <a:r>
              <a:rPr lang="es-ES" b="1" dirty="0"/>
              <a:t> </a:t>
            </a:r>
            <a:r>
              <a:rPr lang="es-ES" b="1" dirty="0" err="1"/>
              <a:t>européenne</a:t>
            </a:r>
            <a:r>
              <a:rPr lang="es-ES" dirty="0"/>
              <a:t>  </a:t>
            </a:r>
            <a:r>
              <a:rPr lang="es-ES" altLang="es-ES" b="1" dirty="0"/>
              <a:t>(Roger </a:t>
            </a:r>
            <a:r>
              <a:rPr lang="es-ES" altLang="es-ES" b="1" dirty="0" err="1"/>
              <a:t>Brunet</a:t>
            </a:r>
            <a:r>
              <a:rPr lang="es-ES" altLang="es-ES" b="1" dirty="0"/>
              <a:t>, </a:t>
            </a:r>
            <a:r>
              <a:rPr lang="es-ES" altLang="es-ES" b="1" dirty="0" err="1"/>
              <a:t>géographe</a:t>
            </a:r>
            <a:r>
              <a:rPr lang="es-ES" altLang="es-ES" b="1" dirty="0"/>
              <a:t>) : </a:t>
            </a:r>
            <a:r>
              <a:rPr lang="fr-CH" dirty="0"/>
              <a:t>C'est à l'intérieur de cet espace que la production de richesse et les flux sont les plus importants en Europe</a:t>
            </a:r>
            <a:endParaRPr lang="en-US" altLang="es-ES" dirty="0"/>
          </a:p>
        </p:txBody>
      </p:sp>
      <p:pic>
        <p:nvPicPr>
          <p:cNvPr id="5" name="Picture 2" descr="https://upload.wikimedia.org/wikipedia/commons/thumb/0/03/Blue_Banana.svg/663px-Blue_Banana.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9992" y="1151460"/>
            <a:ext cx="4417524" cy="38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72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29608-0857-328B-F7EA-198401E454DA}"/>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744984F4-E56F-E059-7507-27D457000E0A}"/>
              </a:ext>
            </a:extLst>
          </p:cNvPr>
          <p:cNvSpPr>
            <a:spLocks noGrp="1"/>
          </p:cNvSpPr>
          <p:nvPr>
            <p:ph type="title"/>
          </p:nvPr>
        </p:nvSpPr>
        <p:spPr>
          <a:xfrm>
            <a:off x="462299" y="-226565"/>
            <a:ext cx="8229600" cy="1143000"/>
          </a:xfrm>
        </p:spPr>
        <p:txBody>
          <a:bodyPr/>
          <a:lstStyle/>
          <a:p>
            <a:r>
              <a:rPr lang="es-ES_tradnl" sz="3500" b="1" dirty="0" err="1"/>
              <a:t>Example</a:t>
            </a:r>
            <a:r>
              <a:rPr lang="es-ES_tradnl" sz="3500" b="1" dirty="0"/>
              <a:t>: </a:t>
            </a:r>
            <a:r>
              <a:rPr lang="es-ES_tradnl" sz="3500" b="1" dirty="0" err="1"/>
              <a:t>géographie</a:t>
            </a:r>
            <a:r>
              <a:rPr lang="es-ES_tradnl" sz="3500" b="1" dirty="0"/>
              <a:t>, </a:t>
            </a:r>
            <a:r>
              <a:rPr lang="es-ES_tradnl" sz="3500" b="1" dirty="0" err="1"/>
              <a:t>économie</a:t>
            </a:r>
            <a:r>
              <a:rPr lang="es-ES_tradnl" sz="3500" b="1" dirty="0"/>
              <a:t> et </a:t>
            </a:r>
            <a:r>
              <a:rPr lang="es-ES_tradnl" sz="3500" b="1" dirty="0" err="1"/>
              <a:t>histoire</a:t>
            </a:r>
            <a:endParaRPr lang="en-US" sz="3500" b="1" dirty="0"/>
          </a:p>
        </p:txBody>
      </p:sp>
      <p:pic>
        <p:nvPicPr>
          <p:cNvPr id="7" name="Picture 2">
            <a:extLst>
              <a:ext uri="{FF2B5EF4-FFF2-40B4-BE49-F238E27FC236}">
                <a16:creationId xmlns:a16="http://schemas.microsoft.com/office/drawing/2014/main" id="{3605F824-CBE5-0C93-FF83-E986FE00D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836712"/>
            <a:ext cx="5256584" cy="541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ángulo 5">
            <a:extLst>
              <a:ext uri="{FF2B5EF4-FFF2-40B4-BE49-F238E27FC236}">
                <a16:creationId xmlns:a16="http://schemas.microsoft.com/office/drawing/2014/main" id="{E1DD94CA-B1D4-251D-787D-320A0C943E87}"/>
              </a:ext>
            </a:extLst>
          </p:cNvPr>
          <p:cNvSpPr/>
          <p:nvPr/>
        </p:nvSpPr>
        <p:spPr>
          <a:xfrm>
            <a:off x="4386750" y="5341679"/>
            <a:ext cx="4572000" cy="1200329"/>
          </a:xfrm>
          <a:prstGeom prst="rect">
            <a:avLst/>
          </a:prstGeom>
        </p:spPr>
        <p:txBody>
          <a:bodyPr>
            <a:spAutoFit/>
          </a:bodyPr>
          <a:lstStyle/>
          <a:p>
            <a:pPr algn="just"/>
            <a:r>
              <a:rPr lang="es-ES" altLang="es-ES" b="1" dirty="0"/>
              <a:t>BANANE BLEUE = </a:t>
            </a:r>
            <a:r>
              <a:rPr lang="es-ES" b="1" dirty="0" err="1"/>
              <a:t>dorsale</a:t>
            </a:r>
            <a:r>
              <a:rPr lang="es-ES" b="1" dirty="0"/>
              <a:t> </a:t>
            </a:r>
            <a:r>
              <a:rPr lang="es-ES" b="1" dirty="0" err="1"/>
              <a:t>européenne</a:t>
            </a:r>
            <a:r>
              <a:rPr lang="es-ES" dirty="0"/>
              <a:t>  </a:t>
            </a:r>
            <a:r>
              <a:rPr lang="es-ES" altLang="es-ES" b="1" dirty="0"/>
              <a:t>(Roger </a:t>
            </a:r>
            <a:r>
              <a:rPr lang="es-ES" altLang="es-ES" b="1" dirty="0" err="1"/>
              <a:t>Brunet</a:t>
            </a:r>
            <a:r>
              <a:rPr lang="es-ES" altLang="es-ES" b="1" dirty="0"/>
              <a:t>, </a:t>
            </a:r>
            <a:r>
              <a:rPr lang="es-ES" altLang="es-ES" b="1" dirty="0" err="1"/>
              <a:t>géographe</a:t>
            </a:r>
            <a:r>
              <a:rPr lang="es-ES" altLang="es-ES" b="1" dirty="0"/>
              <a:t>) : </a:t>
            </a:r>
            <a:r>
              <a:rPr lang="fr-CH" dirty="0"/>
              <a:t>C'est à l'intérieur de cet espace que la production de richesse et les flux sont les plus importants en Europe</a:t>
            </a:r>
            <a:endParaRPr lang="en-US" altLang="es-ES" dirty="0"/>
          </a:p>
        </p:txBody>
      </p:sp>
      <p:pic>
        <p:nvPicPr>
          <p:cNvPr id="5" name="Picture 2" descr="https://upload.wikimedia.org/wikipedia/commons/thumb/0/03/Blue_Banana.svg/663px-Blue_Banana.svg.png">
            <a:extLst>
              <a:ext uri="{FF2B5EF4-FFF2-40B4-BE49-F238E27FC236}">
                <a16:creationId xmlns:a16="http://schemas.microsoft.com/office/drawing/2014/main" id="{BDA7EFA9-B7DC-50B3-9C68-774A1680CD3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99992" y="1151460"/>
            <a:ext cx="4417524" cy="38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a:extLst>
              <a:ext uri="{FF2B5EF4-FFF2-40B4-BE49-F238E27FC236}">
                <a16:creationId xmlns:a16="http://schemas.microsoft.com/office/drawing/2014/main" id="{01871953-86C7-E729-6C09-EC9FA9E9D34D}"/>
              </a:ext>
            </a:extLst>
          </p:cNvPr>
          <p:cNvSpPr/>
          <p:nvPr/>
        </p:nvSpPr>
        <p:spPr>
          <a:xfrm>
            <a:off x="-396552" y="5397611"/>
            <a:ext cx="4783302" cy="1200329"/>
          </a:xfrm>
          <a:prstGeom prst="rect">
            <a:avLst/>
          </a:prstGeom>
          <a:solidFill>
            <a:schemeClr val="bg1"/>
          </a:solidFill>
        </p:spPr>
        <p:txBody>
          <a:bodyPr wrap="square">
            <a:spAutoFit/>
          </a:bodyPr>
          <a:lstStyle/>
          <a:p>
            <a:pPr lvl="1"/>
            <a:r>
              <a:rPr lang="en-US" dirty="0"/>
              <a:t>Flandreau </a:t>
            </a:r>
            <a:r>
              <a:rPr lang="en-US" i="1" dirty="0"/>
              <a:t>et al. </a:t>
            </a:r>
            <a:r>
              <a:rPr lang="en-US" dirty="0"/>
              <a:t>(2009): “Monetary Geography before the Industrial Revolution”, </a:t>
            </a:r>
            <a:r>
              <a:rPr lang="en-US" i="1" dirty="0"/>
              <a:t>Cambridge Journal of Regions, Economy and Society</a:t>
            </a:r>
            <a:r>
              <a:rPr lang="en-US" dirty="0"/>
              <a:t>, 2 (2), pp. 149-171 </a:t>
            </a:r>
            <a:endParaRPr lang="es-ES" dirty="0"/>
          </a:p>
        </p:txBody>
      </p:sp>
    </p:spTree>
    <p:extLst>
      <p:ext uri="{BB962C8B-B14F-4D97-AF65-F5344CB8AC3E}">
        <p14:creationId xmlns:p14="http://schemas.microsoft.com/office/powerpoint/2010/main" val="397652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4 CuadroTexto"/>
          <p:cNvSpPr txBox="1">
            <a:spLocks noChangeArrowheads="1"/>
          </p:cNvSpPr>
          <p:nvPr/>
        </p:nvSpPr>
        <p:spPr bwMode="auto">
          <a:xfrm>
            <a:off x="539354" y="1576388"/>
            <a:ext cx="2676525"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endParaRPr lang="en-US" altLang="es-ES" sz="1875" dirty="0"/>
          </a:p>
          <a:p>
            <a:pPr algn="just"/>
            <a:endParaRPr lang="en-US" altLang="es-ES" sz="1875" dirty="0"/>
          </a:p>
          <a:p>
            <a:pPr algn="just"/>
            <a:endParaRPr lang="es-ES" altLang="es-ES" sz="1875" dirty="0"/>
          </a:p>
        </p:txBody>
      </p:sp>
      <p:sp>
        <p:nvSpPr>
          <p:cNvPr id="6" name="Título 1"/>
          <p:cNvSpPr>
            <a:spLocks noGrp="1"/>
          </p:cNvSpPr>
          <p:nvPr>
            <p:ph type="title"/>
          </p:nvPr>
        </p:nvSpPr>
        <p:spPr>
          <a:xfrm>
            <a:off x="539354" y="-99392"/>
            <a:ext cx="8229600" cy="1143000"/>
          </a:xfrm>
        </p:spPr>
        <p:txBody>
          <a:bodyPr/>
          <a:lstStyle/>
          <a:p>
            <a:r>
              <a:rPr lang="es-ES_tradnl" sz="3500" b="1" dirty="0" err="1"/>
              <a:t>Example</a:t>
            </a:r>
            <a:r>
              <a:rPr lang="es-ES_tradnl" sz="3500" b="1" dirty="0"/>
              <a:t>: </a:t>
            </a:r>
            <a:r>
              <a:rPr lang="es-ES_tradnl" sz="3500" b="1" dirty="0" err="1"/>
              <a:t>pauvreté</a:t>
            </a:r>
            <a:r>
              <a:rPr lang="es-ES_tradnl" sz="3500" b="1" dirty="0"/>
              <a:t> en </a:t>
            </a:r>
            <a:r>
              <a:rPr lang="es-ES_tradnl" sz="3500" b="1" dirty="0" err="1"/>
              <a:t>Afrique</a:t>
            </a:r>
            <a:endParaRPr lang="en-US" sz="3500" b="1"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4455"/>
            <a:ext cx="4576735" cy="2509203"/>
          </a:xfrm>
          <a:prstGeom prst="rect">
            <a:avLst/>
          </a:prstGeom>
        </p:spPr>
      </p:pic>
      <p:sp>
        <p:nvSpPr>
          <p:cNvPr id="5" name="Rectángulo 4"/>
          <p:cNvSpPr/>
          <p:nvPr/>
        </p:nvSpPr>
        <p:spPr>
          <a:xfrm>
            <a:off x="-1317" y="1032255"/>
            <a:ext cx="4572000" cy="523220"/>
          </a:xfrm>
          <a:prstGeom prst="rect">
            <a:avLst/>
          </a:prstGeom>
        </p:spPr>
        <p:txBody>
          <a:bodyPr>
            <a:spAutoFit/>
          </a:bodyPr>
          <a:lstStyle/>
          <a:p>
            <a:pPr algn="ctr"/>
            <a:r>
              <a:rPr lang="en-US" dirty="0">
                <a:solidFill>
                  <a:srgbClr val="1B335F"/>
                </a:solidFill>
                <a:latin typeface="Open Sans"/>
              </a:rPr>
              <a:t>PIB per capita 2018, prix courants</a:t>
            </a:r>
            <a:endParaRPr lang="en-US" i="1" dirty="0">
              <a:solidFill>
                <a:srgbClr val="000000"/>
              </a:solidFill>
              <a:latin typeface="Georgia" panose="02040502050405020303" pitchFamily="18" charset="0"/>
            </a:endParaRPr>
          </a:p>
          <a:p>
            <a:pPr algn="ctr"/>
            <a:r>
              <a:rPr lang="en-US" sz="1000" b="1" dirty="0">
                <a:solidFill>
                  <a:srgbClr val="1B335F"/>
                </a:solidFill>
                <a:latin typeface="Open Sans"/>
              </a:rPr>
              <a:t>U.S. </a:t>
            </a:r>
            <a:r>
              <a:rPr lang="en-US" sz="1000" b="1" dirty="0" err="1">
                <a:solidFill>
                  <a:srgbClr val="1B335F"/>
                </a:solidFill>
                <a:latin typeface="Open Sans"/>
              </a:rPr>
              <a:t>dólars</a:t>
            </a:r>
            <a:r>
              <a:rPr lang="en-US" sz="1000" b="1" dirty="0">
                <a:solidFill>
                  <a:srgbClr val="1B335F"/>
                </a:solidFill>
                <a:latin typeface="Open Sans"/>
              </a:rPr>
              <a:t> per capita</a:t>
            </a:r>
            <a:endParaRPr lang="en-US" sz="1000" b="1" i="0" dirty="0">
              <a:solidFill>
                <a:srgbClr val="1B335F"/>
              </a:solidFill>
              <a:effectLst/>
              <a:latin typeface="Open Sans"/>
            </a:endParaRPr>
          </a:p>
        </p:txBody>
      </p:sp>
      <p:sp>
        <p:nvSpPr>
          <p:cNvPr id="7" name="Rectángulo 6"/>
          <p:cNvSpPr/>
          <p:nvPr/>
        </p:nvSpPr>
        <p:spPr>
          <a:xfrm>
            <a:off x="82154" y="5124335"/>
            <a:ext cx="8718541" cy="369332"/>
          </a:xfrm>
          <a:prstGeom prst="rect">
            <a:avLst/>
          </a:prstGeom>
        </p:spPr>
        <p:txBody>
          <a:bodyPr wrap="none">
            <a:spAutoFit/>
          </a:bodyPr>
          <a:lstStyle/>
          <a:p>
            <a:r>
              <a:rPr lang="en-US" dirty="0"/>
              <a:t>https://www.imf.org/external/datamapper/NGDPDPC@WEO/OEMDC/ADVEC/WEOWORLD</a:t>
            </a:r>
          </a:p>
        </p:txBody>
      </p:sp>
      <p:pic>
        <p:nvPicPr>
          <p:cNvPr id="8" name="Imagen 7">
            <a:extLst>
              <a:ext uri="{FF2B5EF4-FFF2-40B4-BE49-F238E27FC236}">
                <a16:creationId xmlns:a16="http://schemas.microsoft.com/office/drawing/2014/main" id="{1D76913F-42C2-AD67-76C9-E73BECEDA95D}"/>
              </a:ext>
            </a:extLst>
          </p:cNvPr>
          <p:cNvPicPr>
            <a:picLocks noChangeAspect="1"/>
          </p:cNvPicPr>
          <p:nvPr/>
        </p:nvPicPr>
        <p:blipFill>
          <a:blip r:embed="rId3"/>
          <a:stretch>
            <a:fillRect/>
          </a:stretch>
        </p:blipFill>
        <p:spPr>
          <a:xfrm>
            <a:off x="82154" y="4415623"/>
            <a:ext cx="9144000" cy="684822"/>
          </a:xfrm>
          <a:prstGeom prst="rect">
            <a:avLst/>
          </a:prstGeom>
        </p:spPr>
      </p:pic>
      <p:pic>
        <p:nvPicPr>
          <p:cNvPr id="9" name="bandeau_fss.jpg" descr="/Volumes/PIP/Presse/catec/Charte 2014/Modèles ppt/PPT par fac/bandeaux images/bandeau_fss.jpg">
            <a:extLst>
              <a:ext uri="{FF2B5EF4-FFF2-40B4-BE49-F238E27FC236}">
                <a16:creationId xmlns:a16="http://schemas.microsoft.com/office/drawing/2014/main" id="{19141189-F421-F135-6F33-BAEC2C5627BB}"/>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5806497"/>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a16="http://schemas.microsoft.com/office/drawing/2014/main" id="{26049C23-67D1-2401-7CF0-5327261ED3F0}"/>
              </a:ext>
            </a:extLst>
          </p:cNvPr>
          <p:cNvPicPr>
            <a:picLocks noChangeAspect="1"/>
          </p:cNvPicPr>
          <p:nvPr/>
        </p:nvPicPr>
        <p:blipFill>
          <a:blip r:embed="rId6"/>
          <a:stretch>
            <a:fillRect/>
          </a:stretch>
        </p:blipFill>
        <p:spPr>
          <a:xfrm>
            <a:off x="4570683" y="1741422"/>
            <a:ext cx="4572000" cy="2582236"/>
          </a:xfrm>
          <a:prstGeom prst="rect">
            <a:avLst/>
          </a:prstGeom>
        </p:spPr>
      </p:pic>
      <p:sp>
        <p:nvSpPr>
          <p:cNvPr id="12" name="Rectángulo 11">
            <a:extLst>
              <a:ext uri="{FF2B5EF4-FFF2-40B4-BE49-F238E27FC236}">
                <a16:creationId xmlns:a16="http://schemas.microsoft.com/office/drawing/2014/main" id="{83FEDDA0-5BC7-AC56-0FA7-E8355C8A7BBE}"/>
              </a:ext>
            </a:extLst>
          </p:cNvPr>
          <p:cNvSpPr/>
          <p:nvPr/>
        </p:nvSpPr>
        <p:spPr>
          <a:xfrm>
            <a:off x="4654154" y="1067498"/>
            <a:ext cx="4572000" cy="523220"/>
          </a:xfrm>
          <a:prstGeom prst="rect">
            <a:avLst/>
          </a:prstGeom>
        </p:spPr>
        <p:txBody>
          <a:bodyPr>
            <a:spAutoFit/>
          </a:bodyPr>
          <a:lstStyle/>
          <a:p>
            <a:pPr algn="ctr"/>
            <a:r>
              <a:rPr lang="en-US" dirty="0">
                <a:solidFill>
                  <a:srgbClr val="1B335F"/>
                </a:solidFill>
                <a:latin typeface="Open Sans"/>
              </a:rPr>
              <a:t>PIB per capita 2025, prix courants</a:t>
            </a:r>
            <a:endParaRPr lang="en-US" i="1" dirty="0">
              <a:solidFill>
                <a:srgbClr val="000000"/>
              </a:solidFill>
              <a:latin typeface="Georgia" panose="02040502050405020303" pitchFamily="18" charset="0"/>
            </a:endParaRPr>
          </a:p>
          <a:p>
            <a:pPr algn="ctr"/>
            <a:r>
              <a:rPr lang="en-US" sz="1000" b="1" dirty="0">
                <a:solidFill>
                  <a:srgbClr val="1B335F"/>
                </a:solidFill>
                <a:latin typeface="Open Sans"/>
              </a:rPr>
              <a:t>U.S. </a:t>
            </a:r>
            <a:r>
              <a:rPr lang="en-US" sz="1000" b="1" dirty="0" err="1">
                <a:solidFill>
                  <a:srgbClr val="1B335F"/>
                </a:solidFill>
                <a:latin typeface="Open Sans"/>
              </a:rPr>
              <a:t>dólars</a:t>
            </a:r>
            <a:r>
              <a:rPr lang="en-US" sz="1000" b="1" dirty="0">
                <a:solidFill>
                  <a:srgbClr val="1B335F"/>
                </a:solidFill>
                <a:latin typeface="Open Sans"/>
              </a:rPr>
              <a:t> per capita</a:t>
            </a:r>
            <a:endParaRPr lang="en-US" sz="1000" b="1" i="0" dirty="0">
              <a:solidFill>
                <a:srgbClr val="1B335F"/>
              </a:solidFill>
              <a:effectLst/>
              <a:latin typeface="Open Sans"/>
            </a:endParaRPr>
          </a:p>
        </p:txBody>
      </p:sp>
      <p:sp>
        <p:nvSpPr>
          <p:cNvPr id="13" name="CuadroTexto 12">
            <a:extLst>
              <a:ext uri="{FF2B5EF4-FFF2-40B4-BE49-F238E27FC236}">
                <a16:creationId xmlns:a16="http://schemas.microsoft.com/office/drawing/2014/main" id="{B9B0E9BB-5436-8FAA-A3A8-753EF1548745}"/>
              </a:ext>
            </a:extLst>
          </p:cNvPr>
          <p:cNvSpPr txBox="1"/>
          <p:nvPr/>
        </p:nvSpPr>
        <p:spPr>
          <a:xfrm>
            <a:off x="4499992" y="4062716"/>
            <a:ext cx="696653" cy="369332"/>
          </a:xfrm>
          <a:prstGeom prst="rect">
            <a:avLst/>
          </a:prstGeom>
          <a:solidFill>
            <a:schemeClr val="bg1"/>
          </a:solidFill>
        </p:spPr>
        <p:txBody>
          <a:bodyPr wrap="square">
            <a:spAutoFit/>
          </a:bodyPr>
          <a:lstStyle/>
          <a:p>
            <a:endParaRPr lang="en-GB" b="1" dirty="0"/>
          </a:p>
        </p:txBody>
      </p:sp>
    </p:spTree>
    <p:extLst>
      <p:ext uri="{BB962C8B-B14F-4D97-AF65-F5344CB8AC3E}">
        <p14:creationId xmlns:p14="http://schemas.microsoft.com/office/powerpoint/2010/main" val="3271818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15416"/>
            <a:ext cx="9285036" cy="6563842"/>
          </a:xfrm>
          <a:noFill/>
        </p:spPr>
      </p:pic>
      <p:pic>
        <p:nvPicPr>
          <p:cNvPr id="2" name="bandeau_fss.jpg" descr="/Volumes/PIP/Presse/catec/Charte 2014/Modèles ppt/PPT par fac/bandeaux images/bandeau_fss.jpg">
            <a:extLst>
              <a:ext uri="{FF2B5EF4-FFF2-40B4-BE49-F238E27FC236}">
                <a16:creationId xmlns:a16="http://schemas.microsoft.com/office/drawing/2014/main" id="{89026D39-2591-01E6-7A15-64CBF5D9C581}"/>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806497"/>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69041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3BE23368-81E1-67C1-5500-438D9E8C1824}"/>
              </a:ext>
            </a:extLst>
          </p:cNvPr>
          <p:cNvPicPr>
            <a:picLocks noGrp="1" noChangeAspect="1"/>
          </p:cNvPicPr>
          <p:nvPr>
            <p:ph idx="1"/>
          </p:nvPr>
        </p:nvPicPr>
        <p:blipFill>
          <a:blip r:embed="rId2"/>
          <a:stretch>
            <a:fillRect/>
          </a:stretch>
        </p:blipFill>
        <p:spPr bwMode="auto">
          <a:xfrm>
            <a:off x="35898" y="1518884"/>
            <a:ext cx="4564774" cy="306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1AAE9366-74D7-8D56-521A-BE92B725EBC8}"/>
              </a:ext>
            </a:extLst>
          </p:cNvPr>
          <p:cNvSpPr txBox="1"/>
          <p:nvPr/>
        </p:nvSpPr>
        <p:spPr>
          <a:xfrm>
            <a:off x="0" y="188640"/>
            <a:ext cx="9144000" cy="615553"/>
          </a:xfrm>
          <a:prstGeom prst="rect">
            <a:avLst/>
          </a:prstGeom>
          <a:noFill/>
        </p:spPr>
        <p:txBody>
          <a:bodyPr wrap="square">
            <a:spAutoFit/>
          </a:bodyPr>
          <a:lstStyle/>
          <a:p>
            <a:r>
              <a:rPr lang="es-ES_tradnl" sz="3400" b="1" dirty="0" err="1"/>
              <a:t>Example</a:t>
            </a:r>
            <a:r>
              <a:rPr lang="es-ES_tradnl" sz="3400" b="1" dirty="0"/>
              <a:t>: </a:t>
            </a:r>
            <a:r>
              <a:rPr lang="en-GB" sz="3400" b="1" dirty="0" err="1"/>
              <a:t>systèmes</a:t>
            </a:r>
            <a:r>
              <a:rPr lang="en-GB" sz="3400" b="1" dirty="0"/>
              <a:t> </a:t>
            </a:r>
            <a:r>
              <a:rPr lang="en-GB" sz="3400" b="1" dirty="0" err="1"/>
              <a:t>productifs</a:t>
            </a:r>
            <a:r>
              <a:rPr lang="en-GB" sz="3400" b="1" dirty="0"/>
              <a:t> et </a:t>
            </a:r>
            <a:r>
              <a:rPr lang="en-GB" sz="3400" b="1" dirty="0" err="1"/>
              <a:t>environnement</a:t>
            </a:r>
            <a:r>
              <a:rPr lang="en-GB" sz="3400" dirty="0"/>
              <a:t> </a:t>
            </a:r>
          </a:p>
        </p:txBody>
      </p:sp>
      <p:sp>
        <p:nvSpPr>
          <p:cNvPr id="8" name="Rectángulo 7">
            <a:extLst>
              <a:ext uri="{FF2B5EF4-FFF2-40B4-BE49-F238E27FC236}">
                <a16:creationId xmlns:a16="http://schemas.microsoft.com/office/drawing/2014/main" id="{19B04100-B7D6-2554-5239-6E67B53CA413}"/>
              </a:ext>
            </a:extLst>
          </p:cNvPr>
          <p:cNvSpPr/>
          <p:nvPr/>
        </p:nvSpPr>
        <p:spPr>
          <a:xfrm>
            <a:off x="-36512" y="976872"/>
            <a:ext cx="4572000" cy="369332"/>
          </a:xfrm>
          <a:prstGeom prst="rect">
            <a:avLst/>
          </a:prstGeom>
        </p:spPr>
        <p:txBody>
          <a:bodyPr>
            <a:spAutoFit/>
          </a:bodyPr>
          <a:lstStyle/>
          <a:p>
            <a:pPr algn="ctr"/>
            <a:r>
              <a:rPr lang="en-US" dirty="0">
                <a:solidFill>
                  <a:srgbClr val="1B335F"/>
                </a:solidFill>
                <a:latin typeface="Open Sans"/>
              </a:rPr>
              <a:t>Forestation à Sao Paulo: 58% (1907)</a:t>
            </a:r>
            <a:endParaRPr lang="en-US" sz="1000" b="1" i="0" dirty="0">
              <a:solidFill>
                <a:srgbClr val="1B335F"/>
              </a:solidFill>
              <a:effectLst/>
              <a:latin typeface="Open Sans"/>
            </a:endParaRPr>
          </a:p>
        </p:txBody>
      </p:sp>
      <p:pic>
        <p:nvPicPr>
          <p:cNvPr id="9" name="bandeau_fss.jpg" descr="/Volumes/PIP/Presse/catec/Charte 2014/Modèles ppt/PPT par fac/bandeaux images/bandeau_fss.jpg">
            <a:extLst>
              <a:ext uri="{FF2B5EF4-FFF2-40B4-BE49-F238E27FC236}">
                <a16:creationId xmlns:a16="http://schemas.microsoft.com/office/drawing/2014/main" id="{80C809F0-27F8-4448-B43A-11EFA5948FBA}"/>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806497"/>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C3D716B6-87B6-B540-4DB2-B2021A9735AD}"/>
              </a:ext>
            </a:extLst>
          </p:cNvPr>
          <p:cNvSpPr txBox="1"/>
          <p:nvPr/>
        </p:nvSpPr>
        <p:spPr>
          <a:xfrm>
            <a:off x="114866" y="4830010"/>
            <a:ext cx="8993637" cy="1200329"/>
          </a:xfrm>
          <a:prstGeom prst="rect">
            <a:avLst/>
          </a:prstGeom>
          <a:noFill/>
        </p:spPr>
        <p:txBody>
          <a:bodyPr wrap="square">
            <a:spAutoFit/>
          </a:bodyPr>
          <a:lstStyle/>
          <a:p>
            <a:pPr algn="l">
              <a:buNone/>
            </a:pPr>
            <a:r>
              <a:rPr lang="en-GB" b="1" i="0" dirty="0">
                <a:effectLst/>
                <a:latin typeface="thesans"/>
              </a:rPr>
              <a:t>Sabrina Sigel </a:t>
            </a:r>
            <a:r>
              <a:rPr lang="en-GB" b="0" i="0" dirty="0">
                <a:effectLst/>
                <a:latin typeface="thesans"/>
              </a:rPr>
              <a:t>: </a:t>
            </a:r>
            <a:r>
              <a:rPr lang="en-GB" i="0" dirty="0">
                <a:effectLst/>
                <a:latin typeface="thesans"/>
              </a:rPr>
              <a:t>The environmental costs of coffee-driven development. A study of the debates over nature by the economic elite in São Paulo, 1850s-1930s</a:t>
            </a:r>
          </a:p>
          <a:p>
            <a:pPr>
              <a:buNone/>
            </a:pPr>
            <a:r>
              <a:rPr lang="en-GB" dirty="0">
                <a:hlinkClick r:id="rId5"/>
              </a:rPr>
              <a:t>https://www.unige.ch/sciences-societe/recherche/theses/?id=1288</a:t>
            </a:r>
            <a:r>
              <a:rPr lang="en-GB" dirty="0"/>
              <a:t> </a:t>
            </a:r>
            <a:br>
              <a:rPr lang="en-GB" dirty="0"/>
            </a:br>
            <a:endParaRPr lang="en-GB" dirty="0"/>
          </a:p>
        </p:txBody>
      </p:sp>
      <p:pic>
        <p:nvPicPr>
          <p:cNvPr id="13" name="Imagen 12">
            <a:extLst>
              <a:ext uri="{FF2B5EF4-FFF2-40B4-BE49-F238E27FC236}">
                <a16:creationId xmlns:a16="http://schemas.microsoft.com/office/drawing/2014/main" id="{05FC5E6D-DF19-33E3-C02D-01977DFCEEA0}"/>
              </a:ext>
            </a:extLst>
          </p:cNvPr>
          <p:cNvPicPr>
            <a:picLocks noChangeAspect="1"/>
          </p:cNvPicPr>
          <p:nvPr/>
        </p:nvPicPr>
        <p:blipFill>
          <a:blip r:embed="rId6"/>
          <a:stretch>
            <a:fillRect/>
          </a:stretch>
        </p:blipFill>
        <p:spPr>
          <a:xfrm>
            <a:off x="4537394" y="1518883"/>
            <a:ext cx="4578824" cy="3082476"/>
          </a:xfrm>
          <a:prstGeom prst="rect">
            <a:avLst/>
          </a:prstGeom>
        </p:spPr>
      </p:pic>
      <p:sp>
        <p:nvSpPr>
          <p:cNvPr id="14" name="Rectángulo 13">
            <a:extLst>
              <a:ext uri="{FF2B5EF4-FFF2-40B4-BE49-F238E27FC236}">
                <a16:creationId xmlns:a16="http://schemas.microsoft.com/office/drawing/2014/main" id="{D834FECD-CB7B-B07F-21D3-AFF3D94B32BF}"/>
              </a:ext>
            </a:extLst>
          </p:cNvPr>
          <p:cNvSpPr/>
          <p:nvPr/>
        </p:nvSpPr>
        <p:spPr>
          <a:xfrm>
            <a:off x="4427984" y="983852"/>
            <a:ext cx="4572000" cy="369332"/>
          </a:xfrm>
          <a:prstGeom prst="rect">
            <a:avLst/>
          </a:prstGeom>
        </p:spPr>
        <p:txBody>
          <a:bodyPr>
            <a:spAutoFit/>
          </a:bodyPr>
          <a:lstStyle/>
          <a:p>
            <a:pPr algn="ctr"/>
            <a:r>
              <a:rPr lang="en-US" dirty="0">
                <a:solidFill>
                  <a:srgbClr val="1B335F"/>
                </a:solidFill>
                <a:latin typeface="Open Sans"/>
              </a:rPr>
              <a:t>Forestation à Sao Paulo: 26% (1935)</a:t>
            </a:r>
            <a:endParaRPr lang="en-US" sz="1000" b="1" i="0" dirty="0">
              <a:solidFill>
                <a:srgbClr val="1B335F"/>
              </a:solidFill>
              <a:effectLst/>
              <a:latin typeface="Open Sans"/>
            </a:endParaRPr>
          </a:p>
        </p:txBody>
      </p:sp>
    </p:spTree>
    <p:extLst>
      <p:ext uri="{BB962C8B-B14F-4D97-AF65-F5344CB8AC3E}">
        <p14:creationId xmlns:p14="http://schemas.microsoft.com/office/powerpoint/2010/main" val="1562297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E7218F6-446A-E6C7-955B-64B4912B31A4}"/>
              </a:ext>
            </a:extLst>
          </p:cNvPr>
          <p:cNvSpPr txBox="1"/>
          <p:nvPr/>
        </p:nvSpPr>
        <p:spPr>
          <a:xfrm>
            <a:off x="0" y="188640"/>
            <a:ext cx="9144000" cy="615553"/>
          </a:xfrm>
          <a:prstGeom prst="rect">
            <a:avLst/>
          </a:prstGeom>
          <a:noFill/>
        </p:spPr>
        <p:txBody>
          <a:bodyPr wrap="square">
            <a:spAutoFit/>
          </a:bodyPr>
          <a:lstStyle/>
          <a:p>
            <a:r>
              <a:rPr lang="es-ES_tradnl" sz="3400" b="1" dirty="0" err="1"/>
              <a:t>Example</a:t>
            </a:r>
            <a:r>
              <a:rPr lang="es-ES_tradnl" sz="3400" b="1" dirty="0"/>
              <a:t>: </a:t>
            </a:r>
            <a:r>
              <a:rPr lang="en-GB" sz="3400" b="1" dirty="0" err="1"/>
              <a:t>systèmes</a:t>
            </a:r>
            <a:r>
              <a:rPr lang="en-GB" sz="3400" b="1" dirty="0"/>
              <a:t> </a:t>
            </a:r>
            <a:r>
              <a:rPr lang="en-GB" sz="3400" b="1" dirty="0" err="1"/>
              <a:t>productifs</a:t>
            </a:r>
            <a:r>
              <a:rPr lang="en-GB" sz="3400" b="1" dirty="0"/>
              <a:t> et </a:t>
            </a:r>
            <a:r>
              <a:rPr lang="en-GB" sz="3400" b="1" dirty="0" err="1"/>
              <a:t>environnement</a:t>
            </a:r>
            <a:r>
              <a:rPr lang="en-GB" sz="3400" dirty="0"/>
              <a:t> </a:t>
            </a:r>
          </a:p>
        </p:txBody>
      </p:sp>
      <p:pic>
        <p:nvPicPr>
          <p:cNvPr id="3074" name="Picture 2" descr="CNNE 071af363 - 161011023457-haiti-dr-environment-exlarge-169">
            <a:extLst>
              <a:ext uri="{FF2B5EF4-FFF2-40B4-BE49-F238E27FC236}">
                <a16:creationId xmlns:a16="http://schemas.microsoft.com/office/drawing/2014/main" id="{E3BA7D00-B4B7-3458-5A38-46799F042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51" y="980728"/>
            <a:ext cx="6157988" cy="345638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B024D1F5-086E-64F0-4E13-D66E937AB793}"/>
              </a:ext>
            </a:extLst>
          </p:cNvPr>
          <p:cNvPicPr>
            <a:picLocks noChangeAspect="1"/>
          </p:cNvPicPr>
          <p:nvPr/>
        </p:nvPicPr>
        <p:blipFill>
          <a:blip r:embed="rId3"/>
          <a:stretch>
            <a:fillRect/>
          </a:stretch>
        </p:blipFill>
        <p:spPr>
          <a:xfrm>
            <a:off x="5727408" y="3861048"/>
            <a:ext cx="3353373" cy="1872208"/>
          </a:xfrm>
          <a:prstGeom prst="rect">
            <a:avLst/>
          </a:prstGeom>
        </p:spPr>
      </p:pic>
      <p:pic>
        <p:nvPicPr>
          <p:cNvPr id="7" name="bandeau_fss.jpg" descr="/Volumes/PIP/Presse/catec/Charte 2014/Modèles ppt/PPT par fac/bandeaux images/bandeau_fss.jpg">
            <a:extLst>
              <a:ext uri="{FF2B5EF4-FFF2-40B4-BE49-F238E27FC236}">
                <a16:creationId xmlns:a16="http://schemas.microsoft.com/office/drawing/2014/main" id="{4782AFD2-6E11-D7DE-4BF7-75CC44B9A6D3}"/>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5806497"/>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409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bandeau_fss.jpg" descr="/Volumes/PIP/Presse/catec/Charte 2014/Modèles ppt/PPT par fac/bandeaux images/bandeau_fss.jp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775325"/>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ubtitle 2"/>
          <p:cNvSpPr>
            <a:spLocks noGrp="1"/>
          </p:cNvSpPr>
          <p:nvPr>
            <p:ph idx="1"/>
          </p:nvPr>
        </p:nvSpPr>
        <p:spPr>
          <a:xfrm>
            <a:off x="457200" y="476672"/>
            <a:ext cx="8229600" cy="4525963"/>
          </a:xfrm>
        </p:spPr>
        <p:txBody>
          <a:bodyPr/>
          <a:lstStyle/>
          <a:p>
            <a:pPr marL="0" indent="0" algn="just" eaLnBrk="1" hangingPunct="1">
              <a:buNone/>
            </a:pPr>
            <a:r>
              <a:rPr lang="es-ES_tradnl" b="1" u="sng" dirty="0" err="1"/>
              <a:t>Pluridisciplinarité</a:t>
            </a:r>
            <a:r>
              <a:rPr lang="es-ES_tradnl" b="1" u="sng" dirty="0"/>
              <a:t> :  les </a:t>
            </a:r>
            <a:r>
              <a:rPr lang="es-ES_tradnl" b="1" u="sng" dirty="0" err="1"/>
              <a:t>professeur</a:t>
            </a:r>
            <a:r>
              <a:rPr lang="es-ES_tradnl" b="1" u="sng" dirty="0"/>
              <a:t>-e-s </a:t>
            </a:r>
            <a:endParaRPr lang="fr-FR" altLang="es-ES" dirty="0"/>
          </a:p>
          <a:p>
            <a:pPr marL="0" indent="0" algn="just" eaLnBrk="1" hangingPunct="1">
              <a:buFont typeface="Arial" charset="0"/>
              <a:buNone/>
            </a:pPr>
            <a:r>
              <a:rPr lang="fr-FR" altLang="es-ES" sz="2500" dirty="0"/>
              <a:t>Institut d'Histoire Economique Paul Bairoch - qui accueille le Master-  promeut une analyse de l’histoire économique résolument </a:t>
            </a:r>
            <a:r>
              <a:rPr lang="fr-FR" altLang="es-ES" sz="2500" b="1" dirty="0"/>
              <a:t>pluridisciplinaire</a:t>
            </a:r>
            <a:r>
              <a:rPr lang="fr-FR" altLang="es-ES" sz="2500" dirty="0"/>
              <a:t> et dans une perspective de longue durée, pleinement ancrée dans les questions et les méthodes des </a:t>
            </a:r>
            <a:r>
              <a:rPr lang="fr-FR" altLang="es-ES" sz="2500" b="1" dirty="0"/>
              <a:t>sciences sociales</a:t>
            </a:r>
            <a:r>
              <a:rPr lang="fr-FR" altLang="es-ES" sz="2500" dirty="0"/>
              <a:t>.</a:t>
            </a:r>
          </a:p>
          <a:p>
            <a:pPr marL="0" indent="0" algn="just" eaLnBrk="1" hangingPunct="1">
              <a:buNone/>
            </a:pPr>
            <a:r>
              <a:rPr lang="fr-FR" altLang="es-ES" sz="2500" dirty="0"/>
              <a:t>Les professeur-e-s du </a:t>
            </a:r>
            <a:r>
              <a:rPr lang="fr-CH" altLang="es-ES" sz="2500" dirty="0"/>
              <a:t>Master en Histoire Économique Internationale  </a:t>
            </a:r>
            <a:r>
              <a:rPr lang="fr-FR" altLang="es-ES" sz="2500" dirty="0"/>
              <a:t>ont une </a:t>
            </a:r>
            <a:r>
              <a:rPr lang="fr-FR" altLang="es-ES" sz="2500" b="1" dirty="0"/>
              <a:t>formation pluridisciplinaire</a:t>
            </a:r>
            <a:r>
              <a:rPr lang="fr-FR" altLang="es-ES" sz="2500" dirty="0"/>
              <a:t>, avec une formation en </a:t>
            </a:r>
            <a:r>
              <a:rPr lang="fr-FR" altLang="es-ES" sz="2500" b="1" dirty="0"/>
              <a:t>économie</a:t>
            </a:r>
            <a:r>
              <a:rPr lang="fr-FR" altLang="es-ES" sz="2500" dirty="0"/>
              <a:t> (ou sciences politiques, ou sociologie ou </a:t>
            </a:r>
            <a:r>
              <a:rPr lang="fr-CH" sz="2500" dirty="0"/>
              <a:t>géographie)</a:t>
            </a:r>
            <a:r>
              <a:rPr lang="fr-FR" altLang="es-ES" sz="2500" dirty="0"/>
              <a:t>  plus une formation en </a:t>
            </a:r>
            <a:r>
              <a:rPr lang="fr-FR" altLang="es-ES" sz="2500" b="1" dirty="0"/>
              <a:t>histoire économique </a:t>
            </a:r>
            <a:r>
              <a:rPr lang="fr-FR" altLang="es-ES" sz="2500" dirty="0"/>
              <a:t>ou en </a:t>
            </a:r>
            <a:r>
              <a:rPr lang="fr-FR" altLang="es-ES" sz="2500" b="1" dirty="0"/>
              <a:t>économie politique</a:t>
            </a:r>
          </a:p>
          <a:p>
            <a:pPr marL="0" indent="0" algn="just" eaLnBrk="1" hangingPunct="1">
              <a:buNone/>
            </a:pPr>
            <a:r>
              <a:rPr lang="fr-FR" altLang="es-ES" sz="2400" b="1" dirty="0">
                <a:hlinkClick r:id="rId5"/>
              </a:rPr>
              <a:t>https://www.unige.ch/sciences-societe/dehes/membres/</a:t>
            </a:r>
            <a:endParaRPr lang="fr-FR" altLang="es-ES" sz="2400" b="1" dirty="0"/>
          </a:p>
          <a:p>
            <a:pPr marL="0" indent="0" algn="just" eaLnBrk="1" hangingPunct="1">
              <a:buFont typeface="Arial" charset="0"/>
              <a:buNone/>
            </a:pPr>
            <a:endParaRPr lang="fr-FR" altLang="es-ES" sz="2500" dirty="0"/>
          </a:p>
          <a:p>
            <a:pPr marL="0" indent="0" algn="just" eaLnBrk="1" hangingPunct="1">
              <a:buFont typeface="Arial" charset="0"/>
              <a:buNone/>
            </a:pPr>
            <a:endParaRPr lang="fr-FR" altLang="es-ES" dirty="0"/>
          </a:p>
        </p:txBody>
      </p:sp>
    </p:spTree>
    <p:extLst>
      <p:ext uri="{BB962C8B-B14F-4D97-AF65-F5344CB8AC3E}">
        <p14:creationId xmlns:p14="http://schemas.microsoft.com/office/powerpoint/2010/main" val="3934839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404664"/>
            <a:ext cx="8229600" cy="5777199"/>
          </a:xfrm>
        </p:spPr>
        <p:txBody>
          <a:bodyPr/>
          <a:lstStyle/>
          <a:p>
            <a:pPr marL="0" indent="0" algn="just">
              <a:buNone/>
            </a:pPr>
            <a:r>
              <a:rPr lang="es-ES_tradnl" b="1" u="sng" dirty="0" err="1"/>
              <a:t>Pluridisciplinarité</a:t>
            </a:r>
            <a:r>
              <a:rPr lang="es-ES_tradnl" b="1" u="sng" dirty="0"/>
              <a:t> : les </a:t>
            </a:r>
            <a:r>
              <a:rPr lang="es-ES_tradnl" b="1" u="sng" dirty="0" err="1"/>
              <a:t>étudiant</a:t>
            </a:r>
            <a:r>
              <a:rPr lang="es-ES_tradnl" b="1" u="sng" dirty="0"/>
              <a:t>-e-s</a:t>
            </a:r>
            <a:endParaRPr lang="es-ES_tradnl" b="1" dirty="0"/>
          </a:p>
          <a:p>
            <a:pPr marL="0" indent="0" algn="just">
              <a:buNone/>
            </a:pPr>
            <a:r>
              <a:rPr lang="fr-CH" sz="2800" dirty="0"/>
              <a:t>Nos étudiant-e-s ont une formation en </a:t>
            </a:r>
            <a:r>
              <a:rPr lang="fr-CH" sz="2800" u="sng" dirty="0"/>
              <a:t>sciences sociales </a:t>
            </a:r>
            <a:r>
              <a:rPr lang="fr-CH" sz="2800" dirty="0"/>
              <a:t>(géographie, sciences politiques, sociologie, histoire économique, relations internationales), </a:t>
            </a:r>
            <a:r>
              <a:rPr lang="fr-CH" sz="2800" u="sng" dirty="0"/>
              <a:t>sciences économiques</a:t>
            </a:r>
            <a:r>
              <a:rPr lang="fr-CH" sz="2800" dirty="0"/>
              <a:t> ou </a:t>
            </a:r>
            <a:r>
              <a:rPr lang="fr-CH" sz="2800" u="sng" dirty="0"/>
              <a:t>sciences humaines</a:t>
            </a:r>
            <a:r>
              <a:rPr lang="fr-CH" sz="2800" dirty="0"/>
              <a:t> (histoire).</a:t>
            </a:r>
            <a:br>
              <a:rPr lang="fr-CH" sz="2800" dirty="0"/>
            </a:br>
            <a:endParaRPr lang="fr-CH" sz="2800" dirty="0"/>
          </a:p>
          <a:p>
            <a:pPr marL="0" indent="0" algn="just">
              <a:buNone/>
            </a:pPr>
            <a:r>
              <a:rPr lang="fr-CH" sz="2800" dirty="0"/>
              <a:t>La diversité de votre formation de </a:t>
            </a:r>
            <a:r>
              <a:rPr lang="fr-CH" sz="2800" dirty="0" err="1"/>
              <a:t>Bachelor</a:t>
            </a:r>
            <a:r>
              <a:rPr lang="fr-CH" sz="2800" dirty="0"/>
              <a:t> apporte dans les cours une richesse conceptuelle cruciale pour favoriser l'analyse pluridisciplinaire de phénomènes historiques complexes</a:t>
            </a:r>
            <a:endParaRPr lang="es-ES_tradnl" sz="2800" dirty="0"/>
          </a:p>
          <a:p>
            <a:pPr marL="0" indent="0" algn="just">
              <a:buNone/>
            </a:pPr>
            <a:endParaRPr lang="en-US" dirty="0"/>
          </a:p>
        </p:txBody>
      </p:sp>
      <p:pic>
        <p:nvPicPr>
          <p:cNvPr id="4" name="bandeau_fss.jpg" descr="/Volumes/PIP/Presse/catec/Charte 2014/Modèles ppt/PPT par fac/bandeaux images/bandeau_fss.jp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5775325"/>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54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andeau_fss.jpg" descr="/Volumes/PIP/Presse/catec/Charte 2014/Modèles ppt/PPT par fac/bandeaux images/bandeau_fss.jp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775325"/>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p:cNvSpPr>
            <a:spLocks noGrp="1"/>
          </p:cNvSpPr>
          <p:nvPr>
            <p:ph type="ctrTitle"/>
          </p:nvPr>
        </p:nvSpPr>
        <p:spPr>
          <a:xfrm>
            <a:off x="685799" y="704850"/>
            <a:ext cx="7772400" cy="1470025"/>
          </a:xfrm>
        </p:spPr>
        <p:txBody>
          <a:bodyPr/>
          <a:lstStyle/>
          <a:p>
            <a:pPr eaLnBrk="1" hangingPunct="1"/>
            <a:r>
              <a:rPr lang="fr-CH" altLang="es-ES" b="1" dirty="0"/>
              <a:t>Master en Histoire Économique Internationale</a:t>
            </a:r>
            <a:br>
              <a:rPr lang="fr-CH" altLang="es-ES" b="1" dirty="0"/>
            </a:br>
            <a:endParaRPr lang="fr-CH" altLang="es-ES" b="1" dirty="0"/>
          </a:p>
        </p:txBody>
      </p:sp>
      <p:sp>
        <p:nvSpPr>
          <p:cNvPr id="3" name="Subtitle 2"/>
          <p:cNvSpPr>
            <a:spLocks noGrp="1"/>
          </p:cNvSpPr>
          <p:nvPr>
            <p:ph type="subTitle" idx="1"/>
          </p:nvPr>
        </p:nvSpPr>
        <p:spPr>
          <a:xfrm>
            <a:off x="884236" y="2348880"/>
            <a:ext cx="7375525" cy="3600450"/>
          </a:xfrm>
        </p:spPr>
        <p:txBody>
          <a:bodyPr rtlCol="0">
            <a:normAutofit/>
          </a:bodyPr>
          <a:lstStyle/>
          <a:p>
            <a:pPr eaLnBrk="1" fontAlgn="auto" hangingPunct="1">
              <a:spcAft>
                <a:spcPts val="0"/>
              </a:spcAft>
              <a:buFont typeface="Arial" pitchFamily="34" charset="0"/>
              <a:buNone/>
              <a:defRPr/>
            </a:pPr>
            <a:r>
              <a:rPr lang="en-GB" dirty="0">
                <a:solidFill>
                  <a:schemeClr val="tx1"/>
                </a:solidFill>
              </a:rPr>
              <a:t>Jeudi 30 </a:t>
            </a:r>
            <a:r>
              <a:rPr lang="en-GB" dirty="0" err="1">
                <a:solidFill>
                  <a:schemeClr val="tx1"/>
                </a:solidFill>
              </a:rPr>
              <a:t>octobre</a:t>
            </a:r>
            <a:r>
              <a:rPr lang="en-GB" dirty="0">
                <a:solidFill>
                  <a:schemeClr val="tx1"/>
                </a:solidFill>
              </a:rPr>
              <a:t> 2025</a:t>
            </a:r>
          </a:p>
          <a:p>
            <a:pPr eaLnBrk="1" fontAlgn="auto" hangingPunct="1">
              <a:spcAft>
                <a:spcPts val="0"/>
              </a:spcAft>
              <a:buFont typeface="Arial" pitchFamily="34" charset="0"/>
              <a:buNone/>
              <a:defRPr/>
            </a:pPr>
            <a:r>
              <a:rPr lang="en-GB" b="1" dirty="0">
                <a:solidFill>
                  <a:schemeClr val="accent6"/>
                </a:solidFill>
              </a:rPr>
              <a:t>SOIRÉE DES MASTERS</a:t>
            </a:r>
          </a:p>
          <a:p>
            <a:pPr eaLnBrk="1" fontAlgn="auto" hangingPunct="1">
              <a:spcAft>
                <a:spcPts val="0"/>
              </a:spcAft>
              <a:defRPr/>
            </a:pPr>
            <a:r>
              <a:rPr lang="fr-CH" dirty="0">
                <a:solidFill>
                  <a:schemeClr val="tx1"/>
                </a:solidFill>
              </a:rPr>
              <a:t> </a:t>
            </a:r>
          </a:p>
          <a:p>
            <a:r>
              <a:rPr lang="fr-FR" sz="2700" b="1" dirty="0">
                <a:solidFill>
                  <a:schemeClr val="tx1"/>
                </a:solidFill>
                <a:latin typeface="thesansosfplain"/>
              </a:rPr>
              <a:t>Prof. Pilar Nogues-Marco </a:t>
            </a:r>
            <a:r>
              <a:rPr lang="fr-FR" sz="2700" dirty="0">
                <a:solidFill>
                  <a:schemeClr val="tx1"/>
                </a:solidFill>
              </a:rPr>
              <a:t>(Directrice du Master)</a:t>
            </a:r>
          </a:p>
          <a:p>
            <a:r>
              <a:rPr lang="fr-FR" sz="2700" dirty="0">
                <a:hlinkClick r:id="rId5"/>
              </a:rPr>
              <a:t>pilar.noguesmarco@unige.ch</a:t>
            </a:r>
            <a:endParaRPr lang="fr-FR" sz="2700" dirty="0"/>
          </a:p>
          <a:p>
            <a:pPr eaLnBrk="1" fontAlgn="auto" hangingPunct="1">
              <a:spcAft>
                <a:spcPts val="0"/>
              </a:spcAft>
              <a:defRPr/>
            </a:pPr>
            <a:endParaRPr lang="fr-CH" dirty="0"/>
          </a:p>
          <a:p>
            <a:pPr eaLnBrk="1" fontAlgn="auto" hangingPunct="1">
              <a:spcAft>
                <a:spcPts val="0"/>
              </a:spcAft>
              <a:defRPr/>
            </a:pPr>
            <a:endParaRPr lang="fr-CH" sz="2400" dirty="0"/>
          </a:p>
          <a:p>
            <a:pPr eaLnBrk="1" fontAlgn="auto" hangingPunct="1">
              <a:spcAft>
                <a:spcPts val="0"/>
              </a:spcAft>
              <a:defRPr/>
            </a:pPr>
            <a:endParaRPr lang="en-GB" sz="2400" dirty="0"/>
          </a:p>
          <a:p>
            <a:pPr eaLnBrk="1" fontAlgn="auto" hangingPunct="1">
              <a:spcAft>
                <a:spcPts val="0"/>
              </a:spcAft>
              <a:defRPr/>
            </a:pPr>
            <a:endParaRPr lang="fr-C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F8731-7E80-B8A4-0D1F-C7FC2428F8D7}"/>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80202C4-1F83-E55A-1DE3-384F166E01D5}"/>
              </a:ext>
            </a:extLst>
          </p:cNvPr>
          <p:cNvSpPr>
            <a:spLocks noGrp="1"/>
          </p:cNvSpPr>
          <p:nvPr>
            <p:ph idx="1"/>
          </p:nvPr>
        </p:nvSpPr>
        <p:spPr>
          <a:xfrm>
            <a:off x="215516" y="332656"/>
            <a:ext cx="8712968" cy="4525963"/>
          </a:xfrm>
        </p:spPr>
        <p:txBody>
          <a:bodyPr/>
          <a:lstStyle/>
          <a:p>
            <a:endParaRPr lang="fr-CH" b="1" dirty="0"/>
          </a:p>
          <a:p>
            <a:r>
              <a:rPr lang="fr-CH" b="1" dirty="0"/>
              <a:t>Approche. Exemples</a:t>
            </a:r>
          </a:p>
          <a:p>
            <a:endParaRPr lang="fr-CH" b="1" dirty="0"/>
          </a:p>
          <a:p>
            <a:r>
              <a:rPr lang="fr-CH" dirty="0"/>
              <a:t> </a:t>
            </a:r>
            <a:r>
              <a:rPr lang="fr-CH" b="1" dirty="0"/>
              <a:t>Délai de candidature</a:t>
            </a:r>
          </a:p>
          <a:p>
            <a:endParaRPr lang="fr-CH" b="1" dirty="0"/>
          </a:p>
          <a:p>
            <a:r>
              <a:rPr lang="fr-CH" b="1" dirty="0"/>
              <a:t>Programme d'études</a:t>
            </a:r>
          </a:p>
          <a:p>
            <a:endParaRPr lang="fr-CH" b="1" dirty="0"/>
          </a:p>
          <a:p>
            <a:r>
              <a:rPr lang="fr-CH" altLang="es-ES" b="1" dirty="0"/>
              <a:t>Le devenir professionnel</a:t>
            </a:r>
            <a:endParaRPr lang="fr-FR" altLang="es-ES" b="1" dirty="0"/>
          </a:p>
          <a:p>
            <a:pPr marL="0" indent="0">
              <a:buNone/>
            </a:pPr>
            <a:br>
              <a:rPr lang="fr-CH" b="1" dirty="0"/>
            </a:br>
            <a:endParaRPr lang="fr-CH" b="1" dirty="0"/>
          </a:p>
          <a:p>
            <a:endParaRPr lang="en-US" dirty="0"/>
          </a:p>
        </p:txBody>
      </p:sp>
      <p:pic>
        <p:nvPicPr>
          <p:cNvPr id="4" name="bandeau_fss.jpg" descr="/Volumes/PIP/Presse/catec/Charte 2014/Modèles ppt/PPT par fac/bandeaux images/bandeau_fss.jpg">
            <a:extLst>
              <a:ext uri="{FF2B5EF4-FFF2-40B4-BE49-F238E27FC236}">
                <a16:creationId xmlns:a16="http://schemas.microsoft.com/office/drawing/2014/main" id="{09B92498-996A-2EFE-3F1B-B3D2B0003677}"/>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5806497"/>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CBD681BA-41F9-D828-DBF0-713581B0CD5C}"/>
              </a:ext>
            </a:extLst>
          </p:cNvPr>
          <p:cNvSpPr/>
          <p:nvPr/>
        </p:nvSpPr>
        <p:spPr>
          <a:xfrm>
            <a:off x="107504" y="1988840"/>
            <a:ext cx="8640960" cy="792088"/>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C000"/>
                </a:solidFill>
              </a:ln>
              <a:noFill/>
            </a:endParaRPr>
          </a:p>
        </p:txBody>
      </p:sp>
    </p:spTree>
    <p:extLst>
      <p:ext uri="{BB962C8B-B14F-4D97-AF65-F5344CB8AC3E}">
        <p14:creationId xmlns:p14="http://schemas.microsoft.com/office/powerpoint/2010/main" val="3490652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CH" b="1" dirty="0"/>
              <a:t>2. Délai de candidature</a:t>
            </a:r>
            <a:br>
              <a:rPr lang="fr-CH" b="1" dirty="0"/>
            </a:br>
            <a:endParaRPr lang="en-US" dirty="0"/>
          </a:p>
        </p:txBody>
      </p:sp>
      <p:sp>
        <p:nvSpPr>
          <p:cNvPr id="4" name="Rectangle 1"/>
          <p:cNvSpPr>
            <a:spLocks noGrp="1" noChangeArrowheads="1"/>
          </p:cNvSpPr>
          <p:nvPr>
            <p:ph idx="1"/>
          </p:nvPr>
        </p:nvSpPr>
        <p:spPr bwMode="auto">
          <a:xfrm>
            <a:off x="611561" y="1457345"/>
            <a:ext cx="8075239" cy="450892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just">
              <a:spcBef>
                <a:spcPct val="0"/>
              </a:spcBef>
              <a:buNone/>
            </a:pPr>
            <a:r>
              <a:rPr kumimoji="0" lang="en-US" altLang="en-US" b="0" i="0" u="none" strike="noStrike" cap="none" normalizeH="0" baseline="0" dirty="0" err="1">
                <a:ln>
                  <a:noFill/>
                </a:ln>
                <a:solidFill>
                  <a:srgbClr val="993366"/>
                </a:solidFill>
                <a:effectLst/>
                <a:latin typeface="Calibri" panose="020F0502020204030204" pitchFamily="34" charset="0"/>
              </a:rPr>
              <a:t>Délai</a:t>
            </a:r>
            <a:r>
              <a:rPr kumimoji="0" lang="en-US" altLang="en-US" b="0" i="0" u="none" strike="noStrike" cap="none" normalizeH="0" baseline="0" dirty="0">
                <a:ln>
                  <a:noFill/>
                </a:ln>
                <a:solidFill>
                  <a:srgbClr val="993366"/>
                </a:solidFill>
                <a:effectLst/>
                <a:latin typeface="Calibri" panose="020F0502020204030204" pitchFamily="34" charset="0"/>
              </a:rPr>
              <a:t> de candidature unique au </a:t>
            </a:r>
            <a:r>
              <a:rPr lang="en-GB" b="1" dirty="0"/>
              <a:t>28 </a:t>
            </a:r>
            <a:r>
              <a:rPr lang="en-GB" b="1" dirty="0" err="1"/>
              <a:t>février</a:t>
            </a:r>
            <a:r>
              <a:rPr lang="en-GB" b="1" dirty="0"/>
              <a:t> 2026</a:t>
            </a:r>
            <a:endParaRPr kumimoji="0" lang="en-US" altLang="en-US" b="1" i="0" u="none" strike="noStrike" cap="none" normalizeH="0" baseline="0" dirty="0">
              <a:ln>
                <a:noFill/>
              </a:ln>
              <a:solidFill>
                <a:srgbClr val="993366"/>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993366"/>
                </a:solidFill>
                <a:effectLst/>
                <a:latin typeface="Calibri" panose="020F050202020403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500" dirty="0">
              <a:solidFill>
                <a:srgbClr val="993366"/>
              </a:solidFill>
              <a:latin typeface="Calibri" panose="020F0502020204030204" pitchFamily="34" charset="0"/>
              <a:hlinkClick r:id="rId2"/>
            </a:endParaRPr>
          </a:p>
          <a:p>
            <a:pPr marL="0" lvl="0" indent="0" algn="just">
              <a:spcBef>
                <a:spcPct val="0"/>
              </a:spcBef>
              <a:buNone/>
            </a:pPr>
            <a:r>
              <a:rPr lang="es-ES" sz="2800" dirty="0">
                <a:hlinkClick r:id="rId3"/>
              </a:rPr>
              <a:t>https://www.unige.ch/sciences-societe/formations/inscription/admissionmaster/</a:t>
            </a:r>
            <a:endParaRPr lang="es-ES" sz="2800" dirty="0"/>
          </a:p>
          <a:p>
            <a:pPr marL="0" lvl="0" indent="0" algn="just">
              <a:spcBef>
                <a:spcPct val="0"/>
              </a:spcBef>
              <a:buNone/>
            </a:pPr>
            <a:endParaRPr lang="es-ES" altLang="en-US" sz="2800" dirty="0">
              <a:latin typeface="Arial" panose="020B0604020202020204" pitchFamily="34" charset="0"/>
            </a:endParaRPr>
          </a:p>
          <a:p>
            <a:pPr marL="0" lvl="0" indent="0" algn="just">
              <a:spcBef>
                <a:spcPct val="0"/>
              </a:spcBef>
              <a:buNone/>
            </a:pPr>
            <a:endParaRPr lang="es-ES_tradnl" altLang="en-US" sz="2500" dirty="0">
              <a:latin typeface="Arial" panose="020B0604020202020204" pitchFamily="34" charset="0"/>
            </a:endParaRPr>
          </a:p>
          <a:p>
            <a:pPr marL="0" indent="0">
              <a:spcBef>
                <a:spcPct val="0"/>
              </a:spcBef>
              <a:buNone/>
            </a:pPr>
            <a:r>
              <a:rPr lang="fr-CH" b="1" dirty="0"/>
              <a:t>M. Gaetan CLAVIEN</a:t>
            </a:r>
            <a:r>
              <a:rPr lang="fr-CH" dirty="0"/>
              <a:t> - </a:t>
            </a:r>
            <a:r>
              <a:rPr lang="fr-FR" dirty="0"/>
              <a:t>Conseil académique</a:t>
            </a:r>
            <a:br>
              <a:rPr lang="fr-CH" sz="2800" dirty="0"/>
            </a:br>
            <a:r>
              <a:rPr lang="fr-CH" dirty="0"/>
              <a:t>Tél. 022 379 80 05 </a:t>
            </a:r>
            <a:br>
              <a:rPr lang="fr-CH" sz="2800" dirty="0"/>
            </a:br>
            <a:r>
              <a:rPr lang="fr-CH" dirty="0"/>
              <a:t>Courriel : </a:t>
            </a:r>
            <a:r>
              <a:rPr lang="fr-CH" dirty="0">
                <a:hlinkClick r:id="rId4"/>
              </a:rPr>
              <a:t>Gaetan.Clavien@unige.ch</a:t>
            </a:r>
            <a:endParaRPr kumimoji="0" lang="en-US" altLang="en-US" sz="25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4157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1AD2B-44BF-D3B1-078F-F62653BBCDF8}"/>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EB92B7A-6278-31A5-4277-21770A7F32D3}"/>
              </a:ext>
            </a:extLst>
          </p:cNvPr>
          <p:cNvSpPr>
            <a:spLocks noGrp="1"/>
          </p:cNvSpPr>
          <p:nvPr>
            <p:ph idx="1"/>
          </p:nvPr>
        </p:nvSpPr>
        <p:spPr>
          <a:xfrm>
            <a:off x="215516" y="332656"/>
            <a:ext cx="8712968" cy="4525963"/>
          </a:xfrm>
        </p:spPr>
        <p:txBody>
          <a:bodyPr/>
          <a:lstStyle/>
          <a:p>
            <a:endParaRPr lang="fr-CH" b="1" dirty="0"/>
          </a:p>
          <a:p>
            <a:r>
              <a:rPr lang="fr-CH" b="1" dirty="0"/>
              <a:t>Approche. Exemples</a:t>
            </a:r>
          </a:p>
          <a:p>
            <a:endParaRPr lang="fr-CH" b="1" dirty="0"/>
          </a:p>
          <a:p>
            <a:r>
              <a:rPr lang="fr-CH" dirty="0"/>
              <a:t> </a:t>
            </a:r>
            <a:r>
              <a:rPr lang="fr-CH" b="1" dirty="0"/>
              <a:t>Délai de candidature</a:t>
            </a:r>
          </a:p>
          <a:p>
            <a:endParaRPr lang="fr-CH" b="1" dirty="0"/>
          </a:p>
          <a:p>
            <a:r>
              <a:rPr lang="fr-CH" b="1" dirty="0"/>
              <a:t>Programme d'études</a:t>
            </a:r>
          </a:p>
          <a:p>
            <a:endParaRPr lang="fr-CH" b="1" dirty="0"/>
          </a:p>
          <a:p>
            <a:r>
              <a:rPr lang="fr-CH" altLang="es-ES" b="1" dirty="0"/>
              <a:t>Le devenir professionnel</a:t>
            </a:r>
            <a:endParaRPr lang="fr-FR" altLang="es-ES" b="1" dirty="0"/>
          </a:p>
          <a:p>
            <a:pPr marL="0" indent="0">
              <a:buNone/>
            </a:pPr>
            <a:br>
              <a:rPr lang="fr-CH" b="1" dirty="0"/>
            </a:br>
            <a:endParaRPr lang="fr-CH" b="1" dirty="0"/>
          </a:p>
          <a:p>
            <a:endParaRPr lang="en-US" dirty="0"/>
          </a:p>
        </p:txBody>
      </p:sp>
      <p:pic>
        <p:nvPicPr>
          <p:cNvPr id="4" name="bandeau_fss.jpg" descr="/Volumes/PIP/Presse/catec/Charte 2014/Modèles ppt/PPT par fac/bandeaux images/bandeau_fss.jpg">
            <a:extLst>
              <a:ext uri="{FF2B5EF4-FFF2-40B4-BE49-F238E27FC236}">
                <a16:creationId xmlns:a16="http://schemas.microsoft.com/office/drawing/2014/main" id="{36A6D0B5-384A-4357-4B23-A90678B1C7BB}"/>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5806497"/>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59F67C48-B6CE-15E6-F767-4F10CF0382C7}"/>
              </a:ext>
            </a:extLst>
          </p:cNvPr>
          <p:cNvSpPr/>
          <p:nvPr/>
        </p:nvSpPr>
        <p:spPr>
          <a:xfrm>
            <a:off x="107504" y="3212976"/>
            <a:ext cx="8640960" cy="792088"/>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C000"/>
                </a:solidFill>
              </a:ln>
              <a:noFill/>
            </a:endParaRPr>
          </a:p>
        </p:txBody>
      </p:sp>
    </p:spTree>
    <p:extLst>
      <p:ext uri="{BB962C8B-B14F-4D97-AF65-F5344CB8AC3E}">
        <p14:creationId xmlns:p14="http://schemas.microsoft.com/office/powerpoint/2010/main" val="2185311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395536" y="1916832"/>
            <a:ext cx="8413750" cy="4464050"/>
          </a:xfrm>
          <a:prstGeom prst="rect">
            <a:avLst/>
          </a:prstGeom>
          <a:solidFill>
            <a:srgbClr val="FFC000"/>
          </a:solidFill>
          <a:ln w="9525" algn="ctr">
            <a:solidFill>
              <a:schemeClr val="tx1"/>
            </a:solidFill>
            <a:round/>
            <a:headEnd/>
            <a:tailEnd/>
          </a:ln>
        </p:spPr>
        <p:txBody>
          <a:bodyPr/>
          <a:lstStyle/>
          <a:p>
            <a:pPr eaLnBrk="1" hangingPunct="1">
              <a:buClr>
                <a:srgbClr val="000000"/>
              </a:buClr>
              <a:buSzPct val="100000"/>
              <a:buFont typeface="Arial" charset="0"/>
              <a:buChar char="•"/>
              <a:defRPr/>
            </a:pPr>
            <a:endParaRPr lang="fr-CH" altLang="fr-FR" sz="3000" dirty="0"/>
          </a:p>
          <a:p>
            <a:pPr eaLnBrk="1" hangingPunct="1">
              <a:buClr>
                <a:srgbClr val="000000"/>
              </a:buClr>
              <a:buSzPct val="100000"/>
              <a:buFont typeface="Arial" charset="0"/>
              <a:buChar char="•"/>
              <a:defRPr/>
            </a:pPr>
            <a:endParaRPr lang="fr-CH" altLang="fr-FR" sz="3000" dirty="0"/>
          </a:p>
          <a:p>
            <a:pPr lvl="1">
              <a:buClr>
                <a:srgbClr val="000000"/>
              </a:buClr>
              <a:buSzPct val="100000"/>
              <a:buFont typeface="Arial" charset="0"/>
              <a:buChar char="•"/>
              <a:defRPr/>
            </a:pPr>
            <a:r>
              <a:rPr lang="fr-CH" altLang="fr-FR" sz="3000" dirty="0"/>
              <a:t>Durée régulière  : </a:t>
            </a:r>
          </a:p>
          <a:p>
            <a:pPr eaLnBrk="1" hangingPunct="1">
              <a:buClr>
                <a:srgbClr val="000000"/>
              </a:buClr>
              <a:buSzPct val="100000"/>
              <a:defRPr/>
            </a:pPr>
            <a:r>
              <a:rPr lang="fr-CH" altLang="fr-FR" sz="3000" dirty="0"/>
              <a:t>	3 semestres</a:t>
            </a:r>
          </a:p>
          <a:p>
            <a:pPr eaLnBrk="1" hangingPunct="1">
              <a:buClr>
                <a:srgbClr val="000000"/>
              </a:buClr>
              <a:buSzPct val="100000"/>
              <a:defRPr/>
            </a:pPr>
            <a:endParaRPr lang="fr-CH" altLang="fr-FR" sz="3000" dirty="0"/>
          </a:p>
          <a:p>
            <a:pPr lvl="1">
              <a:buClr>
                <a:srgbClr val="000000"/>
              </a:buClr>
              <a:buSzPct val="100000"/>
              <a:buFont typeface="Arial" charset="0"/>
              <a:buChar char="•"/>
              <a:defRPr/>
            </a:pPr>
            <a:r>
              <a:rPr lang="fr-CH" altLang="fr-FR" sz="3000" dirty="0"/>
              <a:t>Durée maximum: </a:t>
            </a:r>
          </a:p>
          <a:p>
            <a:pPr eaLnBrk="1" hangingPunct="1">
              <a:buClr>
                <a:srgbClr val="000000"/>
              </a:buClr>
              <a:buSzPct val="100000"/>
              <a:defRPr/>
            </a:pPr>
            <a:r>
              <a:rPr lang="fr-CH" altLang="fr-FR" sz="3000" dirty="0"/>
              <a:t>	5 semestres</a:t>
            </a:r>
            <a:endParaRPr lang="fr-FR" altLang="fr-FR" sz="3000" dirty="0"/>
          </a:p>
        </p:txBody>
      </p:sp>
      <p:sp>
        <p:nvSpPr>
          <p:cNvPr id="34" name="Rectangle 33"/>
          <p:cNvSpPr/>
          <p:nvPr/>
        </p:nvSpPr>
        <p:spPr bwMode="auto">
          <a:xfrm>
            <a:off x="4932040" y="2184597"/>
            <a:ext cx="2952750" cy="1439366"/>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a:lstStyle/>
          <a:p>
            <a:pPr algn="ctr" eaLnBrk="1" hangingPunct="1">
              <a:buClr>
                <a:srgbClr val="000000"/>
              </a:buClr>
              <a:buSzPct val="100000"/>
              <a:buFont typeface="Times New Roman" pitchFamily="16" charset="0"/>
              <a:buNone/>
              <a:defRPr/>
            </a:pPr>
            <a:endParaRPr lang="fr-CH" dirty="0">
              <a:latin typeface="Arial" charset="0"/>
            </a:endParaRPr>
          </a:p>
          <a:p>
            <a:pPr algn="ctr" eaLnBrk="1" hangingPunct="1">
              <a:buClr>
                <a:srgbClr val="000000"/>
              </a:buClr>
              <a:buSzPct val="100000"/>
              <a:buFont typeface="Times New Roman" pitchFamily="16" charset="0"/>
              <a:buNone/>
              <a:defRPr/>
            </a:pPr>
            <a:r>
              <a:rPr lang="fr-CH" b="1" dirty="0">
                <a:latin typeface="Arial" charset="0"/>
              </a:rPr>
              <a:t>Enseignements obligatoires </a:t>
            </a:r>
          </a:p>
          <a:p>
            <a:pPr algn="ctr" eaLnBrk="1" hangingPunct="1">
              <a:buClr>
                <a:srgbClr val="000000"/>
              </a:buClr>
              <a:buSzPct val="100000"/>
              <a:buFont typeface="Times New Roman" pitchFamily="16" charset="0"/>
              <a:buNone/>
              <a:defRPr/>
            </a:pPr>
            <a:r>
              <a:rPr lang="fr-CH" b="1" dirty="0">
                <a:latin typeface="Arial" charset="0"/>
              </a:rPr>
              <a:t>(48 crédits) </a:t>
            </a:r>
          </a:p>
        </p:txBody>
      </p:sp>
      <p:sp>
        <p:nvSpPr>
          <p:cNvPr id="37" name="Rectangle 36"/>
          <p:cNvSpPr/>
          <p:nvPr/>
        </p:nvSpPr>
        <p:spPr bwMode="auto">
          <a:xfrm>
            <a:off x="4932962" y="3891728"/>
            <a:ext cx="2952750" cy="1008062"/>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anchor="ctr"/>
          <a:lstStyle/>
          <a:p>
            <a:pPr algn="ctr" eaLnBrk="1" hangingPunct="1">
              <a:buClr>
                <a:srgbClr val="000000"/>
              </a:buClr>
              <a:buSzPct val="100000"/>
              <a:buFont typeface="Times New Roman" pitchFamily="16" charset="0"/>
              <a:buNone/>
              <a:defRPr/>
            </a:pPr>
            <a:r>
              <a:rPr lang="fr-CH" b="1" dirty="0">
                <a:latin typeface="Arial" charset="0"/>
              </a:rPr>
              <a:t>Enseignements à choix</a:t>
            </a:r>
          </a:p>
          <a:p>
            <a:pPr algn="ctr" eaLnBrk="1" hangingPunct="1">
              <a:buClr>
                <a:srgbClr val="000000"/>
              </a:buClr>
              <a:buSzPct val="100000"/>
              <a:buFont typeface="Times New Roman" pitchFamily="16" charset="0"/>
              <a:buNone/>
              <a:defRPr/>
            </a:pPr>
            <a:r>
              <a:rPr lang="fr-CH" b="1" dirty="0">
                <a:latin typeface="Arial" charset="0"/>
              </a:rPr>
              <a:t> (36 crédits)</a:t>
            </a:r>
          </a:p>
        </p:txBody>
      </p:sp>
      <p:sp>
        <p:nvSpPr>
          <p:cNvPr id="38" name="Rectangle 37"/>
          <p:cNvSpPr/>
          <p:nvPr/>
        </p:nvSpPr>
        <p:spPr bwMode="auto">
          <a:xfrm>
            <a:off x="4932040" y="5192034"/>
            <a:ext cx="2952750" cy="826293"/>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anchor="ctr"/>
          <a:lstStyle/>
          <a:p>
            <a:pPr algn="ctr" eaLnBrk="1" hangingPunct="1">
              <a:buClr>
                <a:srgbClr val="000000"/>
              </a:buClr>
              <a:buSzPct val="100000"/>
              <a:buFont typeface="Times New Roman" pitchFamily="16" charset="0"/>
              <a:buNone/>
              <a:defRPr/>
            </a:pPr>
            <a:r>
              <a:rPr lang="fr-CH" b="1" dirty="0">
                <a:latin typeface="Arial" charset="0"/>
              </a:rPr>
              <a:t>Options libres </a:t>
            </a:r>
          </a:p>
          <a:p>
            <a:pPr algn="ctr" eaLnBrk="1" hangingPunct="1">
              <a:buClr>
                <a:srgbClr val="000000"/>
              </a:buClr>
              <a:buSzPct val="100000"/>
              <a:buFont typeface="Times New Roman" pitchFamily="16" charset="0"/>
              <a:buNone/>
              <a:defRPr/>
            </a:pPr>
            <a:r>
              <a:rPr lang="fr-CH" b="1" dirty="0">
                <a:latin typeface="Arial" charset="0"/>
              </a:rPr>
              <a:t>(6 crédits)</a:t>
            </a:r>
          </a:p>
        </p:txBody>
      </p:sp>
      <p:sp>
        <p:nvSpPr>
          <p:cNvPr id="2" name="Rectángulo 1"/>
          <p:cNvSpPr/>
          <p:nvPr/>
        </p:nvSpPr>
        <p:spPr>
          <a:xfrm>
            <a:off x="899592" y="262116"/>
            <a:ext cx="7776864" cy="1046440"/>
          </a:xfrm>
          <a:prstGeom prst="rect">
            <a:avLst/>
          </a:prstGeom>
        </p:spPr>
        <p:txBody>
          <a:bodyPr wrap="square">
            <a:spAutoFit/>
          </a:bodyPr>
          <a:lstStyle/>
          <a:p>
            <a:r>
              <a:rPr lang="fr-CH" sz="4000" b="1" dirty="0"/>
              <a:t>3. Programme d'études </a:t>
            </a:r>
            <a:br>
              <a:rPr lang="fr-CH" sz="4000" b="1" dirty="0"/>
            </a:br>
            <a:r>
              <a:rPr lang="fr-CH" sz="2200" b="1" dirty="0">
                <a:hlinkClick r:id="rId3"/>
              </a:rPr>
              <a:t>https://pgc.unige.ch/main/study-plans/details/90280?year=2025</a:t>
            </a:r>
            <a:r>
              <a:rPr lang="fr-CH" sz="2200" b="1" dirty="0"/>
              <a:t> </a:t>
            </a:r>
            <a:endParaRPr lang="en-US" sz="2200" b="1" dirty="0"/>
          </a:p>
        </p:txBody>
      </p:sp>
    </p:spTree>
    <p:extLst>
      <p:ext uri="{BB962C8B-B14F-4D97-AF65-F5344CB8AC3E}">
        <p14:creationId xmlns:p14="http://schemas.microsoft.com/office/powerpoint/2010/main" val="36095645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4572EED-676B-B054-392F-C4C1ECC4F2FD}"/>
              </a:ext>
            </a:extLst>
          </p:cNvPr>
          <p:cNvPicPr>
            <a:picLocks noChangeAspect="1"/>
          </p:cNvPicPr>
          <p:nvPr/>
        </p:nvPicPr>
        <p:blipFill>
          <a:blip r:embed="rId2"/>
          <a:stretch>
            <a:fillRect/>
          </a:stretch>
        </p:blipFill>
        <p:spPr>
          <a:xfrm>
            <a:off x="0" y="1484784"/>
            <a:ext cx="9144000" cy="3299114"/>
          </a:xfrm>
          <a:prstGeom prst="rect">
            <a:avLst/>
          </a:prstGeom>
        </p:spPr>
      </p:pic>
      <p:sp>
        <p:nvSpPr>
          <p:cNvPr id="4" name="Text Box 1">
            <a:extLst>
              <a:ext uri="{FF2B5EF4-FFF2-40B4-BE49-F238E27FC236}">
                <a16:creationId xmlns:a16="http://schemas.microsoft.com/office/drawing/2014/main" id="{EC592281-C196-91FC-18C2-0710398EBEBB}"/>
              </a:ext>
            </a:extLst>
          </p:cNvPr>
          <p:cNvSpPr txBox="1">
            <a:spLocks noChangeArrowheads="1"/>
          </p:cNvSpPr>
          <p:nvPr/>
        </p:nvSpPr>
        <p:spPr bwMode="auto">
          <a:xfrm>
            <a:off x="395288" y="261938"/>
            <a:ext cx="8362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DejaVu Sans"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DejaVu Sans"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DejaVu Sans"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9pPr>
          </a:lstStyle>
          <a:p>
            <a:pPr algn="ctr" eaLnBrk="1" hangingPunct="1">
              <a:spcBef>
                <a:spcPct val="0"/>
              </a:spcBef>
            </a:pPr>
            <a:r>
              <a:rPr lang="fr-CH" altLang="fr-FR" sz="4400" b="1" dirty="0">
                <a:solidFill>
                  <a:srgbClr val="FFCC00"/>
                </a:solidFill>
              </a:rPr>
              <a:t>Enseignements obligatoires</a:t>
            </a:r>
          </a:p>
        </p:txBody>
      </p:sp>
      <p:sp>
        <p:nvSpPr>
          <p:cNvPr id="5" name="CuadroTexto 4">
            <a:extLst>
              <a:ext uri="{FF2B5EF4-FFF2-40B4-BE49-F238E27FC236}">
                <a16:creationId xmlns:a16="http://schemas.microsoft.com/office/drawing/2014/main" id="{CFF94F0B-E8A2-1EEA-03A6-77DD90BCF4E7}"/>
              </a:ext>
            </a:extLst>
          </p:cNvPr>
          <p:cNvSpPr txBox="1"/>
          <p:nvPr/>
        </p:nvSpPr>
        <p:spPr>
          <a:xfrm>
            <a:off x="107504" y="4549676"/>
            <a:ext cx="8856984" cy="2308324"/>
          </a:xfrm>
          <a:prstGeom prst="rect">
            <a:avLst/>
          </a:prstGeom>
          <a:noFill/>
        </p:spPr>
        <p:txBody>
          <a:bodyPr wrap="square">
            <a:spAutoFit/>
          </a:bodyPr>
          <a:lstStyle/>
          <a:p>
            <a:r>
              <a:rPr lang="en-GB" b="1" dirty="0" err="1"/>
              <a:t>Séminaire</a:t>
            </a:r>
            <a:r>
              <a:rPr lang="en-GB" b="1" dirty="0"/>
              <a:t> </a:t>
            </a:r>
            <a:r>
              <a:rPr lang="en-GB" b="1" dirty="0" err="1"/>
              <a:t>avancé</a:t>
            </a:r>
            <a:r>
              <a:rPr lang="en-GB" b="1" dirty="0"/>
              <a:t> de recherche: </a:t>
            </a:r>
          </a:p>
          <a:p>
            <a:r>
              <a:rPr lang="en-GB" dirty="0">
                <a:hlinkClick r:id="rId3"/>
              </a:rPr>
              <a:t>https://www.unige.ch/sciences-societe/dehes/seminaires/seminaire-avance-de-recherche</a:t>
            </a:r>
            <a:r>
              <a:rPr lang="en-GB" dirty="0"/>
              <a:t> </a:t>
            </a:r>
          </a:p>
          <a:p>
            <a:r>
              <a:rPr lang="en-GB" b="1" dirty="0" err="1"/>
              <a:t>Mémoire</a:t>
            </a:r>
            <a:r>
              <a:rPr lang="en-GB" b="1" dirty="0"/>
              <a:t> de Master: </a:t>
            </a:r>
          </a:p>
          <a:p>
            <a:r>
              <a:rPr lang="en-GB" dirty="0">
                <a:hlinkClick r:id="rId4"/>
              </a:rPr>
              <a:t>https://www.unige.ch/sciences-societe/formations/masters/histoire-economique-internationale/memoire-de-master/</a:t>
            </a:r>
            <a:r>
              <a:rPr lang="en-GB" dirty="0"/>
              <a:t> </a:t>
            </a:r>
          </a:p>
          <a:p>
            <a:r>
              <a:rPr lang="en-GB" b="1" dirty="0" err="1"/>
              <a:t>Mémoire</a:t>
            </a:r>
            <a:r>
              <a:rPr lang="en-GB" b="1" dirty="0"/>
              <a:t> de Stage</a:t>
            </a:r>
            <a:r>
              <a:rPr lang="en-GB" dirty="0"/>
              <a:t>: </a:t>
            </a:r>
          </a:p>
          <a:p>
            <a:r>
              <a:rPr lang="en-GB" dirty="0">
                <a:hlinkClick r:id="rId5"/>
              </a:rPr>
              <a:t>https://www.unige.ch/sciences-societe/formations/masters/histoire-economique-internationale/stage-de-master/</a:t>
            </a:r>
            <a:r>
              <a:rPr lang="en-GB" dirty="0"/>
              <a:t> </a:t>
            </a:r>
          </a:p>
        </p:txBody>
      </p:sp>
    </p:spTree>
    <p:extLst>
      <p:ext uri="{BB962C8B-B14F-4D97-AF65-F5344CB8AC3E}">
        <p14:creationId xmlns:p14="http://schemas.microsoft.com/office/powerpoint/2010/main" val="4041377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5D95088-52BC-2AF1-B3F3-221EF6784BAB}"/>
              </a:ext>
            </a:extLst>
          </p:cNvPr>
          <p:cNvPicPr>
            <a:picLocks noChangeAspect="1"/>
          </p:cNvPicPr>
          <p:nvPr/>
        </p:nvPicPr>
        <p:blipFill>
          <a:blip r:embed="rId2"/>
          <a:stretch>
            <a:fillRect/>
          </a:stretch>
        </p:blipFill>
        <p:spPr>
          <a:xfrm>
            <a:off x="683568" y="548680"/>
            <a:ext cx="4167176" cy="5532035"/>
          </a:xfrm>
          <a:prstGeom prst="rect">
            <a:avLst/>
          </a:prstGeom>
        </p:spPr>
      </p:pic>
      <p:sp>
        <p:nvSpPr>
          <p:cNvPr id="7" name="CuadroTexto 6">
            <a:extLst>
              <a:ext uri="{FF2B5EF4-FFF2-40B4-BE49-F238E27FC236}">
                <a16:creationId xmlns:a16="http://schemas.microsoft.com/office/drawing/2014/main" id="{BC21C777-0334-5133-2059-CF62F8E6968A}"/>
              </a:ext>
            </a:extLst>
          </p:cNvPr>
          <p:cNvSpPr txBox="1"/>
          <p:nvPr/>
        </p:nvSpPr>
        <p:spPr>
          <a:xfrm>
            <a:off x="5220072" y="620688"/>
            <a:ext cx="4572000" cy="923330"/>
          </a:xfrm>
          <a:prstGeom prst="rect">
            <a:avLst/>
          </a:prstGeom>
          <a:noFill/>
        </p:spPr>
        <p:txBody>
          <a:bodyPr wrap="square">
            <a:spAutoFit/>
          </a:bodyPr>
          <a:lstStyle/>
          <a:p>
            <a:r>
              <a:rPr lang="en-GB" b="1" dirty="0">
                <a:solidFill>
                  <a:schemeClr val="tx1"/>
                </a:solidFill>
                <a:hlinkClick r:id="rId3"/>
              </a:rPr>
              <a:t>https://www.unige.ch/sciences-societe/etudiants/prix-bourses/</a:t>
            </a:r>
            <a:endParaRPr lang="en-GB" b="1" dirty="0">
              <a:solidFill>
                <a:schemeClr val="tx1"/>
              </a:solidFill>
            </a:endParaRPr>
          </a:p>
          <a:p>
            <a:endParaRPr lang="en-GB" b="1" dirty="0">
              <a:solidFill>
                <a:schemeClr val="tx1"/>
              </a:solidFill>
            </a:endParaRPr>
          </a:p>
        </p:txBody>
      </p:sp>
    </p:spTree>
    <p:extLst>
      <p:ext uri="{BB962C8B-B14F-4D97-AF65-F5344CB8AC3E}">
        <p14:creationId xmlns:p14="http://schemas.microsoft.com/office/powerpoint/2010/main" val="399838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6CAF09D-B06D-0943-DDCF-402B978253CC}"/>
              </a:ext>
            </a:extLst>
          </p:cNvPr>
          <p:cNvPicPr>
            <a:picLocks noChangeAspect="1"/>
          </p:cNvPicPr>
          <p:nvPr/>
        </p:nvPicPr>
        <p:blipFill>
          <a:blip r:embed="rId2"/>
          <a:stretch>
            <a:fillRect/>
          </a:stretch>
        </p:blipFill>
        <p:spPr>
          <a:xfrm>
            <a:off x="35496" y="1340768"/>
            <a:ext cx="9144000" cy="5431398"/>
          </a:xfrm>
          <a:prstGeom prst="rect">
            <a:avLst/>
          </a:prstGeom>
        </p:spPr>
      </p:pic>
      <p:sp>
        <p:nvSpPr>
          <p:cNvPr id="4" name="Text Box 1">
            <a:extLst>
              <a:ext uri="{FF2B5EF4-FFF2-40B4-BE49-F238E27FC236}">
                <a16:creationId xmlns:a16="http://schemas.microsoft.com/office/drawing/2014/main" id="{770BE1A9-8F7C-E475-47F8-8C5FE959DCB2}"/>
              </a:ext>
            </a:extLst>
          </p:cNvPr>
          <p:cNvSpPr txBox="1">
            <a:spLocks noChangeArrowheads="1"/>
          </p:cNvSpPr>
          <p:nvPr/>
        </p:nvSpPr>
        <p:spPr bwMode="auto">
          <a:xfrm>
            <a:off x="390525" y="-99392"/>
            <a:ext cx="8362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DejaVu Sans"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DejaVu Sans"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DejaVu Sans"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9pPr>
          </a:lstStyle>
          <a:p>
            <a:pPr algn="ctr" eaLnBrk="1" hangingPunct="1">
              <a:spcBef>
                <a:spcPct val="0"/>
              </a:spcBef>
            </a:pPr>
            <a:r>
              <a:rPr lang="fr-CH" altLang="fr-FR" sz="4400" b="1" dirty="0">
                <a:solidFill>
                  <a:srgbClr val="FFCC00"/>
                </a:solidFill>
              </a:rPr>
              <a:t>Enseignements à choix</a:t>
            </a:r>
          </a:p>
        </p:txBody>
      </p:sp>
    </p:spTree>
    <p:extLst>
      <p:ext uri="{BB962C8B-B14F-4D97-AF65-F5344CB8AC3E}">
        <p14:creationId xmlns:p14="http://schemas.microsoft.com/office/powerpoint/2010/main" val="3409920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531EAF6F-8E58-CCC7-29FB-ADFC2B0F2D84}"/>
              </a:ext>
            </a:extLst>
          </p:cNvPr>
          <p:cNvSpPr txBox="1">
            <a:spLocks noChangeArrowheads="1"/>
          </p:cNvSpPr>
          <p:nvPr/>
        </p:nvSpPr>
        <p:spPr bwMode="auto">
          <a:xfrm>
            <a:off x="323528" y="-98772"/>
            <a:ext cx="8362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DejaVu Sans"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DejaVu Sans"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DejaVu Sans"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charset="0"/>
              </a:defRPr>
            </a:lvl9pPr>
          </a:lstStyle>
          <a:p>
            <a:pPr algn="ctr" eaLnBrk="1" hangingPunct="1">
              <a:spcBef>
                <a:spcPct val="0"/>
              </a:spcBef>
            </a:pPr>
            <a:r>
              <a:rPr lang="fr-CH" altLang="fr-FR" sz="4400" b="1" dirty="0">
                <a:solidFill>
                  <a:srgbClr val="FFCC00"/>
                </a:solidFill>
              </a:rPr>
              <a:t>Enseignements à choix</a:t>
            </a:r>
          </a:p>
        </p:txBody>
      </p:sp>
      <p:pic>
        <p:nvPicPr>
          <p:cNvPr id="4" name="Imagen 3">
            <a:extLst>
              <a:ext uri="{FF2B5EF4-FFF2-40B4-BE49-F238E27FC236}">
                <a16:creationId xmlns:a16="http://schemas.microsoft.com/office/drawing/2014/main" id="{7D3ED7CD-A221-5353-118B-8F066400577A}"/>
              </a:ext>
            </a:extLst>
          </p:cNvPr>
          <p:cNvPicPr>
            <a:picLocks noChangeAspect="1"/>
          </p:cNvPicPr>
          <p:nvPr/>
        </p:nvPicPr>
        <p:blipFill>
          <a:blip r:embed="rId2"/>
          <a:stretch>
            <a:fillRect/>
          </a:stretch>
        </p:blipFill>
        <p:spPr>
          <a:xfrm>
            <a:off x="179512" y="980728"/>
            <a:ext cx="9144000" cy="6338931"/>
          </a:xfrm>
          <a:prstGeom prst="rect">
            <a:avLst/>
          </a:prstGeom>
        </p:spPr>
      </p:pic>
    </p:spTree>
    <p:extLst>
      <p:ext uri="{BB962C8B-B14F-4D97-AF65-F5344CB8AC3E}">
        <p14:creationId xmlns:p14="http://schemas.microsoft.com/office/powerpoint/2010/main" val="1433509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1FD4B-8A8B-6104-2604-0266D8BA621F}"/>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4A35544-CF35-4FA9-51D6-05980F9D775B}"/>
              </a:ext>
            </a:extLst>
          </p:cNvPr>
          <p:cNvSpPr>
            <a:spLocks noGrp="1"/>
          </p:cNvSpPr>
          <p:nvPr>
            <p:ph idx="1"/>
          </p:nvPr>
        </p:nvSpPr>
        <p:spPr>
          <a:xfrm>
            <a:off x="215516" y="332656"/>
            <a:ext cx="8712968" cy="4525963"/>
          </a:xfrm>
        </p:spPr>
        <p:txBody>
          <a:bodyPr/>
          <a:lstStyle/>
          <a:p>
            <a:endParaRPr lang="fr-CH" b="1" dirty="0"/>
          </a:p>
          <a:p>
            <a:r>
              <a:rPr lang="fr-CH" b="1" dirty="0"/>
              <a:t>Approche. Exemples</a:t>
            </a:r>
          </a:p>
          <a:p>
            <a:endParaRPr lang="fr-CH" b="1" dirty="0"/>
          </a:p>
          <a:p>
            <a:r>
              <a:rPr lang="fr-CH" dirty="0"/>
              <a:t> </a:t>
            </a:r>
            <a:r>
              <a:rPr lang="fr-CH" b="1" dirty="0"/>
              <a:t>Délai de candidature</a:t>
            </a:r>
          </a:p>
          <a:p>
            <a:endParaRPr lang="fr-CH" b="1" dirty="0"/>
          </a:p>
          <a:p>
            <a:r>
              <a:rPr lang="fr-CH" b="1" dirty="0"/>
              <a:t>Programme d'études</a:t>
            </a:r>
          </a:p>
          <a:p>
            <a:endParaRPr lang="fr-CH" b="1" dirty="0"/>
          </a:p>
          <a:p>
            <a:r>
              <a:rPr lang="fr-CH" altLang="es-ES" b="1" dirty="0"/>
              <a:t>Le devenir professionnel</a:t>
            </a:r>
            <a:endParaRPr lang="fr-FR" altLang="es-ES" b="1" dirty="0"/>
          </a:p>
          <a:p>
            <a:pPr marL="0" indent="0">
              <a:buNone/>
            </a:pPr>
            <a:br>
              <a:rPr lang="fr-CH" b="1" dirty="0"/>
            </a:br>
            <a:endParaRPr lang="fr-CH" b="1" dirty="0"/>
          </a:p>
          <a:p>
            <a:endParaRPr lang="en-US" dirty="0"/>
          </a:p>
        </p:txBody>
      </p:sp>
      <p:pic>
        <p:nvPicPr>
          <p:cNvPr id="4" name="bandeau_fss.jpg" descr="/Volumes/PIP/Presse/catec/Charte 2014/Modèles ppt/PPT par fac/bandeaux images/bandeau_fss.jpg">
            <a:extLst>
              <a:ext uri="{FF2B5EF4-FFF2-40B4-BE49-F238E27FC236}">
                <a16:creationId xmlns:a16="http://schemas.microsoft.com/office/drawing/2014/main" id="{D472E173-2776-8C20-E84A-8285175FD19D}"/>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5806497"/>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E525F9F9-E0D3-A1FD-13C7-6D6F7E7548DC}"/>
              </a:ext>
            </a:extLst>
          </p:cNvPr>
          <p:cNvSpPr/>
          <p:nvPr/>
        </p:nvSpPr>
        <p:spPr>
          <a:xfrm>
            <a:off x="107504" y="4365104"/>
            <a:ext cx="8640960" cy="792088"/>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C000"/>
                </a:solidFill>
              </a:ln>
              <a:noFill/>
            </a:endParaRPr>
          </a:p>
        </p:txBody>
      </p:sp>
    </p:spTree>
    <p:extLst>
      <p:ext uri="{BB962C8B-B14F-4D97-AF65-F5344CB8AC3E}">
        <p14:creationId xmlns:p14="http://schemas.microsoft.com/office/powerpoint/2010/main" val="2810891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052736"/>
            <a:ext cx="8568952" cy="4525963"/>
          </a:xfrm>
        </p:spPr>
        <p:txBody>
          <a:bodyPr/>
          <a:lstStyle/>
          <a:p>
            <a:pPr marL="0" indent="0" algn="just">
              <a:buNone/>
            </a:pPr>
            <a:endParaRPr lang="fr-FR" dirty="0"/>
          </a:p>
          <a:p>
            <a:pPr marL="0" indent="0" algn="just">
              <a:buNone/>
            </a:pPr>
            <a:endParaRPr lang="fr-FR" dirty="0"/>
          </a:p>
          <a:p>
            <a:pPr marL="0" indent="0" algn="just">
              <a:buNone/>
            </a:pPr>
            <a:r>
              <a:rPr lang="fr-FR" dirty="0"/>
              <a:t>Le </a:t>
            </a:r>
            <a:r>
              <a:rPr lang="fr-CH" altLang="es-ES" b="1" dirty="0"/>
              <a:t>Master en Histoire Économique Internationale </a:t>
            </a:r>
            <a:r>
              <a:rPr lang="fr-FR" dirty="0"/>
              <a:t>ouvre des possibilités de carrières dans le secteur privé, les administrations publiques, les archives privées ou publiques, les organisations internationales et humanitaires, ou le journalisme.</a:t>
            </a:r>
          </a:p>
          <a:p>
            <a:pPr marL="0" indent="0" algn="just">
              <a:buNone/>
            </a:pPr>
            <a:r>
              <a:rPr lang="fr-FR" dirty="0"/>
              <a:t> </a:t>
            </a:r>
          </a:p>
          <a:p>
            <a:pPr marL="0" indent="0">
              <a:buNone/>
            </a:pPr>
            <a:r>
              <a:rPr lang="fr-FR" sz="2500" b="1" dirty="0"/>
              <a:t>Alumni - Master en histoire économique internationale – </a:t>
            </a:r>
          </a:p>
          <a:p>
            <a:pPr marL="0" indent="0">
              <a:buNone/>
            </a:pPr>
            <a:r>
              <a:rPr lang="fr-FR" sz="2500" b="1" dirty="0"/>
              <a:t>UNIGE – </a:t>
            </a:r>
            <a:r>
              <a:rPr lang="fr-FR" sz="2500" b="1" dirty="0" err="1"/>
              <a:t>SdS</a:t>
            </a:r>
            <a:r>
              <a:rPr lang="fr-FR" sz="2500" b="1" dirty="0"/>
              <a:t> (2018): </a:t>
            </a:r>
            <a:r>
              <a:rPr lang="es-ES" sz="2200" dirty="0">
                <a:hlinkClick r:id="rId2"/>
              </a:rPr>
              <a:t>https://www.youtube.com/watch?v=9j6RZpskk14&amp;feature=emb_logo</a:t>
            </a:r>
            <a:endParaRPr lang="es-ES" sz="2200" dirty="0"/>
          </a:p>
          <a:p>
            <a:pPr marL="0" indent="0">
              <a:buNone/>
            </a:pPr>
            <a:endParaRPr lang="es-ES" sz="2200" dirty="0"/>
          </a:p>
        </p:txBody>
      </p:sp>
      <p:sp>
        <p:nvSpPr>
          <p:cNvPr id="7" name="Titre 1"/>
          <p:cNvSpPr>
            <a:spLocks noGrp="1"/>
          </p:cNvSpPr>
          <p:nvPr>
            <p:ph type="title"/>
          </p:nvPr>
        </p:nvSpPr>
        <p:spPr>
          <a:xfrm>
            <a:off x="465807" y="980728"/>
            <a:ext cx="8229600" cy="1143000"/>
          </a:xfrm>
        </p:spPr>
        <p:txBody>
          <a:bodyPr/>
          <a:lstStyle/>
          <a:p>
            <a:pPr eaLnBrk="1" hangingPunct="1"/>
            <a:r>
              <a:rPr lang="fr-CH" altLang="es-ES" sz="2000" b="1" dirty="0"/>
              <a:t>Le devenir professionnel des diplômés en sciences sociales, 2005-2015</a:t>
            </a:r>
            <a:br>
              <a:rPr lang="fr-CH" altLang="es-ES" sz="2000" b="1" dirty="0"/>
            </a:br>
            <a:r>
              <a:rPr lang="fr-CH" altLang="es-ES" sz="2000" dirty="0"/>
              <a:t>[</a:t>
            </a:r>
            <a:r>
              <a:rPr lang="fr-CH" altLang="es-ES" sz="2000" dirty="0" err="1"/>
              <a:t>Ruey</a:t>
            </a:r>
            <a:r>
              <a:rPr lang="fr-CH" altLang="es-ES" sz="2000" dirty="0"/>
              <a:t>, </a:t>
            </a:r>
            <a:r>
              <a:rPr lang="fr-CH" altLang="es-ES" sz="2000" dirty="0" err="1"/>
              <a:t>Rosenstein</a:t>
            </a:r>
            <a:r>
              <a:rPr lang="fr-CH" altLang="es-ES" sz="2000" dirty="0"/>
              <a:t>, </a:t>
            </a:r>
            <a:r>
              <a:rPr lang="fr-CH" altLang="es-ES" sz="2000" dirty="0" err="1"/>
              <a:t>Gouveia</a:t>
            </a:r>
            <a:r>
              <a:rPr lang="fr-CH" altLang="es-ES" sz="2000" dirty="0"/>
              <a:t> et Widmer, </a:t>
            </a:r>
            <a:r>
              <a:rPr lang="fr-CH" altLang="es-ES" sz="2000" dirty="0" err="1"/>
              <a:t>Sociograph</a:t>
            </a:r>
            <a:r>
              <a:rPr lang="fr-CH" altLang="es-ES" sz="2000" dirty="0"/>
              <a:t> 29] </a:t>
            </a:r>
            <a:r>
              <a:rPr lang="fr-FR" altLang="es-ES" sz="1600" dirty="0">
                <a:hlinkClick r:id="rId3"/>
              </a:rPr>
              <a:t>https://www.unige.ch/sciences-societe/files/6114/8181/0602/Que_sont_devenus_les_diplomes_en_sciences_sociales.pdf</a:t>
            </a:r>
            <a:br>
              <a:rPr lang="fr-FR" altLang="es-ES" sz="2000" dirty="0"/>
            </a:br>
            <a:endParaRPr lang="fr-FR" altLang="es-ES" sz="2000" b="1" dirty="0"/>
          </a:p>
        </p:txBody>
      </p:sp>
      <p:sp>
        <p:nvSpPr>
          <p:cNvPr id="8" name="Titre 1"/>
          <p:cNvSpPr txBox="1">
            <a:spLocks/>
          </p:cNvSpPr>
          <p:nvPr/>
        </p:nvSpPr>
        <p:spPr bwMode="auto">
          <a:xfrm>
            <a:off x="215825" y="-162272"/>
            <a:ext cx="843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CH" altLang="es-ES" sz="3700" b="1" dirty="0"/>
              <a:t>4. Le devenir professionnel</a:t>
            </a:r>
            <a:endParaRPr lang="fr-FR" altLang="es-ES" sz="3700" b="1" dirty="0"/>
          </a:p>
        </p:txBody>
      </p:sp>
    </p:spTree>
    <p:extLst>
      <p:ext uri="{BB962C8B-B14F-4D97-AF65-F5344CB8AC3E}">
        <p14:creationId xmlns:p14="http://schemas.microsoft.com/office/powerpoint/2010/main" val="351894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5516" y="332656"/>
            <a:ext cx="8712968" cy="4525963"/>
          </a:xfrm>
        </p:spPr>
        <p:txBody>
          <a:bodyPr/>
          <a:lstStyle/>
          <a:p>
            <a:endParaRPr lang="fr-CH" b="1" dirty="0"/>
          </a:p>
          <a:p>
            <a:r>
              <a:rPr lang="fr-CH" b="1" dirty="0"/>
              <a:t>Approche. Exemples</a:t>
            </a:r>
          </a:p>
          <a:p>
            <a:endParaRPr lang="fr-CH" b="1" dirty="0"/>
          </a:p>
          <a:p>
            <a:r>
              <a:rPr lang="fr-CH" dirty="0"/>
              <a:t> </a:t>
            </a:r>
            <a:r>
              <a:rPr lang="fr-CH" b="1" dirty="0"/>
              <a:t>Délai de candidature</a:t>
            </a:r>
          </a:p>
          <a:p>
            <a:endParaRPr lang="fr-CH" b="1" dirty="0"/>
          </a:p>
          <a:p>
            <a:r>
              <a:rPr lang="fr-CH" b="1" dirty="0"/>
              <a:t>Programme d'études</a:t>
            </a:r>
          </a:p>
          <a:p>
            <a:endParaRPr lang="fr-CH" b="1" dirty="0"/>
          </a:p>
          <a:p>
            <a:r>
              <a:rPr lang="fr-CH" altLang="es-ES" b="1" dirty="0"/>
              <a:t>Le devenir professionnel</a:t>
            </a:r>
            <a:endParaRPr lang="fr-FR" altLang="es-ES" b="1" dirty="0"/>
          </a:p>
          <a:p>
            <a:pPr marL="0" indent="0">
              <a:buNone/>
            </a:pPr>
            <a:br>
              <a:rPr lang="fr-CH" b="1" dirty="0"/>
            </a:br>
            <a:endParaRPr lang="fr-CH" b="1" dirty="0"/>
          </a:p>
          <a:p>
            <a:endParaRPr lang="en-US" dirty="0"/>
          </a:p>
        </p:txBody>
      </p:sp>
      <p:pic>
        <p:nvPicPr>
          <p:cNvPr id="4" name="bandeau_fss.jpg" descr="/Volumes/PIP/Presse/catec/Charte 2014/Modèles ppt/PPT par fac/bandeaux images/bandeau_fss.jp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5806497"/>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454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831A2-6484-079C-F29A-FC0890F28815}"/>
              </a:ext>
            </a:extLst>
          </p:cNvPr>
          <p:cNvSpPr>
            <a:spLocks noGrp="1"/>
          </p:cNvSpPr>
          <p:nvPr>
            <p:ph type="title"/>
          </p:nvPr>
        </p:nvSpPr>
        <p:spPr>
          <a:xfrm>
            <a:off x="457200" y="44624"/>
            <a:ext cx="8229600" cy="1143000"/>
          </a:xfrm>
        </p:spPr>
        <p:txBody>
          <a:bodyPr/>
          <a:lstStyle/>
          <a:p>
            <a:r>
              <a:rPr lang="fr-CH" altLang="es-ES" b="1" dirty="0"/>
              <a:t>Enquête – Observatoire de la vie étudiante, 2024</a:t>
            </a:r>
            <a:endParaRPr lang="en-GB" dirty="0"/>
          </a:p>
        </p:txBody>
      </p:sp>
      <p:pic>
        <p:nvPicPr>
          <p:cNvPr id="4" name="bandeau_fss.jpg" descr="/Volumes/PIP/Presse/catec/Charte 2014/Modèles ppt/PPT par fac/bandeaux images/bandeau_fss.jpg">
            <a:extLst>
              <a:ext uri="{FF2B5EF4-FFF2-40B4-BE49-F238E27FC236}">
                <a16:creationId xmlns:a16="http://schemas.microsoft.com/office/drawing/2014/main" id="{366AB2EB-A54E-C8F3-D25E-95C5B8A731E2}"/>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5806497"/>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EFA9EE3B-A108-F417-D36E-7A39184798C9}"/>
              </a:ext>
            </a:extLst>
          </p:cNvPr>
          <p:cNvPicPr>
            <a:picLocks noChangeAspect="1"/>
          </p:cNvPicPr>
          <p:nvPr/>
        </p:nvPicPr>
        <p:blipFill>
          <a:blip r:embed="rId4"/>
          <a:stretch>
            <a:fillRect/>
          </a:stretch>
        </p:blipFill>
        <p:spPr>
          <a:xfrm>
            <a:off x="794024" y="1412776"/>
            <a:ext cx="7146601" cy="4393721"/>
          </a:xfrm>
          <a:prstGeom prst="rect">
            <a:avLst/>
          </a:prstGeom>
        </p:spPr>
      </p:pic>
    </p:spTree>
    <p:extLst>
      <p:ext uri="{BB962C8B-B14F-4D97-AF65-F5344CB8AC3E}">
        <p14:creationId xmlns:p14="http://schemas.microsoft.com/office/powerpoint/2010/main" val="150463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ndeau_fss.jpg" descr="/Volumes/PIP/Presse/catec/Charte 2014/Modèles ppt/PPT par fac/bandeaux images/bandeau_fss.jpg">
            <a:extLst>
              <a:ext uri="{FF2B5EF4-FFF2-40B4-BE49-F238E27FC236}">
                <a16:creationId xmlns:a16="http://schemas.microsoft.com/office/drawing/2014/main" id="{C96301EA-9380-A95A-9E5D-18F6CB4406B7}"/>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401" y="5771727"/>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511B3611-7050-7CD5-BE2A-E9071B1E9DE8}"/>
              </a:ext>
            </a:extLst>
          </p:cNvPr>
          <p:cNvSpPr txBox="1"/>
          <p:nvPr/>
        </p:nvSpPr>
        <p:spPr>
          <a:xfrm>
            <a:off x="251520" y="-99392"/>
            <a:ext cx="8784976" cy="6417141"/>
          </a:xfrm>
          <a:prstGeom prst="rect">
            <a:avLst/>
          </a:prstGeom>
          <a:noFill/>
        </p:spPr>
        <p:txBody>
          <a:bodyPr wrap="square">
            <a:spAutoFit/>
          </a:bodyPr>
          <a:lstStyle/>
          <a:p>
            <a:pPr>
              <a:buNone/>
            </a:pPr>
            <a:endParaRPr lang="fr-FR" b="1" dirty="0"/>
          </a:p>
          <a:p>
            <a:pPr>
              <a:buNone/>
            </a:pPr>
            <a:r>
              <a:rPr lang="fr-FR" sz="2500" b="1" dirty="0"/>
              <a:t>Merci beaucoup pour votre attention !</a:t>
            </a:r>
          </a:p>
          <a:p>
            <a:pPr algn="just">
              <a:buNone/>
            </a:pPr>
            <a:endParaRPr lang="fr-FR" sz="2500" b="1" dirty="0"/>
          </a:p>
          <a:p>
            <a:pPr algn="just">
              <a:buNone/>
            </a:pPr>
            <a:r>
              <a:rPr lang="fr-FR" sz="2500" b="1" dirty="0"/>
              <a:t>Je reste à votre disposition pour répondre à toutes vos questions au stand d’information de </a:t>
            </a:r>
            <a:r>
              <a:rPr lang="fr-FR" sz="2500" b="1" dirty="0" err="1"/>
              <a:t>SdS</a:t>
            </a:r>
            <a:r>
              <a:rPr lang="fr-FR" sz="2500" b="1" dirty="0"/>
              <a:t>, dans le hall du bâtiment</a:t>
            </a:r>
          </a:p>
          <a:p>
            <a:pPr>
              <a:buNone/>
            </a:pPr>
            <a:endParaRPr lang="fr-FR" sz="2500" b="1" dirty="0"/>
          </a:p>
          <a:p>
            <a:r>
              <a:rPr lang="fr-FR" sz="2500" b="1" dirty="0"/>
              <a:t>L’enregistrement de la séance sera disponible sur le site web de la Soirée des Masters:  </a:t>
            </a:r>
            <a:r>
              <a:rPr lang="en-GB" sz="2500" dirty="0">
                <a:hlinkClick r:id="rId4"/>
              </a:rPr>
              <a:t>https://www.unige.ch/bachelor-master/journee-dinformation-forums-salons/soiree-des-masters-unige</a:t>
            </a:r>
            <a:endParaRPr lang="en-GB" sz="2500" dirty="0"/>
          </a:p>
          <a:p>
            <a:pPr>
              <a:buNone/>
            </a:pPr>
            <a:endParaRPr lang="fr-FR" sz="2500" b="1" dirty="0"/>
          </a:p>
          <a:p>
            <a:r>
              <a:rPr lang="fr-FR" sz="2500" b="1" dirty="0"/>
              <a:t>Les diapositives de la séance seront disponibles sur le site du Master en Histoire Economique Internationale : </a:t>
            </a:r>
            <a:r>
              <a:rPr lang="en-GB" sz="2500" dirty="0">
                <a:hlinkClick r:id="rId5"/>
              </a:rPr>
              <a:t>https://www.unige.ch/sciences-societe/formations/masters/histoire-economique-internationale/</a:t>
            </a:r>
            <a:endParaRPr lang="en-GB" sz="2500" dirty="0"/>
          </a:p>
          <a:p>
            <a:endParaRPr lang="en-GB" sz="2500" dirty="0"/>
          </a:p>
          <a:p>
            <a:pPr>
              <a:buNone/>
            </a:pPr>
            <a:endParaRPr lang="fr-FR" dirty="0"/>
          </a:p>
        </p:txBody>
      </p:sp>
    </p:spTree>
    <p:extLst>
      <p:ext uri="{BB962C8B-B14F-4D97-AF65-F5344CB8AC3E}">
        <p14:creationId xmlns:p14="http://schemas.microsoft.com/office/powerpoint/2010/main" val="147474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E76E4-5010-8855-E8BB-5C8774D91BA1}"/>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374CAEF-08CA-E590-9EDD-C5372C5C5B4A}"/>
              </a:ext>
            </a:extLst>
          </p:cNvPr>
          <p:cNvSpPr>
            <a:spLocks noGrp="1"/>
          </p:cNvSpPr>
          <p:nvPr>
            <p:ph idx="1"/>
          </p:nvPr>
        </p:nvSpPr>
        <p:spPr>
          <a:xfrm>
            <a:off x="215516" y="332656"/>
            <a:ext cx="8712968" cy="4525963"/>
          </a:xfrm>
        </p:spPr>
        <p:txBody>
          <a:bodyPr/>
          <a:lstStyle/>
          <a:p>
            <a:endParaRPr lang="fr-CH" b="1" dirty="0"/>
          </a:p>
          <a:p>
            <a:r>
              <a:rPr lang="fr-CH" b="1" dirty="0"/>
              <a:t>Approche. Exemples</a:t>
            </a:r>
          </a:p>
          <a:p>
            <a:endParaRPr lang="fr-CH" b="1" dirty="0"/>
          </a:p>
          <a:p>
            <a:r>
              <a:rPr lang="fr-CH" dirty="0"/>
              <a:t> </a:t>
            </a:r>
            <a:r>
              <a:rPr lang="fr-CH" b="1" dirty="0"/>
              <a:t>Délai de candidature</a:t>
            </a:r>
          </a:p>
          <a:p>
            <a:endParaRPr lang="fr-CH" b="1" dirty="0"/>
          </a:p>
          <a:p>
            <a:r>
              <a:rPr lang="fr-CH" b="1" dirty="0"/>
              <a:t>Programme d'études</a:t>
            </a:r>
          </a:p>
          <a:p>
            <a:endParaRPr lang="fr-CH" b="1" dirty="0"/>
          </a:p>
          <a:p>
            <a:r>
              <a:rPr lang="fr-CH" altLang="es-ES" b="1" dirty="0"/>
              <a:t>Le devenir professionnel</a:t>
            </a:r>
            <a:endParaRPr lang="fr-FR" altLang="es-ES" b="1" dirty="0"/>
          </a:p>
          <a:p>
            <a:pPr marL="0" indent="0">
              <a:buNone/>
            </a:pPr>
            <a:br>
              <a:rPr lang="fr-CH" b="1" dirty="0"/>
            </a:br>
            <a:endParaRPr lang="fr-CH" b="1" dirty="0"/>
          </a:p>
          <a:p>
            <a:endParaRPr lang="en-US" dirty="0"/>
          </a:p>
        </p:txBody>
      </p:sp>
      <p:pic>
        <p:nvPicPr>
          <p:cNvPr id="4" name="bandeau_fss.jpg" descr="/Volumes/PIP/Presse/catec/Charte 2014/Modèles ppt/PPT par fac/bandeaux images/bandeau_fss.jpg">
            <a:extLst>
              <a:ext uri="{FF2B5EF4-FFF2-40B4-BE49-F238E27FC236}">
                <a16:creationId xmlns:a16="http://schemas.microsoft.com/office/drawing/2014/main" id="{47A35A3E-FDF5-7273-AAA5-F873929B1CFC}"/>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5806497"/>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64208424-1548-2EE3-8776-3DF1249490AF}"/>
              </a:ext>
            </a:extLst>
          </p:cNvPr>
          <p:cNvSpPr/>
          <p:nvPr/>
        </p:nvSpPr>
        <p:spPr>
          <a:xfrm>
            <a:off x="179512" y="836712"/>
            <a:ext cx="8640960" cy="792088"/>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C000"/>
                </a:solidFill>
              </a:ln>
              <a:noFill/>
            </a:endParaRPr>
          </a:p>
        </p:txBody>
      </p:sp>
    </p:spTree>
    <p:extLst>
      <p:ext uri="{BB962C8B-B14F-4D97-AF65-F5344CB8AC3E}">
        <p14:creationId xmlns:p14="http://schemas.microsoft.com/office/powerpoint/2010/main" val="19847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bandeau_fss.jpg" descr="/Volumes/PIP/Presse/catec/Charte 2014/Modèles ppt/PPT par fac/bandeaux images/bandeau_fss.jp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806497"/>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1 Título"/>
          <p:cNvSpPr>
            <a:spLocks noGrp="1"/>
          </p:cNvSpPr>
          <p:nvPr>
            <p:ph type="ctrTitle"/>
          </p:nvPr>
        </p:nvSpPr>
        <p:spPr>
          <a:xfrm>
            <a:off x="539552" y="1268760"/>
            <a:ext cx="8208912" cy="3671888"/>
          </a:xfrm>
        </p:spPr>
        <p:txBody>
          <a:bodyPr/>
          <a:lstStyle/>
          <a:p>
            <a:pPr algn="l"/>
            <a:r>
              <a:rPr lang="fr-CH" sz="4000" b="1" dirty="0"/>
              <a:t>1. Qu'est-ce que ce master? Approche. Exemples</a:t>
            </a:r>
            <a:br>
              <a:rPr lang="fr-CH" sz="4000" b="1" dirty="0"/>
            </a:br>
            <a:br>
              <a:rPr lang="fr-CH" sz="4000" b="1" dirty="0"/>
            </a:br>
            <a:r>
              <a:rPr lang="fr-CH" sz="2800" dirty="0"/>
              <a:t>Le master en histoire économique internationale combine les </a:t>
            </a:r>
            <a:r>
              <a:rPr lang="fr-CH" sz="2800" b="1" dirty="0"/>
              <a:t>connaissances en économie et histoire</a:t>
            </a:r>
            <a:r>
              <a:rPr lang="fr-CH" sz="2800" dirty="0"/>
              <a:t>, avec une approche aussi très liée aux autres sciences sociales.</a:t>
            </a:r>
            <a:br>
              <a:rPr lang="fr-CH" sz="2800" dirty="0"/>
            </a:br>
            <a:br>
              <a:rPr lang="fr-CH" sz="2800" dirty="0"/>
            </a:br>
            <a:r>
              <a:rPr lang="fr-CH" sz="2800" dirty="0"/>
              <a:t>Il constitue une </a:t>
            </a:r>
            <a:r>
              <a:rPr lang="fr-CH" sz="2800" b="1" dirty="0"/>
              <a:t>formation avancée</a:t>
            </a:r>
            <a:r>
              <a:rPr lang="fr-CH" sz="2800" dirty="0"/>
              <a:t>, </a:t>
            </a:r>
            <a:r>
              <a:rPr lang="fr-CH" sz="2800" b="1" dirty="0"/>
              <a:t>unique en Suisse</a:t>
            </a:r>
            <a:r>
              <a:rPr lang="fr-CH" sz="2800" dirty="0"/>
              <a:t>, dans cette discipline. Il s'agit de l'un rares masters ayant conservé, avec celui de l'Université de Zurich, une orientation disciplinaire d'histoire économique</a:t>
            </a:r>
            <a:br>
              <a:rPr lang="fr-FR" sz="3200" dirty="0"/>
            </a:br>
            <a:endParaRPr lang="fr-FR"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E34F7-F2CB-0DF7-D1D3-30F6F94D599C}"/>
            </a:ext>
          </a:extLst>
        </p:cNvPr>
        <p:cNvGrpSpPr/>
        <p:nvPr/>
      </p:nvGrpSpPr>
      <p:grpSpPr>
        <a:xfrm>
          <a:off x="0" y="0"/>
          <a:ext cx="0" cy="0"/>
          <a:chOff x="0" y="0"/>
          <a:chExt cx="0" cy="0"/>
        </a:xfrm>
      </p:grpSpPr>
      <p:pic>
        <p:nvPicPr>
          <p:cNvPr id="3074" name="bandeau_fss.jpg" descr="/Volumes/PIP/Presse/catec/Charte 2014/Modèles ppt/PPT par fac/bandeaux images/bandeau_fss.jpg">
            <a:extLst>
              <a:ext uri="{FF2B5EF4-FFF2-40B4-BE49-F238E27FC236}">
                <a16:creationId xmlns:a16="http://schemas.microsoft.com/office/drawing/2014/main" id="{01727163-DCE2-4BFC-AE27-5E0F2CF64C59}"/>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806497"/>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1 Título">
            <a:extLst>
              <a:ext uri="{FF2B5EF4-FFF2-40B4-BE49-F238E27FC236}">
                <a16:creationId xmlns:a16="http://schemas.microsoft.com/office/drawing/2014/main" id="{BE3085EF-6B02-7EF0-1531-FA8A261A9DAC}"/>
              </a:ext>
            </a:extLst>
          </p:cNvPr>
          <p:cNvSpPr>
            <a:spLocks noGrp="1"/>
          </p:cNvSpPr>
          <p:nvPr>
            <p:ph type="ctrTitle"/>
          </p:nvPr>
        </p:nvSpPr>
        <p:spPr>
          <a:xfrm>
            <a:off x="467544" y="1593056"/>
            <a:ext cx="8496944" cy="3671888"/>
          </a:xfrm>
        </p:spPr>
        <p:txBody>
          <a:bodyPr/>
          <a:lstStyle/>
          <a:p>
            <a:pPr algn="l"/>
            <a:r>
              <a:rPr lang="fr-FR" sz="3000" dirty="0"/>
              <a:t>- Expliquer des sujets économiques sur le temps long</a:t>
            </a:r>
            <a:br>
              <a:rPr lang="fr-FR" sz="3000" dirty="0"/>
            </a:br>
            <a:r>
              <a:rPr lang="fr-FR" sz="3000" dirty="0"/>
              <a:t>- Analyser les mécanismes économiques du point de vue historique</a:t>
            </a:r>
            <a:br>
              <a:rPr lang="fr-FR" sz="3000" dirty="0"/>
            </a:br>
            <a:br>
              <a:rPr lang="fr-FR" sz="3000" dirty="0"/>
            </a:br>
            <a:br>
              <a:rPr lang="fr-FR" sz="3000" dirty="0"/>
            </a:br>
            <a:r>
              <a:rPr lang="fr-FR" sz="3000" dirty="0"/>
              <a:t>- Expliquer l'histoire des sociétés du point de vue de l'économie</a:t>
            </a:r>
            <a:br>
              <a:rPr lang="fr-FR" sz="3000" dirty="0"/>
            </a:br>
            <a:r>
              <a:rPr lang="fr-FR" sz="3000" dirty="0"/>
              <a:t>- Différencier les paradigmes économiques et appliquer les paradigmes adaptés aux contextes historiques spécifiques</a:t>
            </a:r>
            <a:br>
              <a:rPr lang="fr-FR" sz="3000" dirty="0"/>
            </a:br>
            <a:endParaRPr lang="fr-FR" sz="3000" dirty="0"/>
          </a:p>
        </p:txBody>
      </p:sp>
      <p:sp>
        <p:nvSpPr>
          <p:cNvPr id="2" name="Rectángulo 1">
            <a:extLst>
              <a:ext uri="{FF2B5EF4-FFF2-40B4-BE49-F238E27FC236}">
                <a16:creationId xmlns:a16="http://schemas.microsoft.com/office/drawing/2014/main" id="{7C144BD2-AADB-7668-E4C1-7546C95C0517}"/>
              </a:ext>
            </a:extLst>
          </p:cNvPr>
          <p:cNvSpPr/>
          <p:nvPr/>
        </p:nvSpPr>
        <p:spPr>
          <a:xfrm>
            <a:off x="107504" y="116632"/>
            <a:ext cx="9027088" cy="584775"/>
          </a:xfrm>
          <a:prstGeom prst="rect">
            <a:avLst/>
          </a:prstGeom>
        </p:spPr>
        <p:txBody>
          <a:bodyPr wrap="square">
            <a:spAutoFit/>
          </a:bodyPr>
          <a:lstStyle/>
          <a:p>
            <a:r>
              <a:rPr lang="fr-FR" altLang="fr-FR" sz="3200" b="1" dirty="0">
                <a:solidFill>
                  <a:srgbClr val="996600"/>
                </a:solidFill>
                <a:ea typeface="ＭＳ Ｐゴシック" pitchFamily="34" charset="-128"/>
              </a:rPr>
              <a:t>ÉTUDIER LE PASSÉ POUR COMPRENDRE LE PRÉSENT</a:t>
            </a:r>
          </a:p>
        </p:txBody>
      </p:sp>
      <p:sp>
        <p:nvSpPr>
          <p:cNvPr id="3" name="Rectángulo 2">
            <a:extLst>
              <a:ext uri="{FF2B5EF4-FFF2-40B4-BE49-F238E27FC236}">
                <a16:creationId xmlns:a16="http://schemas.microsoft.com/office/drawing/2014/main" id="{56AE5C6F-B0F4-77BB-B837-48A98306F2E6}"/>
              </a:ext>
            </a:extLst>
          </p:cNvPr>
          <p:cNvSpPr/>
          <p:nvPr/>
        </p:nvSpPr>
        <p:spPr>
          <a:xfrm>
            <a:off x="0" y="2515287"/>
            <a:ext cx="9505056" cy="492443"/>
          </a:xfrm>
          <a:prstGeom prst="rect">
            <a:avLst/>
          </a:prstGeom>
        </p:spPr>
        <p:txBody>
          <a:bodyPr wrap="square">
            <a:spAutoFit/>
          </a:bodyPr>
          <a:lstStyle/>
          <a:p>
            <a:r>
              <a:rPr lang="fr-FR" altLang="fr-FR" sz="2500" b="1" dirty="0">
                <a:solidFill>
                  <a:srgbClr val="996600"/>
                </a:solidFill>
                <a:ea typeface="ＭＳ Ｐゴシック" pitchFamily="34" charset="-128"/>
              </a:rPr>
              <a:t>MOBILISER LES QUESTIONS DU PRÉSENT POUR ANALYSER LE PASSÉ</a:t>
            </a:r>
          </a:p>
        </p:txBody>
      </p:sp>
    </p:spTree>
    <p:extLst>
      <p:ext uri="{BB962C8B-B14F-4D97-AF65-F5344CB8AC3E}">
        <p14:creationId xmlns:p14="http://schemas.microsoft.com/office/powerpoint/2010/main" val="26156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46A07C6-A7B4-9ADA-9CD5-EDE1FEC33771}"/>
              </a:ext>
            </a:extLst>
          </p:cNvPr>
          <p:cNvSpPr/>
          <p:nvPr/>
        </p:nvSpPr>
        <p:spPr>
          <a:xfrm>
            <a:off x="107504" y="116632"/>
            <a:ext cx="9027088" cy="1077218"/>
          </a:xfrm>
          <a:prstGeom prst="rect">
            <a:avLst/>
          </a:prstGeom>
        </p:spPr>
        <p:txBody>
          <a:bodyPr wrap="square">
            <a:spAutoFit/>
          </a:bodyPr>
          <a:lstStyle/>
          <a:p>
            <a:r>
              <a:rPr lang="fr-FR" altLang="fr-FR" sz="3200" b="1" dirty="0">
                <a:solidFill>
                  <a:srgbClr val="996600"/>
                </a:solidFill>
                <a:ea typeface="ＭＳ Ｐゴシック" pitchFamily="34" charset="-128"/>
              </a:rPr>
              <a:t>ÉTUDIER LE PASSÉ POUR COMPRENDRE LE PRÉSENT</a:t>
            </a:r>
          </a:p>
          <a:p>
            <a:endParaRPr lang="fr-FR" altLang="fr-FR" sz="3200" b="1" dirty="0">
              <a:solidFill>
                <a:srgbClr val="996600"/>
              </a:solidFill>
              <a:ea typeface="ＭＳ Ｐゴシック" pitchFamily="34" charset="-128"/>
            </a:endParaRPr>
          </a:p>
        </p:txBody>
      </p:sp>
      <p:sp>
        <p:nvSpPr>
          <p:cNvPr id="5" name="Rectángulo 4">
            <a:extLst>
              <a:ext uri="{FF2B5EF4-FFF2-40B4-BE49-F238E27FC236}">
                <a16:creationId xmlns:a16="http://schemas.microsoft.com/office/drawing/2014/main" id="{317C0901-8A0B-F22F-BD20-70DDEAA6FDB3}"/>
              </a:ext>
            </a:extLst>
          </p:cNvPr>
          <p:cNvSpPr/>
          <p:nvPr/>
        </p:nvSpPr>
        <p:spPr>
          <a:xfrm>
            <a:off x="33131" y="655241"/>
            <a:ext cx="9505056" cy="492443"/>
          </a:xfrm>
          <a:prstGeom prst="rect">
            <a:avLst/>
          </a:prstGeom>
        </p:spPr>
        <p:txBody>
          <a:bodyPr wrap="square">
            <a:spAutoFit/>
          </a:bodyPr>
          <a:lstStyle/>
          <a:p>
            <a:r>
              <a:rPr lang="fr-FR" altLang="fr-FR" sz="2500" b="1" dirty="0">
                <a:solidFill>
                  <a:srgbClr val="996600"/>
                </a:solidFill>
                <a:ea typeface="ＭＳ Ｐゴシック" pitchFamily="34" charset="-128"/>
              </a:rPr>
              <a:t>MOBILISER LES QUESTIONS DU PRÉSENT POUR ANALYSER LE PASSÉ</a:t>
            </a:r>
          </a:p>
        </p:txBody>
      </p:sp>
      <p:sp>
        <p:nvSpPr>
          <p:cNvPr id="6" name="1 Título">
            <a:extLst>
              <a:ext uri="{FF2B5EF4-FFF2-40B4-BE49-F238E27FC236}">
                <a16:creationId xmlns:a16="http://schemas.microsoft.com/office/drawing/2014/main" id="{EE635CBE-D72B-D3B2-0990-49CF74A439D7}"/>
              </a:ext>
            </a:extLst>
          </p:cNvPr>
          <p:cNvSpPr txBox="1">
            <a:spLocks/>
          </p:cNvSpPr>
          <p:nvPr/>
        </p:nvSpPr>
        <p:spPr bwMode="auto">
          <a:xfrm>
            <a:off x="372576" y="2060848"/>
            <a:ext cx="8496944"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lgn="l">
              <a:buFontTx/>
              <a:buChar char="-"/>
            </a:pPr>
            <a:r>
              <a:rPr lang="fr-FR" sz="3000" dirty="0"/>
              <a:t>Maîtriser les méthodes théoriques et empiriques pour répondre à des questions complexes</a:t>
            </a:r>
          </a:p>
          <a:p>
            <a:pPr algn="l"/>
            <a:endParaRPr lang="fr-FR" sz="3000" dirty="0"/>
          </a:p>
          <a:p>
            <a:pPr marL="457200" indent="-457200" algn="l">
              <a:buFontTx/>
              <a:buChar char="-"/>
            </a:pPr>
            <a:r>
              <a:rPr lang="fr-FR" sz="3000" dirty="0"/>
              <a:t>Combiner les cadres analytiques et  les outils de l'histoire, de l'économie et d'autres sciences sociales</a:t>
            </a:r>
          </a:p>
          <a:p>
            <a:pPr algn="l"/>
            <a:endParaRPr lang="fr-FR" sz="3000" dirty="0"/>
          </a:p>
          <a:p>
            <a:pPr marL="457200" indent="-457200" algn="l">
              <a:buFontTx/>
              <a:buChar char="-"/>
            </a:pPr>
            <a:r>
              <a:rPr lang="fr-FR" sz="3000" dirty="0"/>
              <a:t>Utiliser des sources primaires et secondaires de manière rigoureuse</a:t>
            </a:r>
            <a:br>
              <a:rPr lang="fr-FR" sz="3000" dirty="0"/>
            </a:br>
            <a:endParaRPr lang="fr-FR" sz="3000" dirty="0"/>
          </a:p>
        </p:txBody>
      </p:sp>
      <p:pic>
        <p:nvPicPr>
          <p:cNvPr id="7" name="bandeau_fss.jpg" descr="/Volumes/PIP/Presse/catec/Charte 2014/Modèles ppt/PPT par fac/bandeaux images/bandeau_fss.jpg">
            <a:extLst>
              <a:ext uri="{FF2B5EF4-FFF2-40B4-BE49-F238E27FC236}">
                <a16:creationId xmlns:a16="http://schemas.microsoft.com/office/drawing/2014/main" id="{C6030170-1BC2-63CE-01E0-E97647177B7E}"/>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5806497"/>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977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Una caricatura de una persona&#10;&#10;Descripción generada automáticamente con confianza media">
            <a:extLst>
              <a:ext uri="{FF2B5EF4-FFF2-40B4-BE49-F238E27FC236}">
                <a16:creationId xmlns:a16="http://schemas.microsoft.com/office/drawing/2014/main" id="{A122017A-765F-0888-E812-0645FBE3A4D3}"/>
              </a:ext>
            </a:extLst>
          </p:cNvPr>
          <p:cNvPicPr>
            <a:picLocks noChangeAspect="1"/>
          </p:cNvPicPr>
          <p:nvPr/>
        </p:nvPicPr>
        <p:blipFill>
          <a:blip r:embed="rId2"/>
          <a:srcRect b="2662"/>
          <a:stretch/>
        </p:blipFill>
        <p:spPr>
          <a:xfrm>
            <a:off x="179512" y="1268760"/>
            <a:ext cx="5752130" cy="3163450"/>
          </a:xfrm>
          <a:prstGeom prst="rect">
            <a:avLst/>
          </a:prstGeom>
          <a:noFill/>
        </p:spPr>
      </p:pic>
      <p:sp>
        <p:nvSpPr>
          <p:cNvPr id="9" name="CuadroTexto 8">
            <a:extLst>
              <a:ext uri="{FF2B5EF4-FFF2-40B4-BE49-F238E27FC236}">
                <a16:creationId xmlns:a16="http://schemas.microsoft.com/office/drawing/2014/main" id="{E5E9976D-72ED-8717-A633-3F8CF4F3555D}"/>
              </a:ext>
            </a:extLst>
          </p:cNvPr>
          <p:cNvSpPr txBox="1"/>
          <p:nvPr/>
        </p:nvSpPr>
        <p:spPr>
          <a:xfrm>
            <a:off x="6012160" y="1238404"/>
            <a:ext cx="3096344" cy="3816429"/>
          </a:xfrm>
          <a:prstGeom prst="rect">
            <a:avLst/>
          </a:prstGeom>
          <a:noFill/>
        </p:spPr>
        <p:txBody>
          <a:bodyPr wrap="square">
            <a:spAutoFit/>
          </a:bodyPr>
          <a:lstStyle/>
          <a:p>
            <a:r>
              <a:rPr lang="en-GB" sz="2500" b="1" i="1" dirty="0">
                <a:solidFill>
                  <a:srgbClr val="2E2A25"/>
                </a:solidFill>
                <a:latin typeface="var(--secondary-font-italic)"/>
              </a:rPr>
              <a:t>Acemoglu, Johnson et Robinson</a:t>
            </a:r>
          </a:p>
          <a:p>
            <a:r>
              <a:rPr lang="fr-FR" sz="2400" b="1" dirty="0"/>
              <a:t>Prix Nobel en sciences économiques 2024</a:t>
            </a:r>
            <a:br>
              <a:rPr lang="fr-FR" sz="2400" dirty="0"/>
            </a:br>
            <a:r>
              <a:rPr lang="fr-FR" sz="2400" dirty="0"/>
              <a:t>pour des recherches sur la genèse des institutions et leur influence sur la prospérité</a:t>
            </a:r>
            <a:endParaRPr lang="en-GB" sz="2400" dirty="0"/>
          </a:p>
          <a:p>
            <a:endParaRPr lang="en-GB" sz="2400" b="1" dirty="0"/>
          </a:p>
        </p:txBody>
      </p:sp>
      <p:pic>
        <p:nvPicPr>
          <p:cNvPr id="15" name="bandeau_fss.jpg" descr="/Volumes/PIP/Presse/catec/Charte 2014/Modèles ppt/PPT par fac/bandeaux images/bandeau_fss.jpg">
            <a:extLst>
              <a:ext uri="{FF2B5EF4-FFF2-40B4-BE49-F238E27FC236}">
                <a16:creationId xmlns:a16="http://schemas.microsoft.com/office/drawing/2014/main" id="{67B9EB2D-CA6E-ADB1-E120-9CFE296BC808}"/>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806497"/>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02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4C196-EADC-F008-FD7F-070AE436398B}"/>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2C6511CA-365D-27FB-414A-8EAB59FE5E71}"/>
              </a:ext>
            </a:extLst>
          </p:cNvPr>
          <p:cNvSpPr txBox="1"/>
          <p:nvPr/>
        </p:nvSpPr>
        <p:spPr>
          <a:xfrm>
            <a:off x="5868144" y="188640"/>
            <a:ext cx="3096344" cy="3077766"/>
          </a:xfrm>
          <a:prstGeom prst="rect">
            <a:avLst/>
          </a:prstGeom>
          <a:noFill/>
        </p:spPr>
        <p:txBody>
          <a:bodyPr wrap="square">
            <a:spAutoFit/>
          </a:bodyPr>
          <a:lstStyle/>
          <a:p>
            <a:r>
              <a:rPr lang="en-GB" sz="2500" b="1" i="1" dirty="0">
                <a:solidFill>
                  <a:srgbClr val="2E2A25"/>
                </a:solidFill>
                <a:latin typeface="var(--secondary-font-italic)"/>
              </a:rPr>
              <a:t>Mokyr, Aghion et Howitt</a:t>
            </a:r>
          </a:p>
          <a:p>
            <a:r>
              <a:rPr lang="fr-FR" sz="2400" b="1" dirty="0"/>
              <a:t>Prix Nobel en sciences économiques 2025</a:t>
            </a:r>
            <a:br>
              <a:rPr lang="fr-FR" sz="2400" dirty="0"/>
            </a:br>
            <a:r>
              <a:rPr lang="fr-FR" sz="2400" dirty="0"/>
              <a:t>pour avoir expliqué la croissance économique tirée par l’innovation</a:t>
            </a:r>
            <a:endParaRPr lang="en-GB" sz="2400" dirty="0"/>
          </a:p>
          <a:p>
            <a:endParaRPr lang="en-GB" sz="2400" b="1" dirty="0"/>
          </a:p>
        </p:txBody>
      </p:sp>
      <p:sp>
        <p:nvSpPr>
          <p:cNvPr id="6" name="CuadroTexto 5">
            <a:extLst>
              <a:ext uri="{FF2B5EF4-FFF2-40B4-BE49-F238E27FC236}">
                <a16:creationId xmlns:a16="http://schemas.microsoft.com/office/drawing/2014/main" id="{AC675F87-B442-A02F-7B9F-7DCB0B267540}"/>
              </a:ext>
            </a:extLst>
          </p:cNvPr>
          <p:cNvSpPr txBox="1"/>
          <p:nvPr/>
        </p:nvSpPr>
        <p:spPr>
          <a:xfrm>
            <a:off x="65701" y="4046302"/>
            <a:ext cx="9078299" cy="1200329"/>
          </a:xfrm>
          <a:prstGeom prst="rect">
            <a:avLst/>
          </a:prstGeom>
          <a:noFill/>
        </p:spPr>
        <p:txBody>
          <a:bodyPr wrap="square">
            <a:spAutoFit/>
          </a:bodyPr>
          <a:lstStyle/>
          <a:p>
            <a:r>
              <a:rPr lang="es-ES" b="1" dirty="0" err="1"/>
              <a:t>Mokyr</a:t>
            </a:r>
            <a:r>
              <a:rPr lang="es-ES" dirty="0"/>
              <a:t>: </a:t>
            </a:r>
            <a:r>
              <a:rPr lang="fr-FR" dirty="0"/>
              <a:t>pour avoir identifié les conditions préalables à une croissance soutenue grâce au progrès technologique</a:t>
            </a:r>
          </a:p>
          <a:p>
            <a:endParaRPr lang="fr-FR" dirty="0"/>
          </a:p>
          <a:p>
            <a:r>
              <a:rPr lang="fr-FR" b="1" dirty="0"/>
              <a:t>Aghion et Howitt</a:t>
            </a:r>
            <a:r>
              <a:rPr lang="fr-FR" dirty="0"/>
              <a:t>: pour la théorie de la croissance soutenue par la destruction créatrice </a:t>
            </a:r>
            <a:endParaRPr lang="en-GB" dirty="0"/>
          </a:p>
        </p:txBody>
      </p:sp>
      <p:pic>
        <p:nvPicPr>
          <p:cNvPr id="14" name="Imagen 13">
            <a:extLst>
              <a:ext uri="{FF2B5EF4-FFF2-40B4-BE49-F238E27FC236}">
                <a16:creationId xmlns:a16="http://schemas.microsoft.com/office/drawing/2014/main" id="{E763441B-7D88-4955-4FF5-8D68097C45DE}"/>
              </a:ext>
            </a:extLst>
          </p:cNvPr>
          <p:cNvPicPr>
            <a:picLocks noChangeAspect="1"/>
          </p:cNvPicPr>
          <p:nvPr/>
        </p:nvPicPr>
        <p:blipFill>
          <a:blip r:embed="rId3"/>
          <a:stretch>
            <a:fillRect/>
          </a:stretch>
        </p:blipFill>
        <p:spPr>
          <a:xfrm>
            <a:off x="32010" y="116632"/>
            <a:ext cx="5673084" cy="3709640"/>
          </a:xfrm>
          <a:prstGeom prst="rect">
            <a:avLst/>
          </a:prstGeom>
        </p:spPr>
      </p:pic>
      <p:pic>
        <p:nvPicPr>
          <p:cNvPr id="2" name="bandeau_fss.jpg" descr="/Volumes/PIP/Presse/catec/Charte 2014/Modèles ppt/PPT par fac/bandeaux images/bandeau_fss.jpg">
            <a:extLst>
              <a:ext uri="{FF2B5EF4-FFF2-40B4-BE49-F238E27FC236}">
                <a16:creationId xmlns:a16="http://schemas.microsoft.com/office/drawing/2014/main" id="{89507DCD-0436-8DE8-8BA1-2F691BB0AC6A}"/>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5806497"/>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8127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2627</TotalTime>
  <Words>1282</Words>
  <Application>Microsoft Office PowerPoint</Application>
  <PresentationFormat>Presentación en pantalla (4:3)</PresentationFormat>
  <Paragraphs>166</Paragraphs>
  <Slides>31</Slides>
  <Notes>7</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31</vt:i4>
      </vt:variant>
    </vt:vector>
  </HeadingPairs>
  <TitlesOfParts>
    <vt:vector size="43" baseType="lpstr">
      <vt:lpstr>MS PGothic</vt:lpstr>
      <vt:lpstr>Amazon Ember</vt:lpstr>
      <vt:lpstr>Arial</vt:lpstr>
      <vt:lpstr>Calibri</vt:lpstr>
      <vt:lpstr>Georgia</vt:lpstr>
      <vt:lpstr>Open Sans</vt:lpstr>
      <vt:lpstr>thesans</vt:lpstr>
      <vt:lpstr>thesansosfbold</vt:lpstr>
      <vt:lpstr>thesansosfplain</vt:lpstr>
      <vt:lpstr>Times New Roman</vt:lpstr>
      <vt:lpstr>var(--secondary-font-italic)</vt:lpstr>
      <vt:lpstr>Tema de Office</vt:lpstr>
      <vt:lpstr>Presentación de PowerPoint</vt:lpstr>
      <vt:lpstr>Master en Histoire Économique Internationale </vt:lpstr>
      <vt:lpstr>Presentación de PowerPoint</vt:lpstr>
      <vt:lpstr>Presentación de PowerPoint</vt:lpstr>
      <vt:lpstr>1. Qu'est-ce que ce master? Approche. Exemples  Le master en histoire économique internationale combine les connaissances en économie et histoire, avec une approche aussi très liée aux autres sciences sociales.  Il constitue une formation avancée, unique en Suisse, dans cette discipline. Il s'agit de l'un rares masters ayant conservé, avec celui de l'Université de Zurich, une orientation disciplinaire d'histoire économique </vt:lpstr>
      <vt:lpstr>- Expliquer des sujets économiques sur le temps long - Analyser les mécanismes économiques du point de vue historique   - Expliquer l'histoire des sociétés du point de vue de l'économie - Différencier les paradigmes économiques et appliquer les paradigmes adaptés aux contextes historiques spécifiques </vt:lpstr>
      <vt:lpstr>Presentación de PowerPoint</vt:lpstr>
      <vt:lpstr>Presentación de PowerPoint</vt:lpstr>
      <vt:lpstr>Presentación de PowerPoint</vt:lpstr>
      <vt:lpstr>Example: inégalité et capitalisme</vt:lpstr>
      <vt:lpstr>Presentación de PowerPoint</vt:lpstr>
      <vt:lpstr>Example: géographie, économie et histoire</vt:lpstr>
      <vt:lpstr>Example: géographie, économie et histoire</vt:lpstr>
      <vt:lpstr>Example: pauvreté en Afrique</vt:lpstr>
      <vt:lpstr>Presentación de PowerPoint</vt:lpstr>
      <vt:lpstr>Presentación de PowerPoint</vt:lpstr>
      <vt:lpstr>Presentación de PowerPoint</vt:lpstr>
      <vt:lpstr>Presentación de PowerPoint</vt:lpstr>
      <vt:lpstr>Presentación de PowerPoint</vt:lpstr>
      <vt:lpstr>Presentación de PowerPoint</vt:lpstr>
      <vt:lpstr>2. Délai de candidature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 devenir professionnel des diplômés en sciences sociales, 2005-2015 [Ruey, Rosenstein, Gouveia et Widmer, Sociograph 29] https://www.unige.ch/sciences-societe/files/6114/8181/0602/Que_sont_devenus_les_diplomes_en_sciences_sociales.pdf </vt:lpstr>
      <vt:lpstr>Enquête – Observatoire de la vie étudiante, 2024</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PNM</dc:creator>
  <cp:lastModifiedBy>Pilar Nogues-Marco</cp:lastModifiedBy>
  <cp:revision>83</cp:revision>
  <cp:lastPrinted>2018-11-27T10:08:18Z</cp:lastPrinted>
  <dcterms:created xsi:type="dcterms:W3CDTF">2017-02-27T16:40:40Z</dcterms:created>
  <dcterms:modified xsi:type="dcterms:W3CDTF">2025-10-30T13:53:53Z</dcterms:modified>
</cp:coreProperties>
</file>