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sldIdLst>
    <p:sldId id="325" r:id="rId3"/>
    <p:sldId id="348" r:id="rId4"/>
    <p:sldId id="358" r:id="rId5"/>
    <p:sldId id="328" r:id="rId6"/>
    <p:sldId id="334" r:id="rId7"/>
    <p:sldId id="354" r:id="rId8"/>
    <p:sldId id="336" r:id="rId9"/>
    <p:sldId id="360" r:id="rId10"/>
    <p:sldId id="331" r:id="rId11"/>
    <p:sldId id="332" r:id="rId12"/>
    <p:sldId id="356" r:id="rId13"/>
    <p:sldId id="343" r:id="rId14"/>
    <p:sldId id="329" r:id="rId15"/>
    <p:sldId id="347" r:id="rId16"/>
    <p:sldId id="330" r:id="rId17"/>
    <p:sldId id="346" r:id="rId18"/>
    <p:sldId id="349" r:id="rId19"/>
    <p:sldId id="355" r:id="rId20"/>
    <p:sldId id="339" r:id="rId21"/>
    <p:sldId id="350" r:id="rId22"/>
    <p:sldId id="335" r:id="rId23"/>
    <p:sldId id="344" r:id="rId24"/>
    <p:sldId id="351" r:id="rId25"/>
    <p:sldId id="338" r:id="rId26"/>
    <p:sldId id="300" r:id="rId27"/>
    <p:sldId id="352" r:id="rId28"/>
    <p:sldId id="353" r:id="rId29"/>
    <p:sldId id="340" r:id="rId30"/>
    <p:sldId id="304" r:id="rId31"/>
    <p:sldId id="341" r:id="rId32"/>
    <p:sldId id="342" r:id="rId33"/>
    <p:sldId id="359" r:id="rId34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465" autoAdjust="0"/>
  </p:normalViewPr>
  <p:slideViewPr>
    <p:cSldViewPr>
      <p:cViewPr varScale="1">
        <p:scale>
          <a:sx n="73" d="100"/>
          <a:sy n="73" d="100"/>
        </p:scale>
        <p:origin x="261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53463-C1E8-4ED0-9856-85190C63330F}" type="datetimeFigureOut">
              <a:rPr lang="fr-CH" smtClean="0"/>
              <a:pPr/>
              <a:t>03.03.2026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4A97E-C295-45A2-A9E4-F9A345229A6F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17245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fld id="{2B0BAF15-F202-4D61-9F01-9EFFD68E9DE5}" type="slidenum">
              <a:rPr lang="fr-FR" altLang="fr-FR" smtClean="0">
                <a:solidFill>
                  <a:srgbClr val="000000"/>
                </a:solidFill>
              </a:rPr>
              <a:pPr/>
              <a:t>1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1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51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907"/>
            <a:ext cx="5434993" cy="4565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342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C4A97E-C295-45A2-A9E4-F9A345229A6F}" type="slidenum">
              <a:rPr lang="fr-CH" smtClean="0"/>
              <a:pPr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92506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>
              <a:defRPr/>
            </a:pPr>
            <a:r>
              <a:rPr lang="fr-CH" sz="1600" dirty="0"/>
              <a:t>Une Faculté créée en 2014, qui vise à instituer un lieu de formation, de recherche, d’échanges et de diffusion, capable de relever les défis des grandes questions sociales contemporaines.</a:t>
            </a:r>
          </a:p>
          <a:p>
            <a:pPr marL="0" algn="just">
              <a:defRPr/>
            </a:pPr>
            <a:endParaRPr lang="fr-CH" sz="800" dirty="0"/>
          </a:p>
          <a:p>
            <a:pPr marL="0" algn="just">
              <a:defRPr/>
            </a:pPr>
            <a:r>
              <a:rPr lang="fr-CH" sz="1200" dirty="0"/>
              <a:t>La mondialisation économique et culturelle</a:t>
            </a:r>
          </a:p>
          <a:p>
            <a:pPr marL="0" algn="just">
              <a:defRPr/>
            </a:pPr>
            <a:r>
              <a:rPr lang="fr-CH" sz="1200" dirty="0"/>
              <a:t>Les recompositions politiques et identitaires</a:t>
            </a:r>
          </a:p>
          <a:p>
            <a:pPr marL="0">
              <a:defRPr/>
            </a:pPr>
            <a:r>
              <a:rPr lang="fr-CH" sz="1200" dirty="0"/>
              <a:t>Les vulnérabilités individuelles et collectives</a:t>
            </a:r>
          </a:p>
          <a:p>
            <a:pPr marL="0">
              <a:defRPr/>
            </a:pPr>
            <a:r>
              <a:rPr lang="fr-CH" sz="1200" dirty="0"/>
              <a:t>Les inégalités économiques, sociales et territoriales</a:t>
            </a:r>
          </a:p>
          <a:p>
            <a:pPr marL="0">
              <a:defRPr/>
            </a:pPr>
            <a:r>
              <a:rPr lang="fr-CH" sz="1200" dirty="0"/>
              <a:t>Etc.</a:t>
            </a: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C4A97E-C295-45A2-A9E4-F9A345229A6F}" type="slidenum">
              <a:rPr lang="fr-CH" smtClean="0"/>
              <a:pPr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34365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C4A97E-C295-45A2-A9E4-F9A345229A6F}" type="slidenum">
              <a:rPr lang="fr-CH" smtClean="0"/>
              <a:pPr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20835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1200" dirty="0">
                <a:solidFill>
                  <a:schemeClr val="tx1"/>
                </a:solidFill>
              </a:rPr>
              <a:t>Au-delà du délai officiel, les inscriptions sont définitives: pas de retrait possible</a:t>
            </a: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C4A97E-C295-45A2-A9E4-F9A345229A6F}" type="slidenum">
              <a:rPr lang="fr-CH" smtClean="0"/>
              <a:pPr/>
              <a:t>15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91932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C4A97E-C295-45A2-A9E4-F9A345229A6F}" type="slidenum">
              <a:rPr lang="fr-CH" smtClean="0"/>
              <a:pPr/>
              <a:t>20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51608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C4A97E-C295-45A2-A9E4-F9A345229A6F}" type="slidenum">
              <a:rPr lang="fr-CH" smtClean="0"/>
              <a:pPr/>
              <a:t>21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18616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C4A97E-C295-45A2-A9E4-F9A345229A6F}" type="slidenum">
              <a:rPr lang="fr-CH" smtClean="0"/>
              <a:pPr/>
              <a:t>27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97063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02B3-B26D-41D6-A1B1-C621616A9F0D}" type="datetimeFigureOut">
              <a:rPr lang="fr-FR" smtClean="0"/>
              <a:pPr/>
              <a:t>03/03/2026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A539-EABA-4C1B-801F-51099F8620D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02B3-B26D-41D6-A1B1-C621616A9F0D}" type="datetimeFigureOut">
              <a:rPr lang="fr-FR" smtClean="0"/>
              <a:pPr/>
              <a:t>03/03/2026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A539-EABA-4C1B-801F-51099F8620D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02B3-B26D-41D6-A1B1-C621616A9F0D}" type="datetimeFigureOut">
              <a:rPr lang="fr-FR" smtClean="0"/>
              <a:pPr/>
              <a:t>03/03/2026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A539-EABA-4C1B-801F-51099F8620D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690" y="2130426"/>
            <a:ext cx="777262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380" y="3886200"/>
            <a:ext cx="64012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926819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78103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20" y="4406901"/>
            <a:ext cx="777261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20" y="2906713"/>
            <a:ext cx="7772619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78024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50527" y="1916114"/>
            <a:ext cx="3947113" cy="4460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38295" y="1916114"/>
            <a:ext cx="3948579" cy="4460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64883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27" y="274638"/>
            <a:ext cx="822974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127" y="1535113"/>
            <a:ext cx="404088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127" y="2174875"/>
            <a:ext cx="404088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4525" y="1535113"/>
            <a:ext cx="404234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4525" y="2174875"/>
            <a:ext cx="404234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03956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402609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595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27" y="273050"/>
            <a:ext cx="300795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4965" y="273051"/>
            <a:ext cx="5111908" cy="53881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127" y="1435101"/>
            <a:ext cx="3007953" cy="42261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15242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02B3-B26D-41D6-A1B1-C621616A9F0D}" type="datetimeFigureOut">
              <a:rPr lang="fr-FR" smtClean="0"/>
              <a:pPr/>
              <a:t>03/03/2026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A539-EABA-4C1B-801F-51099F8620D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1879" y="4800600"/>
            <a:ext cx="548698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1879" y="612775"/>
            <a:ext cx="548698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1879" y="5367338"/>
            <a:ext cx="548698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92739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04249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78153" y="514350"/>
            <a:ext cx="2008721" cy="5862638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527" y="514350"/>
            <a:ext cx="5886972" cy="58626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59123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02B3-B26D-41D6-A1B1-C621616A9F0D}" type="datetimeFigureOut">
              <a:rPr lang="fr-FR" smtClean="0"/>
              <a:pPr/>
              <a:t>03/03/2026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A539-EABA-4C1B-801F-51099F8620D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02B3-B26D-41D6-A1B1-C621616A9F0D}" type="datetimeFigureOut">
              <a:rPr lang="fr-FR" smtClean="0"/>
              <a:pPr/>
              <a:t>03/03/2026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A539-EABA-4C1B-801F-51099F8620D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02B3-B26D-41D6-A1B1-C621616A9F0D}" type="datetimeFigureOut">
              <a:rPr lang="fr-FR" smtClean="0"/>
              <a:pPr/>
              <a:t>03/03/2026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A539-EABA-4C1B-801F-51099F8620D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02B3-B26D-41D6-A1B1-C621616A9F0D}" type="datetimeFigureOut">
              <a:rPr lang="fr-FR" smtClean="0"/>
              <a:pPr/>
              <a:t>03/03/2026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A539-EABA-4C1B-801F-51099F8620D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02B3-B26D-41D6-A1B1-C621616A9F0D}" type="datetimeFigureOut">
              <a:rPr lang="fr-FR" smtClean="0"/>
              <a:pPr/>
              <a:t>03/03/2026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A539-EABA-4C1B-801F-51099F8620D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02B3-B26D-41D6-A1B1-C621616A9F0D}" type="datetimeFigureOut">
              <a:rPr lang="fr-FR" smtClean="0"/>
              <a:pPr/>
              <a:t>03/03/2026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A539-EABA-4C1B-801F-51099F8620D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02B3-B26D-41D6-A1B1-C621616A9F0D}" type="datetimeFigureOut">
              <a:rPr lang="fr-FR" smtClean="0"/>
              <a:pPr/>
              <a:t>03/03/2026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A539-EABA-4C1B-801F-51099F8620D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file:///\\localhost\Volumes\PIP\Presse\catec\Charte%202014\Mode%25CC%2580les%20ppt\PPT%20par%20fac\bandeaux%20images\bandeau_fss.jp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702B3-B26D-41D6-A1B1-C621616A9F0D}" type="datetimeFigureOut">
              <a:rPr lang="fr-FR" smtClean="0"/>
              <a:pPr/>
              <a:t>03/03/2026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6A539-EABA-4C1B-801F-51099F8620D0}" type="slidenum">
              <a:rPr lang="fr-CH" smtClean="0"/>
              <a:pPr/>
              <a:t>‹N°›</a:t>
            </a:fld>
            <a:endParaRPr lang="fr-CH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andeau_fss.jpg" descr="/Volumes/PIP/Presse/catec/Charte 2014/Modèles ppt/PPT par fac/bandeaux images/bandeau_fss.jpg"/>
          <p:cNvPicPr>
            <a:picLocks noChangeAspect="1"/>
          </p:cNvPicPr>
          <p:nvPr userDrawn="1"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6775"/>
            <a:ext cx="91440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4038" y="1412875"/>
            <a:ext cx="80359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  <a:p>
            <a:pPr lvl="4"/>
            <a:r>
              <a:rPr lang="en-GB" altLang="fr-FR"/>
              <a:t>Huitième niveau de plan</a:t>
            </a:r>
          </a:p>
          <a:p>
            <a:pPr lvl="4"/>
            <a:r>
              <a:rPr lang="en-GB" altLang="fr-FR"/>
              <a:t>Neuvième niveau de plan</a:t>
            </a:r>
          </a:p>
        </p:txBody>
      </p:sp>
    </p:spTree>
    <p:extLst>
      <p:ext uri="{BB962C8B-B14F-4D97-AF65-F5344CB8AC3E}">
        <p14:creationId xmlns:p14="http://schemas.microsoft.com/office/powerpoint/2010/main" val="208343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7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7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7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7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7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il.unige.ch/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ge.ch/sciences-societe/files/4417/4644/6928/Calendrier_Academique_2025-2026.pdf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mediaserver.unige.ch/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ge.ch/sciences-societe/files/4417/4644/6928/Calendrier_Academique_2025-2026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il.unige.ch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gc.unige.ch/main/teachings?year=2025&amp;fac=default-value" TargetMode="External"/><Relationship Id="rId2" Type="http://schemas.openxmlformats.org/officeDocument/2006/relationships/hyperlink" Target="https://wwwi.unige.ch/cursus/programme-des-cours/web/teachings?year=2020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179388" y="2060575"/>
            <a:ext cx="8856662" cy="446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CH" altLang="fr-FR" sz="4000" b="1" dirty="0">
              <a:solidFill>
                <a:srgbClr val="F8B500"/>
              </a:solidFill>
              <a:cs typeface="Arial" panose="020B0604020202020204" pitchFamily="34" charset="0"/>
            </a:endParaRPr>
          </a:p>
          <a:p>
            <a:pPr algn="ctr">
              <a:buClr>
                <a:srgbClr val="000000"/>
              </a:buClr>
              <a:buSzPct val="100000"/>
            </a:pPr>
            <a:r>
              <a:rPr lang="fr-CH" altLang="fr-FR" sz="4000" b="1" dirty="0">
                <a:solidFill>
                  <a:srgbClr val="FFC000"/>
                </a:solidFill>
                <a:cs typeface="Arial" panose="020B0604020202020204" pitchFamily="34" charset="0"/>
              </a:rPr>
              <a:t>Faculté des sciences de la société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CH" altLang="fr-FR" b="1" dirty="0">
              <a:solidFill>
                <a:srgbClr val="F8B500"/>
              </a:solidFill>
              <a:cs typeface="Arial" panose="020B0604020202020204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CH" altLang="fr-FR" sz="2800" b="1" dirty="0">
                <a:solidFill>
                  <a:schemeClr val="tx1"/>
                </a:solidFill>
                <a:cs typeface="Arial" panose="020B0604020202020204" pitchFamily="34" charset="0"/>
              </a:rPr>
              <a:t>Informations pour les </a:t>
            </a:r>
            <a:r>
              <a:rPr lang="fr-CH" altLang="fr-FR" sz="2800" b="1" dirty="0" err="1">
                <a:solidFill>
                  <a:schemeClr val="tx1"/>
                </a:solidFill>
                <a:cs typeface="Arial" panose="020B0604020202020204" pitchFamily="34" charset="0"/>
              </a:rPr>
              <a:t>étudiant-es</a:t>
            </a:r>
            <a:r>
              <a:rPr lang="fr-CH" altLang="fr-FR" sz="2800" b="1" dirty="0">
                <a:solidFill>
                  <a:schemeClr val="tx1"/>
                </a:solidFill>
                <a:cs typeface="Arial" panose="020B0604020202020204" pitchFamily="34" charset="0"/>
              </a:rPr>
              <a:t> en programmes de mobilité "IN" en provenance d'Universités suisses, européennes et extra-européennes</a:t>
            </a:r>
          </a:p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CH" altLang="fr-FR" sz="2400" b="1" dirty="0">
                <a:solidFill>
                  <a:srgbClr val="F8B500"/>
                </a:solidFill>
                <a:cs typeface="Arial" panose="020B0604020202020204" pitchFamily="34" charset="0"/>
              </a:rPr>
              <a:t>Février 2026</a:t>
            </a:r>
          </a:p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CH" altLang="fr-FR" sz="4000" b="1" dirty="0">
              <a:solidFill>
                <a:srgbClr val="F8B5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2699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775"/>
          </a:xfrm>
        </p:spPr>
        <p:txBody>
          <a:bodyPr/>
          <a:lstStyle/>
          <a:p>
            <a:r>
              <a:rPr lang="fr-CH" altLang="fr-FR" b="1" dirty="0">
                <a:solidFill>
                  <a:srgbClr val="FFCC00"/>
                </a:solidFill>
              </a:rPr>
              <a:t>Choix des enseignements</a:t>
            </a:r>
            <a:endParaRPr lang="fr-CH" alt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9" y="1628775"/>
            <a:ext cx="7056784" cy="388778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Clr>
                <a:srgbClr val="00B0F0"/>
              </a:buClr>
            </a:pPr>
            <a:r>
              <a:rPr lang="fr-CH" altLang="fr-FR" sz="2400" b="1" dirty="0"/>
              <a:t>Etudiants de Master</a:t>
            </a:r>
          </a:p>
          <a:p>
            <a:pPr marL="0" indent="0" algn="just">
              <a:spcBef>
                <a:spcPts val="0"/>
              </a:spcBef>
              <a:buClr>
                <a:srgbClr val="00B0F0"/>
              </a:buClr>
            </a:pPr>
            <a:endParaRPr lang="fr-CH" altLang="fr-FR" sz="2400" dirty="0"/>
          </a:p>
          <a:p>
            <a:pPr marL="0" indent="0" algn="just">
              <a:spcBef>
                <a:spcPts val="0"/>
              </a:spcBef>
              <a:buClr>
                <a:srgbClr val="00B0F0"/>
              </a:buClr>
            </a:pPr>
            <a:r>
              <a:rPr lang="fr-CH" altLang="fr-FR" sz="2400" dirty="0"/>
              <a:t>Vous pouvez choisir les cours de niveau </a:t>
            </a:r>
            <a:r>
              <a:rPr lang="fr-CH" altLang="fr-FR" sz="2400" b="1" dirty="0" err="1"/>
              <a:t>Bachelor</a:t>
            </a:r>
            <a:r>
              <a:rPr lang="fr-CH" altLang="fr-FR" sz="2400" b="1" dirty="0"/>
              <a:t> et Master </a:t>
            </a:r>
          </a:p>
          <a:p>
            <a:pPr marL="0" indent="0" algn="just">
              <a:spcBef>
                <a:spcPts val="0"/>
              </a:spcBef>
              <a:buClr>
                <a:srgbClr val="00B0F0"/>
              </a:buClr>
            </a:pPr>
            <a:endParaRPr lang="fr-CH" altLang="fr-FR" sz="2400" dirty="0"/>
          </a:p>
          <a:p>
            <a:pPr marL="0" indent="0" algn="just">
              <a:spcBef>
                <a:spcPts val="0"/>
              </a:spcBef>
              <a:buClr>
                <a:srgbClr val="00B0F0"/>
              </a:buClr>
            </a:pPr>
            <a:r>
              <a:rPr lang="fr-CH" altLang="fr-FR" sz="2400" dirty="0"/>
              <a:t>Les cours d'accompagnement au mémoire de Master vous sont fermés.</a:t>
            </a:r>
          </a:p>
          <a:p>
            <a:pPr marL="0" indent="0" algn="just">
              <a:spcBef>
                <a:spcPts val="0"/>
              </a:spcBef>
              <a:buClr>
                <a:srgbClr val="00B0F0"/>
              </a:buClr>
            </a:pPr>
            <a:endParaRPr lang="fr-CH" altLang="fr-FR" sz="2400" dirty="0"/>
          </a:p>
          <a:p>
            <a:pPr marL="0" indent="0" algn="just">
              <a:spcBef>
                <a:spcPts val="0"/>
              </a:spcBef>
              <a:buClr>
                <a:srgbClr val="00B0F0"/>
              </a:buClr>
            </a:pPr>
            <a:endParaRPr lang="fr-CH" altLang="fr-FR" sz="2400" dirty="0"/>
          </a:p>
          <a:p>
            <a:pPr marL="0" indent="0" algn="just">
              <a:spcBef>
                <a:spcPts val="0"/>
              </a:spcBef>
              <a:buClr>
                <a:srgbClr val="00B0F0"/>
              </a:buClr>
            </a:pPr>
            <a:endParaRPr lang="fr-CH" altLang="fr-FR" sz="900" dirty="0"/>
          </a:p>
          <a:p>
            <a:pPr marL="0" algn="just">
              <a:defRPr/>
            </a:pPr>
            <a:endParaRPr lang="fr-CH" sz="900" dirty="0"/>
          </a:p>
          <a:p>
            <a:pPr marL="0" algn="just">
              <a:defRPr/>
            </a:pPr>
            <a:endParaRPr lang="fr-CH" sz="2000" dirty="0"/>
          </a:p>
          <a:p>
            <a:pPr marL="0" algn="just">
              <a:defRPr/>
            </a:pPr>
            <a:endParaRPr lang="fr-CH" sz="2600" dirty="0"/>
          </a:p>
        </p:txBody>
      </p:sp>
    </p:spTree>
    <p:extLst>
      <p:ext uri="{BB962C8B-B14F-4D97-AF65-F5344CB8AC3E}">
        <p14:creationId xmlns:p14="http://schemas.microsoft.com/office/powerpoint/2010/main" val="1897777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775"/>
          </a:xfrm>
        </p:spPr>
        <p:txBody>
          <a:bodyPr/>
          <a:lstStyle/>
          <a:p>
            <a:r>
              <a:rPr lang="fr-CH" altLang="fr-FR" b="1" dirty="0">
                <a:solidFill>
                  <a:srgbClr val="FFCC00"/>
                </a:solidFill>
              </a:rPr>
              <a:t>Choix des enseignements</a:t>
            </a:r>
            <a:endParaRPr lang="fr-CH" alt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12776"/>
            <a:ext cx="8892479" cy="4103787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Clr>
                <a:srgbClr val="00B0F0"/>
              </a:buClr>
            </a:pPr>
            <a:r>
              <a:rPr lang="fr-CH" altLang="fr-FR" sz="2400" b="1" dirty="0"/>
              <a:t>Information importante concernant les enseignements de la Faculté des lettres</a:t>
            </a:r>
          </a:p>
          <a:p>
            <a:pPr marL="0" indent="0" algn="just">
              <a:spcBef>
                <a:spcPts val="0"/>
              </a:spcBef>
              <a:buClr>
                <a:srgbClr val="00B0F0"/>
              </a:buClr>
            </a:pPr>
            <a:endParaRPr lang="fr-CH" altLang="fr-FR" sz="2400" dirty="0"/>
          </a:p>
          <a:p>
            <a:pPr algn="just">
              <a:spcBef>
                <a:spcPts val="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fr-FR" altLang="fr-FR" sz="2400" dirty="0"/>
              <a:t>La Faculté des lettres octroie en principe 4 crédits ECTS par enseignement aux </a:t>
            </a:r>
            <a:r>
              <a:rPr lang="fr-FR" altLang="fr-FR" sz="2400" dirty="0" err="1"/>
              <a:t>étudiant-es</a:t>
            </a:r>
            <a:r>
              <a:rPr lang="fr-FR" altLang="fr-FR" sz="2400" dirty="0"/>
              <a:t> en mobilité IN </a:t>
            </a:r>
            <a:r>
              <a:rPr lang="fr-FR" altLang="fr-FR" sz="2400" dirty="0" err="1"/>
              <a:t>rattaché-es</a:t>
            </a:r>
            <a:r>
              <a:rPr lang="fr-FR" altLang="fr-FR" sz="2400" dirty="0"/>
              <a:t> à celle-ci. </a:t>
            </a:r>
          </a:p>
          <a:p>
            <a:pPr algn="just">
              <a:spcBef>
                <a:spcPts val="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fr-FR" altLang="fr-FR" sz="2400" dirty="0"/>
          </a:p>
          <a:p>
            <a:pPr algn="just">
              <a:spcBef>
                <a:spcPts val="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fr-FR" altLang="fr-FR" sz="2400" dirty="0"/>
              <a:t>La Faculté des SDS travaillant uniquement sur une base de 3 crédits ECTS, les enseignements de la Faculté des lettres suivis par des </a:t>
            </a:r>
            <a:r>
              <a:rPr lang="fr-FR" altLang="fr-FR" sz="2400" dirty="0" err="1"/>
              <a:t>étudiant-es</a:t>
            </a:r>
            <a:r>
              <a:rPr lang="fr-FR" altLang="fr-FR" sz="2400" dirty="0"/>
              <a:t> en mobilité IN </a:t>
            </a:r>
            <a:r>
              <a:rPr lang="fr-FR" altLang="fr-FR" sz="2400" dirty="0" err="1"/>
              <a:t>rattaché-es</a:t>
            </a:r>
            <a:r>
              <a:rPr lang="fr-FR" altLang="fr-FR" sz="2400" dirty="0"/>
              <a:t> à la Faculté des SDS sont octroyés pour </a:t>
            </a:r>
            <a:r>
              <a:rPr lang="fr-FR" altLang="fr-FR" sz="2400" b="1" dirty="0">
                <a:solidFill>
                  <a:srgbClr val="FF0000"/>
                </a:solidFill>
              </a:rPr>
              <a:t>3 crédits ECTS ou 6 crédits ECTS. </a:t>
            </a:r>
            <a:endParaRPr lang="fr-CH" altLang="fr-FR" sz="2400" b="1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buClr>
                <a:srgbClr val="00B0F0"/>
              </a:buClr>
            </a:pPr>
            <a:endParaRPr lang="fr-CH" altLang="fr-FR" sz="900" dirty="0"/>
          </a:p>
          <a:p>
            <a:pPr marL="0" algn="just">
              <a:defRPr/>
            </a:pPr>
            <a:endParaRPr lang="fr-CH" sz="900" dirty="0"/>
          </a:p>
          <a:p>
            <a:pPr marL="0" algn="just">
              <a:defRPr/>
            </a:pPr>
            <a:endParaRPr lang="fr-CH" sz="2000" dirty="0"/>
          </a:p>
          <a:p>
            <a:pPr marL="0" algn="just">
              <a:defRPr/>
            </a:pPr>
            <a:endParaRPr lang="fr-CH" sz="2600" dirty="0"/>
          </a:p>
        </p:txBody>
      </p:sp>
    </p:spTree>
    <p:extLst>
      <p:ext uri="{BB962C8B-B14F-4D97-AF65-F5344CB8AC3E}">
        <p14:creationId xmlns:p14="http://schemas.microsoft.com/office/powerpoint/2010/main" val="1148232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775"/>
          </a:xfrm>
        </p:spPr>
        <p:txBody>
          <a:bodyPr/>
          <a:lstStyle/>
          <a:p>
            <a:r>
              <a:rPr lang="fr-CH" altLang="fr-FR" b="1" dirty="0">
                <a:solidFill>
                  <a:srgbClr val="FFCC00"/>
                </a:solidFill>
              </a:rPr>
              <a:t>Inscription aux enseignements</a:t>
            </a:r>
            <a:endParaRPr lang="fr-CH" alt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9572" y="1268760"/>
            <a:ext cx="7704855" cy="4031779"/>
          </a:xfrm>
        </p:spPr>
        <p:txBody>
          <a:bodyPr/>
          <a:lstStyle/>
          <a:p>
            <a:pPr marL="0" algn="just">
              <a:defRPr/>
            </a:pPr>
            <a:endParaRPr lang="fr-CH" sz="1050" spc="-120" dirty="0"/>
          </a:p>
          <a:p>
            <a:pPr marL="0" algn="ctr">
              <a:defRPr/>
            </a:pPr>
            <a:r>
              <a:rPr lang="fr-CH" sz="2400" b="1" dirty="0"/>
              <a:t>Procédure d'inscription</a:t>
            </a:r>
          </a:p>
          <a:p>
            <a:pPr marL="0" algn="just">
              <a:defRPr/>
            </a:pPr>
            <a:endParaRPr lang="fr-CH" sz="1050" dirty="0"/>
          </a:p>
          <a:p>
            <a:pPr marL="428625" algn="just">
              <a:buFont typeface="+mj-lt"/>
              <a:buAutoNum type="arabicPeriod"/>
              <a:defRPr/>
            </a:pPr>
            <a:r>
              <a:rPr lang="fr-CH" sz="1800" dirty="0"/>
              <a:t>Vous allez recevoir sur votre adresse @etu.unige.ch un e-mail vous informant de l’ouverture du portail d’inscription en ligne</a:t>
            </a:r>
          </a:p>
          <a:p>
            <a:pPr marL="428625" algn="just">
              <a:buFont typeface="+mj-lt"/>
              <a:buAutoNum type="arabicPeriod"/>
              <a:defRPr/>
            </a:pPr>
            <a:endParaRPr lang="fr-CH" sz="100" dirty="0"/>
          </a:p>
          <a:p>
            <a:pPr marL="428625" algn="just">
              <a:buFont typeface="+mj-lt"/>
              <a:buAutoNum type="arabicPeriod"/>
              <a:defRPr/>
            </a:pPr>
            <a:r>
              <a:rPr lang="fr-CH" sz="1800" dirty="0"/>
              <a:t>Vous vous connectez sur </a:t>
            </a:r>
            <a:r>
              <a:rPr lang="fr-CH" sz="1800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https://portail.unige.ch</a:t>
            </a:r>
            <a:r>
              <a:rPr lang="fr-CH" sz="1800" dirty="0">
                <a:solidFill>
                  <a:srgbClr val="00B0F0"/>
                </a:solidFill>
              </a:rPr>
              <a:t> </a:t>
            </a:r>
            <a:r>
              <a:rPr lang="fr-CH" sz="1800" dirty="0"/>
              <a:t>au moyen de vos identifiants.</a:t>
            </a:r>
          </a:p>
          <a:p>
            <a:pPr marL="428625" algn="just">
              <a:buFont typeface="+mj-lt"/>
              <a:buAutoNum type="arabicPeriod"/>
              <a:defRPr/>
            </a:pPr>
            <a:endParaRPr lang="fr-CH" sz="100" dirty="0"/>
          </a:p>
          <a:p>
            <a:pPr marL="428625" algn="just">
              <a:buFont typeface="+mj-lt"/>
              <a:buAutoNum type="arabicPeriod"/>
              <a:defRPr/>
            </a:pPr>
            <a:r>
              <a:rPr lang="fr-CH" sz="1800" dirty="0"/>
              <a:t>Vous remplissez le formulaire d’inscription en ligne pour les enseignements choisis en Faculté des </a:t>
            </a:r>
            <a:r>
              <a:rPr lang="fr-CH" sz="1800" dirty="0" err="1"/>
              <a:t>SdS</a:t>
            </a:r>
            <a:r>
              <a:rPr lang="fr-CH" sz="1800" dirty="0"/>
              <a:t> et dans les autres Facultés.</a:t>
            </a:r>
          </a:p>
          <a:p>
            <a:pPr marL="428625" algn="just">
              <a:buFont typeface="+mj-lt"/>
              <a:buAutoNum type="arabicPeriod"/>
              <a:defRPr/>
            </a:pPr>
            <a:r>
              <a:rPr lang="fr-CH" sz="1800" dirty="0"/>
              <a:t>Enseignements de la Faculté des lettres et de la Faculté de droit: vérifier auprès du Secrétariat des étudiant-es de ces facultés comment vous inscrire.</a:t>
            </a:r>
            <a:endParaRPr lang="fr-CH" sz="800" dirty="0"/>
          </a:p>
          <a:p>
            <a:pPr marL="0" algn="ctr">
              <a:defRPr/>
            </a:pPr>
            <a:endParaRPr lang="fr-CH" sz="2400" b="1" dirty="0"/>
          </a:p>
          <a:p>
            <a:pPr marL="0" algn="just">
              <a:defRPr/>
            </a:pPr>
            <a:endParaRPr lang="fr-CH" sz="800" dirty="0"/>
          </a:p>
          <a:p>
            <a:pPr marL="0" algn="just">
              <a:defRPr/>
            </a:pPr>
            <a:endParaRPr lang="fr-CH" sz="1800" dirty="0"/>
          </a:p>
          <a:p>
            <a:pPr marL="0" algn="just">
              <a:defRPr/>
            </a:pPr>
            <a:endParaRPr lang="fr-CH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AC9F86-D61B-FDBE-F00E-2A16D2263258}"/>
              </a:ext>
            </a:extLst>
          </p:cNvPr>
          <p:cNvSpPr/>
          <p:nvPr/>
        </p:nvSpPr>
        <p:spPr bwMode="auto">
          <a:xfrm>
            <a:off x="0" y="0"/>
            <a:ext cx="9144000" cy="5877272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CH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343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775"/>
          </a:xfrm>
        </p:spPr>
        <p:txBody>
          <a:bodyPr/>
          <a:lstStyle/>
          <a:p>
            <a:r>
              <a:rPr lang="fr-CH" altLang="fr-FR" b="1" dirty="0">
                <a:solidFill>
                  <a:srgbClr val="FFCC00"/>
                </a:solidFill>
              </a:rPr>
              <a:t>Inscription aux enseignements</a:t>
            </a:r>
            <a:endParaRPr lang="fr-CH" alt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484784"/>
            <a:ext cx="7704855" cy="4031779"/>
          </a:xfrm>
        </p:spPr>
        <p:txBody>
          <a:bodyPr/>
          <a:lstStyle/>
          <a:p>
            <a:pPr marL="0" algn="ctr">
              <a:defRPr/>
            </a:pPr>
            <a:endParaRPr lang="fr-CH" sz="1100" b="1" dirty="0"/>
          </a:p>
          <a:p>
            <a:pPr marL="0" algn="ctr">
              <a:defRPr/>
            </a:pPr>
            <a:r>
              <a:rPr lang="fr-CH" sz="2550" b="1" dirty="0"/>
              <a:t>Délais d’inscription</a:t>
            </a:r>
          </a:p>
          <a:p>
            <a:pPr marL="0" algn="ctr">
              <a:defRPr/>
            </a:pPr>
            <a:endParaRPr lang="fr-CH" sz="100" b="1" dirty="0"/>
          </a:p>
          <a:p>
            <a:pPr marL="0" algn="just">
              <a:defRPr/>
            </a:pPr>
            <a:r>
              <a:rPr lang="fr-CH" sz="2550" b="1" u="sng" dirty="0">
                <a:solidFill>
                  <a:srgbClr val="FF0000"/>
                </a:solidFill>
              </a:rPr>
              <a:t>9 mars 2026</a:t>
            </a:r>
            <a:r>
              <a:rPr lang="fr-CH" sz="2550" b="1" dirty="0">
                <a:solidFill>
                  <a:srgbClr val="FF0000"/>
                </a:solidFill>
              </a:rPr>
              <a:t> </a:t>
            </a:r>
            <a:r>
              <a:rPr lang="fr-CH" sz="2550" dirty="0"/>
              <a:t>pour la session d'examens ordinaire de mai/juin 2026</a:t>
            </a:r>
          </a:p>
          <a:p>
            <a:pPr marL="0" algn="just">
              <a:defRPr/>
            </a:pPr>
            <a:endParaRPr lang="fr-CH" sz="2400" b="1" u="sng" dirty="0"/>
          </a:p>
          <a:p>
            <a:pPr marL="0" algn="just">
              <a:defRPr/>
            </a:pPr>
            <a:r>
              <a:rPr lang="fr-CH" sz="2550" b="1" u="sng" dirty="0"/>
              <a:t>19 juillet 2026</a:t>
            </a:r>
            <a:r>
              <a:rPr lang="fr-CH" sz="2550" dirty="0"/>
              <a:t> pour la session d’examens extraordinaire (rattrapage) d’août/septembre 2026</a:t>
            </a:r>
            <a:endParaRPr lang="fr-CH" sz="900" spc="-120" dirty="0"/>
          </a:p>
          <a:p>
            <a:pPr marL="0" algn="just">
              <a:spcBef>
                <a:spcPts val="0"/>
              </a:spcBef>
              <a:defRPr/>
            </a:pPr>
            <a:endParaRPr lang="fr-CH" sz="900" dirty="0"/>
          </a:p>
          <a:p>
            <a:pPr marL="0" algn="ctr">
              <a:defRPr/>
            </a:pPr>
            <a:r>
              <a:rPr lang="fr-CH" sz="2550" b="1" dirty="0">
                <a:hlinkClick r:id="rId2"/>
              </a:rPr>
              <a:t>Calendrier académique</a:t>
            </a:r>
            <a:endParaRPr lang="fr-CH" sz="2550" b="1" dirty="0"/>
          </a:p>
          <a:p>
            <a:pPr marL="0" algn="just">
              <a:defRPr/>
            </a:pPr>
            <a:endParaRPr lang="fr-CH" sz="900" dirty="0"/>
          </a:p>
          <a:p>
            <a:pPr marL="0" algn="just">
              <a:defRPr/>
            </a:pPr>
            <a:endParaRPr lang="fr-CH" sz="2000" dirty="0"/>
          </a:p>
          <a:p>
            <a:pPr marL="0" algn="just">
              <a:defRPr/>
            </a:pPr>
            <a:endParaRPr lang="fr-CH" sz="2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003F89-D5FB-858F-121A-4C585AD3FC83}"/>
              </a:ext>
            </a:extLst>
          </p:cNvPr>
          <p:cNvSpPr/>
          <p:nvPr/>
        </p:nvSpPr>
        <p:spPr bwMode="auto">
          <a:xfrm>
            <a:off x="0" y="0"/>
            <a:ext cx="9144000" cy="5877272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CH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5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775"/>
          </a:xfrm>
        </p:spPr>
        <p:txBody>
          <a:bodyPr/>
          <a:lstStyle/>
          <a:p>
            <a:r>
              <a:rPr lang="fr-CH" altLang="fr-FR" b="1" dirty="0">
                <a:solidFill>
                  <a:srgbClr val="FFCC00"/>
                </a:solidFill>
              </a:rPr>
              <a:t>Inscription aux enseignements</a:t>
            </a:r>
            <a:endParaRPr lang="fr-CH" alt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2204864"/>
            <a:ext cx="7704855" cy="3311699"/>
          </a:xfrm>
        </p:spPr>
        <p:txBody>
          <a:bodyPr/>
          <a:lstStyle/>
          <a:p>
            <a:pPr marL="0" algn="ctr">
              <a:defRPr/>
            </a:pPr>
            <a:endParaRPr lang="fr-CH" sz="1100" b="1" dirty="0"/>
          </a:p>
          <a:p>
            <a:pPr marL="114300" indent="-457200">
              <a:buFont typeface="Wingdings" panose="05000000000000000000" pitchFamily="2" charset="2"/>
              <a:buChar char="Ø"/>
              <a:defRPr/>
            </a:pPr>
            <a:r>
              <a:rPr lang="fr-CH" sz="2550" dirty="0"/>
              <a:t>Les délais d'inscription sont impératifs</a:t>
            </a:r>
          </a:p>
          <a:p>
            <a:pPr marL="114300" indent="-457200">
              <a:buFont typeface="Wingdings" panose="05000000000000000000" pitchFamily="2" charset="2"/>
              <a:buChar char="Ø"/>
              <a:defRPr/>
            </a:pPr>
            <a:endParaRPr lang="fr-CH" sz="2550" dirty="0"/>
          </a:p>
          <a:p>
            <a:pPr marL="446088" indent="-446088">
              <a:buFont typeface="Wingdings" panose="05000000000000000000" pitchFamily="2" charset="2"/>
              <a:buChar char="Ø"/>
              <a:defRPr/>
            </a:pPr>
            <a:r>
              <a:rPr lang="fr-CH" sz="2550" b="1" dirty="0">
                <a:solidFill>
                  <a:srgbClr val="FF0000"/>
                </a:solidFill>
              </a:rPr>
              <a:t>Passé les délais, il n'est plus possible de s'inscrire ou de modifier/annuler une inscription effectuée</a:t>
            </a:r>
          </a:p>
          <a:p>
            <a:pPr marL="0" algn="just">
              <a:defRPr/>
            </a:pPr>
            <a:endParaRPr lang="fr-CH" sz="900" dirty="0"/>
          </a:p>
          <a:p>
            <a:pPr marL="0" algn="just">
              <a:defRPr/>
            </a:pPr>
            <a:endParaRPr lang="fr-CH" sz="2000" dirty="0"/>
          </a:p>
          <a:p>
            <a:pPr marL="0" algn="just">
              <a:defRPr/>
            </a:pPr>
            <a:endParaRPr lang="fr-CH" sz="2600" dirty="0"/>
          </a:p>
        </p:txBody>
      </p:sp>
    </p:spTree>
    <p:extLst>
      <p:ext uri="{BB962C8B-B14F-4D97-AF65-F5344CB8AC3E}">
        <p14:creationId xmlns:p14="http://schemas.microsoft.com/office/powerpoint/2010/main" val="2835546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775"/>
          </a:xfrm>
        </p:spPr>
        <p:txBody>
          <a:bodyPr/>
          <a:lstStyle/>
          <a:p>
            <a:r>
              <a:rPr lang="fr-CH" altLang="fr-FR" b="1" dirty="0">
                <a:solidFill>
                  <a:srgbClr val="FFCC00"/>
                </a:solidFill>
              </a:rPr>
              <a:t>Inscription aux enseignements</a:t>
            </a:r>
            <a:endParaRPr lang="fr-CH" alt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628775"/>
            <a:ext cx="7704855" cy="3887788"/>
          </a:xfrm>
        </p:spPr>
        <p:txBody>
          <a:bodyPr/>
          <a:lstStyle/>
          <a:p>
            <a:pPr algn="just">
              <a:spcBef>
                <a:spcPts val="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fr-CH" sz="2400" dirty="0"/>
              <a:t>N'oubliez pas de soumettre le formulaire en ligne !</a:t>
            </a:r>
          </a:p>
          <a:p>
            <a:pPr marL="0" indent="0" algn="just">
              <a:spcBef>
                <a:spcPts val="0"/>
              </a:spcBef>
              <a:buClr>
                <a:srgbClr val="00B0F0"/>
              </a:buClr>
            </a:pPr>
            <a:endParaRPr lang="fr-CH" altLang="fr-FR" sz="24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fr-CH" altLang="fr-FR" sz="2400" dirty="0">
                <a:solidFill>
                  <a:schemeClr val="tx1"/>
                </a:solidFill>
              </a:rPr>
              <a:t>Inscription au cours en début de semestre = inscription à l'examen à la fin du semestre.</a:t>
            </a:r>
          </a:p>
          <a:p>
            <a:pPr algn="just">
              <a:spcBef>
                <a:spcPts val="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fr-CH" altLang="fr-FR" sz="24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fr-CH" sz="2400" dirty="0">
                <a:solidFill>
                  <a:schemeClr val="tx1"/>
                </a:solidFill>
              </a:rPr>
              <a:t>Inscription en ligne sur votre </a:t>
            </a:r>
            <a:r>
              <a:rPr lang="fr-CH" sz="2400" b="1" dirty="0">
                <a:solidFill>
                  <a:schemeClr val="tx1"/>
                </a:solidFill>
              </a:rPr>
              <a:t>portail </a:t>
            </a:r>
            <a:r>
              <a:rPr lang="fr-CH" sz="2400" b="1" dirty="0" err="1">
                <a:solidFill>
                  <a:schemeClr val="tx1"/>
                </a:solidFill>
              </a:rPr>
              <a:t>unige</a:t>
            </a:r>
            <a:r>
              <a:rPr lang="fr-CH" sz="2400" b="1" dirty="0">
                <a:solidFill>
                  <a:schemeClr val="tx1"/>
                </a:solidFill>
              </a:rPr>
              <a:t> </a:t>
            </a:r>
            <a:r>
              <a:rPr lang="fr-CH" sz="2400" dirty="0">
                <a:solidFill>
                  <a:schemeClr val="tx1"/>
                </a:solidFill>
              </a:rPr>
              <a:t>indispensable (Moodle ≠ IEL. Il ne suffit pas de s'inscrire sur Moodle)</a:t>
            </a:r>
          </a:p>
          <a:p>
            <a:pPr algn="just">
              <a:spcBef>
                <a:spcPts val="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endParaRPr lang="fr-CH" sz="24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fr-CH" sz="2400" dirty="0">
                <a:solidFill>
                  <a:schemeClr val="tx1"/>
                </a:solidFill>
              </a:rPr>
              <a:t>Imprimez votre inscription afin de la contrôler et conservez-la </a:t>
            </a:r>
          </a:p>
          <a:p>
            <a:pPr marL="0" indent="0" algn="just">
              <a:spcBef>
                <a:spcPts val="0"/>
              </a:spcBef>
              <a:buClr>
                <a:srgbClr val="00B0F0"/>
              </a:buClr>
              <a:defRPr/>
            </a:pPr>
            <a:endParaRPr lang="fr-CH" sz="24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431061-A1E9-C7F4-3C16-C0D4C17AD92B}"/>
              </a:ext>
            </a:extLst>
          </p:cNvPr>
          <p:cNvSpPr/>
          <p:nvPr/>
        </p:nvSpPr>
        <p:spPr bwMode="auto">
          <a:xfrm>
            <a:off x="0" y="0"/>
            <a:ext cx="9144000" cy="5877272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CH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525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2A409D-2D52-4256-B008-FA2C5DCE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38" y="1412875"/>
            <a:ext cx="8035925" cy="2664197"/>
          </a:xfrm>
        </p:spPr>
        <p:txBody>
          <a:bodyPr/>
          <a:lstStyle/>
          <a:p>
            <a:pPr marL="457200" indent="-4572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Plateforme permettant la communication entre les </a:t>
            </a:r>
            <a:r>
              <a:rPr lang="fr-FR" sz="2400" dirty="0" err="1"/>
              <a:t>enseignant-es</a:t>
            </a:r>
            <a:r>
              <a:rPr lang="fr-FR" sz="2400" dirty="0"/>
              <a:t> et leurs </a:t>
            </a:r>
            <a:r>
              <a:rPr lang="fr-FR" sz="2400" dirty="0" err="1"/>
              <a:t>étudiant-es</a:t>
            </a:r>
            <a:r>
              <a:rPr lang="fr-FR" sz="2400" dirty="0"/>
              <a:t>. </a:t>
            </a:r>
          </a:p>
          <a:p>
            <a:pPr marL="457200" indent="-4572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Les enseignant-es utilisent en général </a:t>
            </a:r>
            <a:r>
              <a:rPr lang="fr-FR" sz="2400" i="1" dirty="0"/>
              <a:t>Moodle</a:t>
            </a:r>
            <a:r>
              <a:rPr lang="fr-FR" sz="2400" dirty="0"/>
              <a:t> pour transmettre aux étudiant-es des informations sur leurs cours/séminaires. </a:t>
            </a:r>
            <a:endParaRPr lang="fr-CH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FF5D7D5-AFEF-467E-BE83-B082CDDFB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775"/>
          </a:xfrm>
        </p:spPr>
        <p:txBody>
          <a:bodyPr/>
          <a:lstStyle/>
          <a:p>
            <a:r>
              <a:rPr lang="fr-CH" altLang="fr-FR" b="1" dirty="0">
                <a:solidFill>
                  <a:srgbClr val="FFCC00"/>
                </a:solidFill>
              </a:rPr>
              <a:t>Moodle</a:t>
            </a:r>
            <a:endParaRPr lang="fr-CH" alt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C18428F-17F8-4E16-93A3-2114E9ABF4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7" y="4108932"/>
            <a:ext cx="1207021" cy="120702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B155E7C-7754-4C59-B31A-25EAE1635481}"/>
              </a:ext>
            </a:extLst>
          </p:cNvPr>
          <p:cNvSpPr txBox="1"/>
          <p:nvPr/>
        </p:nvSpPr>
        <p:spPr>
          <a:xfrm>
            <a:off x="1979712" y="4108932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>
                <a:solidFill>
                  <a:srgbClr val="FF0000"/>
                </a:solidFill>
              </a:rPr>
              <a:t>Elle ne permet pas l'inscription formelle aux enseignements. Seules les inscriptions faites par votre </a:t>
            </a:r>
            <a:r>
              <a:rPr lang="fr-FR" sz="2400" b="1" u="sng" dirty="0">
                <a:solidFill>
                  <a:srgbClr val="FF0000"/>
                </a:solidFill>
              </a:rPr>
              <a:t>portail étudiant</a:t>
            </a:r>
            <a:r>
              <a:rPr lang="fr-FR" sz="2400" b="1" dirty="0">
                <a:solidFill>
                  <a:srgbClr val="FF0000"/>
                </a:solidFill>
              </a:rPr>
              <a:t> font foi.</a:t>
            </a:r>
          </a:p>
          <a:p>
            <a:pPr algn="just"/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1111614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2A409D-2D52-4256-B008-FA2C5DCE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37" y="2780928"/>
            <a:ext cx="8035925" cy="2664197"/>
          </a:xfrm>
        </p:spPr>
        <p:txBody>
          <a:bodyPr/>
          <a:lstStyle/>
          <a:p>
            <a:pPr marL="457200" indent="-4572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Plateforme où sont disponibles les enregistrements des enseignements et des conférences de l'UNIGE.</a:t>
            </a:r>
          </a:p>
          <a:p>
            <a:pPr marL="457200" indent="-4572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En principe, tous les enseignements sont enregistrés.</a:t>
            </a:r>
          </a:p>
          <a:p>
            <a:pPr marL="457200" indent="-4572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Il est recommandé de </a:t>
            </a:r>
            <a:r>
              <a:rPr lang="fr-FR" sz="2400" b="1" dirty="0"/>
              <a:t>participer</a:t>
            </a:r>
            <a:r>
              <a:rPr lang="fr-FR" sz="2400" dirty="0"/>
              <a:t> aux enseignements en présentiel. </a:t>
            </a:r>
          </a:p>
          <a:p>
            <a:endParaRPr lang="fr-CH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FF5D7D5-AFEF-467E-BE83-B082CDDFB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775"/>
          </a:xfrm>
        </p:spPr>
        <p:txBody>
          <a:bodyPr/>
          <a:lstStyle/>
          <a:p>
            <a:r>
              <a:rPr lang="fr-CH" altLang="fr-FR" b="1" dirty="0">
                <a:solidFill>
                  <a:srgbClr val="FFCC00"/>
                </a:solidFill>
              </a:rPr>
              <a:t>Mediaserver</a:t>
            </a:r>
            <a:endParaRPr lang="fr-CH" alt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B155E7C-7754-4C59-B31A-25EAE1635481}"/>
              </a:ext>
            </a:extLst>
          </p:cNvPr>
          <p:cNvSpPr txBox="1"/>
          <p:nvPr/>
        </p:nvSpPr>
        <p:spPr>
          <a:xfrm>
            <a:off x="0" y="1698438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hlinkClick r:id="rId2"/>
              </a:rPr>
              <a:t>https://mediaserver.unige.ch</a:t>
            </a:r>
            <a:r>
              <a:rPr lang="fr-FR" sz="2400" b="1" dirty="0"/>
              <a:t> </a:t>
            </a:r>
          </a:p>
          <a:p>
            <a:pPr algn="ctr"/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3088577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B0AE1B49-BBEF-432C-AB2B-1E78C3531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775"/>
          </a:xfrm>
        </p:spPr>
        <p:txBody>
          <a:bodyPr/>
          <a:lstStyle/>
          <a:p>
            <a:r>
              <a:rPr lang="fr-CH" altLang="fr-FR" b="1" dirty="0">
                <a:solidFill>
                  <a:srgbClr val="FFCC00"/>
                </a:solidFill>
              </a:rPr>
              <a:t>Evaluation des enseignements</a:t>
            </a:r>
            <a:endParaRPr lang="fr-CH" altLang="fr-FR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FB41DAC6-7CCB-4C2E-A005-35B72CD7A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37" y="1412776"/>
            <a:ext cx="8035925" cy="2664197"/>
          </a:xfrm>
        </p:spPr>
        <p:txBody>
          <a:bodyPr/>
          <a:lstStyle/>
          <a:p>
            <a:pPr marL="0" indent="0" algn="just">
              <a:spcBef>
                <a:spcPts val="600"/>
              </a:spcBef>
            </a:pPr>
            <a:r>
              <a:rPr lang="fr-FR" sz="2400" dirty="0"/>
              <a:t>Chaque </a:t>
            </a:r>
            <a:r>
              <a:rPr lang="fr-FR" sz="2400" dirty="0" err="1"/>
              <a:t>enseignant-e</a:t>
            </a:r>
            <a:r>
              <a:rPr lang="fr-FR" sz="2400" dirty="0"/>
              <a:t> décide des modalités d'évaluation pour son cours/séminaire</a:t>
            </a:r>
          </a:p>
          <a:p>
            <a:pPr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Examen écrit ou oral en session</a:t>
            </a:r>
          </a:p>
          <a:p>
            <a:pPr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Contrôle continu</a:t>
            </a:r>
          </a:p>
          <a:p>
            <a:pPr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Travail écrit</a:t>
            </a:r>
          </a:p>
          <a:p>
            <a:pPr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…</a:t>
            </a:r>
          </a:p>
          <a:p>
            <a:pPr marL="0" indent="0" algn="just">
              <a:spcBef>
                <a:spcPts val="600"/>
              </a:spcBef>
            </a:pPr>
            <a:endParaRPr lang="fr-FR" sz="2400" dirty="0"/>
          </a:p>
          <a:p>
            <a:pPr marL="0" indent="0" algn="just">
              <a:spcBef>
                <a:spcPts val="600"/>
              </a:spcBef>
            </a:pPr>
            <a:r>
              <a:rPr lang="fr-FR" sz="2400" dirty="0"/>
              <a:t>Les modalités d'évaluation doivent vous être communiquées en début de semestre. </a:t>
            </a:r>
          </a:p>
          <a:p>
            <a:pPr marL="0" indent="0" algn="ctr">
              <a:spcBef>
                <a:spcPts val="600"/>
              </a:spcBef>
            </a:pPr>
            <a:r>
              <a:rPr lang="fr-FR" sz="2400" b="1" dirty="0">
                <a:solidFill>
                  <a:srgbClr val="FF0000"/>
                </a:solidFill>
              </a:rPr>
              <a:t>Si ce n'est pas clair, demandez-les.</a:t>
            </a:r>
            <a:endParaRPr lang="fr-CH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01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775"/>
          </a:xfrm>
        </p:spPr>
        <p:txBody>
          <a:bodyPr/>
          <a:lstStyle/>
          <a:p>
            <a:r>
              <a:rPr lang="fr-CH" altLang="fr-FR" b="1" dirty="0">
                <a:solidFill>
                  <a:srgbClr val="FFCC00"/>
                </a:solidFill>
              </a:rPr>
              <a:t>INFORMATIONS IMPORTANTES</a:t>
            </a:r>
            <a:endParaRPr lang="fr-CH" alt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196752"/>
            <a:ext cx="7056784" cy="3887788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Clr>
                <a:srgbClr val="00B0F0"/>
              </a:buClr>
            </a:pPr>
            <a:r>
              <a:rPr lang="fr-CH" altLang="fr-FR" sz="2400" dirty="0"/>
              <a:t>Les étudiants en mobilité doivent respecter les règles suivantes:</a:t>
            </a:r>
          </a:p>
          <a:p>
            <a:pPr marL="0" indent="0" algn="just">
              <a:spcBef>
                <a:spcPts val="0"/>
              </a:spcBef>
              <a:buClr>
                <a:srgbClr val="00B0F0"/>
              </a:buClr>
            </a:pPr>
            <a:endParaRPr lang="fr-CH" altLang="fr-FR" sz="900" dirty="0"/>
          </a:p>
          <a:p>
            <a:pPr algn="just"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fr-CH" altLang="fr-FR" sz="2000" dirty="0"/>
              <a:t>Il n’est pas possible de présenter un examen sous une autre forme que celle officiellement annoncée, ni a un autre moment (sujet, langue, date, format, lieu sont identiques pour tous les étudiants).</a:t>
            </a:r>
          </a:p>
          <a:p>
            <a:pPr marL="171450" indent="-171450" algn="just"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fr-CH" altLang="fr-FR" sz="900" dirty="0"/>
          </a:p>
          <a:p>
            <a:pPr algn="just"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fr-CH" altLang="fr-FR" sz="2000" dirty="0"/>
              <a:t>Une évaluation définie par OUI-NON ne peut pas être convertie en note, même si c’est demandé par votre Université.</a:t>
            </a:r>
          </a:p>
          <a:p>
            <a:pPr marL="171450" indent="-171450" algn="just"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fr-CH" altLang="fr-FR" sz="900" dirty="0"/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fr-CH" altLang="fr-FR" sz="2000" dirty="0"/>
              <a:t>Si des cours ou des examens ont lieu au même moment, vous devez choisir l’un des deux.</a:t>
            </a:r>
          </a:p>
          <a:p>
            <a:pPr algn="just"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fr-CH" altLang="fr-FR" sz="2000" dirty="0"/>
              <a:t>Les facultés </a:t>
            </a:r>
            <a:r>
              <a:rPr lang="fr-CH" altLang="fr-FR" sz="2000" dirty="0" err="1"/>
              <a:t>SdS</a:t>
            </a:r>
            <a:r>
              <a:rPr lang="fr-CH" altLang="fr-FR" sz="2000" dirty="0"/>
              <a:t>, GSI, GSEM et le CUI coordonnent leurs horaires d'examen</a:t>
            </a:r>
          </a:p>
          <a:p>
            <a:pPr marL="0" indent="0" algn="just">
              <a:spcBef>
                <a:spcPts val="0"/>
              </a:spcBef>
              <a:buClr>
                <a:srgbClr val="00B0F0"/>
              </a:buClr>
            </a:pPr>
            <a:endParaRPr lang="fr-CH" altLang="fr-FR" sz="2400" dirty="0"/>
          </a:p>
          <a:p>
            <a:pPr marL="0" indent="0" algn="just">
              <a:spcBef>
                <a:spcPts val="0"/>
              </a:spcBef>
              <a:buClr>
                <a:srgbClr val="00B0F0"/>
              </a:buClr>
            </a:pPr>
            <a:endParaRPr lang="fr-CH" altLang="fr-FR" sz="2400" dirty="0"/>
          </a:p>
          <a:p>
            <a:pPr marL="0" indent="0" algn="just">
              <a:spcBef>
                <a:spcPts val="0"/>
              </a:spcBef>
              <a:buClr>
                <a:srgbClr val="00B0F0"/>
              </a:buClr>
            </a:pPr>
            <a:endParaRPr lang="fr-CH" altLang="fr-FR" sz="2400" dirty="0"/>
          </a:p>
          <a:p>
            <a:pPr marL="0" algn="just">
              <a:defRPr/>
            </a:pPr>
            <a:endParaRPr lang="fr-CH" sz="900" dirty="0"/>
          </a:p>
          <a:p>
            <a:pPr marL="0" algn="just">
              <a:defRPr/>
            </a:pPr>
            <a:endParaRPr lang="fr-CH" sz="2000" dirty="0"/>
          </a:p>
          <a:p>
            <a:pPr marL="0" algn="just">
              <a:defRPr/>
            </a:pPr>
            <a:endParaRPr lang="fr-CH" sz="2600" dirty="0"/>
          </a:p>
        </p:txBody>
      </p:sp>
    </p:spTree>
    <p:extLst>
      <p:ext uri="{BB962C8B-B14F-4D97-AF65-F5344CB8AC3E}">
        <p14:creationId xmlns:p14="http://schemas.microsoft.com/office/powerpoint/2010/main" val="3309864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268760"/>
            <a:ext cx="7056784" cy="3599731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fr-CH" sz="2800" b="1" dirty="0">
                <a:solidFill>
                  <a:srgbClr val="FFC000"/>
                </a:solidFill>
              </a:rPr>
              <a:t>Conseillère académique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fr-CH" sz="2800" b="1" dirty="0">
                <a:solidFill>
                  <a:srgbClr val="FFC000"/>
                </a:solidFill>
              </a:rPr>
              <a:t>en charge de la mobilité (</a:t>
            </a:r>
            <a:r>
              <a:rPr lang="fr-CH" sz="2800" b="1" dirty="0" err="1">
                <a:solidFill>
                  <a:srgbClr val="FFC000"/>
                </a:solidFill>
              </a:rPr>
              <a:t>SdS</a:t>
            </a:r>
            <a:r>
              <a:rPr lang="fr-CH" sz="2800" b="1" dirty="0">
                <a:solidFill>
                  <a:srgbClr val="FFC000"/>
                </a:solidFill>
              </a:rPr>
              <a:t>)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fr-CH" sz="2400" b="1" dirty="0">
              <a:solidFill>
                <a:srgbClr val="FFC000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fr-CH" sz="2400" b="1" dirty="0">
                <a:solidFill>
                  <a:schemeClr val="tx1"/>
                </a:solidFill>
              </a:rPr>
              <a:t>Vanessa ROUSSEAUX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fr-CH" sz="1000" b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fr-CH" sz="2400" dirty="0">
                <a:solidFill>
                  <a:schemeClr val="tx1"/>
                </a:solidFill>
              </a:rPr>
              <a:t>Tel: 022 379 83 49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fr-CH" sz="2400" dirty="0">
                <a:solidFill>
                  <a:srgbClr val="00B0F0"/>
                </a:solidFill>
              </a:rPr>
              <a:t>Mobilite-etu-sds@unige.ch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fr-CH" sz="2400" b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fr-CH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00B0F0"/>
              </a:buClr>
            </a:pPr>
            <a:endParaRPr lang="fr-CH" altLang="fr-FR" sz="2800" dirty="0"/>
          </a:p>
          <a:p>
            <a:pPr marL="0" indent="0" algn="ctr">
              <a:spcBef>
                <a:spcPts val="0"/>
              </a:spcBef>
              <a:buClr>
                <a:srgbClr val="00B0F0"/>
              </a:buClr>
            </a:pPr>
            <a:endParaRPr lang="fr-CH" altLang="fr-FR" sz="2800" dirty="0"/>
          </a:p>
          <a:p>
            <a:pPr marL="0" indent="0" algn="ctr">
              <a:spcBef>
                <a:spcPts val="0"/>
              </a:spcBef>
              <a:buClr>
                <a:srgbClr val="00B0F0"/>
              </a:buClr>
            </a:pPr>
            <a:endParaRPr lang="fr-CH" altLang="fr-FR" sz="2800" dirty="0"/>
          </a:p>
          <a:p>
            <a:pPr marL="0" algn="ctr">
              <a:defRPr/>
            </a:pPr>
            <a:endParaRPr lang="fr-CH" sz="1000" dirty="0"/>
          </a:p>
          <a:p>
            <a:pPr marL="0" algn="ctr">
              <a:defRPr/>
            </a:pPr>
            <a:endParaRPr lang="fr-CH" sz="2400" dirty="0"/>
          </a:p>
          <a:p>
            <a:pPr marL="0" algn="ctr">
              <a:defRPr/>
            </a:pPr>
            <a:endParaRPr lang="fr-CH" sz="2800" dirty="0"/>
          </a:p>
        </p:txBody>
      </p:sp>
    </p:spTree>
    <p:extLst>
      <p:ext uri="{BB962C8B-B14F-4D97-AF65-F5344CB8AC3E}">
        <p14:creationId xmlns:p14="http://schemas.microsoft.com/office/powerpoint/2010/main" val="2938079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2A409D-2D52-4256-B008-FA2C5DCE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37" y="1772816"/>
            <a:ext cx="8035925" cy="3384376"/>
          </a:xfrm>
        </p:spPr>
        <p:txBody>
          <a:bodyPr/>
          <a:lstStyle/>
          <a:p>
            <a:pPr marL="0" indent="0" algn="just">
              <a:spcBef>
                <a:spcPts val="600"/>
              </a:spcBef>
            </a:pPr>
            <a:r>
              <a:rPr lang="fr-FR" sz="2400" b="1" dirty="0"/>
              <a:t>Sessions d'examens:</a:t>
            </a:r>
          </a:p>
          <a:p>
            <a:pPr marL="0" indent="0" algn="just">
              <a:spcBef>
                <a:spcPts val="600"/>
              </a:spcBef>
            </a:pPr>
            <a:endParaRPr lang="fr-FR" sz="2400" b="1" dirty="0"/>
          </a:p>
          <a:p>
            <a:pPr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b="1" dirty="0"/>
              <a:t>Session ordinaire de juin 2026 (semestre de printemps 2026): </a:t>
            </a:r>
            <a:r>
              <a:rPr lang="fr-FR" sz="2400" dirty="0"/>
              <a:t>du 1 au 20 juin 2026</a:t>
            </a:r>
          </a:p>
          <a:p>
            <a:pPr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sz="2400" dirty="0"/>
          </a:p>
          <a:p>
            <a:pPr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b="1" dirty="0"/>
              <a:t>Session extraordinaire d'août/septembre 2026 (rattrapages) : </a:t>
            </a:r>
            <a:r>
              <a:rPr lang="fr-FR" sz="2400" dirty="0"/>
              <a:t>du 17 août au 5 septembre 2026</a:t>
            </a:r>
          </a:p>
          <a:p>
            <a:pPr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0" indent="0" algn="ctr">
              <a:spcBef>
                <a:spcPts val="600"/>
              </a:spcBef>
            </a:pPr>
            <a:r>
              <a:rPr lang="fr-FR" sz="2400" dirty="0">
                <a:hlinkClick r:id="rId3"/>
              </a:rPr>
              <a:t>Calendrier académique SDS</a:t>
            </a:r>
            <a:endParaRPr lang="fr-FR" sz="2400" dirty="0"/>
          </a:p>
          <a:p>
            <a:endParaRPr lang="fr-CH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FF5D7D5-AFEF-467E-BE83-B082CDDFB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775"/>
          </a:xfrm>
        </p:spPr>
        <p:txBody>
          <a:bodyPr/>
          <a:lstStyle/>
          <a:p>
            <a:r>
              <a:rPr lang="fr-CH" altLang="fr-FR" b="1" dirty="0">
                <a:solidFill>
                  <a:srgbClr val="FFCC00"/>
                </a:solidFill>
              </a:rPr>
              <a:t>Evaluation des enseignements</a:t>
            </a:r>
            <a:endParaRPr lang="fr-CH" altLang="fr-FR" dirty="0"/>
          </a:p>
        </p:txBody>
      </p:sp>
    </p:spTree>
    <p:extLst>
      <p:ext uri="{BB962C8B-B14F-4D97-AF65-F5344CB8AC3E}">
        <p14:creationId xmlns:p14="http://schemas.microsoft.com/office/powerpoint/2010/main" val="724916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2708920"/>
            <a:ext cx="7776863" cy="2807642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Clr>
                <a:srgbClr val="00B0F0"/>
              </a:buClr>
            </a:pPr>
            <a:r>
              <a:rPr lang="fr-CH" altLang="fr-FR" dirty="0"/>
              <a:t>Vous recevrez l’horaire de vos examens </a:t>
            </a:r>
          </a:p>
          <a:p>
            <a:pPr marL="0" indent="0" algn="ctr">
              <a:spcBef>
                <a:spcPts val="0"/>
              </a:spcBef>
              <a:buClr>
                <a:srgbClr val="00B0F0"/>
              </a:buClr>
            </a:pPr>
            <a:r>
              <a:rPr lang="fr-CH" altLang="fr-FR" dirty="0"/>
              <a:t>environ 3 semaines avant le début de la session sur votre </a:t>
            </a:r>
            <a:r>
              <a:rPr lang="fr-CH" altLang="fr-FR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portail étudiant UNIGE</a:t>
            </a:r>
            <a:endParaRPr lang="fr-CH" altLang="fr-FR" dirty="0">
              <a:solidFill>
                <a:srgbClr val="00B0F0"/>
              </a:solidFill>
            </a:endParaRPr>
          </a:p>
          <a:p>
            <a:pPr marL="0" indent="0" algn="just">
              <a:spcBef>
                <a:spcPts val="0"/>
              </a:spcBef>
              <a:buClr>
                <a:srgbClr val="00B0F0"/>
              </a:buClr>
            </a:pPr>
            <a:endParaRPr lang="fr-CH" altLang="fr-FR" dirty="0"/>
          </a:p>
          <a:p>
            <a:pPr marL="0" indent="0" algn="just">
              <a:spcBef>
                <a:spcPts val="0"/>
              </a:spcBef>
              <a:buClr>
                <a:srgbClr val="00B0F0"/>
              </a:buClr>
            </a:pPr>
            <a:endParaRPr lang="fr-CH" altLang="fr-FR" dirty="0"/>
          </a:p>
          <a:p>
            <a:pPr marL="0" indent="0" algn="just">
              <a:spcBef>
                <a:spcPts val="0"/>
              </a:spcBef>
              <a:buClr>
                <a:srgbClr val="00B0F0"/>
              </a:buClr>
            </a:pPr>
            <a:endParaRPr lang="fr-CH" altLang="fr-FR" dirty="0"/>
          </a:p>
          <a:p>
            <a:pPr marL="0" algn="just">
              <a:defRPr/>
            </a:pPr>
            <a:endParaRPr lang="fr-CH" sz="1000" dirty="0"/>
          </a:p>
          <a:p>
            <a:pPr marL="0" algn="just">
              <a:defRPr/>
            </a:pPr>
            <a:endParaRPr lang="fr-CH" sz="2400" dirty="0"/>
          </a:p>
          <a:p>
            <a:pPr marL="0" algn="just">
              <a:defRPr/>
            </a:pPr>
            <a:endParaRPr lang="fr-CH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DE78A4EF-9828-454B-9068-7A2C089DC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775"/>
          </a:xfrm>
        </p:spPr>
        <p:txBody>
          <a:bodyPr/>
          <a:lstStyle/>
          <a:p>
            <a:r>
              <a:rPr lang="fr-CH" altLang="fr-FR" b="1" dirty="0">
                <a:solidFill>
                  <a:srgbClr val="FFCC00"/>
                </a:solidFill>
              </a:rPr>
              <a:t>Evaluation des enseignements</a:t>
            </a:r>
            <a:endParaRPr lang="fr-CH" altLang="fr-FR" dirty="0"/>
          </a:p>
        </p:txBody>
      </p:sp>
    </p:spTree>
    <p:extLst>
      <p:ext uri="{BB962C8B-B14F-4D97-AF65-F5344CB8AC3E}">
        <p14:creationId xmlns:p14="http://schemas.microsoft.com/office/powerpoint/2010/main" val="1016364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775"/>
          </a:xfrm>
        </p:spPr>
        <p:txBody>
          <a:bodyPr/>
          <a:lstStyle/>
          <a:p>
            <a:r>
              <a:rPr lang="fr-CH" altLang="fr-FR" b="1" dirty="0">
                <a:solidFill>
                  <a:srgbClr val="FFCC00"/>
                </a:solidFill>
              </a:rPr>
              <a:t>Evaluation des enseignements</a:t>
            </a:r>
            <a:endParaRPr lang="fr-CH" alt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628774"/>
            <a:ext cx="7776864" cy="3599781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Clr>
                <a:srgbClr val="00B0F0"/>
              </a:buClr>
            </a:pPr>
            <a:r>
              <a:rPr lang="fr-CH" altLang="fr-FR" sz="2400" dirty="0"/>
              <a:t>Dès que vous obtenez la note minimum de </a:t>
            </a:r>
            <a:r>
              <a:rPr lang="fr-CH" altLang="fr-FR" sz="2400" b="1" dirty="0">
                <a:solidFill>
                  <a:srgbClr val="00B050"/>
                </a:solidFill>
              </a:rPr>
              <a:t>4.00</a:t>
            </a:r>
            <a:r>
              <a:rPr lang="fr-CH" altLang="fr-FR" sz="2400" dirty="0"/>
              <a:t>, l'enseignement est </a:t>
            </a:r>
            <a:r>
              <a:rPr lang="fr-CH" altLang="fr-FR" sz="2400" b="1" dirty="0"/>
              <a:t>réussi</a:t>
            </a:r>
            <a:r>
              <a:rPr lang="fr-CH" altLang="fr-FR" sz="2400" dirty="0"/>
              <a:t> et les crédits sont acquis: l’examen ne peut pas être représenté.</a:t>
            </a:r>
          </a:p>
          <a:p>
            <a:pPr marL="0" indent="0" algn="just">
              <a:spcBef>
                <a:spcPts val="0"/>
              </a:spcBef>
              <a:buClr>
                <a:srgbClr val="00B0F0"/>
              </a:buClr>
            </a:pPr>
            <a:endParaRPr lang="fr-CH" altLang="fr-FR" dirty="0"/>
          </a:p>
          <a:p>
            <a:pPr marL="0" indent="0" algn="just">
              <a:spcBef>
                <a:spcPts val="0"/>
              </a:spcBef>
              <a:buClr>
                <a:srgbClr val="00B0F0"/>
              </a:buClr>
            </a:pPr>
            <a:r>
              <a:rPr lang="fr-CH" altLang="fr-FR" sz="2400" dirty="0"/>
              <a:t>En cas d'</a:t>
            </a:r>
            <a:r>
              <a:rPr lang="fr-CH" altLang="fr-FR" sz="2400" b="1" dirty="0"/>
              <a:t>échec</a:t>
            </a:r>
            <a:r>
              <a:rPr lang="fr-CH" altLang="fr-FR" sz="2400" dirty="0"/>
              <a:t> à une matière, il est possible de présenter le rattrapage qui a lieu en août/septembre.</a:t>
            </a:r>
          </a:p>
          <a:p>
            <a:pPr algn="just">
              <a:spcBef>
                <a:spcPts val="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fr-CH" altLang="fr-FR" sz="2400" dirty="0"/>
              <a:t>Inscription obligatoire via le formulaire IEL si vous souhaitez présenter le rattrapage</a:t>
            </a:r>
          </a:p>
          <a:p>
            <a:pPr algn="just">
              <a:spcBef>
                <a:spcPts val="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fr-CH" altLang="fr-FR" sz="2400" dirty="0"/>
              <a:t>Délai d'inscription à la session d'août/septembre 2026: </a:t>
            </a:r>
            <a:r>
              <a:rPr lang="fr-CH" altLang="fr-FR" sz="2400" b="1" dirty="0"/>
              <a:t>19 juillet 2026</a:t>
            </a:r>
          </a:p>
          <a:p>
            <a:pPr marL="0" indent="0" algn="just">
              <a:spcBef>
                <a:spcPts val="0"/>
              </a:spcBef>
              <a:buClr>
                <a:srgbClr val="00B0F0"/>
              </a:buClr>
            </a:pPr>
            <a:endParaRPr lang="fr-CH" altLang="fr-FR" sz="2400" dirty="0"/>
          </a:p>
          <a:p>
            <a:pPr marL="0" indent="0" algn="just">
              <a:spcBef>
                <a:spcPts val="0"/>
              </a:spcBef>
              <a:buClr>
                <a:srgbClr val="00B0F0"/>
              </a:buClr>
            </a:pPr>
            <a:endParaRPr lang="fr-CH" altLang="fr-FR" sz="2400" dirty="0"/>
          </a:p>
          <a:p>
            <a:pPr marL="0" indent="0" algn="just">
              <a:spcBef>
                <a:spcPts val="0"/>
              </a:spcBef>
              <a:buClr>
                <a:srgbClr val="00B0F0"/>
              </a:buClr>
            </a:pPr>
            <a:endParaRPr lang="fr-CH" altLang="fr-FR" sz="2400" dirty="0"/>
          </a:p>
          <a:p>
            <a:pPr marL="0" algn="just">
              <a:defRPr/>
            </a:pPr>
            <a:endParaRPr lang="fr-CH" sz="900" dirty="0"/>
          </a:p>
          <a:p>
            <a:pPr marL="0" algn="just">
              <a:defRPr/>
            </a:pPr>
            <a:endParaRPr lang="fr-CH" sz="2000" dirty="0"/>
          </a:p>
          <a:p>
            <a:pPr marL="0" algn="just">
              <a:defRPr/>
            </a:pPr>
            <a:endParaRPr lang="fr-CH" sz="2600" dirty="0"/>
          </a:p>
        </p:txBody>
      </p:sp>
    </p:spTree>
    <p:extLst>
      <p:ext uri="{BB962C8B-B14F-4D97-AF65-F5344CB8AC3E}">
        <p14:creationId xmlns:p14="http://schemas.microsoft.com/office/powerpoint/2010/main" val="2552935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E00C26-34D6-47C7-9F91-BDA3382CB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38" y="2276871"/>
            <a:ext cx="8035925" cy="3142853"/>
          </a:xfrm>
        </p:spPr>
        <p:txBody>
          <a:bodyPr/>
          <a:lstStyle/>
          <a:p>
            <a:pPr indent="17463">
              <a:spcBef>
                <a:spcPts val="600"/>
              </a:spcBef>
              <a:spcAft>
                <a:spcPts val="3000"/>
              </a:spcAft>
            </a:pPr>
            <a:r>
              <a:rPr lang="fr-CH" dirty="0"/>
              <a:t>En cas d'absence à cause d'un cas de force majeure: vous pouvez envoyer immédiatement une demande d'excuse au Doyen de la faculté en joignant une pièce justificative (certificat médical ou autre)</a:t>
            </a:r>
          </a:p>
          <a:p>
            <a:endParaRPr lang="fr-CH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83B7DE41-C6C4-4336-BA3D-40F9A065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775"/>
          </a:xfrm>
        </p:spPr>
        <p:txBody>
          <a:bodyPr/>
          <a:lstStyle/>
          <a:p>
            <a:r>
              <a:rPr lang="fr-CH" altLang="fr-FR" b="1" dirty="0">
                <a:solidFill>
                  <a:srgbClr val="FFCC00"/>
                </a:solidFill>
              </a:rPr>
              <a:t>Absence pour cas de force majeure</a:t>
            </a:r>
            <a:endParaRPr lang="fr-CH" altLang="fr-FR" dirty="0"/>
          </a:p>
        </p:txBody>
      </p:sp>
    </p:spTree>
    <p:extLst>
      <p:ext uri="{BB962C8B-B14F-4D97-AF65-F5344CB8AC3E}">
        <p14:creationId xmlns:p14="http://schemas.microsoft.com/office/powerpoint/2010/main" val="342549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775"/>
          </a:xfrm>
        </p:spPr>
        <p:txBody>
          <a:bodyPr/>
          <a:lstStyle/>
          <a:p>
            <a:r>
              <a:rPr lang="fr-CH" altLang="fr-FR" b="1" dirty="0">
                <a:solidFill>
                  <a:srgbClr val="FFCC00"/>
                </a:solidFill>
              </a:rPr>
              <a:t>Système d'évaluation et notation</a:t>
            </a:r>
            <a:endParaRPr lang="fr-CH" alt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896" cy="3599781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fr-CH" altLang="fr-FR" sz="2200" dirty="0"/>
              <a:t>Les examens peuvent être sous forme orale ou écrite, QCM ou réponses à développer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fr-CH" altLang="fr-FR" sz="2200" dirty="0"/>
              <a:t>La notation à l’UNIGE va de 0.00 à 6.00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fr-CH" altLang="fr-FR" sz="2200" dirty="0"/>
              <a:t>La note minimum pour acquérir les crédits ECTS est de 4.00/6.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fr-CH" altLang="fr-FR" sz="2200" dirty="0"/>
              <a:t>Les notes sont données au ¼ de point soit par exemple: 3.75, 4.00, 4.25, 4.50.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fr-CH" altLang="fr-FR" sz="2200" dirty="0">
                <a:solidFill>
                  <a:schemeClr val="tx1"/>
                </a:solidFill>
              </a:rPr>
              <a:t>Certains enseignements sont sanctionnés par une </a:t>
            </a:r>
            <a:r>
              <a:rPr lang="fr-CH" altLang="fr-FR" sz="2200" b="1" dirty="0">
                <a:solidFill>
                  <a:srgbClr val="FF0000"/>
                </a:solidFill>
              </a:rPr>
              <a:t>note</a:t>
            </a:r>
            <a:r>
              <a:rPr lang="fr-CH" altLang="fr-FR" sz="2200" dirty="0">
                <a:solidFill>
                  <a:schemeClr val="tx1"/>
                </a:solidFill>
              </a:rPr>
              <a:t>; certains enseignements sont sanctionnés par une appréciation </a:t>
            </a:r>
            <a:r>
              <a:rPr lang="fr-CH" altLang="fr-FR" sz="2200" b="1" dirty="0">
                <a:solidFill>
                  <a:srgbClr val="FF0000"/>
                </a:solidFill>
              </a:rPr>
              <a:t>OUI-NON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</a:pPr>
            <a:r>
              <a:rPr lang="fr-CH" altLang="fr-FR" sz="2200" b="1" dirty="0">
                <a:solidFill>
                  <a:srgbClr val="FF0000"/>
                </a:solidFill>
              </a:rPr>
              <a:t>=&gt; il n'est pas possible de convertir un OUI/NON en note /6</a:t>
            </a:r>
          </a:p>
          <a:p>
            <a:pPr marL="0" indent="0" algn="just">
              <a:spcBef>
                <a:spcPts val="0"/>
              </a:spcBef>
              <a:buClr>
                <a:srgbClr val="00B0F0"/>
              </a:buClr>
            </a:pPr>
            <a:endParaRPr lang="fr-CH" altLang="fr-FR" sz="2200" dirty="0"/>
          </a:p>
          <a:p>
            <a:pPr marL="0" indent="0" algn="just">
              <a:spcBef>
                <a:spcPts val="0"/>
              </a:spcBef>
              <a:buClr>
                <a:srgbClr val="00B0F0"/>
              </a:buClr>
            </a:pPr>
            <a:endParaRPr lang="fr-CH" altLang="fr-FR" sz="2200" dirty="0"/>
          </a:p>
          <a:p>
            <a:pPr marL="0" indent="0" algn="just">
              <a:spcBef>
                <a:spcPts val="0"/>
              </a:spcBef>
              <a:buClr>
                <a:srgbClr val="00B0F0"/>
              </a:buClr>
            </a:pPr>
            <a:endParaRPr lang="fr-CH" altLang="fr-FR" sz="2200" dirty="0"/>
          </a:p>
          <a:p>
            <a:pPr marL="0" algn="just">
              <a:defRPr/>
            </a:pPr>
            <a:endParaRPr lang="fr-CH" sz="2200" dirty="0"/>
          </a:p>
          <a:p>
            <a:pPr marL="0" algn="just">
              <a:defRPr/>
            </a:pPr>
            <a:endParaRPr lang="fr-CH" sz="2200" dirty="0"/>
          </a:p>
          <a:p>
            <a:pPr marL="0" algn="just">
              <a:defRPr/>
            </a:pPr>
            <a:endParaRPr lang="fr-CH" sz="2200" dirty="0"/>
          </a:p>
        </p:txBody>
      </p:sp>
    </p:spTree>
    <p:extLst>
      <p:ext uri="{BB962C8B-B14F-4D97-AF65-F5344CB8AC3E}">
        <p14:creationId xmlns:p14="http://schemas.microsoft.com/office/powerpoint/2010/main" val="1516384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1195" y="0"/>
            <a:ext cx="8229600" cy="1143000"/>
          </a:xfrm>
        </p:spPr>
        <p:txBody>
          <a:bodyPr>
            <a:normAutofit/>
          </a:bodyPr>
          <a:lstStyle/>
          <a:p>
            <a:pPr defTabSz="449263" eaLnBrk="0" fontAlgn="base" hangingPunct="0"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r>
              <a:rPr lang="fr-CH" altLang="fr-FR" sz="4000" b="1" dirty="0">
                <a:solidFill>
                  <a:srgbClr val="FFCC00"/>
                </a:solidFill>
              </a:rPr>
              <a:t>Système d'évaluation et notation</a:t>
            </a:r>
            <a:endParaRPr lang="fr-CH" sz="3700" b="1" dirty="0">
              <a:solidFill>
                <a:srgbClr val="FFCC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696743" cy="427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658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775"/>
          </a:xfrm>
        </p:spPr>
        <p:txBody>
          <a:bodyPr/>
          <a:lstStyle/>
          <a:p>
            <a:r>
              <a:rPr lang="fr-CH" altLang="fr-FR" b="1" dirty="0">
                <a:solidFill>
                  <a:srgbClr val="FFCC00"/>
                </a:solidFill>
              </a:rPr>
              <a:t>Consultation des copies d'examens</a:t>
            </a:r>
            <a:endParaRPr lang="fr-CH" alt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2132856"/>
            <a:ext cx="8064896" cy="3599781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fr-CH" alt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Des consultations sont organisées après la publication des résultats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fr-CH" altLang="fr-FR" sz="2800" dirty="0">
                <a:latin typeface="Arial" panose="020B0604020202020204" pitchFamily="34" charset="0"/>
                <a:cs typeface="Arial" panose="020B0604020202020204" pitchFamily="34" charset="0"/>
              </a:rPr>
              <a:t>Une consultation spécifique pour chaque enseignement (organisée par l'</a:t>
            </a:r>
            <a:r>
              <a:rPr lang="fr-CH" alt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enseignant-e</a:t>
            </a:r>
            <a:r>
              <a:rPr lang="fr-CH" altLang="fr-FR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fr-CH" altLang="fr-FR" sz="2800" dirty="0">
                <a:latin typeface="Arial" panose="020B0604020202020204" pitchFamily="34" charset="0"/>
                <a:cs typeface="Arial" panose="020B0604020202020204" pitchFamily="34" charset="0"/>
              </a:rPr>
              <a:t>Informations en principe sur </a:t>
            </a:r>
            <a:r>
              <a:rPr lang="fr-CH" altLang="fr-FR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  <a:r>
              <a:rPr lang="fr-CH" alt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(parfois communiquées directement par email)</a:t>
            </a:r>
          </a:p>
          <a:p>
            <a:pPr marL="0" indent="0" algn="just">
              <a:spcBef>
                <a:spcPts val="1200"/>
              </a:spcBef>
              <a:buClr>
                <a:srgbClr val="00B0F0"/>
              </a:buClr>
            </a:pPr>
            <a:endParaRPr lang="fr-CH" alt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1200"/>
              </a:spcBef>
              <a:buClr>
                <a:srgbClr val="00B0F0"/>
              </a:buClr>
            </a:pPr>
            <a:endParaRPr lang="fr-CH" alt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1200"/>
              </a:spcBef>
              <a:buClr>
                <a:srgbClr val="00B0F0"/>
              </a:buClr>
            </a:pPr>
            <a:endParaRPr lang="fr-CH" alt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just">
              <a:spcBef>
                <a:spcPts val="1200"/>
              </a:spcBef>
              <a:defRPr/>
            </a:pPr>
            <a:endParaRPr lang="fr-CH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just">
              <a:spcBef>
                <a:spcPts val="1200"/>
              </a:spcBef>
              <a:defRPr/>
            </a:pPr>
            <a:endParaRPr lang="fr-CH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just">
              <a:spcBef>
                <a:spcPts val="1200"/>
              </a:spcBef>
              <a:defRPr/>
            </a:pPr>
            <a:endParaRPr lang="fr-CH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930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775"/>
          </a:xfrm>
        </p:spPr>
        <p:txBody>
          <a:bodyPr/>
          <a:lstStyle/>
          <a:p>
            <a:r>
              <a:rPr lang="fr-CH" altLang="fr-FR" b="1" dirty="0">
                <a:solidFill>
                  <a:srgbClr val="FFCC00"/>
                </a:solidFill>
              </a:rPr>
              <a:t>Envoi de votre relevé de notes</a:t>
            </a:r>
            <a:endParaRPr lang="fr-CH" alt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2060848"/>
            <a:ext cx="8064896" cy="3167707"/>
          </a:xfrm>
        </p:spPr>
        <p:txBody>
          <a:bodyPr/>
          <a:lstStyle/>
          <a:p>
            <a:pPr marL="0" indent="0" algn="just">
              <a:spcBef>
                <a:spcPts val="1200"/>
              </a:spcBef>
              <a:spcAft>
                <a:spcPts val="600"/>
              </a:spcAft>
              <a:buClr>
                <a:srgbClr val="00B0F0"/>
              </a:buClr>
            </a:pPr>
            <a:r>
              <a:rPr lang="fr-CH" altLang="fr-FR" sz="3200" dirty="0"/>
              <a:t>Votre relevé de notes original vous sera envoyé par </a:t>
            </a:r>
            <a:r>
              <a:rPr lang="fr-CH" altLang="fr-FR" sz="3200" b="1" dirty="0"/>
              <a:t>courrier postal</a:t>
            </a:r>
            <a:r>
              <a:rPr lang="fr-CH" altLang="fr-FR" sz="3200" dirty="0"/>
              <a:t> à l'adresse que vous avez enregistrée sur votre portail étudiant</a:t>
            </a:r>
          </a:p>
          <a:p>
            <a:pPr marL="0" indent="0" algn="just">
              <a:spcBef>
                <a:spcPts val="1200"/>
              </a:spcBef>
              <a:spcAft>
                <a:spcPts val="600"/>
              </a:spcAft>
              <a:buClr>
                <a:srgbClr val="00B0F0"/>
              </a:buClr>
            </a:pPr>
            <a:r>
              <a:rPr lang="fr-CH" altLang="fr-FR" sz="3200" dirty="0"/>
              <a:t>=&gt; Vérifiez vos informations avant de quitter l'UNIGE</a:t>
            </a:r>
          </a:p>
          <a:p>
            <a:pPr marL="0" indent="0" algn="just">
              <a:spcBef>
                <a:spcPts val="1200"/>
              </a:spcBef>
              <a:buClr>
                <a:srgbClr val="00B0F0"/>
              </a:buClr>
            </a:pPr>
            <a:endParaRPr lang="fr-CH" altLang="fr-FR" sz="3200" dirty="0"/>
          </a:p>
          <a:p>
            <a:pPr marL="0" indent="0" algn="just">
              <a:spcBef>
                <a:spcPts val="1200"/>
              </a:spcBef>
              <a:buClr>
                <a:srgbClr val="00B0F0"/>
              </a:buClr>
            </a:pPr>
            <a:endParaRPr lang="fr-CH" altLang="fr-FR" sz="3200" dirty="0"/>
          </a:p>
          <a:p>
            <a:pPr marL="0" indent="0" algn="just">
              <a:spcBef>
                <a:spcPts val="1200"/>
              </a:spcBef>
              <a:buClr>
                <a:srgbClr val="00B0F0"/>
              </a:buClr>
            </a:pPr>
            <a:endParaRPr lang="fr-CH" altLang="fr-FR" sz="3200" dirty="0"/>
          </a:p>
          <a:p>
            <a:pPr marL="0" algn="just">
              <a:spcBef>
                <a:spcPts val="1200"/>
              </a:spcBef>
              <a:defRPr/>
            </a:pPr>
            <a:endParaRPr lang="fr-CH" sz="3200" dirty="0"/>
          </a:p>
          <a:p>
            <a:pPr marL="0" algn="just">
              <a:spcBef>
                <a:spcPts val="1200"/>
              </a:spcBef>
              <a:defRPr/>
            </a:pPr>
            <a:endParaRPr lang="fr-CH" sz="3200" dirty="0"/>
          </a:p>
          <a:p>
            <a:pPr marL="0" algn="just">
              <a:spcBef>
                <a:spcPts val="1200"/>
              </a:spcBef>
              <a:defRPr/>
            </a:pPr>
            <a:endParaRPr lang="fr-CH" sz="3200" dirty="0"/>
          </a:p>
        </p:txBody>
      </p:sp>
    </p:spTree>
    <p:extLst>
      <p:ext uri="{BB962C8B-B14F-4D97-AF65-F5344CB8AC3E}">
        <p14:creationId xmlns:p14="http://schemas.microsoft.com/office/powerpoint/2010/main" val="1668424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775"/>
          </a:xfrm>
        </p:spPr>
        <p:txBody>
          <a:bodyPr/>
          <a:lstStyle/>
          <a:p>
            <a:r>
              <a:rPr lang="fr-CH" altLang="fr-FR" b="1" dirty="0">
                <a:solidFill>
                  <a:srgbClr val="FFCC00"/>
                </a:solidFill>
              </a:rPr>
              <a:t>Horaires ?    Salles de cours?</a:t>
            </a:r>
            <a:endParaRPr lang="fr-CH" alt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412776"/>
            <a:ext cx="7056784" cy="410378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Clr>
                <a:srgbClr val="00B0F0"/>
              </a:buClr>
            </a:pPr>
            <a:r>
              <a:rPr lang="fr-CH" altLang="fr-FR" sz="2200" dirty="0"/>
              <a:t>Les cours ont lieu en principe du lundi au vendredi de 8h15 à 20h00.</a:t>
            </a:r>
          </a:p>
          <a:p>
            <a:pPr marL="0" indent="0" algn="just">
              <a:spcBef>
                <a:spcPts val="0"/>
              </a:spcBef>
              <a:buClr>
                <a:srgbClr val="00B0F0"/>
              </a:buClr>
            </a:pPr>
            <a:endParaRPr lang="fr-CH" altLang="fr-FR" sz="900" dirty="0"/>
          </a:p>
          <a:p>
            <a:pPr marL="0" indent="0" algn="just">
              <a:spcBef>
                <a:spcPts val="0"/>
              </a:spcBef>
              <a:buClr>
                <a:srgbClr val="00B0F0"/>
              </a:buClr>
            </a:pPr>
            <a:r>
              <a:rPr lang="fr-CH" altLang="fr-FR" sz="2200" dirty="0"/>
              <a:t>Les cours commencent à l'heure + ¼ (8h15, 10h15…)</a:t>
            </a:r>
          </a:p>
          <a:p>
            <a:pPr marL="0" indent="0" algn="just">
              <a:spcBef>
                <a:spcPts val="0"/>
              </a:spcBef>
              <a:buClr>
                <a:srgbClr val="00B0F0"/>
              </a:buClr>
            </a:pPr>
            <a:endParaRPr lang="fr-CH" altLang="fr-FR" sz="900" dirty="0"/>
          </a:p>
          <a:p>
            <a:pPr marL="0" indent="0" algn="just">
              <a:spcBef>
                <a:spcPts val="0"/>
              </a:spcBef>
              <a:buClr>
                <a:srgbClr val="00B0F0"/>
              </a:buClr>
            </a:pPr>
            <a:r>
              <a:rPr lang="fr-CH" altLang="fr-FR" sz="2200" dirty="0"/>
              <a:t>Les horaires et les salles sont disponibles sur le site Internet de la Faculté</a:t>
            </a:r>
          </a:p>
          <a:p>
            <a:pPr marL="0" indent="0" algn="just">
              <a:spcBef>
                <a:spcPts val="0"/>
              </a:spcBef>
              <a:buClr>
                <a:srgbClr val="00B0F0"/>
              </a:buClr>
            </a:pPr>
            <a:endParaRPr lang="fr-CH" altLang="fr-FR" sz="900" dirty="0"/>
          </a:p>
          <a:p>
            <a:pPr marL="400050" lvl="1" indent="0" algn="just">
              <a:spcBef>
                <a:spcPts val="0"/>
              </a:spcBef>
              <a:buClr>
                <a:srgbClr val="00B0F0"/>
              </a:buClr>
            </a:pPr>
            <a:r>
              <a:rPr lang="fr-CH" altLang="fr-FR" sz="2000" dirty="0"/>
              <a:t>Salles principalement à UNI-MAIL</a:t>
            </a:r>
          </a:p>
          <a:p>
            <a:pPr marL="400050" lvl="1" indent="0" algn="just">
              <a:spcBef>
                <a:spcPts val="0"/>
              </a:spcBef>
              <a:buClr>
                <a:srgbClr val="00B0F0"/>
              </a:buClr>
            </a:pPr>
            <a:r>
              <a:rPr lang="fr-CH" altLang="fr-FR" sz="2000" dirty="0"/>
              <a:t>MR = </a:t>
            </a:r>
            <a:r>
              <a:rPr lang="fr-CH" altLang="fr-FR" sz="2000" dirty="0" err="1"/>
              <a:t>rez</a:t>
            </a:r>
            <a:r>
              <a:rPr lang="fr-CH" altLang="fr-FR" sz="2000" dirty="0"/>
              <a:t> de chaussée  ex: MR280</a:t>
            </a:r>
          </a:p>
          <a:p>
            <a:pPr marL="400050" lvl="1" indent="0" algn="just">
              <a:spcBef>
                <a:spcPts val="0"/>
              </a:spcBef>
              <a:buClr>
                <a:srgbClr val="00B0F0"/>
              </a:buClr>
            </a:pPr>
            <a:r>
              <a:rPr lang="fr-CH" altLang="fr-FR" sz="2000" dirty="0"/>
              <a:t>MS = sous-sol   ex: MS150</a:t>
            </a:r>
          </a:p>
          <a:p>
            <a:pPr marL="400050" lvl="1" indent="0" algn="just">
              <a:spcBef>
                <a:spcPts val="0"/>
              </a:spcBef>
              <a:buClr>
                <a:srgbClr val="00B0F0"/>
              </a:buClr>
            </a:pPr>
            <a:r>
              <a:rPr lang="fr-CH" altLang="fr-FR" sz="2000" dirty="0"/>
              <a:t>Ex: M</a:t>
            </a:r>
            <a:r>
              <a:rPr lang="fr-CH" altLang="fr-FR" sz="2000" b="1" dirty="0"/>
              <a:t>2</a:t>
            </a:r>
            <a:r>
              <a:rPr lang="fr-CH" altLang="fr-FR" sz="2000" dirty="0"/>
              <a:t>170 = 2ème étage</a:t>
            </a:r>
          </a:p>
          <a:p>
            <a:pPr marL="0" indent="0" algn="just">
              <a:spcBef>
                <a:spcPts val="0"/>
              </a:spcBef>
              <a:buClr>
                <a:srgbClr val="00B0F0"/>
              </a:buClr>
            </a:pPr>
            <a:endParaRPr lang="fr-CH" altLang="fr-FR" sz="900" dirty="0"/>
          </a:p>
          <a:p>
            <a:pPr marL="0" indent="0" algn="just">
              <a:spcBef>
                <a:spcPts val="0"/>
              </a:spcBef>
              <a:buClr>
                <a:srgbClr val="00B0F0"/>
              </a:buClr>
            </a:pPr>
            <a:r>
              <a:rPr lang="fr-CH" altLang="fr-FR" sz="2200" dirty="0"/>
              <a:t>Cours également à UNI </a:t>
            </a:r>
            <a:r>
              <a:rPr lang="fr-CH" altLang="fr-FR" sz="2200" b="1" dirty="0"/>
              <a:t>DUFOUR</a:t>
            </a:r>
            <a:r>
              <a:rPr lang="fr-CH" altLang="fr-FR" sz="2200" dirty="0"/>
              <a:t>: </a:t>
            </a:r>
            <a:r>
              <a:rPr lang="fr-CH" altLang="fr-FR" sz="2200" b="1" dirty="0"/>
              <a:t>U</a:t>
            </a:r>
            <a:r>
              <a:rPr lang="fr-CH" altLang="fr-FR" sz="2200" dirty="0"/>
              <a:t>600 et à UNI </a:t>
            </a:r>
            <a:r>
              <a:rPr lang="fr-CH" altLang="fr-FR" sz="2200" b="1" dirty="0"/>
              <a:t>BASTIONS</a:t>
            </a:r>
            <a:r>
              <a:rPr lang="fr-CH" altLang="fr-FR" sz="2200" dirty="0"/>
              <a:t>: </a:t>
            </a:r>
            <a:r>
              <a:rPr lang="fr-CH" altLang="fr-FR" sz="2200" b="1" dirty="0"/>
              <a:t>B</a:t>
            </a:r>
            <a:r>
              <a:rPr lang="fr-CH" altLang="fr-FR" sz="2200" dirty="0"/>
              <a:t>106</a:t>
            </a:r>
          </a:p>
          <a:p>
            <a:pPr marL="0" indent="0" algn="just">
              <a:spcBef>
                <a:spcPts val="0"/>
              </a:spcBef>
              <a:buClr>
                <a:srgbClr val="00B0F0"/>
              </a:buClr>
            </a:pPr>
            <a:endParaRPr lang="fr-CH" altLang="fr-FR" sz="2400" dirty="0"/>
          </a:p>
          <a:p>
            <a:pPr marL="0" indent="0" algn="just">
              <a:spcBef>
                <a:spcPts val="0"/>
              </a:spcBef>
              <a:buClr>
                <a:srgbClr val="00B0F0"/>
              </a:buClr>
            </a:pPr>
            <a:endParaRPr lang="fr-CH" altLang="fr-FR" sz="2400" dirty="0"/>
          </a:p>
          <a:p>
            <a:pPr marL="0" indent="0" algn="just">
              <a:spcBef>
                <a:spcPts val="0"/>
              </a:spcBef>
              <a:buClr>
                <a:srgbClr val="00B0F0"/>
              </a:buClr>
            </a:pPr>
            <a:endParaRPr lang="fr-CH" altLang="fr-FR" sz="2400" dirty="0"/>
          </a:p>
          <a:p>
            <a:pPr marL="0" algn="just">
              <a:defRPr/>
            </a:pPr>
            <a:endParaRPr lang="fr-CH" sz="900" dirty="0"/>
          </a:p>
          <a:p>
            <a:pPr marL="0" algn="just">
              <a:defRPr/>
            </a:pPr>
            <a:endParaRPr lang="fr-CH" sz="2000" dirty="0"/>
          </a:p>
          <a:p>
            <a:pPr marL="0" algn="just">
              <a:defRPr/>
            </a:pPr>
            <a:endParaRPr lang="fr-CH" sz="2600" dirty="0"/>
          </a:p>
        </p:txBody>
      </p:sp>
    </p:spTree>
    <p:extLst>
      <p:ext uri="{BB962C8B-B14F-4D97-AF65-F5344CB8AC3E}">
        <p14:creationId xmlns:p14="http://schemas.microsoft.com/office/powerpoint/2010/main" val="1067331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73026" y="333374"/>
            <a:ext cx="8963470" cy="6263978"/>
            <a:chOff x="468313" y="333375"/>
            <a:chExt cx="8675687" cy="5903913"/>
          </a:xfrm>
        </p:grpSpPr>
        <p:pic>
          <p:nvPicPr>
            <p:cNvPr id="5" name="Picture 7" descr="plan de situation UNI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213" y="333375"/>
              <a:ext cx="4422775" cy="590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13"/>
            <p:cNvSpPr>
              <a:spLocks noChangeArrowheads="1"/>
            </p:cNvSpPr>
            <p:nvPr/>
          </p:nvSpPr>
          <p:spPr bwMode="auto">
            <a:xfrm>
              <a:off x="3276600" y="5013325"/>
              <a:ext cx="142875" cy="215900"/>
            </a:xfrm>
            <a:prstGeom prst="ellips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ts val="2000"/>
                </a:spcBef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 sz="2400"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rgbClr val="215D77"/>
                </a:buClr>
                <a:buSzPct val="110000"/>
                <a:buFont typeface="Wingdings 2" pitchFamily="18" charset="2"/>
                <a:buChar char=""/>
                <a:defRPr sz="2200"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 sz="2000"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rgbClr val="215D77"/>
                </a:buClr>
                <a:buSzPct val="110000"/>
                <a:buFont typeface="Wingdings 2" pitchFamily="18" charset="2"/>
                <a:buChar char=""/>
                <a:defRPr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H" altLang="fr-FR" sz="1800">
                <a:solidFill>
                  <a:schemeClr val="tx1"/>
                </a:solidFill>
              </a:endParaRPr>
            </a:p>
          </p:txBody>
        </p:sp>
        <p:sp>
          <p:nvSpPr>
            <p:cNvPr id="7" name="Oval 14"/>
            <p:cNvSpPr>
              <a:spLocks noChangeArrowheads="1"/>
            </p:cNvSpPr>
            <p:nvPr/>
          </p:nvSpPr>
          <p:spPr bwMode="auto">
            <a:xfrm>
              <a:off x="5076825" y="3644900"/>
              <a:ext cx="346075" cy="346075"/>
            </a:xfrm>
            <a:prstGeom prst="ellips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ts val="2000"/>
                </a:spcBef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 sz="2400"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rgbClr val="215D77"/>
                </a:buClr>
                <a:buSzPct val="110000"/>
                <a:buFont typeface="Wingdings 2" pitchFamily="18" charset="2"/>
                <a:buChar char=""/>
                <a:defRPr sz="2200"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 sz="2000"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rgbClr val="215D77"/>
                </a:buClr>
                <a:buSzPct val="110000"/>
                <a:buFont typeface="Wingdings 2" pitchFamily="18" charset="2"/>
                <a:buChar char=""/>
                <a:defRPr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H" altLang="fr-FR" sz="1800">
                <a:solidFill>
                  <a:schemeClr val="tx1"/>
                </a:solidFill>
              </a:endParaRPr>
            </a:p>
          </p:txBody>
        </p:sp>
        <p:sp>
          <p:nvSpPr>
            <p:cNvPr id="8" name="Oval 15"/>
            <p:cNvSpPr>
              <a:spLocks noChangeArrowheads="1"/>
            </p:cNvSpPr>
            <p:nvPr/>
          </p:nvSpPr>
          <p:spPr bwMode="auto">
            <a:xfrm>
              <a:off x="3276600" y="5300663"/>
              <a:ext cx="142875" cy="144462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ts val="2000"/>
                </a:spcBef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 sz="2400"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rgbClr val="215D77"/>
                </a:buClr>
                <a:buSzPct val="110000"/>
                <a:buFont typeface="Wingdings 2" pitchFamily="18" charset="2"/>
                <a:buChar char=""/>
                <a:defRPr sz="2200"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 sz="2000"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rgbClr val="215D77"/>
                </a:buClr>
                <a:buSzPct val="110000"/>
                <a:buFont typeface="Wingdings 2" pitchFamily="18" charset="2"/>
                <a:buChar char=""/>
                <a:defRPr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H" altLang="fr-FR" sz="1800">
                <a:solidFill>
                  <a:schemeClr val="tx1"/>
                </a:solidFill>
              </a:endParaRPr>
            </a:p>
          </p:txBody>
        </p:sp>
        <p:sp>
          <p:nvSpPr>
            <p:cNvPr id="9" name="Oval 16"/>
            <p:cNvSpPr>
              <a:spLocks noChangeArrowheads="1"/>
            </p:cNvSpPr>
            <p:nvPr/>
          </p:nvSpPr>
          <p:spPr bwMode="auto">
            <a:xfrm>
              <a:off x="5003800" y="2565400"/>
              <a:ext cx="433388" cy="431800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ts val="2000"/>
                </a:spcBef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 sz="2400"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rgbClr val="215D77"/>
                </a:buClr>
                <a:buSzPct val="110000"/>
                <a:buFont typeface="Wingdings 2" pitchFamily="18" charset="2"/>
                <a:buChar char=""/>
                <a:defRPr sz="2200"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 sz="2000"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rgbClr val="215D77"/>
                </a:buClr>
                <a:buSzPct val="110000"/>
                <a:buFont typeface="Wingdings 2" pitchFamily="18" charset="2"/>
                <a:buChar char=""/>
                <a:defRPr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H" altLang="fr-FR" sz="1800">
                <a:solidFill>
                  <a:schemeClr val="tx1"/>
                </a:solidFill>
              </a:endParaRPr>
            </a:p>
          </p:txBody>
        </p:sp>
        <p:sp>
          <p:nvSpPr>
            <p:cNvPr id="10" name="Oval 17"/>
            <p:cNvSpPr>
              <a:spLocks noChangeArrowheads="1"/>
            </p:cNvSpPr>
            <p:nvPr/>
          </p:nvSpPr>
          <p:spPr bwMode="auto">
            <a:xfrm>
              <a:off x="3276600" y="5516563"/>
              <a:ext cx="142875" cy="144462"/>
            </a:xfrm>
            <a:prstGeom prst="ellips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ts val="2000"/>
                </a:spcBef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 sz="2400"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rgbClr val="215D77"/>
                </a:buClr>
                <a:buSzPct val="110000"/>
                <a:buFont typeface="Wingdings 2" pitchFamily="18" charset="2"/>
                <a:buChar char=""/>
                <a:defRPr sz="2200"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 sz="2000"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rgbClr val="215D77"/>
                </a:buClr>
                <a:buSzPct val="110000"/>
                <a:buFont typeface="Wingdings 2" pitchFamily="18" charset="2"/>
                <a:buChar char=""/>
                <a:defRPr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H" altLang="fr-FR" sz="1800">
                <a:solidFill>
                  <a:schemeClr val="tx1"/>
                </a:solidFill>
              </a:endParaRPr>
            </a:p>
          </p:txBody>
        </p:sp>
        <p:sp>
          <p:nvSpPr>
            <p:cNvPr id="11" name="Oval 18"/>
            <p:cNvSpPr>
              <a:spLocks noChangeArrowheads="1"/>
            </p:cNvSpPr>
            <p:nvPr/>
          </p:nvSpPr>
          <p:spPr bwMode="auto">
            <a:xfrm>
              <a:off x="4716463" y="2781300"/>
              <a:ext cx="287337" cy="287338"/>
            </a:xfrm>
            <a:prstGeom prst="ellips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ts val="2000"/>
                </a:spcBef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 sz="2400"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rgbClr val="215D77"/>
                </a:buClr>
                <a:buSzPct val="110000"/>
                <a:buFont typeface="Wingdings 2" pitchFamily="18" charset="2"/>
                <a:buChar char=""/>
                <a:defRPr sz="2200"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 sz="2000"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rgbClr val="215D77"/>
                </a:buClr>
                <a:buSzPct val="110000"/>
                <a:buFont typeface="Wingdings 2" pitchFamily="18" charset="2"/>
                <a:buChar char=""/>
                <a:defRPr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CH" altLang="fr-FR" sz="1800">
                <a:solidFill>
                  <a:schemeClr val="tx1"/>
                </a:solidFill>
              </a:endParaRPr>
            </a:p>
          </p:txBody>
        </p:sp>
        <p:pic>
          <p:nvPicPr>
            <p:cNvPr id="12" name="Picture 19" descr="uni-bastion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7263" y="1700213"/>
              <a:ext cx="1836737" cy="1220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0" descr="uni-dufou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188" y="1700213"/>
              <a:ext cx="2016125" cy="134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1" descr="uni-mail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13" y="3933825"/>
              <a:ext cx="2087562" cy="139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Line 22"/>
            <p:cNvSpPr>
              <a:spLocks noChangeShapeType="1"/>
            </p:cNvSpPr>
            <p:nvPr/>
          </p:nvSpPr>
          <p:spPr bwMode="auto">
            <a:xfrm flipH="1">
              <a:off x="2484438" y="4005263"/>
              <a:ext cx="2447925" cy="7921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6" name="Line 23"/>
            <p:cNvSpPr>
              <a:spLocks noChangeShapeType="1"/>
            </p:cNvSpPr>
            <p:nvPr/>
          </p:nvSpPr>
          <p:spPr bwMode="auto">
            <a:xfrm flipH="1" flipV="1">
              <a:off x="2627313" y="2708275"/>
              <a:ext cx="2160587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7" name="Line 24"/>
            <p:cNvSpPr>
              <a:spLocks noChangeShapeType="1"/>
            </p:cNvSpPr>
            <p:nvPr/>
          </p:nvSpPr>
          <p:spPr bwMode="auto">
            <a:xfrm flipV="1">
              <a:off x="5292725" y="2276475"/>
              <a:ext cx="2016125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8" name="Text Box 25"/>
            <p:cNvSpPr txBox="1">
              <a:spLocks noChangeArrowheads="1"/>
            </p:cNvSpPr>
            <p:nvPr/>
          </p:nvSpPr>
          <p:spPr bwMode="auto">
            <a:xfrm>
              <a:off x="808038" y="1196975"/>
              <a:ext cx="16033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2000"/>
                </a:spcBef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 sz="2400"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rgbClr val="215D77"/>
                </a:buClr>
                <a:buSzPct val="110000"/>
                <a:buFont typeface="Wingdings 2" pitchFamily="18" charset="2"/>
                <a:buChar char=""/>
                <a:defRPr sz="2200"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 sz="2000"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rgbClr val="215D77"/>
                </a:buClr>
                <a:buSzPct val="110000"/>
                <a:buFont typeface="Wingdings 2" pitchFamily="18" charset="2"/>
                <a:buChar char=""/>
                <a:defRPr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fr-FR" sz="1600" b="1">
                  <a:solidFill>
                    <a:srgbClr val="FF0066"/>
                  </a:solidFill>
                </a:rPr>
                <a:t>Uni Dufour</a:t>
              </a:r>
            </a:p>
          </p:txBody>
        </p:sp>
        <p:sp>
          <p:nvSpPr>
            <p:cNvPr id="19" name="Text Box 26"/>
            <p:cNvSpPr txBox="1">
              <a:spLocks noChangeArrowheads="1"/>
            </p:cNvSpPr>
            <p:nvPr/>
          </p:nvSpPr>
          <p:spPr bwMode="auto">
            <a:xfrm>
              <a:off x="827088" y="3500438"/>
              <a:ext cx="131603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2000"/>
                </a:spcBef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 sz="2400"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rgbClr val="215D77"/>
                </a:buClr>
                <a:buSzPct val="110000"/>
                <a:buFont typeface="Wingdings 2" pitchFamily="18" charset="2"/>
                <a:buChar char=""/>
                <a:defRPr sz="2200"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 sz="2000"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rgbClr val="215D77"/>
                </a:buClr>
                <a:buSzPct val="110000"/>
                <a:buFont typeface="Wingdings 2" pitchFamily="18" charset="2"/>
                <a:buChar char=""/>
                <a:defRPr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fr-FR" sz="1600" b="1">
                  <a:solidFill>
                    <a:srgbClr val="FF9900"/>
                  </a:solidFill>
                </a:rPr>
                <a:t>Uni Mail</a:t>
              </a:r>
            </a:p>
          </p:txBody>
        </p:sp>
        <p:sp>
          <p:nvSpPr>
            <p:cNvPr id="20" name="Text Box 27"/>
            <p:cNvSpPr txBox="1">
              <a:spLocks noChangeArrowheads="1"/>
            </p:cNvSpPr>
            <p:nvPr/>
          </p:nvSpPr>
          <p:spPr bwMode="auto">
            <a:xfrm>
              <a:off x="7235825" y="1196975"/>
              <a:ext cx="15128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2000"/>
                </a:spcBef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 sz="2400"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rgbClr val="215D77"/>
                </a:buClr>
                <a:buSzPct val="110000"/>
                <a:buFont typeface="Wingdings 2" pitchFamily="18" charset="2"/>
                <a:buChar char=""/>
                <a:defRPr sz="2200"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 sz="2000"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rgbClr val="215D77"/>
                </a:buClr>
                <a:buSzPct val="110000"/>
                <a:buFont typeface="Wingdings 2" pitchFamily="18" charset="2"/>
                <a:buChar char=""/>
                <a:defRPr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6FB7D7"/>
                </a:buClr>
                <a:buSzPct val="110000"/>
                <a:buFont typeface="Wingdings 2" pitchFamily="18" charset="2"/>
                <a:buChar char=""/>
                <a:defRPr>
                  <a:solidFill>
                    <a:srgbClr val="595959"/>
                  </a:solidFill>
                  <a:latin typeface="News Gothic MT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fr-FR" sz="1600" b="1">
                  <a:solidFill>
                    <a:srgbClr val="0000FF"/>
                  </a:solidFill>
                </a:rPr>
                <a:t>Uni Bastions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906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775"/>
          </a:xfrm>
        </p:spPr>
        <p:txBody>
          <a:bodyPr/>
          <a:lstStyle/>
          <a:p>
            <a:r>
              <a:rPr lang="fr-CH" altLang="fr-FR" b="1" dirty="0">
                <a:solidFill>
                  <a:srgbClr val="FFCC00"/>
                </a:solidFill>
              </a:rPr>
              <a:t>Programme de la séance</a:t>
            </a:r>
            <a:endParaRPr lang="fr-CH" alt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628775"/>
            <a:ext cx="8208912" cy="3887787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00B0F0"/>
              </a:buClr>
              <a:buFont typeface="+mj-lt"/>
              <a:buAutoNum type="arabicPeriod"/>
            </a:pPr>
            <a:endParaRPr lang="fr-CH" altLang="fr-FR" sz="1400" dirty="0"/>
          </a:p>
          <a:p>
            <a:pPr marL="514350" indent="-514350">
              <a:spcBef>
                <a:spcPts val="0"/>
              </a:spcBef>
              <a:buClr>
                <a:srgbClr val="00B0F0"/>
              </a:buClr>
              <a:buFont typeface="+mj-lt"/>
              <a:buAutoNum type="arabicPeriod"/>
            </a:pPr>
            <a:r>
              <a:rPr lang="fr-CH" altLang="fr-FR" dirty="0"/>
              <a:t>Brève présentation de la faculté</a:t>
            </a:r>
          </a:p>
          <a:p>
            <a:pPr marL="514350" indent="-514350">
              <a:spcBef>
                <a:spcPts val="0"/>
              </a:spcBef>
              <a:buClr>
                <a:srgbClr val="00B0F0"/>
              </a:buClr>
              <a:buFont typeface="+mj-lt"/>
              <a:buAutoNum type="arabicPeriod"/>
            </a:pPr>
            <a:r>
              <a:rPr lang="fr-CH" altLang="fr-FR" dirty="0"/>
              <a:t>Choix des enseignements</a:t>
            </a:r>
          </a:p>
          <a:p>
            <a:pPr marL="514350" indent="-514350">
              <a:spcBef>
                <a:spcPts val="0"/>
              </a:spcBef>
              <a:buClr>
                <a:srgbClr val="00B0F0"/>
              </a:buClr>
              <a:buFont typeface="+mj-lt"/>
              <a:buAutoNum type="arabicPeriod"/>
            </a:pPr>
            <a:r>
              <a:rPr lang="fr-CH" altLang="fr-FR" dirty="0"/>
              <a:t>Inscriptions aux enseignements/examens</a:t>
            </a:r>
          </a:p>
          <a:p>
            <a:pPr marL="514350" indent="-514350">
              <a:spcBef>
                <a:spcPts val="0"/>
              </a:spcBef>
              <a:buClr>
                <a:srgbClr val="00B0F0"/>
              </a:buClr>
              <a:buFont typeface="+mj-lt"/>
              <a:buAutoNum type="arabicPeriod"/>
            </a:pPr>
            <a:r>
              <a:rPr lang="fr-CH" altLang="fr-FR" dirty="0"/>
              <a:t>Outils informatiques</a:t>
            </a:r>
          </a:p>
          <a:p>
            <a:pPr marL="514350" indent="-514350">
              <a:spcBef>
                <a:spcPts val="0"/>
              </a:spcBef>
              <a:buClr>
                <a:srgbClr val="00B0F0"/>
              </a:buClr>
              <a:buFont typeface="+mj-lt"/>
              <a:buAutoNum type="arabicPeriod"/>
            </a:pPr>
            <a:r>
              <a:rPr lang="fr-CH" altLang="fr-FR" dirty="0"/>
              <a:t>Evaluation des enseignements</a:t>
            </a:r>
          </a:p>
          <a:p>
            <a:pPr marL="514350" indent="-514350">
              <a:spcBef>
                <a:spcPts val="0"/>
              </a:spcBef>
              <a:buClr>
                <a:srgbClr val="00B0F0"/>
              </a:buClr>
              <a:buFont typeface="+mj-lt"/>
              <a:buAutoNum type="arabicPeriod"/>
            </a:pPr>
            <a:r>
              <a:rPr lang="fr-CH" altLang="fr-FR" dirty="0"/>
              <a:t>Système d'évaluation et notation</a:t>
            </a:r>
          </a:p>
          <a:p>
            <a:pPr marL="514350" indent="-514350">
              <a:spcBef>
                <a:spcPts val="0"/>
              </a:spcBef>
              <a:buClr>
                <a:srgbClr val="00B0F0"/>
              </a:buClr>
              <a:buFont typeface="+mj-lt"/>
              <a:buAutoNum type="arabicPeriod"/>
            </a:pPr>
            <a:r>
              <a:rPr lang="fr-CH" altLang="fr-FR" dirty="0"/>
              <a:t>Consultation des copies d'examens</a:t>
            </a:r>
          </a:p>
          <a:p>
            <a:pPr marL="514350" indent="-514350">
              <a:spcBef>
                <a:spcPts val="0"/>
              </a:spcBef>
              <a:buClr>
                <a:srgbClr val="00B0F0"/>
              </a:buClr>
              <a:buFont typeface="+mj-lt"/>
              <a:buAutoNum type="arabicPeriod"/>
            </a:pPr>
            <a:r>
              <a:rPr lang="fr-CH" altLang="fr-FR" dirty="0"/>
              <a:t>Relevé de notes</a:t>
            </a:r>
          </a:p>
          <a:p>
            <a:pPr marL="514350" indent="-514350">
              <a:spcBef>
                <a:spcPts val="0"/>
              </a:spcBef>
              <a:buClr>
                <a:srgbClr val="00B0F0"/>
              </a:buClr>
              <a:buFont typeface="+mj-lt"/>
              <a:buAutoNum type="arabicPeriod"/>
            </a:pPr>
            <a:r>
              <a:rPr lang="fr-CH" altLang="fr-FR" dirty="0"/>
              <a:t>Autres informations importantes</a:t>
            </a:r>
          </a:p>
          <a:p>
            <a:pPr>
              <a:spcBef>
                <a:spcPts val="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fr-CH" altLang="fr-FR" dirty="0"/>
          </a:p>
          <a:p>
            <a:pPr>
              <a:spcBef>
                <a:spcPts val="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fr-CH" altLang="fr-FR" dirty="0"/>
          </a:p>
          <a:p>
            <a:pPr lvl="2">
              <a:spcBef>
                <a:spcPts val="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fr-CH" altLang="fr-FR" dirty="0"/>
          </a:p>
          <a:p>
            <a:pPr marL="0" indent="0" algn="ctr">
              <a:spcBef>
                <a:spcPts val="0"/>
              </a:spcBef>
              <a:buClr>
                <a:srgbClr val="00B0F0"/>
              </a:buClr>
            </a:pPr>
            <a:endParaRPr lang="fr-CH" altLang="fr-FR" dirty="0"/>
          </a:p>
          <a:p>
            <a:pPr marL="0" indent="0" algn="ctr">
              <a:spcBef>
                <a:spcPts val="0"/>
              </a:spcBef>
              <a:buClr>
                <a:srgbClr val="00B0F0"/>
              </a:buClr>
            </a:pPr>
            <a:endParaRPr lang="fr-CH" altLang="fr-FR" dirty="0"/>
          </a:p>
          <a:p>
            <a:pPr marL="0" algn="ctr">
              <a:defRPr/>
            </a:pPr>
            <a:endParaRPr lang="fr-CH" sz="1000" dirty="0"/>
          </a:p>
          <a:p>
            <a:pPr marL="0" algn="ctr">
              <a:defRPr/>
            </a:pPr>
            <a:endParaRPr lang="fr-CH" sz="2400" dirty="0"/>
          </a:p>
          <a:p>
            <a:pPr marL="0" algn="ctr">
              <a:defRPr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07375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775"/>
          </a:xfrm>
        </p:spPr>
        <p:txBody>
          <a:bodyPr/>
          <a:lstStyle/>
          <a:p>
            <a:r>
              <a:rPr lang="fr-CH" altLang="fr-FR" b="1" dirty="0">
                <a:solidFill>
                  <a:srgbClr val="FFCC00"/>
                </a:solidFill>
              </a:rPr>
              <a:t>Adresse e-mail</a:t>
            </a:r>
            <a:endParaRPr lang="fr-CH" alt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916832"/>
            <a:ext cx="7056784" cy="410378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Clr>
                <a:srgbClr val="00B0F0"/>
              </a:buClr>
            </a:pPr>
            <a:r>
              <a:rPr lang="fr-CH" altLang="fr-FR" sz="2400" dirty="0"/>
              <a:t>Vous avez reçu une adresse e-mail étudiant …@etu.unige.ch avec votre login.</a:t>
            </a:r>
          </a:p>
          <a:p>
            <a:pPr marL="0" indent="0" algn="just">
              <a:spcBef>
                <a:spcPts val="0"/>
              </a:spcBef>
              <a:buClr>
                <a:srgbClr val="00B0F0"/>
              </a:buClr>
            </a:pPr>
            <a:endParaRPr lang="fr-CH" altLang="fr-FR" sz="2400" dirty="0"/>
          </a:p>
          <a:p>
            <a:pPr marL="0" indent="0" algn="just">
              <a:spcBef>
                <a:spcPts val="0"/>
              </a:spcBef>
              <a:buClr>
                <a:srgbClr val="00B0F0"/>
              </a:buClr>
            </a:pPr>
            <a:r>
              <a:rPr lang="fr-CH" altLang="fr-FR" sz="2400" dirty="0"/>
              <a:t>C’est le </a:t>
            </a:r>
            <a:r>
              <a:rPr lang="fr-CH" altLang="fr-FR" sz="2400" b="1" dirty="0"/>
              <a:t>canal d’information officiel </a:t>
            </a:r>
            <a:r>
              <a:rPr lang="fr-CH" altLang="fr-FR" sz="2400" dirty="0"/>
              <a:t>utilisé par l'Université.</a:t>
            </a:r>
          </a:p>
          <a:p>
            <a:pPr marL="0" indent="0" algn="just">
              <a:spcBef>
                <a:spcPts val="0"/>
              </a:spcBef>
              <a:buClr>
                <a:srgbClr val="00B0F0"/>
              </a:buClr>
            </a:pPr>
            <a:endParaRPr lang="fr-CH" altLang="fr-FR" sz="2400" dirty="0"/>
          </a:p>
          <a:p>
            <a:pPr marL="0" indent="0" algn="just">
              <a:spcBef>
                <a:spcPts val="0"/>
              </a:spcBef>
              <a:buClr>
                <a:srgbClr val="00B0F0"/>
              </a:buClr>
            </a:pPr>
            <a:r>
              <a:rPr lang="fr-CH" altLang="fr-FR" sz="2400" dirty="0"/>
              <a:t>Les emails envoyés depuis une adresse privée (@gmail, etc.) sont traités comme des spams</a:t>
            </a:r>
          </a:p>
          <a:p>
            <a:pPr marL="0" indent="0" algn="just">
              <a:spcBef>
                <a:spcPts val="0"/>
              </a:spcBef>
              <a:buClr>
                <a:srgbClr val="00B0F0"/>
              </a:buClr>
            </a:pPr>
            <a:endParaRPr lang="fr-CH" altLang="fr-FR" sz="2200" dirty="0"/>
          </a:p>
          <a:p>
            <a:pPr marL="0" indent="0" algn="just">
              <a:spcBef>
                <a:spcPts val="0"/>
              </a:spcBef>
              <a:buClr>
                <a:srgbClr val="00B0F0"/>
              </a:buClr>
            </a:pPr>
            <a:endParaRPr lang="fr-CH" altLang="fr-FR" sz="2400" dirty="0"/>
          </a:p>
          <a:p>
            <a:pPr marL="0" indent="0" algn="just">
              <a:spcBef>
                <a:spcPts val="0"/>
              </a:spcBef>
              <a:buClr>
                <a:srgbClr val="00B0F0"/>
              </a:buClr>
            </a:pPr>
            <a:endParaRPr lang="fr-CH" altLang="fr-FR" sz="2400" dirty="0"/>
          </a:p>
          <a:p>
            <a:pPr marL="0" indent="0" algn="just">
              <a:spcBef>
                <a:spcPts val="0"/>
              </a:spcBef>
              <a:buClr>
                <a:srgbClr val="00B0F0"/>
              </a:buClr>
            </a:pPr>
            <a:endParaRPr lang="fr-CH" altLang="fr-FR" sz="2400" dirty="0"/>
          </a:p>
          <a:p>
            <a:pPr marL="0" algn="just">
              <a:defRPr/>
            </a:pPr>
            <a:endParaRPr lang="fr-CH" sz="900" dirty="0"/>
          </a:p>
          <a:p>
            <a:pPr marL="0" algn="just">
              <a:defRPr/>
            </a:pPr>
            <a:endParaRPr lang="fr-CH" sz="2000" dirty="0"/>
          </a:p>
          <a:p>
            <a:pPr marL="0" algn="just">
              <a:defRPr/>
            </a:pPr>
            <a:endParaRPr lang="fr-CH" sz="2600" dirty="0"/>
          </a:p>
        </p:txBody>
      </p:sp>
    </p:spTree>
    <p:extLst>
      <p:ext uri="{BB962C8B-B14F-4D97-AF65-F5344CB8AC3E}">
        <p14:creationId xmlns:p14="http://schemas.microsoft.com/office/powerpoint/2010/main" val="28852113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775"/>
          </a:xfrm>
        </p:spPr>
        <p:txBody>
          <a:bodyPr/>
          <a:lstStyle/>
          <a:p>
            <a:r>
              <a:rPr lang="fr-CH" altLang="fr-FR" b="1" dirty="0">
                <a:solidFill>
                  <a:srgbClr val="FFCC00"/>
                </a:solidFill>
              </a:rPr>
              <a:t>Contact</a:t>
            </a:r>
            <a:endParaRPr lang="fr-CH" alt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916832"/>
            <a:ext cx="7056784" cy="3599731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fr-CH" sz="2400" b="1" dirty="0">
                <a:solidFill>
                  <a:srgbClr val="FFC000"/>
                </a:solidFill>
              </a:rPr>
              <a:t>Conseillère académique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fr-CH" sz="2400" b="1" dirty="0">
                <a:solidFill>
                  <a:srgbClr val="FFC000"/>
                </a:solidFill>
              </a:rPr>
              <a:t>en charge de la mobilité (</a:t>
            </a:r>
            <a:r>
              <a:rPr lang="fr-CH" sz="2400" b="1" dirty="0" err="1">
                <a:solidFill>
                  <a:srgbClr val="FFC000"/>
                </a:solidFill>
              </a:rPr>
              <a:t>SdS</a:t>
            </a:r>
            <a:r>
              <a:rPr lang="fr-CH" sz="2400" b="1" dirty="0">
                <a:solidFill>
                  <a:srgbClr val="FFC000"/>
                </a:solidFill>
              </a:rPr>
              <a:t>)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fr-CH" sz="2000" b="1" dirty="0">
              <a:solidFill>
                <a:srgbClr val="FFC000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fr-CH" sz="2000" b="1" dirty="0">
                <a:solidFill>
                  <a:schemeClr val="tx1"/>
                </a:solidFill>
              </a:rPr>
              <a:t>Vanessa ROUSSEAUX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fr-CH" sz="900" b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fr-CH" sz="2000" dirty="0">
                <a:solidFill>
                  <a:schemeClr val="tx1"/>
                </a:solidFill>
              </a:rPr>
              <a:t>Tel: 022 379 83 49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fr-CH" sz="2000" dirty="0">
                <a:solidFill>
                  <a:srgbClr val="00B0F0"/>
                </a:solidFill>
              </a:rPr>
              <a:t>Mobilite-etu-sds@unige.ch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fr-CH" sz="2000" b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fr-CH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00B0F0"/>
              </a:buClr>
            </a:pPr>
            <a:endParaRPr lang="fr-CH" altLang="fr-FR" sz="2400" dirty="0"/>
          </a:p>
          <a:p>
            <a:pPr marL="0" indent="0" algn="ctr">
              <a:spcBef>
                <a:spcPts val="0"/>
              </a:spcBef>
              <a:buClr>
                <a:srgbClr val="00B0F0"/>
              </a:buClr>
            </a:pPr>
            <a:endParaRPr lang="fr-CH" altLang="fr-FR" sz="2400" dirty="0"/>
          </a:p>
          <a:p>
            <a:pPr marL="0" indent="0" algn="ctr">
              <a:spcBef>
                <a:spcPts val="0"/>
              </a:spcBef>
              <a:buClr>
                <a:srgbClr val="00B0F0"/>
              </a:buClr>
            </a:pPr>
            <a:endParaRPr lang="fr-CH" altLang="fr-FR" sz="2400" dirty="0"/>
          </a:p>
          <a:p>
            <a:pPr marL="0" algn="ctr">
              <a:defRPr/>
            </a:pPr>
            <a:endParaRPr lang="fr-CH" sz="900" dirty="0"/>
          </a:p>
          <a:p>
            <a:pPr marL="0" algn="ctr">
              <a:defRPr/>
            </a:pPr>
            <a:endParaRPr lang="fr-CH" sz="2000" dirty="0"/>
          </a:p>
          <a:p>
            <a:pPr marL="0" algn="ctr">
              <a:defRPr/>
            </a:pPr>
            <a:endParaRPr lang="fr-CH" sz="2600" dirty="0"/>
          </a:p>
        </p:txBody>
      </p:sp>
    </p:spTree>
    <p:extLst>
      <p:ext uri="{BB962C8B-B14F-4D97-AF65-F5344CB8AC3E}">
        <p14:creationId xmlns:p14="http://schemas.microsoft.com/office/powerpoint/2010/main" val="2054444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775"/>
          </a:xfrm>
        </p:spPr>
        <p:txBody>
          <a:bodyPr/>
          <a:lstStyle/>
          <a:p>
            <a:r>
              <a:rPr lang="fr-CH" altLang="fr-FR" b="1" dirty="0">
                <a:solidFill>
                  <a:srgbClr val="FFCC00"/>
                </a:solidFill>
              </a:rPr>
              <a:t>Prochaine permanences 2026</a:t>
            </a:r>
            <a:endParaRPr lang="fr-CH" alt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2348880"/>
            <a:ext cx="7056784" cy="2879651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fr-CH" sz="3200" b="1" dirty="0">
                <a:solidFill>
                  <a:srgbClr val="FF0000"/>
                </a:solidFill>
              </a:rPr>
              <a:t>Mardi 3 mars </a:t>
            </a:r>
            <a:r>
              <a:rPr lang="fr-CH" sz="3200" b="1" dirty="0">
                <a:solidFill>
                  <a:schemeClr val="tx1"/>
                </a:solidFill>
              </a:rPr>
              <a:t>de 14h à 16h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fr-CH" sz="3200" b="1" dirty="0">
                <a:solidFill>
                  <a:schemeClr val="tx1"/>
                </a:solidFill>
              </a:rPr>
              <a:t>Jeudi 12 mars de 14h à 16h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fr-CH" sz="3200" b="1" dirty="0">
                <a:solidFill>
                  <a:schemeClr val="tx1"/>
                </a:solidFill>
              </a:rPr>
              <a:t>Jeudi 19 mars de 14h à 16h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fr-CH" sz="3200" b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fr-CH" sz="3200" dirty="0">
                <a:solidFill>
                  <a:schemeClr val="tx1"/>
                </a:solidFill>
              </a:rPr>
              <a:t>… tous les jeudis de 14h à 16h</a:t>
            </a:r>
            <a:endParaRPr lang="fr-CH" sz="3200" b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fr-CH" sz="2000" b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fr-CH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Clr>
                <a:srgbClr val="00B0F0"/>
              </a:buClr>
            </a:pPr>
            <a:endParaRPr lang="fr-CH" altLang="fr-FR" sz="2400" dirty="0"/>
          </a:p>
          <a:p>
            <a:pPr marL="0" indent="0" algn="ctr">
              <a:spcBef>
                <a:spcPts val="0"/>
              </a:spcBef>
              <a:buClr>
                <a:srgbClr val="00B0F0"/>
              </a:buClr>
            </a:pPr>
            <a:endParaRPr lang="fr-CH" altLang="fr-FR" sz="2400" dirty="0"/>
          </a:p>
          <a:p>
            <a:pPr marL="0" indent="0" algn="ctr">
              <a:spcBef>
                <a:spcPts val="0"/>
              </a:spcBef>
              <a:buClr>
                <a:srgbClr val="00B0F0"/>
              </a:buClr>
            </a:pPr>
            <a:endParaRPr lang="fr-CH" altLang="fr-FR" sz="2400" dirty="0"/>
          </a:p>
          <a:p>
            <a:pPr marL="0" algn="ctr">
              <a:defRPr/>
            </a:pPr>
            <a:endParaRPr lang="fr-CH" sz="900" dirty="0"/>
          </a:p>
          <a:p>
            <a:pPr marL="0" algn="ctr">
              <a:defRPr/>
            </a:pPr>
            <a:endParaRPr lang="fr-CH" sz="2000" dirty="0"/>
          </a:p>
          <a:p>
            <a:pPr marL="0" algn="ctr">
              <a:defRPr/>
            </a:pPr>
            <a:endParaRPr lang="fr-CH" sz="26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F2B6896-207B-C95A-6424-C9C65700E9A7}"/>
              </a:ext>
            </a:extLst>
          </p:cNvPr>
          <p:cNvSpPr txBox="1"/>
          <p:nvPr/>
        </p:nvSpPr>
        <p:spPr>
          <a:xfrm>
            <a:off x="2627784" y="1394773"/>
            <a:ext cx="38884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800" b="1" dirty="0">
                <a:solidFill>
                  <a:schemeClr val="tx1"/>
                </a:solidFill>
              </a:rPr>
              <a:t>Bureau: </a:t>
            </a:r>
            <a:r>
              <a:rPr lang="fr-CH" sz="2800" b="1" dirty="0" err="1">
                <a:solidFill>
                  <a:schemeClr val="tx1"/>
                </a:solidFill>
              </a:rPr>
              <a:t>UniMail</a:t>
            </a:r>
            <a:r>
              <a:rPr lang="fr-CH" sz="2800" b="1" dirty="0">
                <a:solidFill>
                  <a:schemeClr val="tx1"/>
                </a:solidFill>
              </a:rPr>
              <a:t> 5395</a:t>
            </a:r>
            <a:br>
              <a:rPr lang="fr-CH" sz="2800" b="1" dirty="0">
                <a:solidFill>
                  <a:schemeClr val="tx1"/>
                </a:solidFill>
              </a:rPr>
            </a:br>
            <a:endParaRPr lang="fr-CH" sz="2800" dirty="0"/>
          </a:p>
        </p:txBody>
      </p:sp>
    </p:spTree>
    <p:extLst>
      <p:ext uri="{BB962C8B-B14F-4D97-AF65-F5344CB8AC3E}">
        <p14:creationId xmlns:p14="http://schemas.microsoft.com/office/powerpoint/2010/main" val="463602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fr-FR" b="1" dirty="0">
                <a:solidFill>
                  <a:srgbClr val="FFCC00"/>
                </a:solidFill>
              </a:rPr>
              <a:t>Les formations en </a:t>
            </a:r>
            <a:r>
              <a:rPr lang="fr-CH" altLang="fr-FR" b="1" dirty="0" err="1">
                <a:solidFill>
                  <a:srgbClr val="FFCC00"/>
                </a:solidFill>
              </a:rPr>
              <a:t>SdS</a:t>
            </a:r>
            <a:endParaRPr lang="fr-CH" alt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395288" y="1052513"/>
            <a:ext cx="4105275" cy="4821237"/>
          </a:xfrm>
        </p:spPr>
        <p:txBody>
          <a:bodyPr/>
          <a:lstStyle/>
          <a:p>
            <a:pPr marL="0" algn="just">
              <a:defRPr/>
            </a:pPr>
            <a:r>
              <a:rPr lang="fr-CH" altLang="fr-FR" sz="2550" b="1" dirty="0">
                <a:solidFill>
                  <a:srgbClr val="FFC000"/>
                </a:solidFill>
              </a:rPr>
              <a:t>4 </a:t>
            </a:r>
            <a:r>
              <a:rPr lang="fr-CH" altLang="fr-FR" sz="2550" b="1" dirty="0" err="1">
                <a:solidFill>
                  <a:srgbClr val="FFC000"/>
                </a:solidFill>
              </a:rPr>
              <a:t>Bachelors</a:t>
            </a:r>
            <a:r>
              <a:rPr lang="fr-CH" altLang="fr-FR" sz="2550" b="1" dirty="0">
                <a:solidFill>
                  <a:srgbClr val="FFC000"/>
                </a:solidFill>
              </a:rPr>
              <a:t> (180 ECTS)</a:t>
            </a:r>
          </a:p>
          <a:p>
            <a:pPr marL="0" algn="just">
              <a:defRPr/>
            </a:pPr>
            <a:endParaRPr lang="fr-CH" altLang="fr-FR" sz="100" dirty="0"/>
          </a:p>
          <a:p>
            <a:pPr marL="0" algn="just">
              <a:buFont typeface="Arial" panose="020B0604020202020204" pitchFamily="34" charset="0"/>
              <a:buChar char="•"/>
              <a:defRPr/>
            </a:pPr>
            <a:r>
              <a:rPr lang="fr-CH" altLang="fr-FR" sz="1800" dirty="0"/>
              <a:t>Sociologie</a:t>
            </a:r>
          </a:p>
          <a:p>
            <a:pPr marL="0" algn="just">
              <a:buFont typeface="Arial" panose="020B0604020202020204" pitchFamily="34" charset="0"/>
              <a:buChar char="•"/>
              <a:defRPr/>
            </a:pPr>
            <a:r>
              <a:rPr lang="fr-CH" altLang="fr-FR" sz="1800" dirty="0"/>
              <a:t>Géographie et environnement</a:t>
            </a:r>
          </a:p>
          <a:p>
            <a:pPr marL="0" algn="just">
              <a:buFont typeface="Arial" panose="020B0604020202020204" pitchFamily="34" charset="0"/>
              <a:buChar char="•"/>
              <a:defRPr/>
            </a:pPr>
            <a:r>
              <a:rPr lang="fr-CH" altLang="fr-FR" sz="1800" dirty="0"/>
              <a:t>Histoire-Economie-Société</a:t>
            </a:r>
          </a:p>
          <a:p>
            <a:pPr marL="0" algn="just">
              <a:buFont typeface="Arial" panose="020B0604020202020204" pitchFamily="34" charset="0"/>
              <a:buChar char="•"/>
              <a:defRPr/>
            </a:pPr>
            <a:r>
              <a:rPr lang="fr-CH" altLang="fr-FR" sz="1800" dirty="0"/>
              <a:t>Sciences politiques</a:t>
            </a:r>
          </a:p>
          <a:p>
            <a:pPr marL="0" algn="just">
              <a:defRPr/>
            </a:pPr>
            <a:endParaRPr lang="fr-CH" altLang="fr-FR" sz="100" dirty="0"/>
          </a:p>
          <a:p>
            <a:pPr>
              <a:defRPr/>
            </a:pPr>
            <a:r>
              <a:rPr lang="fr-CH" altLang="fr-FR" sz="2000" b="1" dirty="0"/>
              <a:t>5 Orientations</a:t>
            </a:r>
          </a:p>
          <a:p>
            <a:pPr>
              <a:spcBef>
                <a:spcPts val="0"/>
              </a:spcBef>
              <a:defRPr/>
            </a:pPr>
            <a:endParaRPr lang="fr-CH" altLang="fr-FR" sz="800" dirty="0"/>
          </a:p>
          <a:p>
            <a:pPr marL="0" algn="just">
              <a:defRPr/>
            </a:pPr>
            <a:r>
              <a:rPr lang="fr-CH" sz="1600" dirty="0"/>
              <a:t>Sociologie</a:t>
            </a:r>
          </a:p>
          <a:p>
            <a:pPr marL="0" algn="just">
              <a:defRPr/>
            </a:pPr>
            <a:r>
              <a:rPr lang="fr-CH" sz="1600" dirty="0"/>
              <a:t>Géographie et environnement</a:t>
            </a:r>
          </a:p>
          <a:p>
            <a:pPr marL="0" algn="just">
              <a:defRPr/>
            </a:pPr>
            <a:r>
              <a:rPr lang="fr-CH" sz="1600" dirty="0"/>
              <a:t>Histoire économique et sociale</a:t>
            </a:r>
          </a:p>
          <a:p>
            <a:pPr marL="0" algn="just">
              <a:defRPr/>
            </a:pPr>
            <a:r>
              <a:rPr lang="fr-CH" sz="1600" dirty="0"/>
              <a:t>Sciences politiques</a:t>
            </a:r>
          </a:p>
          <a:p>
            <a:pPr marL="342000" algn="just">
              <a:defRPr/>
            </a:pPr>
            <a:r>
              <a:rPr lang="fr-CH" sz="1600" dirty="0"/>
              <a:t>Economie historique, sociale et politique</a:t>
            </a:r>
          </a:p>
          <a:p>
            <a:pPr>
              <a:defRPr/>
            </a:pPr>
            <a:endParaRPr lang="fr-CH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4932363" y="1052513"/>
            <a:ext cx="3948112" cy="4821237"/>
          </a:xfrm>
        </p:spPr>
        <p:txBody>
          <a:bodyPr/>
          <a:lstStyle/>
          <a:p>
            <a:pPr marL="0">
              <a:defRPr/>
            </a:pPr>
            <a:r>
              <a:rPr lang="fr-CH" altLang="fr-FR" sz="2550" b="1" spc="-100" dirty="0">
                <a:solidFill>
                  <a:srgbClr val="FFC000"/>
                </a:solidFill>
              </a:rPr>
              <a:t>11 Masters (90/120 ECTS)</a:t>
            </a:r>
          </a:p>
          <a:p>
            <a:pPr>
              <a:defRPr/>
            </a:pPr>
            <a:endParaRPr lang="fr-CH" sz="1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CH" sz="1400" dirty="0"/>
              <a:t>Innovation, Human </a:t>
            </a:r>
            <a:r>
              <a:rPr lang="fr-CH" sz="1400" dirty="0" err="1"/>
              <a:t>Development</a:t>
            </a:r>
            <a:r>
              <a:rPr lang="fr-CH" sz="1400" dirty="0"/>
              <a:t>, and </a:t>
            </a:r>
            <a:r>
              <a:rPr lang="fr-CH" sz="1400" dirty="0" err="1"/>
              <a:t>Sustainability</a:t>
            </a:r>
            <a:endParaRPr lang="fr-CH" sz="14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CH" sz="1400" dirty="0"/>
              <a:t>The </a:t>
            </a:r>
            <a:r>
              <a:rPr lang="fr-CH" sz="1400" dirty="0" err="1"/>
              <a:t>Political</a:t>
            </a:r>
            <a:r>
              <a:rPr lang="fr-CH" sz="1400" dirty="0"/>
              <a:t> </a:t>
            </a:r>
            <a:r>
              <a:rPr lang="fr-CH" sz="1400" dirty="0" err="1"/>
              <a:t>Economy</a:t>
            </a:r>
            <a:r>
              <a:rPr lang="fr-CH" sz="1400" dirty="0"/>
              <a:t> of </a:t>
            </a:r>
            <a:r>
              <a:rPr lang="fr-CH" sz="1400" dirty="0" err="1"/>
              <a:t>Capitalism</a:t>
            </a:r>
            <a:endParaRPr lang="fr-CH" sz="14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CH" sz="1400" dirty="0" err="1"/>
              <a:t>Standardization</a:t>
            </a:r>
            <a:r>
              <a:rPr lang="fr-CH" sz="1400" dirty="0"/>
              <a:t>, social </a:t>
            </a:r>
            <a:r>
              <a:rPr lang="fr-CH" sz="1400" dirty="0" err="1"/>
              <a:t>regulation</a:t>
            </a:r>
            <a:r>
              <a:rPr lang="fr-CH" sz="1400" dirty="0"/>
              <a:t> and </a:t>
            </a:r>
            <a:r>
              <a:rPr lang="fr-CH" sz="1400" dirty="0" err="1"/>
              <a:t>sustainable</a:t>
            </a:r>
            <a:r>
              <a:rPr lang="fr-CH" sz="1400" dirty="0"/>
              <a:t> </a:t>
            </a:r>
            <a:r>
              <a:rPr lang="fr-CH" sz="1400" dirty="0" err="1"/>
              <a:t>development</a:t>
            </a:r>
            <a:endParaRPr lang="fr-CH" sz="14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CH" sz="1400" dirty="0"/>
              <a:t>Développement territorial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CH" sz="1400" dirty="0"/>
              <a:t>Etudes genre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CH" sz="1400" dirty="0"/>
              <a:t>Géographie politique et culturelle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CH" sz="1400" dirty="0"/>
              <a:t>Histoire économique internationale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CH" sz="1400" dirty="0"/>
              <a:t>Management public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CH" sz="1400" dirty="0"/>
              <a:t>Science politique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CH" sz="1400" dirty="0"/>
              <a:t>Journalisme et communication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CH" sz="1400" dirty="0" err="1"/>
              <a:t>Socioéconomie</a:t>
            </a:r>
            <a:endParaRPr lang="fr-CH" sz="14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CH" sz="1400" dirty="0"/>
              <a:t>Sociologie</a:t>
            </a:r>
          </a:p>
        </p:txBody>
      </p:sp>
    </p:spTree>
    <p:extLst>
      <p:ext uri="{BB962C8B-B14F-4D97-AF65-F5344CB8AC3E}">
        <p14:creationId xmlns:p14="http://schemas.microsoft.com/office/powerpoint/2010/main" val="3677461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775"/>
          </a:xfrm>
        </p:spPr>
        <p:txBody>
          <a:bodyPr/>
          <a:lstStyle/>
          <a:p>
            <a:r>
              <a:rPr lang="fr-CH" altLang="fr-FR" b="1" dirty="0">
                <a:solidFill>
                  <a:srgbClr val="FFCC00"/>
                </a:solidFill>
              </a:rPr>
              <a:t>Choix des enseignements</a:t>
            </a:r>
            <a:endParaRPr lang="fr-CH" alt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988840"/>
            <a:ext cx="7920880" cy="3095675"/>
          </a:xfrm>
        </p:spPr>
        <p:txBody>
          <a:bodyPr/>
          <a:lstStyle/>
          <a:p>
            <a:pPr marL="171450" indent="-171450">
              <a:spcBef>
                <a:spcPts val="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fr-CH" altLang="fr-FR" sz="1600" dirty="0"/>
          </a:p>
          <a:p>
            <a:pPr>
              <a:spcBef>
                <a:spcPts val="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fr-CH" altLang="fr-FR" sz="3200" dirty="0"/>
              <a:t>au moins </a:t>
            </a:r>
            <a:r>
              <a:rPr lang="fr-CH" altLang="fr-FR" sz="3200" b="1" dirty="0">
                <a:solidFill>
                  <a:srgbClr val="FF0000"/>
                </a:solidFill>
              </a:rPr>
              <a:t>50%</a:t>
            </a:r>
            <a:r>
              <a:rPr lang="fr-CH" altLang="fr-FR" sz="3200" dirty="0"/>
              <a:t> des cours en Faculté </a:t>
            </a:r>
            <a:r>
              <a:rPr lang="fr-CH" altLang="fr-FR" sz="3200" dirty="0" err="1"/>
              <a:t>SdS</a:t>
            </a:r>
            <a:endParaRPr lang="fr-CH" altLang="fr-FR" sz="3200" dirty="0"/>
          </a:p>
          <a:p>
            <a:pPr>
              <a:spcBef>
                <a:spcPts val="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fr-CH" altLang="fr-FR" sz="3200" dirty="0"/>
          </a:p>
          <a:p>
            <a:pPr>
              <a:spcBef>
                <a:spcPts val="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fr-CH" altLang="fr-FR" sz="3200" dirty="0"/>
              <a:t>Maximum </a:t>
            </a:r>
            <a:r>
              <a:rPr lang="fr-CH" altLang="fr-FR" sz="3200" b="1" dirty="0">
                <a:solidFill>
                  <a:srgbClr val="FF0000"/>
                </a:solidFill>
              </a:rPr>
              <a:t>2</a:t>
            </a:r>
            <a:r>
              <a:rPr lang="fr-CH" altLang="fr-FR" sz="3200" dirty="0"/>
              <a:t> facultés/centres/instituts</a:t>
            </a:r>
          </a:p>
          <a:p>
            <a:pPr lvl="2">
              <a:spcBef>
                <a:spcPts val="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fr-CH" altLang="fr-FR" sz="2800" dirty="0"/>
          </a:p>
          <a:p>
            <a:pPr marL="0" indent="0" algn="ctr">
              <a:spcBef>
                <a:spcPts val="0"/>
              </a:spcBef>
              <a:buClr>
                <a:srgbClr val="00B0F0"/>
              </a:buClr>
            </a:pPr>
            <a:endParaRPr lang="fr-CH" altLang="fr-FR" sz="3200" dirty="0"/>
          </a:p>
          <a:p>
            <a:pPr marL="0" indent="0" algn="ctr">
              <a:spcBef>
                <a:spcPts val="0"/>
              </a:spcBef>
              <a:buClr>
                <a:srgbClr val="00B0F0"/>
              </a:buClr>
            </a:pPr>
            <a:endParaRPr lang="fr-CH" altLang="fr-FR" sz="3200" dirty="0"/>
          </a:p>
          <a:p>
            <a:pPr marL="0" algn="ctr">
              <a:defRPr/>
            </a:pPr>
            <a:endParaRPr lang="fr-CH" sz="1050" dirty="0"/>
          </a:p>
          <a:p>
            <a:pPr marL="0" algn="ctr">
              <a:defRPr/>
            </a:pPr>
            <a:endParaRPr lang="fr-CH" dirty="0"/>
          </a:p>
          <a:p>
            <a:pPr marL="0" algn="ctr">
              <a:defRPr/>
            </a:pPr>
            <a:endParaRPr lang="fr-CH" sz="3200" dirty="0"/>
          </a:p>
        </p:txBody>
      </p:sp>
    </p:spTree>
    <p:extLst>
      <p:ext uri="{BB962C8B-B14F-4D97-AF65-F5344CB8AC3E}">
        <p14:creationId xmlns:p14="http://schemas.microsoft.com/office/powerpoint/2010/main" val="773991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08961A-6994-46BC-9BCE-D0663986C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>
              <a:spcBef>
                <a:spcPts val="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fr-CH" altLang="fr-FR" dirty="0"/>
              <a:t>Codes cours: </a:t>
            </a:r>
          </a:p>
          <a:p>
            <a:pPr marL="1257300" lvl="2" indent="-342900"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fr-CH" altLang="fr-FR" dirty="0" err="1"/>
              <a:t>SdS</a:t>
            </a:r>
            <a:r>
              <a:rPr lang="fr-CH" altLang="fr-FR" dirty="0"/>
              <a:t>: T------</a:t>
            </a:r>
          </a:p>
          <a:p>
            <a:pPr marL="1257300" lvl="2" indent="-342900"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fr-CH" altLang="fr-FR" dirty="0"/>
              <a:t>GSEM: S----</a:t>
            </a:r>
          </a:p>
          <a:p>
            <a:pPr marL="1257300" lvl="2" indent="-342900"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fr-CH" altLang="fr-FR" dirty="0"/>
              <a:t>GSI: J-----</a:t>
            </a:r>
          </a:p>
          <a:p>
            <a:pPr marL="1257300" lvl="2" indent="-342900"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fr-CH" altLang="fr-FR" dirty="0"/>
              <a:t>Droit: 5---</a:t>
            </a:r>
          </a:p>
          <a:p>
            <a:pPr marL="1257300" lvl="2" indent="-342900"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fr-CH" altLang="fr-FR" dirty="0"/>
              <a:t>Lettres: 3-----</a:t>
            </a:r>
          </a:p>
          <a:p>
            <a:pPr lvl="2">
              <a:spcBef>
                <a:spcPts val="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fr-CH" altLang="fr-FR" dirty="0"/>
          </a:p>
          <a:p>
            <a:pPr lvl="1">
              <a:spcBef>
                <a:spcPts val="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fr-CH" altLang="fr-FR" sz="2400" dirty="0"/>
              <a:t>Les enseignements d'autres facultés/centres/instituts dispensés dans un plan d'études des formations </a:t>
            </a:r>
            <a:r>
              <a:rPr lang="fr-CH" altLang="fr-FR" sz="2400" dirty="0" err="1"/>
              <a:t>SdS</a:t>
            </a:r>
            <a:r>
              <a:rPr lang="fr-CH" altLang="fr-FR" sz="2400" dirty="0"/>
              <a:t> sont considérés comme étant des enseignements </a:t>
            </a:r>
            <a:r>
              <a:rPr lang="fr-CH" altLang="fr-FR" sz="2400" dirty="0" err="1"/>
              <a:t>SdS</a:t>
            </a:r>
            <a:r>
              <a:rPr lang="fr-CH" altLang="fr-FR" sz="2400" dirty="0"/>
              <a:t>. </a:t>
            </a:r>
          </a:p>
          <a:p>
            <a:endParaRPr lang="fr-CH" sz="2400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1A288881-32C4-4198-9BB1-63DC6076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775"/>
          </a:xfrm>
        </p:spPr>
        <p:txBody>
          <a:bodyPr/>
          <a:lstStyle/>
          <a:p>
            <a:r>
              <a:rPr lang="fr-CH" altLang="fr-FR" b="1" dirty="0">
                <a:solidFill>
                  <a:srgbClr val="FFCC00"/>
                </a:solidFill>
              </a:rPr>
              <a:t>Choix des enseignements</a:t>
            </a:r>
            <a:endParaRPr lang="fr-CH" alt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98B12B-9D7F-99B5-AA47-FD4639BBDA13}"/>
              </a:ext>
            </a:extLst>
          </p:cNvPr>
          <p:cNvSpPr/>
          <p:nvPr/>
        </p:nvSpPr>
        <p:spPr bwMode="auto">
          <a:xfrm>
            <a:off x="1475656" y="1916832"/>
            <a:ext cx="2448272" cy="3600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CH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950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775"/>
          </a:xfrm>
        </p:spPr>
        <p:txBody>
          <a:bodyPr/>
          <a:lstStyle/>
          <a:p>
            <a:r>
              <a:rPr lang="fr-CH" altLang="fr-FR" b="1" dirty="0">
                <a:solidFill>
                  <a:srgbClr val="FFCC00"/>
                </a:solidFill>
              </a:rPr>
              <a:t>Programme des cours en ligne</a:t>
            </a:r>
            <a:endParaRPr lang="fr-CH" alt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9" y="1628775"/>
            <a:ext cx="7056784" cy="3887788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Clr>
                <a:srgbClr val="00B0F0"/>
              </a:buClr>
            </a:pPr>
            <a:r>
              <a:rPr lang="fr-CH" altLang="fr-FR" sz="2400" dirty="0"/>
              <a:t>L'ensemble des cours de l'Université est répertorié en ligne sur le </a:t>
            </a:r>
            <a:r>
              <a:rPr lang="fr-CH" altLang="fr-FR" sz="2400" b="1" dirty="0"/>
              <a:t>"Programme des cours"</a:t>
            </a:r>
            <a:endParaRPr lang="fr-CH" altLang="fr-FR" sz="2400" b="1" dirty="0">
              <a:hlinkClick r:id="rId2"/>
            </a:endParaRPr>
          </a:p>
          <a:p>
            <a:pPr marL="0" indent="0" algn="ctr">
              <a:spcBef>
                <a:spcPts val="0"/>
              </a:spcBef>
              <a:buClr>
                <a:srgbClr val="00B0F0"/>
              </a:buClr>
            </a:pPr>
            <a:endParaRPr lang="fr-CH" altLang="fr-FR" sz="2400" dirty="0">
              <a:hlinkClick r:id="rId2"/>
            </a:endParaRPr>
          </a:p>
          <a:p>
            <a:pPr marL="0" algn="ctr">
              <a:defRPr/>
            </a:pPr>
            <a:r>
              <a:rPr lang="fr-CH" sz="2600" dirty="0">
                <a:hlinkClick r:id="rId3"/>
              </a:rPr>
              <a:t>https://pgc.unige.ch/main/teachings?year=2025&amp;fac=default-value</a:t>
            </a:r>
            <a:r>
              <a:rPr lang="fr-CH" sz="2600" dirty="0"/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76565E8-7CCC-4263-ABC8-B80DA53DB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897" y="3789040"/>
            <a:ext cx="6174206" cy="20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65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logiciel, Logiciel multimédia, capture d’écran&#10;&#10;Le contenu généré par l’IA peut être incorrect.">
            <a:extLst>
              <a:ext uri="{FF2B5EF4-FFF2-40B4-BE49-F238E27FC236}">
                <a16:creationId xmlns:a16="http://schemas.microsoft.com/office/drawing/2014/main" id="{4276E6DD-8916-F585-37A8-CAE8E1B0F0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838" t="10625" r="50000" b="5375"/>
          <a:stretch>
            <a:fillRect/>
          </a:stretch>
        </p:blipFill>
        <p:spPr>
          <a:xfrm>
            <a:off x="719572" y="0"/>
            <a:ext cx="7704856" cy="48344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40AF7EE-0372-98B1-703B-19C2F219515D}"/>
              </a:ext>
            </a:extLst>
          </p:cNvPr>
          <p:cNvSpPr txBox="1"/>
          <p:nvPr/>
        </p:nvSpPr>
        <p:spPr>
          <a:xfrm>
            <a:off x="179512" y="5013176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Exemple : Plan d'études du </a:t>
            </a:r>
            <a:r>
              <a:rPr lang="fr-CH" dirty="0" err="1"/>
              <a:t>Bachelor</a:t>
            </a:r>
            <a:r>
              <a:rPr lang="fr-CH" dirty="0"/>
              <a:t> en sciences politiques</a:t>
            </a:r>
          </a:p>
          <a:p>
            <a:r>
              <a:rPr lang="fr-CH" b="1" dirty="0">
                <a:solidFill>
                  <a:srgbClr val="FF0000"/>
                </a:solidFill>
              </a:rPr>
              <a:t>Tous les cours des plans d'études de BA et MA de la faculté </a:t>
            </a:r>
            <a:r>
              <a:rPr lang="fr-CH" b="1" dirty="0" err="1">
                <a:solidFill>
                  <a:srgbClr val="FF0000"/>
                </a:solidFill>
              </a:rPr>
              <a:t>SdS</a:t>
            </a:r>
            <a:r>
              <a:rPr lang="fr-CH" b="1" dirty="0">
                <a:solidFill>
                  <a:srgbClr val="FF0000"/>
                </a:solidFill>
              </a:rPr>
              <a:t> sont comptés comme des cours </a:t>
            </a:r>
            <a:r>
              <a:rPr lang="fr-CH" b="1" dirty="0" err="1">
                <a:solidFill>
                  <a:srgbClr val="FF0000"/>
                </a:solidFill>
              </a:rPr>
              <a:t>SdS</a:t>
            </a:r>
            <a:endParaRPr lang="fr-CH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080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775"/>
          </a:xfrm>
        </p:spPr>
        <p:txBody>
          <a:bodyPr/>
          <a:lstStyle/>
          <a:p>
            <a:r>
              <a:rPr lang="fr-CH" altLang="fr-FR" b="1" dirty="0">
                <a:solidFill>
                  <a:srgbClr val="FFCC00"/>
                </a:solidFill>
              </a:rPr>
              <a:t>Choix des enseignements</a:t>
            </a:r>
            <a:endParaRPr lang="fr-CH" alt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9" y="1628775"/>
            <a:ext cx="7056784" cy="388778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Clr>
                <a:srgbClr val="00B0F0"/>
              </a:buClr>
            </a:pPr>
            <a:r>
              <a:rPr lang="fr-CH" altLang="fr-FR" sz="2400" b="1" dirty="0"/>
              <a:t>Etudiants de </a:t>
            </a:r>
            <a:r>
              <a:rPr lang="fr-CH" altLang="fr-FR" sz="2400" b="1" dirty="0" err="1"/>
              <a:t>Bachelor</a:t>
            </a:r>
            <a:endParaRPr lang="fr-CH" altLang="fr-FR" sz="2400" b="1" dirty="0"/>
          </a:p>
          <a:p>
            <a:pPr marL="0" indent="0" algn="just">
              <a:spcBef>
                <a:spcPts val="0"/>
              </a:spcBef>
              <a:buClr>
                <a:srgbClr val="00B0F0"/>
              </a:buClr>
            </a:pPr>
            <a:endParaRPr lang="fr-CH" altLang="fr-FR" sz="2400" dirty="0"/>
          </a:p>
          <a:p>
            <a:pPr marL="0" indent="0" algn="just">
              <a:spcBef>
                <a:spcPts val="0"/>
              </a:spcBef>
              <a:buClr>
                <a:srgbClr val="00B0F0"/>
              </a:buClr>
            </a:pPr>
            <a:r>
              <a:rPr lang="fr-CH" altLang="fr-FR" sz="2400" dirty="0"/>
              <a:t>Vous êtes </a:t>
            </a:r>
            <a:r>
              <a:rPr lang="fr-CH" altLang="fr-FR" sz="2400" dirty="0" err="1"/>
              <a:t>autorisé-e</a:t>
            </a:r>
            <a:r>
              <a:rPr lang="fr-CH" altLang="fr-FR" sz="2400" dirty="0"/>
              <a:t> à choisir </a:t>
            </a:r>
            <a:r>
              <a:rPr lang="fr-CH" altLang="fr-FR" sz="2400" b="1" dirty="0"/>
              <a:t>uniquement des cours de niveau </a:t>
            </a:r>
            <a:r>
              <a:rPr lang="fr-CH" altLang="fr-FR" sz="2400" b="1" dirty="0" err="1"/>
              <a:t>Bachelor</a:t>
            </a:r>
            <a:r>
              <a:rPr lang="fr-CH" altLang="fr-FR" sz="2400" dirty="0"/>
              <a:t>.</a:t>
            </a:r>
          </a:p>
          <a:p>
            <a:pPr marL="0" indent="0" algn="just">
              <a:spcBef>
                <a:spcPts val="0"/>
              </a:spcBef>
              <a:buClr>
                <a:srgbClr val="00B0F0"/>
              </a:buClr>
            </a:pPr>
            <a:endParaRPr lang="fr-CH" altLang="fr-FR" sz="2400" dirty="0"/>
          </a:p>
          <a:p>
            <a:pPr marL="0" indent="0" algn="just">
              <a:spcBef>
                <a:spcPts val="0"/>
              </a:spcBef>
              <a:buClr>
                <a:srgbClr val="00B0F0"/>
              </a:buClr>
            </a:pPr>
            <a:r>
              <a:rPr lang="fr-CH" altLang="fr-FR" sz="2400" dirty="0"/>
              <a:t>Les séminaires d'encadrement du PDR sont fermés.</a:t>
            </a:r>
          </a:p>
          <a:p>
            <a:pPr marL="0" indent="0" algn="just">
              <a:spcBef>
                <a:spcPts val="0"/>
              </a:spcBef>
              <a:buClr>
                <a:srgbClr val="00B0F0"/>
              </a:buClr>
            </a:pPr>
            <a:endParaRPr lang="fr-CH" altLang="fr-FR" sz="2400" dirty="0"/>
          </a:p>
          <a:p>
            <a:pPr marL="0" indent="0" algn="just">
              <a:spcBef>
                <a:spcPts val="0"/>
              </a:spcBef>
              <a:buClr>
                <a:srgbClr val="00B0F0"/>
              </a:buClr>
            </a:pPr>
            <a:r>
              <a:rPr lang="fr-CH" altLang="fr-FR" sz="2400" dirty="0"/>
              <a:t>Vous n'avez pas accès aux cours de niveau Master.</a:t>
            </a:r>
          </a:p>
          <a:p>
            <a:pPr marL="0" algn="just">
              <a:defRPr/>
            </a:pPr>
            <a:endParaRPr lang="fr-CH" sz="900" dirty="0"/>
          </a:p>
          <a:p>
            <a:pPr marL="0" algn="just">
              <a:defRPr/>
            </a:pPr>
            <a:endParaRPr lang="fr-CH" sz="2000" dirty="0"/>
          </a:p>
          <a:p>
            <a:pPr marL="0" algn="just">
              <a:defRPr/>
            </a:pPr>
            <a:endParaRPr lang="fr-CH" sz="2600" dirty="0"/>
          </a:p>
        </p:txBody>
      </p:sp>
    </p:spTree>
    <p:extLst>
      <p:ext uri="{BB962C8B-B14F-4D97-AF65-F5344CB8AC3E}">
        <p14:creationId xmlns:p14="http://schemas.microsoft.com/office/powerpoint/2010/main" val="24925017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1524</Words>
  <Application>Microsoft Office PowerPoint</Application>
  <PresentationFormat>Affichage à l'écran (4:3)</PresentationFormat>
  <Paragraphs>310</Paragraphs>
  <Slides>32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32</vt:i4>
      </vt:variant>
    </vt:vector>
  </HeadingPairs>
  <TitlesOfParts>
    <vt:vector size="38" baseType="lpstr">
      <vt:lpstr>Arial</vt:lpstr>
      <vt:lpstr>Calibri</vt:lpstr>
      <vt:lpstr>Times New Roman</vt:lpstr>
      <vt:lpstr>Wingdings</vt:lpstr>
      <vt:lpstr>Thème Office</vt:lpstr>
      <vt:lpstr>1_Thème Office</vt:lpstr>
      <vt:lpstr>Présentation PowerPoint</vt:lpstr>
      <vt:lpstr>Présentation PowerPoint</vt:lpstr>
      <vt:lpstr>Programme de la séance</vt:lpstr>
      <vt:lpstr>Les formations en SdS</vt:lpstr>
      <vt:lpstr>Choix des enseignements</vt:lpstr>
      <vt:lpstr>Choix des enseignements</vt:lpstr>
      <vt:lpstr>Programme des cours en ligne</vt:lpstr>
      <vt:lpstr>Présentation PowerPoint</vt:lpstr>
      <vt:lpstr>Choix des enseignements</vt:lpstr>
      <vt:lpstr>Choix des enseignements</vt:lpstr>
      <vt:lpstr>Choix des enseignements</vt:lpstr>
      <vt:lpstr>Inscription aux enseignements</vt:lpstr>
      <vt:lpstr>Inscription aux enseignements</vt:lpstr>
      <vt:lpstr>Inscription aux enseignements</vt:lpstr>
      <vt:lpstr>Inscription aux enseignements</vt:lpstr>
      <vt:lpstr>Moodle</vt:lpstr>
      <vt:lpstr>Mediaserver</vt:lpstr>
      <vt:lpstr>Evaluation des enseignements</vt:lpstr>
      <vt:lpstr>INFORMATIONS IMPORTANTES</vt:lpstr>
      <vt:lpstr>Evaluation des enseignements</vt:lpstr>
      <vt:lpstr>Evaluation des enseignements</vt:lpstr>
      <vt:lpstr>Evaluation des enseignements</vt:lpstr>
      <vt:lpstr>Absence pour cas de force majeure</vt:lpstr>
      <vt:lpstr>Système d'évaluation et notation</vt:lpstr>
      <vt:lpstr>Système d'évaluation et notation</vt:lpstr>
      <vt:lpstr>Consultation des copies d'examens</vt:lpstr>
      <vt:lpstr>Envoi de votre relevé de notes</vt:lpstr>
      <vt:lpstr>Horaires ?    Salles de cours?</vt:lpstr>
      <vt:lpstr>Présentation PowerPoint</vt:lpstr>
      <vt:lpstr>Adresse e-mail</vt:lpstr>
      <vt:lpstr>Contact</vt:lpstr>
      <vt:lpstr>Prochaine permanences 2026</vt:lpstr>
    </vt:vector>
  </TitlesOfParts>
  <Company>Université de Genève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UNIGE</dc:creator>
  <cp:lastModifiedBy>Vanessa Rousseaux</cp:lastModifiedBy>
  <cp:revision>166</cp:revision>
  <cp:lastPrinted>2016-02-19T12:52:32Z</cp:lastPrinted>
  <dcterms:created xsi:type="dcterms:W3CDTF">2010-01-08T14:26:33Z</dcterms:created>
  <dcterms:modified xsi:type="dcterms:W3CDTF">2026-03-03T13:21:33Z</dcterms:modified>
</cp:coreProperties>
</file>