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1"/>
  </p:notesMasterIdLst>
  <p:sldIdLst>
    <p:sldId id="276" r:id="rId3"/>
    <p:sldId id="273" r:id="rId4"/>
    <p:sldId id="264" r:id="rId5"/>
    <p:sldId id="266" r:id="rId6"/>
    <p:sldId id="268" r:id="rId7"/>
    <p:sldId id="272" r:id="rId8"/>
    <p:sldId id="271" r:id="rId9"/>
    <p:sldId id="27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9BC332-ACCB-496C-B813-CDEB4AF3E469}" v="1" dt="2025-04-03T10:32:19.4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102"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Master" Target="slideMasters/slideMaster2.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jollca Ahmeti" userId="93097615-f0b1-4da4-9357-5bf7311069be" providerId="ADAL" clId="{209BC332-ACCB-496C-B813-CDEB4AF3E469}"/>
    <pc:docChg chg="undo redo custSel addSld delSld modSld addMainMaster">
      <pc:chgData name="Vjollca Ahmeti" userId="93097615-f0b1-4da4-9357-5bf7311069be" providerId="ADAL" clId="{209BC332-ACCB-496C-B813-CDEB4AF3E469}" dt="2025-04-03T10:32:19.617" v="232" actId="27636"/>
      <pc:docMkLst>
        <pc:docMk/>
      </pc:docMkLst>
      <pc:sldChg chg="del">
        <pc:chgData name="Vjollca Ahmeti" userId="93097615-f0b1-4da4-9357-5bf7311069be" providerId="ADAL" clId="{209BC332-ACCB-496C-B813-CDEB4AF3E469}" dt="2025-04-03T10:31:56.616" v="229" actId="47"/>
        <pc:sldMkLst>
          <pc:docMk/>
          <pc:sldMk cId="2552136835" sldId="269"/>
        </pc:sldMkLst>
      </pc:sldChg>
      <pc:sldChg chg="modSp mod">
        <pc:chgData name="Vjollca Ahmeti" userId="93097615-f0b1-4da4-9357-5bf7311069be" providerId="ADAL" clId="{209BC332-ACCB-496C-B813-CDEB4AF3E469}" dt="2025-04-03T10:32:19.612" v="231" actId="27636"/>
        <pc:sldMkLst>
          <pc:docMk/>
          <pc:sldMk cId="1222833336" sldId="271"/>
        </pc:sldMkLst>
        <pc:spChg chg="mod">
          <ac:chgData name="Vjollca Ahmeti" userId="93097615-f0b1-4da4-9357-5bf7311069be" providerId="ADAL" clId="{209BC332-ACCB-496C-B813-CDEB4AF3E469}" dt="2025-04-03T10:32:19.612" v="231" actId="27636"/>
          <ac:spMkLst>
            <pc:docMk/>
            <pc:sldMk cId="1222833336" sldId="271"/>
            <ac:spMk id="4" creationId="{00000000-0000-0000-0000-000000000000}"/>
          </ac:spMkLst>
        </pc:spChg>
      </pc:sldChg>
      <pc:sldChg chg="modSp mod">
        <pc:chgData name="Vjollca Ahmeti" userId="93097615-f0b1-4da4-9357-5bf7311069be" providerId="ADAL" clId="{209BC332-ACCB-496C-B813-CDEB4AF3E469}" dt="2025-04-03T10:32:19.617" v="232" actId="27636"/>
        <pc:sldMkLst>
          <pc:docMk/>
          <pc:sldMk cId="1110306347" sldId="274"/>
        </pc:sldMkLst>
        <pc:spChg chg="mod">
          <ac:chgData name="Vjollca Ahmeti" userId="93097615-f0b1-4da4-9357-5bf7311069be" providerId="ADAL" clId="{209BC332-ACCB-496C-B813-CDEB4AF3E469}" dt="2025-04-03T10:32:19.617" v="232" actId="27636"/>
          <ac:spMkLst>
            <pc:docMk/>
            <pc:sldMk cId="1110306347" sldId="274"/>
            <ac:spMk id="4" creationId="{00000000-0000-0000-0000-000000000000}"/>
          </ac:spMkLst>
        </pc:spChg>
      </pc:sldChg>
      <pc:sldChg chg="add del">
        <pc:chgData name="Vjollca Ahmeti" userId="93097615-f0b1-4da4-9357-5bf7311069be" providerId="ADAL" clId="{209BC332-ACCB-496C-B813-CDEB4AF3E469}" dt="2025-04-03T10:31:58.065" v="230" actId="47"/>
        <pc:sldMkLst>
          <pc:docMk/>
          <pc:sldMk cId="3445999349" sldId="275"/>
        </pc:sldMkLst>
      </pc:sldChg>
      <pc:sldChg chg="modSp add mod">
        <pc:chgData name="Vjollca Ahmeti" userId="93097615-f0b1-4da4-9357-5bf7311069be" providerId="ADAL" clId="{209BC332-ACCB-496C-B813-CDEB4AF3E469}" dt="2025-04-03T10:31:52.201" v="228" actId="1076"/>
        <pc:sldMkLst>
          <pc:docMk/>
          <pc:sldMk cId="661654498" sldId="276"/>
        </pc:sldMkLst>
        <pc:spChg chg="mod">
          <ac:chgData name="Vjollca Ahmeti" userId="93097615-f0b1-4da4-9357-5bf7311069be" providerId="ADAL" clId="{209BC332-ACCB-496C-B813-CDEB4AF3E469}" dt="2025-04-03T10:29:03.217" v="200" actId="6549"/>
          <ac:spMkLst>
            <pc:docMk/>
            <pc:sldMk cId="661654498" sldId="276"/>
            <ac:spMk id="2" creationId="{1DCA4023-43E3-0336-EDA3-0771A0C80B35}"/>
          </ac:spMkLst>
        </pc:spChg>
        <pc:spChg chg="mod">
          <ac:chgData name="Vjollca Ahmeti" userId="93097615-f0b1-4da4-9357-5bf7311069be" providerId="ADAL" clId="{209BC332-ACCB-496C-B813-CDEB4AF3E469}" dt="2025-04-03T10:31:52.201" v="228" actId="1076"/>
          <ac:spMkLst>
            <pc:docMk/>
            <pc:sldMk cId="661654498" sldId="276"/>
            <ac:spMk id="6" creationId="{7934399A-8F3D-C0F5-0353-0E3DA74E293D}"/>
          </ac:spMkLst>
        </pc:spChg>
        <pc:spChg chg="mod">
          <ac:chgData name="Vjollca Ahmeti" userId="93097615-f0b1-4da4-9357-5bf7311069be" providerId="ADAL" clId="{209BC332-ACCB-496C-B813-CDEB4AF3E469}" dt="2025-04-03T10:31:48.439" v="227" actId="1076"/>
          <ac:spMkLst>
            <pc:docMk/>
            <pc:sldMk cId="661654498" sldId="276"/>
            <ac:spMk id="8" creationId="{289703B0-7DB6-7420-9197-F115C7BD666F}"/>
          </ac:spMkLst>
        </pc:spChg>
      </pc:sldChg>
      <pc:sldMasterChg chg="add addSldLayout">
        <pc:chgData name="Vjollca Ahmeti" userId="93097615-f0b1-4da4-9357-5bf7311069be" providerId="ADAL" clId="{209BC332-ACCB-496C-B813-CDEB4AF3E469}" dt="2025-04-03T10:25:29.857" v="0" actId="27028"/>
        <pc:sldMasterMkLst>
          <pc:docMk/>
          <pc:sldMasterMk cId="2450729568" sldId="2147483662"/>
        </pc:sldMasterMkLst>
        <pc:sldLayoutChg chg="add">
          <pc:chgData name="Vjollca Ahmeti" userId="93097615-f0b1-4da4-9357-5bf7311069be" providerId="ADAL" clId="{209BC332-ACCB-496C-B813-CDEB4AF3E469}" dt="2025-04-03T10:25:29.857" v="0" actId="27028"/>
          <pc:sldLayoutMkLst>
            <pc:docMk/>
            <pc:sldMasterMk cId="2450729568" sldId="2147483662"/>
            <pc:sldLayoutMk cId="3520252601" sldId="2147483663"/>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E789A7-A4C5-4C69-8A6D-317384A1C6AE}"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CH"/>
        </a:p>
      </dgm:t>
    </dgm:pt>
    <dgm:pt modelId="{18D84EBD-4FD4-4FE5-9865-B570AC5EAF72}">
      <dgm:prSet phldrT="[Texte]"/>
      <dgm:spPr/>
      <dgm:t>
        <a:bodyPr/>
        <a:lstStyle/>
        <a:p>
          <a:r>
            <a:rPr lang="fr-CH" dirty="0" err="1"/>
            <a:t>Students</a:t>
          </a:r>
          <a:r>
            <a:rPr lang="fr-CH" dirty="0"/>
            <a:t> </a:t>
          </a:r>
          <a:r>
            <a:rPr lang="fr-CH" dirty="0" err="1"/>
            <a:t>give</a:t>
          </a:r>
          <a:r>
            <a:rPr lang="fr-CH" dirty="0"/>
            <a:t> </a:t>
          </a:r>
          <a:r>
            <a:rPr lang="fr-CH" dirty="0" err="1"/>
            <a:t>their</a:t>
          </a:r>
          <a:r>
            <a:rPr lang="fr-CH" dirty="0"/>
            <a:t> feedback</a:t>
          </a:r>
        </a:p>
      </dgm:t>
    </dgm:pt>
    <dgm:pt modelId="{C0AD5412-8D82-4E49-B643-CBF901B665B1}" type="parTrans" cxnId="{806BE35C-6F8C-4C1E-8D3F-97D5EEC8FBA5}">
      <dgm:prSet/>
      <dgm:spPr/>
      <dgm:t>
        <a:bodyPr/>
        <a:lstStyle/>
        <a:p>
          <a:endParaRPr lang="fr-CH"/>
        </a:p>
      </dgm:t>
    </dgm:pt>
    <dgm:pt modelId="{9789FC9A-0358-4719-AAF1-5D9A03FC45D7}" type="sibTrans" cxnId="{806BE35C-6F8C-4C1E-8D3F-97D5EEC8FBA5}">
      <dgm:prSet/>
      <dgm:spPr/>
      <dgm:t>
        <a:bodyPr/>
        <a:lstStyle/>
        <a:p>
          <a:endParaRPr lang="fr-CH"/>
        </a:p>
      </dgm:t>
    </dgm:pt>
    <dgm:pt modelId="{210CDC70-D063-455B-9402-AFE9829BF863}">
      <dgm:prSet phldrT="[Texte]"/>
      <dgm:spPr/>
      <dgm:t>
        <a:bodyPr/>
        <a:lstStyle/>
        <a:p>
          <a:r>
            <a:rPr lang="en-US" dirty="0"/>
            <a:t>Don't "see" or hear about the changes</a:t>
          </a:r>
          <a:endParaRPr lang="fr-CH" dirty="0"/>
        </a:p>
      </dgm:t>
    </dgm:pt>
    <dgm:pt modelId="{C6DD9430-5950-4834-9FF9-90935995B56D}" type="parTrans" cxnId="{05B19506-FA94-46EE-8A15-A5A8E96BA0BE}">
      <dgm:prSet/>
      <dgm:spPr/>
      <dgm:t>
        <a:bodyPr/>
        <a:lstStyle/>
        <a:p>
          <a:endParaRPr lang="fr-CH"/>
        </a:p>
      </dgm:t>
    </dgm:pt>
    <dgm:pt modelId="{5678D473-8685-4721-9FB0-492230F86067}" type="sibTrans" cxnId="{05B19506-FA94-46EE-8A15-A5A8E96BA0BE}">
      <dgm:prSet/>
      <dgm:spPr/>
      <dgm:t>
        <a:bodyPr/>
        <a:lstStyle/>
        <a:p>
          <a:endParaRPr lang="fr-CH"/>
        </a:p>
      </dgm:t>
    </dgm:pt>
    <dgm:pt modelId="{6ABF2A6B-107F-4AEC-91AB-743970F2D30A}">
      <dgm:prSet phldrT="[Texte]"/>
      <dgm:spPr/>
      <dgm:t>
        <a:bodyPr/>
        <a:lstStyle/>
        <a:p>
          <a:r>
            <a:rPr lang="fr-CH" dirty="0" err="1"/>
            <a:t>Consider</a:t>
          </a:r>
          <a:r>
            <a:rPr lang="fr-CH" dirty="0"/>
            <a:t> </a:t>
          </a:r>
          <a:r>
            <a:rPr lang="fr-CH" dirty="0" err="1"/>
            <a:t>their</a:t>
          </a:r>
          <a:r>
            <a:rPr lang="fr-CH" dirty="0"/>
            <a:t> feedback </a:t>
          </a:r>
          <a:r>
            <a:rPr lang="fr-CH" dirty="0" err="1"/>
            <a:t>useless</a:t>
          </a:r>
          <a:endParaRPr lang="fr-CH" dirty="0"/>
        </a:p>
      </dgm:t>
    </dgm:pt>
    <dgm:pt modelId="{CAC43475-21CD-440D-A180-8C5CC6227BF2}" type="parTrans" cxnId="{66D0995E-4A4B-486D-BDA1-6D0D0E418C5C}">
      <dgm:prSet/>
      <dgm:spPr/>
      <dgm:t>
        <a:bodyPr/>
        <a:lstStyle/>
        <a:p>
          <a:endParaRPr lang="fr-CH"/>
        </a:p>
      </dgm:t>
    </dgm:pt>
    <dgm:pt modelId="{C1FF8CEC-F32F-4F9D-9194-2FE46353B311}" type="sibTrans" cxnId="{66D0995E-4A4B-486D-BDA1-6D0D0E418C5C}">
      <dgm:prSet/>
      <dgm:spPr/>
      <dgm:t>
        <a:bodyPr/>
        <a:lstStyle/>
        <a:p>
          <a:endParaRPr lang="fr-CH"/>
        </a:p>
      </dgm:t>
    </dgm:pt>
    <dgm:pt modelId="{5BBDA9B7-2EA1-4249-B0B5-AB6B2192B927}">
      <dgm:prSet/>
      <dgm:spPr/>
      <dgm:t>
        <a:bodyPr/>
        <a:lstStyle/>
        <a:p>
          <a:r>
            <a:rPr lang="en-US" dirty="0"/>
            <a:t>Stop giving feedback (or very poor/biased)</a:t>
          </a:r>
          <a:endParaRPr lang="fr-CH" dirty="0"/>
        </a:p>
      </dgm:t>
    </dgm:pt>
    <dgm:pt modelId="{38512C5F-3BEF-45C2-BDE2-86241E189B21}" type="parTrans" cxnId="{7D5EB6D5-CF40-4956-8A24-94AA1EC402B8}">
      <dgm:prSet/>
      <dgm:spPr/>
      <dgm:t>
        <a:bodyPr/>
        <a:lstStyle/>
        <a:p>
          <a:endParaRPr lang="fr-CH"/>
        </a:p>
      </dgm:t>
    </dgm:pt>
    <dgm:pt modelId="{EEA058FF-78C3-4DB6-8173-030D14DB89C0}" type="sibTrans" cxnId="{7D5EB6D5-CF40-4956-8A24-94AA1EC402B8}">
      <dgm:prSet/>
      <dgm:spPr/>
      <dgm:t>
        <a:bodyPr/>
        <a:lstStyle/>
        <a:p>
          <a:endParaRPr lang="fr-CH"/>
        </a:p>
      </dgm:t>
    </dgm:pt>
    <dgm:pt modelId="{D3897FB1-2993-4FBC-8A42-CF5065DFAE91}">
      <dgm:prSet/>
      <dgm:spPr/>
      <dgm:t>
        <a:bodyPr/>
        <a:lstStyle/>
        <a:p>
          <a:r>
            <a:rPr lang="en-US" dirty="0"/>
            <a:t>Evaluations are getting poorer (fewer responses, less usable responses)</a:t>
          </a:r>
          <a:endParaRPr lang="fr-CH" dirty="0"/>
        </a:p>
      </dgm:t>
    </dgm:pt>
    <dgm:pt modelId="{3BD3A150-1000-493B-823E-373D65FB300D}" type="parTrans" cxnId="{480B18CF-4F75-40FA-8CEE-94D0C64F9D28}">
      <dgm:prSet/>
      <dgm:spPr/>
      <dgm:t>
        <a:bodyPr/>
        <a:lstStyle/>
        <a:p>
          <a:endParaRPr lang="fr-CH"/>
        </a:p>
      </dgm:t>
    </dgm:pt>
    <dgm:pt modelId="{DA694071-AD66-4945-A4C7-6EC61DCC1ABE}" type="sibTrans" cxnId="{480B18CF-4F75-40FA-8CEE-94D0C64F9D28}">
      <dgm:prSet/>
      <dgm:spPr/>
      <dgm:t>
        <a:bodyPr/>
        <a:lstStyle/>
        <a:p>
          <a:endParaRPr lang="fr-CH"/>
        </a:p>
      </dgm:t>
    </dgm:pt>
    <dgm:pt modelId="{4F22C31C-32B3-4449-A957-04AEA058F0EC}" type="pres">
      <dgm:prSet presAssocID="{ACE789A7-A4C5-4C69-8A6D-317384A1C6AE}" presName="outerComposite" presStyleCnt="0">
        <dgm:presLayoutVars>
          <dgm:chMax val="5"/>
          <dgm:dir/>
          <dgm:resizeHandles val="exact"/>
        </dgm:presLayoutVars>
      </dgm:prSet>
      <dgm:spPr/>
    </dgm:pt>
    <dgm:pt modelId="{6153D67A-156B-415C-9CBC-F6247A2EE1D3}" type="pres">
      <dgm:prSet presAssocID="{ACE789A7-A4C5-4C69-8A6D-317384A1C6AE}" presName="dummyMaxCanvas" presStyleCnt="0">
        <dgm:presLayoutVars/>
      </dgm:prSet>
      <dgm:spPr/>
    </dgm:pt>
    <dgm:pt modelId="{E576D434-E4EC-4E55-92EC-407D092EF22F}" type="pres">
      <dgm:prSet presAssocID="{ACE789A7-A4C5-4C69-8A6D-317384A1C6AE}" presName="FiveNodes_1" presStyleLbl="node1" presStyleIdx="0" presStyleCnt="5" custLinFactNeighborX="-322" custLinFactNeighborY="826">
        <dgm:presLayoutVars>
          <dgm:bulletEnabled val="1"/>
        </dgm:presLayoutVars>
      </dgm:prSet>
      <dgm:spPr/>
    </dgm:pt>
    <dgm:pt modelId="{717342FD-CD34-46BE-85EC-D4503AFCA4AA}" type="pres">
      <dgm:prSet presAssocID="{ACE789A7-A4C5-4C69-8A6D-317384A1C6AE}" presName="FiveNodes_2" presStyleLbl="node1" presStyleIdx="1" presStyleCnt="5">
        <dgm:presLayoutVars>
          <dgm:bulletEnabled val="1"/>
        </dgm:presLayoutVars>
      </dgm:prSet>
      <dgm:spPr/>
    </dgm:pt>
    <dgm:pt modelId="{B71D449F-4464-4160-906C-52D45341291C}" type="pres">
      <dgm:prSet presAssocID="{ACE789A7-A4C5-4C69-8A6D-317384A1C6AE}" presName="FiveNodes_3" presStyleLbl="node1" presStyleIdx="2" presStyleCnt="5">
        <dgm:presLayoutVars>
          <dgm:bulletEnabled val="1"/>
        </dgm:presLayoutVars>
      </dgm:prSet>
      <dgm:spPr/>
    </dgm:pt>
    <dgm:pt modelId="{25A88146-5F03-46F3-9B60-73CF7699859E}" type="pres">
      <dgm:prSet presAssocID="{ACE789A7-A4C5-4C69-8A6D-317384A1C6AE}" presName="FiveNodes_4" presStyleLbl="node1" presStyleIdx="3" presStyleCnt="5">
        <dgm:presLayoutVars>
          <dgm:bulletEnabled val="1"/>
        </dgm:presLayoutVars>
      </dgm:prSet>
      <dgm:spPr/>
    </dgm:pt>
    <dgm:pt modelId="{0AE7584A-BF79-4B07-A944-0B4D7C491D7E}" type="pres">
      <dgm:prSet presAssocID="{ACE789A7-A4C5-4C69-8A6D-317384A1C6AE}" presName="FiveNodes_5" presStyleLbl="node1" presStyleIdx="4" presStyleCnt="5">
        <dgm:presLayoutVars>
          <dgm:bulletEnabled val="1"/>
        </dgm:presLayoutVars>
      </dgm:prSet>
      <dgm:spPr/>
    </dgm:pt>
    <dgm:pt modelId="{5FEBFBEB-1DED-4E7E-A99F-69D4B79CA06E}" type="pres">
      <dgm:prSet presAssocID="{ACE789A7-A4C5-4C69-8A6D-317384A1C6AE}" presName="FiveConn_1-2" presStyleLbl="fgAccFollowNode1" presStyleIdx="0" presStyleCnt="4">
        <dgm:presLayoutVars>
          <dgm:bulletEnabled val="1"/>
        </dgm:presLayoutVars>
      </dgm:prSet>
      <dgm:spPr/>
    </dgm:pt>
    <dgm:pt modelId="{2B29DE0B-D1FC-454B-A8BF-E684FCD5CDA8}" type="pres">
      <dgm:prSet presAssocID="{ACE789A7-A4C5-4C69-8A6D-317384A1C6AE}" presName="FiveConn_2-3" presStyleLbl="fgAccFollowNode1" presStyleIdx="1" presStyleCnt="4">
        <dgm:presLayoutVars>
          <dgm:bulletEnabled val="1"/>
        </dgm:presLayoutVars>
      </dgm:prSet>
      <dgm:spPr/>
    </dgm:pt>
    <dgm:pt modelId="{A4CFA61D-8A02-4D56-B45A-6BBE48B7BB45}" type="pres">
      <dgm:prSet presAssocID="{ACE789A7-A4C5-4C69-8A6D-317384A1C6AE}" presName="FiveConn_3-4" presStyleLbl="fgAccFollowNode1" presStyleIdx="2" presStyleCnt="4">
        <dgm:presLayoutVars>
          <dgm:bulletEnabled val="1"/>
        </dgm:presLayoutVars>
      </dgm:prSet>
      <dgm:spPr/>
    </dgm:pt>
    <dgm:pt modelId="{E6FE9E19-4387-4EC9-A4A7-F86163814B5B}" type="pres">
      <dgm:prSet presAssocID="{ACE789A7-A4C5-4C69-8A6D-317384A1C6AE}" presName="FiveConn_4-5" presStyleLbl="fgAccFollowNode1" presStyleIdx="3" presStyleCnt="4">
        <dgm:presLayoutVars>
          <dgm:bulletEnabled val="1"/>
        </dgm:presLayoutVars>
      </dgm:prSet>
      <dgm:spPr/>
    </dgm:pt>
    <dgm:pt modelId="{B933750F-70C6-4555-9121-79E00524608D}" type="pres">
      <dgm:prSet presAssocID="{ACE789A7-A4C5-4C69-8A6D-317384A1C6AE}" presName="FiveNodes_1_text" presStyleLbl="node1" presStyleIdx="4" presStyleCnt="5">
        <dgm:presLayoutVars>
          <dgm:bulletEnabled val="1"/>
        </dgm:presLayoutVars>
      </dgm:prSet>
      <dgm:spPr/>
    </dgm:pt>
    <dgm:pt modelId="{312B16D5-66EF-48B6-A288-5CD9D3458DD2}" type="pres">
      <dgm:prSet presAssocID="{ACE789A7-A4C5-4C69-8A6D-317384A1C6AE}" presName="FiveNodes_2_text" presStyleLbl="node1" presStyleIdx="4" presStyleCnt="5">
        <dgm:presLayoutVars>
          <dgm:bulletEnabled val="1"/>
        </dgm:presLayoutVars>
      </dgm:prSet>
      <dgm:spPr/>
    </dgm:pt>
    <dgm:pt modelId="{6FFB4D63-C651-4600-A4F4-FB927575EA77}" type="pres">
      <dgm:prSet presAssocID="{ACE789A7-A4C5-4C69-8A6D-317384A1C6AE}" presName="FiveNodes_3_text" presStyleLbl="node1" presStyleIdx="4" presStyleCnt="5">
        <dgm:presLayoutVars>
          <dgm:bulletEnabled val="1"/>
        </dgm:presLayoutVars>
      </dgm:prSet>
      <dgm:spPr/>
    </dgm:pt>
    <dgm:pt modelId="{456A7D73-DF8A-4F8C-8FE8-9D066C8EEF8D}" type="pres">
      <dgm:prSet presAssocID="{ACE789A7-A4C5-4C69-8A6D-317384A1C6AE}" presName="FiveNodes_4_text" presStyleLbl="node1" presStyleIdx="4" presStyleCnt="5">
        <dgm:presLayoutVars>
          <dgm:bulletEnabled val="1"/>
        </dgm:presLayoutVars>
      </dgm:prSet>
      <dgm:spPr/>
    </dgm:pt>
    <dgm:pt modelId="{3B6D9ADC-6612-407C-9ABD-84174D14F5EE}" type="pres">
      <dgm:prSet presAssocID="{ACE789A7-A4C5-4C69-8A6D-317384A1C6AE}" presName="FiveNodes_5_text" presStyleLbl="node1" presStyleIdx="4" presStyleCnt="5">
        <dgm:presLayoutVars>
          <dgm:bulletEnabled val="1"/>
        </dgm:presLayoutVars>
      </dgm:prSet>
      <dgm:spPr/>
    </dgm:pt>
  </dgm:ptLst>
  <dgm:cxnLst>
    <dgm:cxn modelId="{5213BC02-D176-45D3-B7DA-81B595DAF55D}" type="presOf" srcId="{6ABF2A6B-107F-4AEC-91AB-743970F2D30A}" destId="{B71D449F-4464-4160-906C-52D45341291C}" srcOrd="0" destOrd="0" presId="urn:microsoft.com/office/officeart/2005/8/layout/vProcess5"/>
    <dgm:cxn modelId="{025A1005-5CFB-4017-BB5A-B32C82E3EE75}" type="presOf" srcId="{18D84EBD-4FD4-4FE5-9865-B570AC5EAF72}" destId="{E576D434-E4EC-4E55-92EC-407D092EF22F}" srcOrd="0" destOrd="0" presId="urn:microsoft.com/office/officeart/2005/8/layout/vProcess5"/>
    <dgm:cxn modelId="{05B19506-FA94-46EE-8A15-A5A8E96BA0BE}" srcId="{ACE789A7-A4C5-4C69-8A6D-317384A1C6AE}" destId="{210CDC70-D063-455B-9402-AFE9829BF863}" srcOrd="1" destOrd="0" parTransId="{C6DD9430-5950-4834-9FF9-90935995B56D}" sibTransId="{5678D473-8685-4721-9FB0-492230F86067}"/>
    <dgm:cxn modelId="{0720EF07-1136-4E32-BB2F-127C7A2CEE2E}" type="presOf" srcId="{6ABF2A6B-107F-4AEC-91AB-743970F2D30A}" destId="{6FFB4D63-C651-4600-A4F4-FB927575EA77}" srcOrd="1" destOrd="0" presId="urn:microsoft.com/office/officeart/2005/8/layout/vProcess5"/>
    <dgm:cxn modelId="{2887AE08-FA25-49CE-9FBD-AB1763F84BF1}" type="presOf" srcId="{ACE789A7-A4C5-4C69-8A6D-317384A1C6AE}" destId="{4F22C31C-32B3-4449-A957-04AEA058F0EC}" srcOrd="0" destOrd="0" presId="urn:microsoft.com/office/officeart/2005/8/layout/vProcess5"/>
    <dgm:cxn modelId="{520A7B1C-BA2E-4206-BCA0-1E6B7EBE4318}" type="presOf" srcId="{5BBDA9B7-2EA1-4249-B0B5-AB6B2192B927}" destId="{25A88146-5F03-46F3-9B60-73CF7699859E}" srcOrd="0" destOrd="0" presId="urn:microsoft.com/office/officeart/2005/8/layout/vProcess5"/>
    <dgm:cxn modelId="{925DEA23-DE0F-4208-BD4D-F680B8B4DEC6}" type="presOf" srcId="{18D84EBD-4FD4-4FE5-9865-B570AC5EAF72}" destId="{B933750F-70C6-4555-9121-79E00524608D}" srcOrd="1" destOrd="0" presId="urn:microsoft.com/office/officeart/2005/8/layout/vProcess5"/>
    <dgm:cxn modelId="{1F75462D-F4A2-49E6-A19B-582723DCE1F0}" type="presOf" srcId="{9789FC9A-0358-4719-AAF1-5D9A03FC45D7}" destId="{5FEBFBEB-1DED-4E7E-A99F-69D4B79CA06E}" srcOrd="0" destOrd="0" presId="urn:microsoft.com/office/officeart/2005/8/layout/vProcess5"/>
    <dgm:cxn modelId="{C1984938-A737-4230-8078-0F2B6EF58438}" type="presOf" srcId="{D3897FB1-2993-4FBC-8A42-CF5065DFAE91}" destId="{3B6D9ADC-6612-407C-9ABD-84174D14F5EE}" srcOrd="1" destOrd="0" presId="urn:microsoft.com/office/officeart/2005/8/layout/vProcess5"/>
    <dgm:cxn modelId="{806BE35C-6F8C-4C1E-8D3F-97D5EEC8FBA5}" srcId="{ACE789A7-A4C5-4C69-8A6D-317384A1C6AE}" destId="{18D84EBD-4FD4-4FE5-9865-B570AC5EAF72}" srcOrd="0" destOrd="0" parTransId="{C0AD5412-8D82-4E49-B643-CBF901B665B1}" sibTransId="{9789FC9A-0358-4719-AAF1-5D9A03FC45D7}"/>
    <dgm:cxn modelId="{66D0995E-4A4B-486D-BDA1-6D0D0E418C5C}" srcId="{ACE789A7-A4C5-4C69-8A6D-317384A1C6AE}" destId="{6ABF2A6B-107F-4AEC-91AB-743970F2D30A}" srcOrd="2" destOrd="0" parTransId="{CAC43475-21CD-440D-A180-8C5CC6227BF2}" sibTransId="{C1FF8CEC-F32F-4F9D-9194-2FE46353B311}"/>
    <dgm:cxn modelId="{B722544E-9C15-4BF4-BE95-A8FAFE00ECAB}" type="presOf" srcId="{D3897FB1-2993-4FBC-8A42-CF5065DFAE91}" destId="{0AE7584A-BF79-4B07-A944-0B4D7C491D7E}" srcOrd="0" destOrd="0" presId="urn:microsoft.com/office/officeart/2005/8/layout/vProcess5"/>
    <dgm:cxn modelId="{BE9BFB6F-408E-4EDA-A82F-84A3BC3DC347}" type="presOf" srcId="{210CDC70-D063-455B-9402-AFE9829BF863}" destId="{312B16D5-66EF-48B6-A288-5CD9D3458DD2}" srcOrd="1" destOrd="0" presId="urn:microsoft.com/office/officeart/2005/8/layout/vProcess5"/>
    <dgm:cxn modelId="{ED8FD57D-73E5-4216-BFAA-E24DB25D0C34}" type="presOf" srcId="{EEA058FF-78C3-4DB6-8173-030D14DB89C0}" destId="{E6FE9E19-4387-4EC9-A4A7-F86163814B5B}" srcOrd="0" destOrd="0" presId="urn:microsoft.com/office/officeart/2005/8/layout/vProcess5"/>
    <dgm:cxn modelId="{40674B8E-89C4-4FBF-A88A-CD10F76E8D49}" type="presOf" srcId="{210CDC70-D063-455B-9402-AFE9829BF863}" destId="{717342FD-CD34-46BE-85EC-D4503AFCA4AA}" srcOrd="0" destOrd="0" presId="urn:microsoft.com/office/officeart/2005/8/layout/vProcess5"/>
    <dgm:cxn modelId="{0A51AD9A-9D73-4697-9F74-2D061DD29BB0}" type="presOf" srcId="{C1FF8CEC-F32F-4F9D-9194-2FE46353B311}" destId="{A4CFA61D-8A02-4D56-B45A-6BBE48B7BB45}" srcOrd="0" destOrd="0" presId="urn:microsoft.com/office/officeart/2005/8/layout/vProcess5"/>
    <dgm:cxn modelId="{95CA1BB3-A71E-4DA2-96C5-9E6AB57C2108}" type="presOf" srcId="{5678D473-8685-4721-9FB0-492230F86067}" destId="{2B29DE0B-D1FC-454B-A8BF-E684FCD5CDA8}" srcOrd="0" destOrd="0" presId="urn:microsoft.com/office/officeart/2005/8/layout/vProcess5"/>
    <dgm:cxn modelId="{DFAD20B8-4CB5-4CED-8B26-9039384F17A0}" type="presOf" srcId="{5BBDA9B7-2EA1-4249-B0B5-AB6B2192B927}" destId="{456A7D73-DF8A-4F8C-8FE8-9D066C8EEF8D}" srcOrd="1" destOrd="0" presId="urn:microsoft.com/office/officeart/2005/8/layout/vProcess5"/>
    <dgm:cxn modelId="{480B18CF-4F75-40FA-8CEE-94D0C64F9D28}" srcId="{ACE789A7-A4C5-4C69-8A6D-317384A1C6AE}" destId="{D3897FB1-2993-4FBC-8A42-CF5065DFAE91}" srcOrd="4" destOrd="0" parTransId="{3BD3A150-1000-493B-823E-373D65FB300D}" sibTransId="{DA694071-AD66-4945-A4C7-6EC61DCC1ABE}"/>
    <dgm:cxn modelId="{7D5EB6D5-CF40-4956-8A24-94AA1EC402B8}" srcId="{ACE789A7-A4C5-4C69-8A6D-317384A1C6AE}" destId="{5BBDA9B7-2EA1-4249-B0B5-AB6B2192B927}" srcOrd="3" destOrd="0" parTransId="{38512C5F-3BEF-45C2-BDE2-86241E189B21}" sibTransId="{EEA058FF-78C3-4DB6-8173-030D14DB89C0}"/>
    <dgm:cxn modelId="{976F3CFD-5FC7-4D06-9CDC-C1441464159D}" type="presParOf" srcId="{4F22C31C-32B3-4449-A957-04AEA058F0EC}" destId="{6153D67A-156B-415C-9CBC-F6247A2EE1D3}" srcOrd="0" destOrd="0" presId="urn:microsoft.com/office/officeart/2005/8/layout/vProcess5"/>
    <dgm:cxn modelId="{0F8D7B7B-A40C-4A23-B73F-9873480A4ACA}" type="presParOf" srcId="{4F22C31C-32B3-4449-A957-04AEA058F0EC}" destId="{E576D434-E4EC-4E55-92EC-407D092EF22F}" srcOrd="1" destOrd="0" presId="urn:microsoft.com/office/officeart/2005/8/layout/vProcess5"/>
    <dgm:cxn modelId="{E4C1A822-A118-474F-8EC6-3E3DD96D15FC}" type="presParOf" srcId="{4F22C31C-32B3-4449-A957-04AEA058F0EC}" destId="{717342FD-CD34-46BE-85EC-D4503AFCA4AA}" srcOrd="2" destOrd="0" presId="urn:microsoft.com/office/officeart/2005/8/layout/vProcess5"/>
    <dgm:cxn modelId="{D771CF99-B9DE-4D2D-990E-BBEA5170F370}" type="presParOf" srcId="{4F22C31C-32B3-4449-A957-04AEA058F0EC}" destId="{B71D449F-4464-4160-906C-52D45341291C}" srcOrd="3" destOrd="0" presId="urn:microsoft.com/office/officeart/2005/8/layout/vProcess5"/>
    <dgm:cxn modelId="{7DEC03E3-9EFC-49CD-B187-A99984B4E6E0}" type="presParOf" srcId="{4F22C31C-32B3-4449-A957-04AEA058F0EC}" destId="{25A88146-5F03-46F3-9B60-73CF7699859E}" srcOrd="4" destOrd="0" presId="urn:microsoft.com/office/officeart/2005/8/layout/vProcess5"/>
    <dgm:cxn modelId="{F46D9D74-CA8F-4BCD-AE3A-4AF3193B0C04}" type="presParOf" srcId="{4F22C31C-32B3-4449-A957-04AEA058F0EC}" destId="{0AE7584A-BF79-4B07-A944-0B4D7C491D7E}" srcOrd="5" destOrd="0" presId="urn:microsoft.com/office/officeart/2005/8/layout/vProcess5"/>
    <dgm:cxn modelId="{D308261A-6331-4F69-AEEF-D89FD0985E74}" type="presParOf" srcId="{4F22C31C-32B3-4449-A957-04AEA058F0EC}" destId="{5FEBFBEB-1DED-4E7E-A99F-69D4B79CA06E}" srcOrd="6" destOrd="0" presId="urn:microsoft.com/office/officeart/2005/8/layout/vProcess5"/>
    <dgm:cxn modelId="{7FC581C8-F3CD-4A3C-9475-2F53EA9169C6}" type="presParOf" srcId="{4F22C31C-32B3-4449-A957-04AEA058F0EC}" destId="{2B29DE0B-D1FC-454B-A8BF-E684FCD5CDA8}" srcOrd="7" destOrd="0" presId="urn:microsoft.com/office/officeart/2005/8/layout/vProcess5"/>
    <dgm:cxn modelId="{3C3AE62E-E30B-4FB5-B1AD-6AC71589A383}" type="presParOf" srcId="{4F22C31C-32B3-4449-A957-04AEA058F0EC}" destId="{A4CFA61D-8A02-4D56-B45A-6BBE48B7BB45}" srcOrd="8" destOrd="0" presId="urn:microsoft.com/office/officeart/2005/8/layout/vProcess5"/>
    <dgm:cxn modelId="{985BE3AE-94C3-4613-9780-8386DDB16151}" type="presParOf" srcId="{4F22C31C-32B3-4449-A957-04AEA058F0EC}" destId="{E6FE9E19-4387-4EC9-A4A7-F86163814B5B}" srcOrd="9" destOrd="0" presId="urn:microsoft.com/office/officeart/2005/8/layout/vProcess5"/>
    <dgm:cxn modelId="{4954E660-EA30-4B2D-B16D-CA026C5D0973}" type="presParOf" srcId="{4F22C31C-32B3-4449-A957-04AEA058F0EC}" destId="{B933750F-70C6-4555-9121-79E00524608D}" srcOrd="10" destOrd="0" presId="urn:microsoft.com/office/officeart/2005/8/layout/vProcess5"/>
    <dgm:cxn modelId="{589ED1C6-3910-499F-A4F6-AFA5E53FA3D1}" type="presParOf" srcId="{4F22C31C-32B3-4449-A957-04AEA058F0EC}" destId="{312B16D5-66EF-48B6-A288-5CD9D3458DD2}" srcOrd="11" destOrd="0" presId="urn:microsoft.com/office/officeart/2005/8/layout/vProcess5"/>
    <dgm:cxn modelId="{5B60B2E4-0363-4436-B75E-7EC79C05C075}" type="presParOf" srcId="{4F22C31C-32B3-4449-A957-04AEA058F0EC}" destId="{6FFB4D63-C651-4600-A4F4-FB927575EA77}" srcOrd="12" destOrd="0" presId="urn:microsoft.com/office/officeart/2005/8/layout/vProcess5"/>
    <dgm:cxn modelId="{BCD317BA-1EEC-4C5D-AA6B-49378A939892}" type="presParOf" srcId="{4F22C31C-32B3-4449-A957-04AEA058F0EC}" destId="{456A7D73-DF8A-4F8C-8FE8-9D066C8EEF8D}" srcOrd="13" destOrd="0" presId="urn:microsoft.com/office/officeart/2005/8/layout/vProcess5"/>
    <dgm:cxn modelId="{EE5E4DED-9487-4523-AC1F-3527E65137CC}" type="presParOf" srcId="{4F22C31C-32B3-4449-A957-04AEA058F0EC}" destId="{3B6D9ADC-6612-407C-9ABD-84174D14F5EE}"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76D434-E4EC-4E55-92EC-407D092EF22F}">
      <dsp:nvSpPr>
        <dsp:cNvPr id="0" name=""/>
        <dsp:cNvSpPr/>
      </dsp:nvSpPr>
      <dsp:spPr>
        <a:xfrm>
          <a:off x="0" y="8314"/>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err="1"/>
            <a:t>Students</a:t>
          </a:r>
          <a:r>
            <a:rPr lang="fr-CH" sz="2500" kern="1200" dirty="0"/>
            <a:t> </a:t>
          </a:r>
          <a:r>
            <a:rPr lang="fr-CH" sz="2500" kern="1200" dirty="0" err="1"/>
            <a:t>give</a:t>
          </a:r>
          <a:r>
            <a:rPr lang="fr-CH" sz="2500" kern="1200" dirty="0"/>
            <a:t> </a:t>
          </a:r>
          <a:r>
            <a:rPr lang="fr-CH" sz="2500" kern="1200" dirty="0" err="1"/>
            <a:t>their</a:t>
          </a:r>
          <a:r>
            <a:rPr lang="fr-CH" sz="2500" kern="1200" dirty="0"/>
            <a:t> feedback</a:t>
          </a:r>
        </a:p>
      </dsp:txBody>
      <dsp:txXfrm>
        <a:off x="29481" y="37795"/>
        <a:ext cx="6550572" cy="947604"/>
      </dsp:txXfrm>
    </dsp:sp>
    <dsp:sp modelId="{717342FD-CD34-46BE-85EC-D4503AFCA4AA}">
      <dsp:nvSpPr>
        <dsp:cNvPr id="0" name=""/>
        <dsp:cNvSpPr/>
      </dsp:nvSpPr>
      <dsp:spPr>
        <a:xfrm>
          <a:off x="579070" y="1146366"/>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Don't "see" or hear about the changes</a:t>
          </a:r>
          <a:endParaRPr lang="fr-CH" sz="2500" kern="1200" dirty="0"/>
        </a:p>
      </dsp:txBody>
      <dsp:txXfrm>
        <a:off x="608551" y="1175847"/>
        <a:ext cx="6462203" cy="947604"/>
      </dsp:txXfrm>
    </dsp:sp>
    <dsp:sp modelId="{B71D449F-4464-4160-906C-52D45341291C}">
      <dsp:nvSpPr>
        <dsp:cNvPr id="0" name=""/>
        <dsp:cNvSpPr/>
      </dsp:nvSpPr>
      <dsp:spPr>
        <a:xfrm>
          <a:off x="1158140" y="2292733"/>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H" sz="2500" kern="1200" dirty="0" err="1"/>
            <a:t>Consider</a:t>
          </a:r>
          <a:r>
            <a:rPr lang="fr-CH" sz="2500" kern="1200" dirty="0"/>
            <a:t> </a:t>
          </a:r>
          <a:r>
            <a:rPr lang="fr-CH" sz="2500" kern="1200" dirty="0" err="1"/>
            <a:t>their</a:t>
          </a:r>
          <a:r>
            <a:rPr lang="fr-CH" sz="2500" kern="1200" dirty="0"/>
            <a:t> feedback </a:t>
          </a:r>
          <a:r>
            <a:rPr lang="fr-CH" sz="2500" kern="1200" dirty="0" err="1"/>
            <a:t>useless</a:t>
          </a:r>
          <a:endParaRPr lang="fr-CH" sz="2500" kern="1200" dirty="0"/>
        </a:p>
      </dsp:txBody>
      <dsp:txXfrm>
        <a:off x="1187621" y="2322214"/>
        <a:ext cx="6462203" cy="947604"/>
      </dsp:txXfrm>
    </dsp:sp>
    <dsp:sp modelId="{25A88146-5F03-46F3-9B60-73CF7699859E}">
      <dsp:nvSpPr>
        <dsp:cNvPr id="0" name=""/>
        <dsp:cNvSpPr/>
      </dsp:nvSpPr>
      <dsp:spPr>
        <a:xfrm>
          <a:off x="1737210" y="3439100"/>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Stop giving feedback (or very poor/biased)</a:t>
          </a:r>
          <a:endParaRPr lang="fr-CH" sz="2500" kern="1200" dirty="0"/>
        </a:p>
      </dsp:txBody>
      <dsp:txXfrm>
        <a:off x="1766691" y="3468581"/>
        <a:ext cx="6462203" cy="947604"/>
      </dsp:txXfrm>
    </dsp:sp>
    <dsp:sp modelId="{0AE7584A-BF79-4B07-A944-0B4D7C491D7E}">
      <dsp:nvSpPr>
        <dsp:cNvPr id="0" name=""/>
        <dsp:cNvSpPr/>
      </dsp:nvSpPr>
      <dsp:spPr>
        <a:xfrm>
          <a:off x="2316280" y="4585467"/>
          <a:ext cx="7754503" cy="100656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Evaluations are getting poorer (fewer responses, less usable responses)</a:t>
          </a:r>
          <a:endParaRPr lang="fr-CH" sz="2500" kern="1200" dirty="0"/>
        </a:p>
      </dsp:txBody>
      <dsp:txXfrm>
        <a:off x="2345761" y="4614948"/>
        <a:ext cx="6462203" cy="947604"/>
      </dsp:txXfrm>
    </dsp:sp>
    <dsp:sp modelId="{5FEBFBEB-1DED-4E7E-A99F-69D4B79CA06E}">
      <dsp:nvSpPr>
        <dsp:cNvPr id="0" name=""/>
        <dsp:cNvSpPr/>
      </dsp:nvSpPr>
      <dsp:spPr>
        <a:xfrm>
          <a:off x="7100235" y="735352"/>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7247445" y="735352"/>
        <a:ext cx="359847" cy="492336"/>
      </dsp:txXfrm>
    </dsp:sp>
    <dsp:sp modelId="{2B29DE0B-D1FC-454B-A8BF-E684FCD5CDA8}">
      <dsp:nvSpPr>
        <dsp:cNvPr id="0" name=""/>
        <dsp:cNvSpPr/>
      </dsp:nvSpPr>
      <dsp:spPr>
        <a:xfrm>
          <a:off x="7679305" y="1881719"/>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7826515" y="1881719"/>
        <a:ext cx="359847" cy="492336"/>
      </dsp:txXfrm>
    </dsp:sp>
    <dsp:sp modelId="{A4CFA61D-8A02-4D56-B45A-6BBE48B7BB45}">
      <dsp:nvSpPr>
        <dsp:cNvPr id="0" name=""/>
        <dsp:cNvSpPr/>
      </dsp:nvSpPr>
      <dsp:spPr>
        <a:xfrm>
          <a:off x="8258375" y="3011310"/>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8405585" y="3011310"/>
        <a:ext cx="359847" cy="492336"/>
      </dsp:txXfrm>
    </dsp:sp>
    <dsp:sp modelId="{E6FE9E19-4387-4EC9-A4A7-F86163814B5B}">
      <dsp:nvSpPr>
        <dsp:cNvPr id="0" name=""/>
        <dsp:cNvSpPr/>
      </dsp:nvSpPr>
      <dsp:spPr>
        <a:xfrm>
          <a:off x="8837445" y="4168861"/>
          <a:ext cx="654267" cy="654267"/>
        </a:xfrm>
        <a:prstGeom prst="downArrow">
          <a:avLst>
            <a:gd name="adj1" fmla="val 55000"/>
            <a:gd name="adj2" fmla="val 45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fr-CH" sz="2700" kern="1200"/>
        </a:p>
      </dsp:txBody>
      <dsp:txXfrm>
        <a:off x="8984655" y="4168861"/>
        <a:ext cx="359847" cy="492336"/>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533E43-42A7-498F-89B1-65E911D9AC53}" type="datetimeFigureOut">
              <a:rPr lang="fr-CH" smtClean="0"/>
              <a:t>03.04.2025</a:t>
            </a:fld>
            <a:endParaRPr lang="fr-CH"/>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E2BB41-F41C-489E-B9FB-F6AFE98495C7}" type="slidenum">
              <a:rPr lang="fr-CH" smtClean="0"/>
              <a:t>‹N°›</a:t>
            </a:fld>
            <a:endParaRPr lang="fr-CH"/>
          </a:p>
        </p:txBody>
      </p:sp>
    </p:spTree>
    <p:extLst>
      <p:ext uri="{BB962C8B-B14F-4D97-AF65-F5344CB8AC3E}">
        <p14:creationId xmlns:p14="http://schemas.microsoft.com/office/powerpoint/2010/main" val="1548805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altLang="fr-FR" dirty="0"/>
          </a:p>
          <a:p>
            <a:pPr eaLnBrk="1" hangingPunct="1">
              <a:spcBef>
                <a:spcPct val="0"/>
              </a:spcBef>
            </a:pPr>
            <a:r>
              <a:rPr lang="fr-CH" altLang="fr-FR" dirty="0"/>
              <a:t>Par exemple, dans un de ses ouvrages, Marc Romainville, indique que la communication des objectifs, des procédures, et surtout des effets de l’évaluation des enseignements est une des conditions d’efficacité du dispositif. Mettre en avant les améliorations des enseignements qui ont découlé des évaluations précédentes est une manière de favoriser l’implication des étudiants.</a:t>
            </a:r>
          </a:p>
          <a:p>
            <a:r>
              <a:rPr lang="fr-CH" dirty="0"/>
              <a:t>Pas d’étude précisément</a:t>
            </a:r>
            <a:r>
              <a:rPr lang="fr-CH" baseline="0" dirty="0"/>
              <a:t> sur la communication des résultats de l’EEE…</a:t>
            </a:r>
          </a:p>
          <a:p>
            <a:pPr marL="0" marR="0" indent="0" algn="l" defTabSz="914400" rtl="0" eaLnBrk="1" fontAlgn="auto" latinLnBrk="0" hangingPunct="1">
              <a:lnSpc>
                <a:spcPct val="100000"/>
              </a:lnSpc>
              <a:spcBef>
                <a:spcPts val="0"/>
              </a:spcBef>
              <a:spcAft>
                <a:spcPts val="0"/>
              </a:spcAft>
              <a:buClrTx/>
              <a:buSzTx/>
              <a:buFontTx/>
              <a:buNone/>
              <a:tabLst/>
              <a:defRPr/>
            </a:pPr>
            <a:r>
              <a:rPr lang="fr-CH" altLang="fr-FR" dirty="0"/>
              <a:t>Dans la même direction va l’indication de Michaela Martin dans le chapitre conclusif de l’ouvrage concernant le «</a:t>
            </a:r>
            <a:r>
              <a:rPr lang="fr-CH" altLang="fr-FR" dirty="0" err="1"/>
              <a:t>Internal</a:t>
            </a:r>
            <a:r>
              <a:rPr lang="fr-CH" altLang="fr-FR" dirty="0"/>
              <a:t> </a:t>
            </a:r>
            <a:r>
              <a:rPr lang="fr-CH" altLang="fr-FR" dirty="0" err="1"/>
              <a:t>Quality</a:t>
            </a:r>
            <a:r>
              <a:rPr lang="fr-CH" altLang="fr-FR" dirty="0"/>
              <a:t> Assurance». Il semblerait que la communication avec les étudiants sur leur feedback soit importante et qu’elle aurait besoin d’être améliorée également.</a:t>
            </a:r>
          </a:p>
          <a:p>
            <a:endParaRPr lang="fr-CH" dirty="0"/>
          </a:p>
        </p:txBody>
      </p:sp>
      <p:sp>
        <p:nvSpPr>
          <p:cNvPr id="4" name="Espace réservé du numéro de diapositive 3"/>
          <p:cNvSpPr>
            <a:spLocks noGrp="1"/>
          </p:cNvSpPr>
          <p:nvPr>
            <p:ph type="sldNum" sz="quarter" idx="10"/>
          </p:nvPr>
        </p:nvSpPr>
        <p:spPr/>
        <p:txBody>
          <a:bodyPr/>
          <a:lstStyle/>
          <a:p>
            <a:fld id="{4E8855EA-1B2F-40A8-88D2-CE482CE6F932}" type="slidenum">
              <a:rPr lang="fr-CH" smtClean="0"/>
              <a:t>3</a:t>
            </a:fld>
            <a:endParaRPr lang="fr-CH"/>
          </a:p>
        </p:txBody>
      </p:sp>
    </p:spTree>
    <p:extLst>
      <p:ext uri="{BB962C8B-B14F-4D97-AF65-F5344CB8AC3E}">
        <p14:creationId xmlns:p14="http://schemas.microsoft.com/office/powerpoint/2010/main" val="621176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a:t>Orienté démarche d’évaluation, technique</a:t>
            </a:r>
          </a:p>
          <a:p>
            <a:r>
              <a:rPr lang="fr-CH" dirty="0"/>
              <a:t>Orienté</a:t>
            </a:r>
            <a:r>
              <a:rPr lang="fr-CH" baseline="0" dirty="0"/>
              <a:t> enseignement, activité pédagogiques</a:t>
            </a:r>
            <a:endParaRPr lang="fr-CH" dirty="0"/>
          </a:p>
        </p:txBody>
      </p:sp>
      <p:sp>
        <p:nvSpPr>
          <p:cNvPr id="4" name="Espace réservé du numéro de diapositive 3"/>
          <p:cNvSpPr>
            <a:spLocks noGrp="1"/>
          </p:cNvSpPr>
          <p:nvPr>
            <p:ph type="sldNum" sz="quarter" idx="10"/>
          </p:nvPr>
        </p:nvSpPr>
        <p:spPr/>
        <p:txBody>
          <a:bodyPr/>
          <a:lstStyle/>
          <a:p>
            <a:fld id="{4E8855EA-1B2F-40A8-88D2-CE482CE6F932}" type="slidenum">
              <a:rPr lang="fr-CH" smtClean="0"/>
              <a:t>4</a:t>
            </a:fld>
            <a:endParaRPr lang="fr-CH"/>
          </a:p>
        </p:txBody>
      </p:sp>
    </p:spTree>
    <p:extLst>
      <p:ext uri="{BB962C8B-B14F-4D97-AF65-F5344CB8AC3E}">
        <p14:creationId xmlns:p14="http://schemas.microsoft.com/office/powerpoint/2010/main" val="27464182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CH" dirty="0"/>
              <a:t>Ressources à mettre dans le doc ? https://www.unige.ch/dife/enseigner-apprendre/soutien-enseignement/evaluer-son-enseignement/formation-de-base/#tab3</a:t>
            </a:r>
          </a:p>
        </p:txBody>
      </p:sp>
      <p:sp>
        <p:nvSpPr>
          <p:cNvPr id="4" name="Espace réservé du numéro de diapositive 3"/>
          <p:cNvSpPr>
            <a:spLocks noGrp="1"/>
          </p:cNvSpPr>
          <p:nvPr>
            <p:ph type="sldNum" sz="quarter" idx="10"/>
          </p:nvPr>
        </p:nvSpPr>
        <p:spPr/>
        <p:txBody>
          <a:bodyPr/>
          <a:lstStyle/>
          <a:p>
            <a:fld id="{4E8855EA-1B2F-40A8-88D2-CE482CE6F932}" type="slidenum">
              <a:rPr lang="fr-CH" smtClean="0"/>
              <a:t>5</a:t>
            </a:fld>
            <a:endParaRPr lang="fr-CH"/>
          </a:p>
        </p:txBody>
      </p:sp>
    </p:spTree>
    <p:extLst>
      <p:ext uri="{BB962C8B-B14F-4D97-AF65-F5344CB8AC3E}">
        <p14:creationId xmlns:p14="http://schemas.microsoft.com/office/powerpoint/2010/main" val="7747362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sz="1200" baseline="0" dirty="0"/>
          </a:p>
          <a:p>
            <a:r>
              <a:rPr lang="fr-CH" sz="1200" dirty="0"/>
              <a:t>2. Si vous souhaitez faire </a:t>
            </a:r>
            <a:r>
              <a:rPr lang="fr-CH" sz="1200" baseline="0" dirty="0"/>
              <a:t>une synthèse à destination des étudiants de la volée actuelle, voici quelques suggestions :</a:t>
            </a:r>
          </a:p>
          <a:p>
            <a:endParaRPr lang="fr-CH" sz="1200" baseline="0" dirty="0"/>
          </a:p>
          <a:p>
            <a:pPr marL="171450" indent="-171450">
              <a:buFontTx/>
              <a:buChar char="-"/>
            </a:pPr>
            <a:r>
              <a:rPr lang="fr-CH" sz="1200" baseline="0" dirty="0"/>
              <a:t>Indiquez les points qu’ils ont particulièrement appréciés (les points forts).</a:t>
            </a:r>
          </a:p>
          <a:p>
            <a:pPr marL="171450" indent="-171450">
              <a:buFontTx/>
              <a:buChar char="-"/>
            </a:pPr>
            <a:r>
              <a:rPr lang="fr-CH" sz="1200" baseline="0" dirty="0"/>
              <a:t>Mentionnez les aspects de votre enseignement que vous souhaiteriez améliorer à court, moyen, long-terme.</a:t>
            </a:r>
          </a:p>
          <a:p>
            <a:pPr marL="171450" indent="-171450">
              <a:buFontTx/>
              <a:buChar char="-"/>
            </a:pPr>
            <a:r>
              <a:rPr lang="fr-CH" sz="1200" baseline="0" dirty="0"/>
              <a:t>Faites le lien entre les exigences et les objectifs de l’enseignement et les choix que vous avez faits concernant les méthodes d’enseignement, d’évaluation afin de faire ressortir la cohérence de l’ensemble.</a:t>
            </a:r>
          </a:p>
          <a:p>
            <a:pPr marL="171450" indent="-171450">
              <a:buFontTx/>
              <a:buChar char="-"/>
            </a:pPr>
            <a:r>
              <a:rPr lang="fr-CH" sz="1200" baseline="0" dirty="0"/>
              <a:t>Les remercier pour leur collaboration en valorisant les changements dont bénéficieront leurs successeurs.</a:t>
            </a:r>
          </a:p>
          <a:p>
            <a:endParaRPr lang="fr-CH" dirty="0"/>
          </a:p>
        </p:txBody>
      </p:sp>
      <p:sp>
        <p:nvSpPr>
          <p:cNvPr id="4" name="Espace réservé du numéro de diapositive 3"/>
          <p:cNvSpPr>
            <a:spLocks noGrp="1"/>
          </p:cNvSpPr>
          <p:nvPr>
            <p:ph type="sldNum" sz="quarter" idx="10"/>
          </p:nvPr>
        </p:nvSpPr>
        <p:spPr/>
        <p:txBody>
          <a:bodyPr/>
          <a:lstStyle/>
          <a:p>
            <a:fld id="{1A8C23CD-B801-470C-90B8-B216DAAF05F7}" type="slidenum">
              <a:rPr lang="fr-FR" smtClean="0"/>
              <a:pPr/>
              <a:t>7</a:t>
            </a:fld>
            <a:endParaRPr lang="fr-FR"/>
          </a:p>
        </p:txBody>
      </p:sp>
    </p:spTree>
    <p:extLst>
      <p:ext uri="{BB962C8B-B14F-4D97-AF65-F5344CB8AC3E}">
        <p14:creationId xmlns:p14="http://schemas.microsoft.com/office/powerpoint/2010/main" val="15272058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H" sz="1200" baseline="0" dirty="0"/>
          </a:p>
          <a:p>
            <a:r>
              <a:rPr lang="fr-CH" sz="1200" dirty="0"/>
              <a:t>2. Si vous souhaitez faire </a:t>
            </a:r>
            <a:r>
              <a:rPr lang="fr-CH" sz="1200" baseline="0" dirty="0"/>
              <a:t>une synthèse à destination des étudiants de la volée actuelle, voici quelques suggestions :</a:t>
            </a:r>
          </a:p>
          <a:p>
            <a:endParaRPr lang="fr-CH" sz="1200" baseline="0" dirty="0"/>
          </a:p>
          <a:p>
            <a:pPr marL="171450" indent="-171450">
              <a:buFontTx/>
              <a:buChar char="-"/>
            </a:pPr>
            <a:r>
              <a:rPr lang="fr-CH" sz="1200" baseline="0" dirty="0"/>
              <a:t>Indiquez les points qu’ils ont particulièrement appréciés (les points forts).</a:t>
            </a:r>
          </a:p>
          <a:p>
            <a:pPr marL="171450" indent="-171450">
              <a:buFontTx/>
              <a:buChar char="-"/>
            </a:pPr>
            <a:r>
              <a:rPr lang="fr-CH" sz="1200" baseline="0" dirty="0"/>
              <a:t>Mentionnez les aspects de votre enseignement que vous souhaiteriez améliorer à court, moyen, long-terme.</a:t>
            </a:r>
          </a:p>
          <a:p>
            <a:pPr marL="171450" indent="-171450">
              <a:buFontTx/>
              <a:buChar char="-"/>
            </a:pPr>
            <a:r>
              <a:rPr lang="fr-CH" sz="1200" baseline="0" dirty="0"/>
              <a:t>Faites le lien entre les exigences et les objectifs de l’enseignement et les choix que vous avez faits concernant les méthodes d’enseignement, d’évaluation afin de faire ressortir la cohérence de l’ensemble.</a:t>
            </a:r>
          </a:p>
          <a:p>
            <a:pPr marL="171450" indent="-171450">
              <a:buFontTx/>
              <a:buChar char="-"/>
            </a:pPr>
            <a:r>
              <a:rPr lang="fr-CH" sz="1200" baseline="0" dirty="0"/>
              <a:t>Les remercier pour leur collaboration en valorisant les changements dont bénéficieront leurs successeurs.</a:t>
            </a:r>
          </a:p>
          <a:p>
            <a:endParaRPr lang="fr-CH" dirty="0"/>
          </a:p>
        </p:txBody>
      </p:sp>
      <p:sp>
        <p:nvSpPr>
          <p:cNvPr id="4" name="Espace réservé du numéro de diapositive 3"/>
          <p:cNvSpPr>
            <a:spLocks noGrp="1"/>
          </p:cNvSpPr>
          <p:nvPr>
            <p:ph type="sldNum" sz="quarter" idx="10"/>
          </p:nvPr>
        </p:nvSpPr>
        <p:spPr/>
        <p:txBody>
          <a:bodyPr/>
          <a:lstStyle/>
          <a:p>
            <a:fld id="{1A8C23CD-B801-470C-90B8-B216DAAF05F7}" type="slidenum">
              <a:rPr lang="fr-FR" smtClean="0"/>
              <a:pPr/>
              <a:t>8</a:t>
            </a:fld>
            <a:endParaRPr lang="fr-FR"/>
          </a:p>
        </p:txBody>
      </p:sp>
    </p:spTree>
    <p:extLst>
      <p:ext uri="{BB962C8B-B14F-4D97-AF65-F5344CB8AC3E}">
        <p14:creationId xmlns:p14="http://schemas.microsoft.com/office/powerpoint/2010/main" val="2484695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645856-61B4-490B-A96A-0531844C6DE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D6AF852B-F7BF-41D7-BE87-08EFD2EB8A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32C396CA-E6FF-4B7F-86E3-4FBCDAD0068F}"/>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8A243C17-8DFB-429E-9ABB-D915ACC26B3C}"/>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306AE014-A92D-40A3-ACB9-2551343D1159}"/>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22531164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3F66E9-62CD-4B8E-B6EC-66309C2985C7}"/>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7A83E547-EE16-4508-84AE-9F80CEC98712}"/>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12E2052A-DD8A-44A7-A756-12167752C33D}"/>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EFC01CCB-A30D-4C11-BC4C-514EF8628C77}"/>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61823163-0758-461B-BE76-FE7DBE5A3E4D}"/>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26088195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59300B63-08F2-460E-A777-FC2C3D146EE3}"/>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0FDEAFD3-8A1C-4CF3-BFF6-914F0322787D}"/>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E9BC999C-4B57-43CE-BCAB-4C68EA2CB813}"/>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BD67B47E-5EEB-493A-8A56-87E913C0A8FC}"/>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C028211-855D-425E-A838-96157026D478}"/>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5657593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041136"/>
            <a:ext cx="12192000" cy="816864"/>
          </a:xfrm>
          <a:prstGeom prst="rect">
            <a:avLst/>
          </a:prstGeom>
        </p:spPr>
      </p:pic>
    </p:spTree>
    <p:extLst>
      <p:ext uri="{BB962C8B-B14F-4D97-AF65-F5344CB8AC3E}">
        <p14:creationId xmlns:p14="http://schemas.microsoft.com/office/powerpoint/2010/main" val="3520252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1C0D18-C926-45DE-9C4E-43A0BBF582A2}"/>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D239C90B-B217-40CC-B239-CEBABB9789FB}"/>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F8EF65B9-5DE7-40B3-AB59-22971C4C6E8B}"/>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98544695-F2E5-4B8B-B73B-7E181EC885B1}"/>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F13527A3-958E-4066-9578-75E1FCCC94A5}"/>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1969902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A8C9A0-6726-45F9-91B8-7E4F2C60BB8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20D24A48-E949-4234-ABA4-0366E0B694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3691828B-DBB3-4326-BD29-47FE3046EF71}"/>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A691B04F-6EEA-4266-98F3-8E3EABACE080}"/>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F420898-0DFC-4F06-BB46-3085F2387A5E}"/>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924530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90503DE-A73F-4FFC-973C-77EC95A1EC18}"/>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1EC2FF6E-AA5B-40A6-B437-9B719CD776CF}"/>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9A020CB-C8FC-4C32-BF07-CB4352724B6D}"/>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6A698EC2-C67D-4758-9259-8A41280F52F6}"/>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6" name="Espace réservé du pied de page 5">
            <a:extLst>
              <a:ext uri="{FF2B5EF4-FFF2-40B4-BE49-F238E27FC236}">
                <a16:creationId xmlns:a16="http://schemas.microsoft.com/office/drawing/2014/main" id="{C23A273D-23C2-4A6D-8B51-98D169255C0B}"/>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FE52C434-D7B8-4110-B375-D1053ADDEA32}"/>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900308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A0614B-5E0F-4414-8472-86C1F3B6016B}"/>
              </a:ext>
            </a:extLst>
          </p:cNvPr>
          <p:cNvSpPr>
            <a:spLocks noGrp="1"/>
          </p:cNvSpPr>
          <p:nvPr>
            <p:ph type="title"/>
          </p:nvPr>
        </p:nvSpPr>
        <p:spPr>
          <a:xfrm>
            <a:off x="839788" y="365125"/>
            <a:ext cx="105156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1B53F417-534B-4820-BB77-CC7181718D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1CEAF218-F030-4EB2-ACA8-4583F4DCC14E}"/>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E22211B8-5C67-43EB-AA02-361FDB53E6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332D266C-A13C-4816-9E15-961B9D7D368E}"/>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380F3E1B-B465-4C3F-BBD1-2BA3AA623500}"/>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8" name="Espace réservé du pied de page 7">
            <a:extLst>
              <a:ext uri="{FF2B5EF4-FFF2-40B4-BE49-F238E27FC236}">
                <a16:creationId xmlns:a16="http://schemas.microsoft.com/office/drawing/2014/main" id="{257AD251-837A-4312-93F4-8D329452F4A3}"/>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61388887-814A-460E-B757-69E112FE4A48}"/>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4222676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99CFA-7382-4461-A282-10FFF6DE2E85}"/>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04209C99-73D6-45F9-9B13-E9D8177870EB}"/>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4" name="Espace réservé du pied de page 3">
            <a:extLst>
              <a:ext uri="{FF2B5EF4-FFF2-40B4-BE49-F238E27FC236}">
                <a16:creationId xmlns:a16="http://schemas.microsoft.com/office/drawing/2014/main" id="{965C06C7-C67C-4856-8A10-5E078893B8C8}"/>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4E5593BA-525E-4490-BEB3-2AF759485A30}"/>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4053726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43EF489-341B-4B92-A107-98B665F6AEEE}"/>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3" name="Espace réservé du pied de page 2">
            <a:extLst>
              <a:ext uri="{FF2B5EF4-FFF2-40B4-BE49-F238E27FC236}">
                <a16:creationId xmlns:a16="http://schemas.microsoft.com/office/drawing/2014/main" id="{42B70188-1ECE-4C95-9590-8A093E2690FE}"/>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2C6B46D0-3164-471C-9002-A74990188FB2}"/>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3190740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BB84EA-979F-46EE-9287-96B1FBA5CDC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37E74887-66A5-485D-92B1-65862743CC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0286669D-CF41-4644-A1C1-B751304DBB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F4103220-F910-4D92-BCE2-B4668400D263}"/>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6" name="Espace réservé du pied de page 5">
            <a:extLst>
              <a:ext uri="{FF2B5EF4-FFF2-40B4-BE49-F238E27FC236}">
                <a16:creationId xmlns:a16="http://schemas.microsoft.com/office/drawing/2014/main" id="{0396BA8A-D68C-4CD8-A058-0CB3CA4380A8}"/>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99D1DA99-1A0C-45F2-B37D-DFAC90A1BCFB}"/>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1350195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1DCE0B-35A2-4D08-971E-F8C35DCF9D7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769E270A-7E29-4C75-9C27-FBE07BAD96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555C05CB-5645-40E8-A9EA-C460B03AD0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40D9F311-6FD3-495D-B66F-91684099D4DD}"/>
              </a:ext>
            </a:extLst>
          </p:cNvPr>
          <p:cNvSpPr>
            <a:spLocks noGrp="1"/>
          </p:cNvSpPr>
          <p:nvPr>
            <p:ph type="dt" sz="half" idx="10"/>
          </p:nvPr>
        </p:nvSpPr>
        <p:spPr/>
        <p:txBody>
          <a:bodyPr/>
          <a:lstStyle/>
          <a:p>
            <a:fld id="{326948D4-55B4-4D76-BA4A-EF42AB6D500E}" type="datetimeFigureOut">
              <a:rPr lang="fr-CH" smtClean="0"/>
              <a:t>03.04.2025</a:t>
            </a:fld>
            <a:endParaRPr lang="fr-CH"/>
          </a:p>
        </p:txBody>
      </p:sp>
      <p:sp>
        <p:nvSpPr>
          <p:cNvPr id="6" name="Espace réservé du pied de page 5">
            <a:extLst>
              <a:ext uri="{FF2B5EF4-FFF2-40B4-BE49-F238E27FC236}">
                <a16:creationId xmlns:a16="http://schemas.microsoft.com/office/drawing/2014/main" id="{A4383208-9B30-4AB6-A0BA-B7D668481780}"/>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AFD80958-E936-4C3D-9C1D-288CEFC5563B}"/>
              </a:ext>
            </a:extLst>
          </p:cNvPr>
          <p:cNvSpPr>
            <a:spLocks noGrp="1"/>
          </p:cNvSpPr>
          <p:nvPr>
            <p:ph type="sldNum" sz="quarter" idx="12"/>
          </p:nvPr>
        </p:nvSpPr>
        <p:spPr/>
        <p:txBody>
          <a:bodyPr/>
          <a:lstStyle/>
          <a:p>
            <a:fld id="{3E7DEEBB-02E5-42B3-803A-B4A4A30AB0E7}" type="slidenum">
              <a:rPr lang="fr-CH" smtClean="0"/>
              <a:t>‹N°›</a:t>
            </a:fld>
            <a:endParaRPr lang="fr-CH"/>
          </a:p>
        </p:txBody>
      </p:sp>
    </p:spTree>
    <p:extLst>
      <p:ext uri="{BB962C8B-B14F-4D97-AF65-F5344CB8AC3E}">
        <p14:creationId xmlns:p14="http://schemas.microsoft.com/office/powerpoint/2010/main" val="205043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89B86FA-2C70-45C7-8C52-C2DC59AD01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8EB75D69-9AEB-40FD-B2CE-0439C87BB6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51418F81-1F6B-487F-8F8B-AA01200B69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6948D4-55B4-4D76-BA4A-EF42AB6D500E}" type="datetimeFigureOut">
              <a:rPr lang="fr-CH" smtClean="0"/>
              <a:t>03.04.2025</a:t>
            </a:fld>
            <a:endParaRPr lang="fr-CH"/>
          </a:p>
        </p:txBody>
      </p:sp>
      <p:sp>
        <p:nvSpPr>
          <p:cNvPr id="5" name="Espace réservé du pied de page 4">
            <a:extLst>
              <a:ext uri="{FF2B5EF4-FFF2-40B4-BE49-F238E27FC236}">
                <a16:creationId xmlns:a16="http://schemas.microsoft.com/office/drawing/2014/main" id="{75F2518D-A8EB-474A-B28E-E4F71DD6557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B9B9E3A7-9C9A-41A7-B930-6AC3254478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7DEEBB-02E5-42B3-803A-B4A4A30AB0E7}" type="slidenum">
              <a:rPr lang="fr-CH" smtClean="0"/>
              <a:t>‹N°›</a:t>
            </a:fld>
            <a:endParaRPr lang="fr-CH"/>
          </a:p>
        </p:txBody>
      </p:sp>
    </p:spTree>
    <p:extLst>
      <p:ext uri="{BB962C8B-B14F-4D97-AF65-F5344CB8AC3E}">
        <p14:creationId xmlns:p14="http://schemas.microsoft.com/office/powerpoint/2010/main" val="10957991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0729568"/>
      </p:ext>
    </p:extLst>
  </p:cSld>
  <p:clrMap bg1="lt1" tx1="dk1" bg2="lt2" tx2="dk2" accent1="accent1" accent2="accent2" accent3="accent3" accent4="accent4" accent5="accent5" accent6="accent6" hlink="hlink" folHlink="folHlink"/>
  <p:sldLayoutIdLst>
    <p:sldLayoutId id="2147483663"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4">
            <a:extLst>
              <a:ext uri="{FF2B5EF4-FFF2-40B4-BE49-F238E27FC236}">
                <a16:creationId xmlns:a16="http://schemas.microsoft.com/office/drawing/2014/main" id="{1DCA4023-43E3-0336-EDA3-0771A0C80B35}"/>
              </a:ext>
            </a:extLst>
          </p:cNvPr>
          <p:cNvSpPr txBox="1"/>
          <p:nvPr/>
        </p:nvSpPr>
        <p:spPr>
          <a:xfrm>
            <a:off x="572427" y="6228699"/>
            <a:ext cx="8012893" cy="338554"/>
          </a:xfrm>
          <a:prstGeom prst="rect">
            <a:avLst/>
          </a:prstGeom>
          <a:noFill/>
        </p:spPr>
        <p:txBody>
          <a:bodyPr wrap="square" rtlCol="0" anchor="ctr">
            <a:spAutoFit/>
          </a:bodyPr>
          <a:lstStyle>
            <a:defPPr>
              <a:defRPr lang="fr-FR"/>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en-US" sz="1600" b="1" dirty="0">
                <a:solidFill>
                  <a:schemeClr val="bg1"/>
                </a:solidFill>
                <a:latin typeface="Arial" pitchFamily="34" charset="0"/>
                <a:cs typeface="Arial" pitchFamily="34" charset="0"/>
              </a:rPr>
              <a:t>CENTER FOR TEACHING AND LEARNING SUPPORT</a:t>
            </a:r>
            <a:endParaRPr lang="fr-CH" sz="1600" b="1" dirty="0">
              <a:solidFill>
                <a:schemeClr val="bg1"/>
              </a:solidFill>
              <a:latin typeface="Arial" pitchFamily="34" charset="0"/>
              <a:cs typeface="Arial" pitchFamily="34" charset="0"/>
            </a:endParaRPr>
          </a:p>
        </p:txBody>
      </p:sp>
      <p:sp>
        <p:nvSpPr>
          <p:cNvPr id="6" name="Sous-titre 2">
            <a:extLst>
              <a:ext uri="{FF2B5EF4-FFF2-40B4-BE49-F238E27FC236}">
                <a16:creationId xmlns:a16="http://schemas.microsoft.com/office/drawing/2014/main" id="{7934399A-8F3D-C0F5-0353-0E3DA74E293D}"/>
              </a:ext>
            </a:extLst>
          </p:cNvPr>
          <p:cNvSpPr txBox="1">
            <a:spLocks/>
          </p:cNvSpPr>
          <p:nvPr/>
        </p:nvSpPr>
        <p:spPr>
          <a:xfrm>
            <a:off x="2285986" y="3585971"/>
            <a:ext cx="7829616" cy="552659"/>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t>(end of semester or beginning of next one)</a:t>
            </a:r>
            <a:endParaRPr lang="fr-FR" dirty="0"/>
          </a:p>
        </p:txBody>
      </p:sp>
      <p:sp>
        <p:nvSpPr>
          <p:cNvPr id="8" name="Titre 1">
            <a:extLst>
              <a:ext uri="{FF2B5EF4-FFF2-40B4-BE49-F238E27FC236}">
                <a16:creationId xmlns:a16="http://schemas.microsoft.com/office/drawing/2014/main" id="{289703B0-7DB6-7420-9197-F115C7BD666F}"/>
              </a:ext>
            </a:extLst>
          </p:cNvPr>
          <p:cNvSpPr txBox="1">
            <a:spLocks/>
          </p:cNvSpPr>
          <p:nvPr/>
        </p:nvSpPr>
        <p:spPr>
          <a:xfrm>
            <a:off x="1552587" y="1596346"/>
            <a:ext cx="9296414" cy="183265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dirty="0">
                <a:solidFill>
                  <a:schemeClr val="bg1">
                    <a:lumMod val="50000"/>
                  </a:schemeClr>
                </a:solidFill>
              </a:rPr>
              <a:t>Communicate the results of your teaching evaluation</a:t>
            </a:r>
            <a:endParaRPr kumimoji="0" lang="fr-CH" b="0" i="0" u="none" strike="noStrike" kern="1200" cap="none" spc="0" normalizeH="0" baseline="0" noProof="0" dirty="0">
              <a:ln>
                <a:noFill/>
              </a:ln>
              <a:solidFill>
                <a:sysClr val="windowText" lastClr="000000"/>
              </a:solidFill>
              <a:effectLst/>
              <a:uLnTx/>
              <a:uFillTx/>
              <a:latin typeface="TheSansOsF SemiBold" panose="020B0602050302020203" pitchFamily="34" charset="0"/>
            </a:endParaRPr>
          </a:p>
        </p:txBody>
      </p:sp>
    </p:spTree>
    <p:extLst>
      <p:ext uri="{BB962C8B-B14F-4D97-AF65-F5344CB8AC3E}">
        <p14:creationId xmlns:p14="http://schemas.microsoft.com/office/powerpoint/2010/main" val="661654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me 1">
            <a:extLst>
              <a:ext uri="{FF2B5EF4-FFF2-40B4-BE49-F238E27FC236}">
                <a16:creationId xmlns:a16="http://schemas.microsoft.com/office/drawing/2014/main" id="{A4ED0B80-41F0-43F5-9AFC-BF5F541AF676}"/>
              </a:ext>
            </a:extLst>
          </p:cNvPr>
          <p:cNvGraphicFramePr/>
          <p:nvPr>
            <p:extLst>
              <p:ext uri="{D42A27DB-BD31-4B8C-83A1-F6EECF244321}">
                <p14:modId xmlns:p14="http://schemas.microsoft.com/office/powerpoint/2010/main" val="3217558644"/>
              </p:ext>
            </p:extLst>
          </p:nvPr>
        </p:nvGraphicFramePr>
        <p:xfrm>
          <a:off x="539552" y="627534"/>
          <a:ext cx="10070784" cy="55920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0654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solidFill>
            <a:srgbClr val="CF0063"/>
          </a:solidFill>
        </p:spPr>
        <p:txBody>
          <a:bodyPr>
            <a:normAutofit/>
          </a:bodyPr>
          <a:lstStyle/>
          <a:p>
            <a:pPr algn="l"/>
            <a:r>
              <a:rPr lang="fr-CH" sz="3200" dirty="0" err="1">
                <a:solidFill>
                  <a:schemeClr val="bg1"/>
                </a:solidFill>
              </a:rPr>
              <a:t>Communicating</a:t>
            </a:r>
            <a:r>
              <a:rPr lang="fr-CH" sz="3200" dirty="0">
                <a:solidFill>
                  <a:schemeClr val="bg1"/>
                </a:solidFill>
              </a:rPr>
              <a:t> </a:t>
            </a:r>
            <a:r>
              <a:rPr lang="fr-CH" sz="3200" dirty="0" err="1">
                <a:solidFill>
                  <a:schemeClr val="bg1"/>
                </a:solidFill>
              </a:rPr>
              <a:t>results</a:t>
            </a:r>
            <a:r>
              <a:rPr lang="fr-CH" sz="3200" dirty="0">
                <a:solidFill>
                  <a:schemeClr val="bg1"/>
                </a:solidFill>
              </a:rPr>
              <a:t> </a:t>
            </a:r>
            <a:r>
              <a:rPr lang="fr-CH" sz="3200" dirty="0" err="1">
                <a:solidFill>
                  <a:schemeClr val="bg1"/>
                </a:solidFill>
              </a:rPr>
              <a:t>promotes</a:t>
            </a:r>
            <a:r>
              <a:rPr lang="fr-CH" sz="3200" dirty="0">
                <a:solidFill>
                  <a:schemeClr val="bg1"/>
                </a:solidFill>
              </a:rPr>
              <a:t> engagement </a:t>
            </a:r>
            <a:br>
              <a:rPr lang="fr-CH" sz="3200" dirty="0">
                <a:solidFill>
                  <a:schemeClr val="bg1"/>
                </a:solidFill>
              </a:rPr>
            </a:br>
            <a:r>
              <a:rPr lang="fr-CH" sz="3200" dirty="0">
                <a:solidFill>
                  <a:schemeClr val="bg1"/>
                </a:solidFill>
              </a:rPr>
              <a:t>and </a:t>
            </a:r>
            <a:r>
              <a:rPr lang="fr-CH" sz="3200" dirty="0" err="1">
                <a:solidFill>
                  <a:schemeClr val="bg1"/>
                </a:solidFill>
              </a:rPr>
              <a:t>increases</a:t>
            </a:r>
            <a:r>
              <a:rPr lang="fr-CH" sz="3200" dirty="0">
                <a:solidFill>
                  <a:schemeClr val="bg1"/>
                </a:solidFill>
              </a:rPr>
              <a:t> participation</a:t>
            </a:r>
          </a:p>
        </p:txBody>
      </p:sp>
      <p:sp>
        <p:nvSpPr>
          <p:cNvPr id="5" name="Espace réservé du contenu 4"/>
          <p:cNvSpPr>
            <a:spLocks noGrp="1"/>
          </p:cNvSpPr>
          <p:nvPr>
            <p:ph idx="1"/>
          </p:nvPr>
        </p:nvSpPr>
        <p:spPr/>
        <p:txBody>
          <a:bodyPr>
            <a:normAutofit/>
          </a:bodyPr>
          <a:lstStyle/>
          <a:p>
            <a:pPr>
              <a:buFont typeface="Wingdings" panose="05000000000000000000" pitchFamily="2" charset="2"/>
              <a:buChar char="ü"/>
            </a:pPr>
            <a:r>
              <a:rPr lang="en-US" sz="2667" dirty="0"/>
              <a:t>Shows how their opinion is taken seriously (heard and considered)</a:t>
            </a:r>
          </a:p>
          <a:p>
            <a:pPr>
              <a:buFont typeface="Wingdings" panose="05000000000000000000" pitchFamily="2" charset="2"/>
              <a:buChar char="ü"/>
            </a:pPr>
            <a:r>
              <a:rPr lang="en-US" sz="2667" dirty="0"/>
              <a:t>Demonstrates "cause and effect" relationship</a:t>
            </a:r>
          </a:p>
          <a:p>
            <a:pPr>
              <a:buFont typeface="Wingdings" panose="05000000000000000000" pitchFamily="2" charset="2"/>
              <a:buChar char="ü"/>
            </a:pPr>
            <a:r>
              <a:rPr lang="en-US" sz="2667" dirty="0"/>
              <a:t>Justifies the need for their point of view</a:t>
            </a:r>
          </a:p>
          <a:p>
            <a:pPr>
              <a:buFont typeface="Wingdings" panose="05000000000000000000" pitchFamily="2" charset="2"/>
              <a:buChar char="ü"/>
            </a:pPr>
            <a:r>
              <a:rPr lang="en-US" sz="2667" dirty="0"/>
              <a:t>Increases their critical thinking skills</a:t>
            </a:r>
          </a:p>
          <a:p>
            <a:pPr>
              <a:buFont typeface="Wingdings" panose="05000000000000000000" pitchFamily="2" charset="2"/>
              <a:buChar char="ü"/>
            </a:pPr>
            <a:r>
              <a:rPr lang="fr-CH" sz="2667" dirty="0"/>
              <a:t>Opens dialogue </a:t>
            </a:r>
            <a:r>
              <a:rPr lang="fr-CH" sz="2667" dirty="0" err="1"/>
              <a:t>with</a:t>
            </a:r>
            <a:r>
              <a:rPr lang="fr-CH" sz="2667" dirty="0"/>
              <a:t> </a:t>
            </a:r>
            <a:r>
              <a:rPr lang="fr-CH" sz="2667" dirty="0" err="1"/>
              <a:t>them</a:t>
            </a:r>
            <a:endParaRPr lang="fr-CH" sz="2667" dirty="0"/>
          </a:p>
          <a:p>
            <a:pPr marL="0" indent="0">
              <a:buNone/>
            </a:pPr>
            <a:endParaRPr lang="fr-CH" sz="2667" dirty="0"/>
          </a:p>
          <a:p>
            <a:pPr>
              <a:buFont typeface="Wingdings" panose="05000000000000000000" pitchFamily="2" charset="2"/>
              <a:buChar char="ü"/>
            </a:pPr>
            <a:r>
              <a:rPr lang="fr-CH" sz="2667" dirty="0"/>
              <a:t>Values the </a:t>
            </a:r>
            <a:r>
              <a:rPr lang="fr-CH" sz="2667" dirty="0" err="1"/>
              <a:t>evaluation</a:t>
            </a:r>
            <a:r>
              <a:rPr lang="fr-CH" sz="2667" dirty="0"/>
              <a:t> process</a:t>
            </a:r>
          </a:p>
          <a:p>
            <a:pPr>
              <a:buFont typeface="Wingdings" panose="05000000000000000000" pitchFamily="2" charset="2"/>
              <a:buChar char="ü"/>
            </a:pPr>
            <a:r>
              <a:rPr lang="en-US" sz="2667" dirty="0"/>
              <a:t>Provides an opportunity to complete the process online</a:t>
            </a:r>
            <a:endParaRPr lang="fr-CH" sz="2667" dirty="0"/>
          </a:p>
        </p:txBody>
      </p:sp>
      <p:pic>
        <p:nvPicPr>
          <p:cNvPr id="1027" name="Picture 3" descr="C:\Users\SCHAUB\AppData\Local\Microsoft\Windows\Temporary Internet Files\Content.IE5\CEAZYUJJ\CROISSANCE-ECONOMIQUE-DE-L-AFRIQUE1[1].jpg"/>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5200" b="90000" l="10000" r="996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9168341" y="260648"/>
            <a:ext cx="1252571" cy="1252571"/>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p:cNvSpPr txBox="1"/>
          <p:nvPr/>
        </p:nvSpPr>
        <p:spPr>
          <a:xfrm>
            <a:off x="7845026" y="6360436"/>
            <a:ext cx="4240071" cy="461665"/>
          </a:xfrm>
          <a:prstGeom prst="rect">
            <a:avLst/>
          </a:prstGeom>
          <a:noFill/>
        </p:spPr>
        <p:txBody>
          <a:bodyPr wrap="none" rtlCol="0">
            <a:spAutoFit/>
          </a:bodyPr>
          <a:lstStyle/>
          <a:p>
            <a:r>
              <a:rPr lang="fr-CH" sz="2400" dirty="0">
                <a:solidFill>
                  <a:schemeClr val="bg1">
                    <a:lumMod val="50000"/>
                  </a:schemeClr>
                </a:solidFill>
              </a:rPr>
              <a:t>Martin, 2018 ; Romainville, 2013</a:t>
            </a:r>
          </a:p>
        </p:txBody>
      </p:sp>
    </p:spTree>
    <p:extLst>
      <p:ext uri="{BB962C8B-B14F-4D97-AF65-F5344CB8AC3E}">
        <p14:creationId xmlns:p14="http://schemas.microsoft.com/office/powerpoint/2010/main" val="1896258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err="1"/>
              <a:t>Communicate</a:t>
            </a:r>
            <a:r>
              <a:rPr lang="fr-CH" dirty="0"/>
              <a:t> yes, but </a:t>
            </a:r>
            <a:r>
              <a:rPr lang="fr-CH" dirty="0" err="1"/>
              <a:t>what</a:t>
            </a:r>
            <a:r>
              <a:rPr lang="fr-CH" dirty="0"/>
              <a:t>?</a:t>
            </a:r>
          </a:p>
        </p:txBody>
      </p:sp>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06339" y="4046074"/>
            <a:ext cx="1920213" cy="2678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1503" y="3161798"/>
            <a:ext cx="1920213" cy="27065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0067" y="2435262"/>
            <a:ext cx="1976455" cy="27518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ZoneTexte 3"/>
          <p:cNvSpPr txBox="1"/>
          <p:nvPr/>
        </p:nvSpPr>
        <p:spPr>
          <a:xfrm>
            <a:off x="431371" y="1412776"/>
            <a:ext cx="5856651" cy="1077218"/>
          </a:xfrm>
          <a:prstGeom prst="rect">
            <a:avLst/>
          </a:prstGeom>
          <a:noFill/>
        </p:spPr>
        <p:txBody>
          <a:bodyPr wrap="square" rtlCol="0">
            <a:spAutoFit/>
          </a:bodyPr>
          <a:lstStyle/>
          <a:p>
            <a:r>
              <a:rPr lang="fr-CH" sz="3200" dirty="0" err="1">
                <a:solidFill>
                  <a:srgbClr val="CF0063"/>
                </a:solidFill>
              </a:rPr>
              <a:t>Results</a:t>
            </a:r>
            <a:r>
              <a:rPr lang="fr-CH" sz="3200" dirty="0">
                <a:solidFill>
                  <a:srgbClr val="CF0063"/>
                </a:solidFill>
              </a:rPr>
              <a:t> : </a:t>
            </a:r>
            <a:r>
              <a:rPr lang="fr-CH" sz="3200" dirty="0"/>
              <a:t>descriptive, </a:t>
            </a:r>
            <a:r>
              <a:rPr lang="fr-CH" sz="3200" dirty="0" err="1"/>
              <a:t>static</a:t>
            </a:r>
            <a:r>
              <a:rPr lang="fr-CH" sz="3200" dirty="0"/>
              <a:t>, </a:t>
            </a:r>
            <a:r>
              <a:rPr lang="fr-CH" sz="3200" dirty="0" err="1"/>
              <a:t>looking</a:t>
            </a:r>
            <a:r>
              <a:rPr lang="fr-CH" sz="3200" dirty="0"/>
              <a:t> </a:t>
            </a:r>
            <a:r>
              <a:rPr lang="fr-CH" sz="3200" dirty="0" err="1"/>
              <a:t>backwards</a:t>
            </a:r>
            <a:endParaRPr lang="fr-CH" sz="3200" dirty="0"/>
          </a:p>
        </p:txBody>
      </p:sp>
      <p:pic>
        <p:nvPicPr>
          <p:cNvPr id="2054" name="Picture 6" descr="C:\Users\SCHAUB\AppData\Local\Microsoft\Windows\Temporary Internet Files\Content.IE5\QIARQKSX\to-do[1].jp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248128" y="1759975"/>
            <a:ext cx="3264363" cy="3264363"/>
          </a:xfrm>
          <a:prstGeom prst="rect">
            <a:avLst/>
          </a:prstGeom>
          <a:noFill/>
          <a:extLst>
            <a:ext uri="{909E8E84-426E-40DD-AFC4-6F175D3DCCD1}">
              <a14:hiddenFill xmlns:a14="http://schemas.microsoft.com/office/drawing/2010/main">
                <a:solidFill>
                  <a:srgbClr val="FFFFFF"/>
                </a:solidFill>
              </a14:hiddenFill>
            </a:ext>
          </a:extLst>
        </p:spPr>
      </p:pic>
      <p:sp>
        <p:nvSpPr>
          <p:cNvPr id="10" name="ZoneTexte 9"/>
          <p:cNvSpPr txBox="1"/>
          <p:nvPr/>
        </p:nvSpPr>
        <p:spPr>
          <a:xfrm>
            <a:off x="6864085" y="5187127"/>
            <a:ext cx="4992555" cy="1077218"/>
          </a:xfrm>
          <a:prstGeom prst="rect">
            <a:avLst/>
          </a:prstGeom>
          <a:noFill/>
        </p:spPr>
        <p:txBody>
          <a:bodyPr wrap="square" rtlCol="0">
            <a:spAutoFit/>
          </a:bodyPr>
          <a:lstStyle/>
          <a:p>
            <a:r>
              <a:rPr lang="fr-CH" sz="3200" dirty="0">
                <a:solidFill>
                  <a:srgbClr val="CF0063"/>
                </a:solidFill>
              </a:rPr>
              <a:t>Impacts  : </a:t>
            </a:r>
            <a:r>
              <a:rPr lang="fr-CH" sz="3200" dirty="0" err="1"/>
              <a:t>analytical</a:t>
            </a:r>
            <a:r>
              <a:rPr lang="fr-CH" sz="3200" dirty="0"/>
              <a:t>, </a:t>
            </a:r>
            <a:r>
              <a:rPr lang="fr-CH" sz="3200" dirty="0" err="1"/>
              <a:t>dynamic</a:t>
            </a:r>
            <a:r>
              <a:rPr lang="fr-CH" sz="3200" dirty="0"/>
              <a:t>, </a:t>
            </a:r>
            <a:r>
              <a:rPr lang="fr-CH" sz="3200" dirty="0" err="1"/>
              <a:t>forward-looking</a:t>
            </a:r>
            <a:endParaRPr lang="fr-CH" sz="3200" dirty="0"/>
          </a:p>
        </p:txBody>
      </p:sp>
    </p:spTree>
    <p:extLst>
      <p:ext uri="{BB962C8B-B14F-4D97-AF65-F5344CB8AC3E}">
        <p14:creationId xmlns:p14="http://schemas.microsoft.com/office/powerpoint/2010/main" val="379344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CH" dirty="0"/>
              <a:t>And more </a:t>
            </a:r>
            <a:r>
              <a:rPr lang="fr-CH" dirty="0" err="1"/>
              <a:t>concretely</a:t>
            </a:r>
            <a:r>
              <a:rPr lang="fr-CH" dirty="0"/>
              <a:t>...</a:t>
            </a:r>
          </a:p>
        </p:txBody>
      </p:sp>
      <p:sp>
        <p:nvSpPr>
          <p:cNvPr id="5" name="Espace réservé du texte 4"/>
          <p:cNvSpPr>
            <a:spLocks noGrp="1"/>
          </p:cNvSpPr>
          <p:nvPr>
            <p:ph type="body" idx="1"/>
          </p:nvPr>
        </p:nvSpPr>
        <p:spPr/>
        <p:txBody>
          <a:bodyPr/>
          <a:lstStyle/>
          <a:p>
            <a:r>
              <a:rPr lang="fr-CH" dirty="0" err="1"/>
              <a:t>Results</a:t>
            </a:r>
            <a:endParaRPr lang="fr-CH" dirty="0"/>
          </a:p>
        </p:txBody>
      </p:sp>
      <p:sp>
        <p:nvSpPr>
          <p:cNvPr id="6" name="Espace réservé du contenu 5"/>
          <p:cNvSpPr>
            <a:spLocks noGrp="1"/>
          </p:cNvSpPr>
          <p:nvPr>
            <p:ph sz="half" idx="2"/>
          </p:nvPr>
        </p:nvSpPr>
        <p:spPr>
          <a:xfrm>
            <a:off x="839788" y="2505075"/>
            <a:ext cx="5256212" cy="3684588"/>
          </a:xfrm>
        </p:spPr>
        <p:txBody>
          <a:bodyPr/>
          <a:lstStyle/>
          <a:p>
            <a:r>
              <a:rPr lang="en-US" dirty="0"/>
              <a:t>Highlights of the strong points</a:t>
            </a:r>
          </a:p>
          <a:p>
            <a:r>
              <a:rPr lang="en-US" dirty="0"/>
              <a:t>Summary of points to improve</a:t>
            </a:r>
          </a:p>
          <a:p>
            <a:r>
              <a:rPr lang="fr-CH" dirty="0"/>
              <a:t>Most </a:t>
            </a:r>
            <a:r>
              <a:rPr lang="fr-CH" dirty="0" err="1"/>
              <a:t>frequent</a:t>
            </a:r>
            <a:r>
              <a:rPr lang="fr-CH" dirty="0"/>
              <a:t> </a:t>
            </a:r>
            <a:r>
              <a:rPr lang="fr-CH" dirty="0" err="1"/>
              <a:t>comments</a:t>
            </a:r>
            <a:r>
              <a:rPr lang="fr-CH" dirty="0"/>
              <a:t> + and –</a:t>
            </a:r>
          </a:p>
          <a:p>
            <a:pPr marL="0" indent="0">
              <a:buNone/>
            </a:pPr>
            <a:endParaRPr lang="fr-CH" dirty="0"/>
          </a:p>
          <a:p>
            <a:pPr marL="0" indent="0">
              <a:buNone/>
            </a:pPr>
            <a:r>
              <a:rPr lang="en-US" dirty="0"/>
              <a:t>And your own evaluation</a:t>
            </a:r>
            <a:br>
              <a:rPr lang="en-US" dirty="0"/>
            </a:br>
            <a:r>
              <a:rPr lang="en-US" dirty="0"/>
              <a:t>Reminder of your intentions</a:t>
            </a:r>
            <a:endParaRPr lang="fr-CH" dirty="0"/>
          </a:p>
        </p:txBody>
      </p:sp>
      <p:sp>
        <p:nvSpPr>
          <p:cNvPr id="7" name="Espace réservé du texte 6"/>
          <p:cNvSpPr>
            <a:spLocks noGrp="1"/>
          </p:cNvSpPr>
          <p:nvPr>
            <p:ph type="body" sz="quarter" idx="3"/>
          </p:nvPr>
        </p:nvSpPr>
        <p:spPr>
          <a:xfrm>
            <a:off x="6363398" y="1690688"/>
            <a:ext cx="5183188" cy="823912"/>
          </a:xfrm>
        </p:spPr>
        <p:txBody>
          <a:bodyPr/>
          <a:lstStyle/>
          <a:p>
            <a:r>
              <a:rPr lang="fr-CH" dirty="0"/>
              <a:t>Impacts</a:t>
            </a:r>
          </a:p>
        </p:txBody>
      </p:sp>
      <p:sp>
        <p:nvSpPr>
          <p:cNvPr id="8" name="Espace réservé du contenu 7"/>
          <p:cNvSpPr>
            <a:spLocks noGrp="1"/>
          </p:cNvSpPr>
          <p:nvPr>
            <p:ph sz="quarter" idx="4"/>
          </p:nvPr>
        </p:nvSpPr>
        <p:spPr>
          <a:xfrm>
            <a:off x="6363398" y="2505075"/>
            <a:ext cx="5315984" cy="3684588"/>
          </a:xfrm>
        </p:spPr>
        <p:txBody>
          <a:bodyPr>
            <a:normAutofit/>
          </a:bodyPr>
          <a:lstStyle/>
          <a:p>
            <a:r>
              <a:rPr lang="en-US" dirty="0"/>
              <a:t>Recurrent / relevant suggestions from the surveys</a:t>
            </a:r>
          </a:p>
          <a:p>
            <a:r>
              <a:rPr lang="en-US" dirty="0"/>
              <a:t>Short/medium term improvement ideas</a:t>
            </a:r>
          </a:p>
          <a:p>
            <a:r>
              <a:rPr lang="en-US" dirty="0"/>
              <a:t>Examples of activities and resources that could be implemented</a:t>
            </a:r>
            <a:endParaRPr lang="fr-CH" dirty="0"/>
          </a:p>
        </p:txBody>
      </p:sp>
    </p:spTree>
    <p:extLst>
      <p:ext uri="{BB962C8B-B14F-4D97-AF65-F5344CB8AC3E}">
        <p14:creationId xmlns:p14="http://schemas.microsoft.com/office/powerpoint/2010/main" val="731935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88AFC08-CB3F-46BE-B189-7BD181AC61D0}"/>
              </a:ext>
            </a:extLst>
          </p:cNvPr>
          <p:cNvSpPr/>
          <p:nvPr/>
        </p:nvSpPr>
        <p:spPr>
          <a:xfrm>
            <a:off x="387179" y="650588"/>
            <a:ext cx="11649650" cy="4801314"/>
          </a:xfrm>
          <a:prstGeom prst="rect">
            <a:avLst/>
          </a:prstGeom>
        </p:spPr>
        <p:txBody>
          <a:bodyPr wrap="square">
            <a:spAutoFit/>
          </a:bodyPr>
          <a:lstStyle/>
          <a:p>
            <a:pPr algn="ctr"/>
            <a:br>
              <a:rPr lang="fr-CH" dirty="0"/>
            </a:br>
            <a:r>
              <a:rPr lang="en-US" dirty="0"/>
              <a:t>Communicating the results of the evaluation </a:t>
            </a:r>
            <a:r>
              <a:rPr lang="en-US" b="1" dirty="0"/>
              <a:t>will help to engage your students</a:t>
            </a:r>
            <a:r>
              <a:rPr lang="en-US" dirty="0"/>
              <a:t> in the process and your teaching.</a:t>
            </a:r>
          </a:p>
          <a:p>
            <a:pPr algn="just"/>
            <a:endParaRPr lang="en-US" dirty="0"/>
          </a:p>
          <a:p>
            <a:pPr algn="just"/>
            <a:r>
              <a:rPr lang="en-US" dirty="0"/>
              <a:t>However, this can be done in different formats; broadcast, presentation, discussion, etc.</a:t>
            </a:r>
          </a:p>
          <a:p>
            <a:pPr algn="just"/>
            <a:endParaRPr lang="en-US" dirty="0"/>
          </a:p>
          <a:p>
            <a:pPr algn="just"/>
            <a:endParaRPr lang="en-US" dirty="0"/>
          </a:p>
          <a:p>
            <a:pPr algn="just"/>
            <a:r>
              <a:rPr lang="en-US" dirty="0"/>
              <a:t>You could, for example, communicate on : </a:t>
            </a:r>
          </a:p>
          <a:p>
            <a:pPr algn="just"/>
            <a:endParaRPr lang="en-US" dirty="0"/>
          </a:p>
          <a:p>
            <a:pPr marL="742950" lvl="1" indent="-285750" algn="just">
              <a:buFont typeface="Arial" panose="020B0604020202020204" pitchFamily="34" charset="0"/>
              <a:buChar char="•"/>
            </a:pPr>
            <a:r>
              <a:rPr lang="en-US" dirty="0"/>
              <a:t>The elements and suggestions you found particularly interesting ;</a:t>
            </a:r>
          </a:p>
          <a:p>
            <a:pPr marL="742950" lvl="1" indent="-285750" algn="just">
              <a:buFont typeface="Arial" panose="020B0604020202020204" pitchFamily="34" charset="0"/>
              <a:buChar char="•"/>
            </a:pPr>
            <a:r>
              <a:rPr lang="en-US" dirty="0"/>
              <a:t>What you are adjusting in your current teaching ;</a:t>
            </a:r>
          </a:p>
          <a:p>
            <a:pPr marL="742950" lvl="1" indent="-285750" algn="just">
              <a:buFont typeface="Arial" panose="020B0604020202020204" pitchFamily="34" charset="0"/>
              <a:buChar char="•"/>
            </a:pPr>
            <a:r>
              <a:rPr lang="en-US" dirty="0"/>
              <a:t>What you will not change and why ;</a:t>
            </a:r>
          </a:p>
          <a:p>
            <a:pPr marL="742950" lvl="1" indent="-285750" algn="just">
              <a:buFont typeface="Arial" panose="020B0604020202020204" pitchFamily="34" charset="0"/>
              <a:buChar char="•"/>
            </a:pPr>
            <a:r>
              <a:rPr lang="en-US" dirty="0"/>
              <a:t>What you are keeping for a next edition of the teaching.</a:t>
            </a:r>
          </a:p>
          <a:p>
            <a:pPr algn="just"/>
            <a:endParaRPr lang="en-US" dirty="0"/>
          </a:p>
          <a:p>
            <a:pPr algn="just"/>
            <a:endParaRPr lang="en-US" dirty="0"/>
          </a:p>
          <a:p>
            <a:pPr algn="just"/>
            <a:r>
              <a:rPr lang="en-US" dirty="0"/>
              <a:t>Communicate to the students who evaluated the course (last course) and to the students of the next class (</a:t>
            </a:r>
            <a:r>
              <a:rPr lang="en-US" i="1" dirty="0"/>
              <a:t>first course</a:t>
            </a:r>
            <a:r>
              <a:rPr lang="en-US" dirty="0"/>
              <a:t>).</a:t>
            </a:r>
          </a:p>
          <a:p>
            <a:pPr algn="just"/>
            <a:endParaRPr lang="en-US" dirty="0"/>
          </a:p>
          <a:p>
            <a:pPr algn="just"/>
            <a:r>
              <a:rPr lang="en-US" dirty="0"/>
              <a:t>Share your evaluation by making it available to your students on Moodle.</a:t>
            </a:r>
            <a:endParaRPr lang="fr-CH" dirty="0"/>
          </a:p>
        </p:txBody>
      </p:sp>
    </p:spTree>
    <p:extLst>
      <p:ext uri="{BB962C8B-B14F-4D97-AF65-F5344CB8AC3E}">
        <p14:creationId xmlns:p14="http://schemas.microsoft.com/office/powerpoint/2010/main" val="3247281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err="1"/>
              <a:t>Synthesis</a:t>
            </a:r>
            <a:r>
              <a:rPr lang="fr-CH" dirty="0"/>
              <a:t> help (</a:t>
            </a:r>
            <a:r>
              <a:rPr lang="fr-CH" dirty="0" err="1"/>
              <a:t>current</a:t>
            </a:r>
            <a:r>
              <a:rPr lang="fr-CH" dirty="0"/>
              <a:t> class)</a:t>
            </a:r>
          </a:p>
        </p:txBody>
      </p:sp>
      <p:sp>
        <p:nvSpPr>
          <p:cNvPr id="4" name="Espace réservé du texte 3"/>
          <p:cNvSpPr>
            <a:spLocks noGrp="1"/>
          </p:cNvSpPr>
          <p:nvPr>
            <p:ph type="body" idx="1"/>
          </p:nvPr>
        </p:nvSpPr>
        <p:spPr>
          <a:xfrm>
            <a:off x="836612" y="1681163"/>
            <a:ext cx="2170199" cy="493713"/>
          </a:xfrm>
        </p:spPr>
        <p:txBody>
          <a:bodyPr>
            <a:normAutofit fontScale="92500"/>
          </a:bodyPr>
          <a:lstStyle/>
          <a:p>
            <a:r>
              <a:rPr lang="fr-CH" dirty="0">
                <a:solidFill>
                  <a:schemeClr val="bg1">
                    <a:lumMod val="50000"/>
                  </a:schemeClr>
                </a:solidFill>
              </a:rPr>
              <a:t>Positive points</a:t>
            </a:r>
          </a:p>
        </p:txBody>
      </p:sp>
      <p:sp>
        <p:nvSpPr>
          <p:cNvPr id="5" name="Espace réservé du contenu 4"/>
          <p:cNvSpPr>
            <a:spLocks noGrp="1"/>
          </p:cNvSpPr>
          <p:nvPr>
            <p:ph sz="half" idx="2"/>
          </p:nvPr>
        </p:nvSpPr>
        <p:spPr>
          <a:xfrm>
            <a:off x="986717" y="2174876"/>
            <a:ext cx="4040188" cy="1974205"/>
          </a:xfrm>
        </p:spPr>
        <p:txBody>
          <a:bodyPr>
            <a:normAutofit lnSpcReduction="10000"/>
          </a:bodyPr>
          <a:lstStyle/>
          <a:p>
            <a:r>
              <a:rPr lang="fr-CH" dirty="0"/>
              <a:t>Dimension 1</a:t>
            </a:r>
          </a:p>
          <a:p>
            <a:r>
              <a:rPr lang="fr-CH" dirty="0"/>
              <a:t>Dimension 2</a:t>
            </a:r>
          </a:p>
          <a:p>
            <a:r>
              <a:rPr lang="fr-CH" dirty="0"/>
              <a:t>Dimension 3</a:t>
            </a:r>
          </a:p>
          <a:p>
            <a:r>
              <a:rPr lang="fr-CH" dirty="0"/>
              <a:t>…</a:t>
            </a:r>
          </a:p>
        </p:txBody>
      </p:sp>
      <p:sp>
        <p:nvSpPr>
          <p:cNvPr id="7" name="Espace réservé du contenu 6"/>
          <p:cNvSpPr>
            <a:spLocks noGrp="1"/>
          </p:cNvSpPr>
          <p:nvPr>
            <p:ph sz="quarter" idx="4"/>
          </p:nvPr>
        </p:nvSpPr>
        <p:spPr>
          <a:xfrm>
            <a:off x="6169026" y="2174876"/>
            <a:ext cx="4041775" cy="1974205"/>
          </a:xfrm>
        </p:spPr>
        <p:txBody>
          <a:bodyPr>
            <a:normAutofit lnSpcReduction="10000"/>
          </a:bodyPr>
          <a:lstStyle/>
          <a:p>
            <a:r>
              <a:rPr lang="fr-CH" dirty="0"/>
              <a:t>Dimension 1</a:t>
            </a:r>
          </a:p>
          <a:p>
            <a:r>
              <a:rPr lang="fr-CH" dirty="0"/>
              <a:t>Dimension 2</a:t>
            </a:r>
          </a:p>
          <a:p>
            <a:r>
              <a:rPr lang="fr-CH" dirty="0"/>
              <a:t>Dimension 3</a:t>
            </a:r>
          </a:p>
          <a:p>
            <a:r>
              <a:rPr lang="fr-CH" dirty="0"/>
              <a:t>…</a:t>
            </a:r>
          </a:p>
          <a:p>
            <a:endParaRPr lang="fr-CH" dirty="0"/>
          </a:p>
        </p:txBody>
      </p:sp>
      <p:sp>
        <p:nvSpPr>
          <p:cNvPr id="8" name="Espace réservé du texte 5"/>
          <p:cNvSpPr txBox="1">
            <a:spLocks/>
          </p:cNvSpPr>
          <p:nvPr/>
        </p:nvSpPr>
        <p:spPr>
          <a:xfrm>
            <a:off x="6021388" y="1681162"/>
            <a:ext cx="2649579" cy="493713"/>
          </a:xfrm>
          <a:prstGeom prst="rect">
            <a:avLst/>
          </a:prstGeom>
        </p:spPr>
        <p:txBody>
          <a:bodyPr vert="horz" lIns="91440" tIns="45720" rIns="91440" bIns="45720" rtlCol="0" anchor="b">
            <a:no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fr-CH" dirty="0">
                <a:solidFill>
                  <a:schemeClr val="bg1">
                    <a:lumMod val="50000"/>
                  </a:schemeClr>
                </a:solidFill>
              </a:rPr>
              <a:t>Points to </a:t>
            </a:r>
            <a:r>
              <a:rPr lang="fr-CH" dirty="0" err="1">
                <a:solidFill>
                  <a:schemeClr val="bg1">
                    <a:lumMod val="50000"/>
                  </a:schemeClr>
                </a:solidFill>
              </a:rPr>
              <a:t>improve</a:t>
            </a:r>
            <a:endParaRPr lang="fr-CH" dirty="0">
              <a:solidFill>
                <a:schemeClr val="bg1">
                  <a:lumMod val="50000"/>
                </a:schemeClr>
              </a:solidFill>
            </a:endParaRPr>
          </a:p>
        </p:txBody>
      </p:sp>
      <p:sp>
        <p:nvSpPr>
          <p:cNvPr id="9" name="Rectangle 8"/>
          <p:cNvSpPr/>
          <p:nvPr/>
        </p:nvSpPr>
        <p:spPr>
          <a:xfrm>
            <a:off x="3006811" y="4402436"/>
            <a:ext cx="3000052" cy="461665"/>
          </a:xfrm>
          <a:prstGeom prst="rect">
            <a:avLst/>
          </a:prstGeom>
        </p:spPr>
        <p:txBody>
          <a:bodyPr wrap="none">
            <a:spAutoFit/>
          </a:bodyPr>
          <a:lstStyle/>
          <a:p>
            <a:pPr>
              <a:spcBef>
                <a:spcPct val="20000"/>
              </a:spcBef>
            </a:pPr>
            <a:r>
              <a:rPr lang="fr-CH" sz="2400" b="1" dirty="0">
                <a:solidFill>
                  <a:schemeClr val="bg1">
                    <a:lumMod val="50000"/>
                  </a:schemeClr>
                </a:solidFill>
              </a:rPr>
              <a:t>Future </a:t>
            </a:r>
            <a:r>
              <a:rPr lang="fr-CH" sz="2400" b="1" dirty="0" err="1">
                <a:solidFill>
                  <a:schemeClr val="bg1">
                    <a:lumMod val="50000"/>
                  </a:schemeClr>
                </a:solidFill>
              </a:rPr>
              <a:t>developments</a:t>
            </a:r>
            <a:r>
              <a:rPr lang="fr-CH" sz="2400" b="1" dirty="0">
                <a:solidFill>
                  <a:schemeClr val="bg1">
                    <a:lumMod val="50000"/>
                  </a:schemeClr>
                </a:solidFill>
              </a:rPr>
              <a:t>:</a:t>
            </a:r>
          </a:p>
        </p:txBody>
      </p:sp>
      <p:sp>
        <p:nvSpPr>
          <p:cNvPr id="10" name="Espace réservé du contenu 6"/>
          <p:cNvSpPr txBox="1">
            <a:spLocks/>
          </p:cNvSpPr>
          <p:nvPr/>
        </p:nvSpPr>
        <p:spPr>
          <a:xfrm>
            <a:off x="3196353" y="5004939"/>
            <a:ext cx="8299648" cy="158417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fr-CH" sz="2800" dirty="0" err="1"/>
              <a:t>Novelty</a:t>
            </a:r>
            <a:r>
              <a:rPr lang="fr-CH" sz="2800" dirty="0"/>
              <a:t> 1</a:t>
            </a:r>
          </a:p>
          <a:p>
            <a:r>
              <a:rPr lang="fr-CH" sz="2800" dirty="0" err="1"/>
              <a:t>Novelty</a:t>
            </a:r>
            <a:r>
              <a:rPr lang="fr-CH" sz="2800" dirty="0"/>
              <a:t> 2</a:t>
            </a:r>
          </a:p>
          <a:p>
            <a:r>
              <a:rPr lang="fr-CH" sz="2800" dirty="0" err="1"/>
              <a:t>Novelty</a:t>
            </a:r>
            <a:r>
              <a:rPr lang="fr-CH" sz="2800" dirty="0"/>
              <a:t> 3</a:t>
            </a:r>
          </a:p>
          <a:p>
            <a:r>
              <a:rPr lang="fr-CH" sz="2800" dirty="0"/>
              <a:t>…</a:t>
            </a:r>
          </a:p>
          <a:p>
            <a:endParaRPr lang="fr-CH" dirty="0"/>
          </a:p>
        </p:txBody>
      </p:sp>
    </p:spTree>
    <p:extLst>
      <p:ext uri="{BB962C8B-B14F-4D97-AF65-F5344CB8AC3E}">
        <p14:creationId xmlns:p14="http://schemas.microsoft.com/office/powerpoint/2010/main" val="1222833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H" dirty="0" err="1"/>
              <a:t>Synthesis</a:t>
            </a:r>
            <a:r>
              <a:rPr lang="fr-CH" dirty="0"/>
              <a:t> help (</a:t>
            </a:r>
            <a:r>
              <a:rPr lang="fr-CH" dirty="0" err="1"/>
              <a:t>past</a:t>
            </a:r>
            <a:r>
              <a:rPr lang="fr-CH" dirty="0"/>
              <a:t> class)</a:t>
            </a:r>
          </a:p>
        </p:txBody>
      </p:sp>
      <p:sp>
        <p:nvSpPr>
          <p:cNvPr id="4" name="Espace réservé du texte 3"/>
          <p:cNvSpPr>
            <a:spLocks noGrp="1"/>
          </p:cNvSpPr>
          <p:nvPr>
            <p:ph type="body" idx="1"/>
          </p:nvPr>
        </p:nvSpPr>
        <p:spPr>
          <a:xfrm>
            <a:off x="836612" y="1681163"/>
            <a:ext cx="2170199" cy="493713"/>
          </a:xfrm>
        </p:spPr>
        <p:txBody>
          <a:bodyPr>
            <a:normAutofit fontScale="92500"/>
          </a:bodyPr>
          <a:lstStyle/>
          <a:p>
            <a:r>
              <a:rPr lang="fr-CH" dirty="0">
                <a:solidFill>
                  <a:schemeClr val="bg1">
                    <a:lumMod val="50000"/>
                  </a:schemeClr>
                </a:solidFill>
              </a:rPr>
              <a:t>Positive points</a:t>
            </a:r>
          </a:p>
        </p:txBody>
      </p:sp>
      <p:sp>
        <p:nvSpPr>
          <p:cNvPr id="5" name="Espace réservé du contenu 4"/>
          <p:cNvSpPr>
            <a:spLocks noGrp="1"/>
          </p:cNvSpPr>
          <p:nvPr>
            <p:ph sz="half" idx="2"/>
          </p:nvPr>
        </p:nvSpPr>
        <p:spPr>
          <a:xfrm>
            <a:off x="986717" y="2174876"/>
            <a:ext cx="4040188" cy="1974205"/>
          </a:xfrm>
        </p:spPr>
        <p:txBody>
          <a:bodyPr>
            <a:normAutofit lnSpcReduction="10000"/>
          </a:bodyPr>
          <a:lstStyle/>
          <a:p>
            <a:r>
              <a:rPr lang="fr-CH" dirty="0"/>
              <a:t>Dimension 1</a:t>
            </a:r>
          </a:p>
          <a:p>
            <a:r>
              <a:rPr lang="fr-CH" dirty="0"/>
              <a:t>Dimension 2</a:t>
            </a:r>
          </a:p>
          <a:p>
            <a:r>
              <a:rPr lang="fr-CH" dirty="0"/>
              <a:t>Dimension 3</a:t>
            </a:r>
          </a:p>
          <a:p>
            <a:r>
              <a:rPr lang="fr-CH" dirty="0"/>
              <a:t>…</a:t>
            </a:r>
          </a:p>
        </p:txBody>
      </p:sp>
      <p:sp>
        <p:nvSpPr>
          <p:cNvPr id="7" name="Espace réservé du contenu 6"/>
          <p:cNvSpPr>
            <a:spLocks noGrp="1"/>
          </p:cNvSpPr>
          <p:nvPr>
            <p:ph sz="quarter" idx="4"/>
          </p:nvPr>
        </p:nvSpPr>
        <p:spPr>
          <a:xfrm>
            <a:off x="6169026" y="2174876"/>
            <a:ext cx="4041775" cy="1974205"/>
          </a:xfrm>
        </p:spPr>
        <p:txBody>
          <a:bodyPr>
            <a:normAutofit lnSpcReduction="10000"/>
          </a:bodyPr>
          <a:lstStyle/>
          <a:p>
            <a:r>
              <a:rPr lang="fr-CH" dirty="0"/>
              <a:t>Dimension 1</a:t>
            </a:r>
          </a:p>
          <a:p>
            <a:r>
              <a:rPr lang="fr-CH" dirty="0"/>
              <a:t>Dimension 2</a:t>
            </a:r>
          </a:p>
          <a:p>
            <a:r>
              <a:rPr lang="fr-CH" dirty="0"/>
              <a:t>Dimension 3</a:t>
            </a:r>
          </a:p>
          <a:p>
            <a:r>
              <a:rPr lang="fr-CH" dirty="0"/>
              <a:t>…</a:t>
            </a:r>
          </a:p>
          <a:p>
            <a:endParaRPr lang="fr-CH" dirty="0"/>
          </a:p>
        </p:txBody>
      </p:sp>
      <p:sp>
        <p:nvSpPr>
          <p:cNvPr id="8" name="Espace réservé du texte 5"/>
          <p:cNvSpPr txBox="1">
            <a:spLocks/>
          </p:cNvSpPr>
          <p:nvPr/>
        </p:nvSpPr>
        <p:spPr>
          <a:xfrm>
            <a:off x="6021388" y="1681162"/>
            <a:ext cx="2649579" cy="493713"/>
          </a:xfrm>
          <a:prstGeom prst="rect">
            <a:avLst/>
          </a:prstGeom>
        </p:spPr>
        <p:txBody>
          <a:bodyPr vert="horz" lIns="91440" tIns="45720" rIns="91440" bIns="45720" rtlCol="0" anchor="b">
            <a:noAutofit/>
          </a:bodyPr>
          <a:lstStyle>
            <a:lvl1pPr marL="0" indent="0" algn="l" defTabSz="914400" rtl="0" eaLnBrk="1" latinLnBrk="0" hangingPunct="1">
              <a:spcBef>
                <a:spcPct val="20000"/>
              </a:spcBef>
              <a:buFont typeface="Arial" pitchFamily="34" charset="0"/>
              <a:buNone/>
              <a:defRPr sz="2400" b="1" kern="1200">
                <a:solidFill>
                  <a:schemeClr val="tx1"/>
                </a:solidFill>
                <a:latin typeface="+mn-lt"/>
                <a:ea typeface="+mn-ea"/>
                <a:cs typeface="+mn-cs"/>
              </a:defRPr>
            </a:lvl1pPr>
            <a:lvl2pPr marL="457200" indent="0" algn="l" defTabSz="914400" rtl="0" eaLnBrk="1" latinLnBrk="0" hangingPunct="1">
              <a:spcBef>
                <a:spcPct val="20000"/>
              </a:spcBef>
              <a:buFont typeface="Arial" pitchFamily="34" charset="0"/>
              <a:buNone/>
              <a:defRPr sz="2000" b="1" kern="1200">
                <a:solidFill>
                  <a:schemeClr val="tx1"/>
                </a:solidFill>
                <a:latin typeface="+mn-lt"/>
                <a:ea typeface="+mn-ea"/>
                <a:cs typeface="+mn-cs"/>
              </a:defRPr>
            </a:lvl2pPr>
            <a:lvl3pPr marL="914400" indent="0" algn="l" defTabSz="914400" rtl="0" eaLnBrk="1" latinLnBrk="0" hangingPunct="1">
              <a:spcBef>
                <a:spcPct val="20000"/>
              </a:spcBef>
              <a:buFont typeface="Arial" pitchFamily="34" charset="0"/>
              <a:buNone/>
              <a:defRPr sz="1800" b="1" kern="1200">
                <a:solidFill>
                  <a:schemeClr val="tx1"/>
                </a:solidFill>
                <a:latin typeface="+mn-lt"/>
                <a:ea typeface="+mn-ea"/>
                <a:cs typeface="+mn-cs"/>
              </a:defRPr>
            </a:lvl3pPr>
            <a:lvl4pPr marL="1371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4pPr>
            <a:lvl5pPr marL="18288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5pPr>
            <a:lvl6pPr marL="22860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6pPr>
            <a:lvl7pPr marL="27432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7pPr>
            <a:lvl8pPr marL="32004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8pPr>
            <a:lvl9pPr marL="3657600" indent="0" algn="l" defTabSz="914400" rtl="0" eaLnBrk="1" latinLnBrk="0" hangingPunct="1">
              <a:spcBef>
                <a:spcPct val="20000"/>
              </a:spcBef>
              <a:buFont typeface="Arial" pitchFamily="34" charset="0"/>
              <a:buNone/>
              <a:defRPr sz="1600" b="1" kern="1200">
                <a:solidFill>
                  <a:schemeClr val="tx1"/>
                </a:solidFill>
                <a:latin typeface="+mn-lt"/>
                <a:ea typeface="+mn-ea"/>
                <a:cs typeface="+mn-cs"/>
              </a:defRPr>
            </a:lvl9pPr>
          </a:lstStyle>
          <a:p>
            <a:r>
              <a:rPr lang="fr-CH" dirty="0">
                <a:solidFill>
                  <a:schemeClr val="bg1">
                    <a:lumMod val="50000"/>
                  </a:schemeClr>
                </a:solidFill>
              </a:rPr>
              <a:t>Points to </a:t>
            </a:r>
            <a:r>
              <a:rPr lang="fr-CH" dirty="0" err="1">
                <a:solidFill>
                  <a:schemeClr val="bg1">
                    <a:lumMod val="50000"/>
                  </a:schemeClr>
                </a:solidFill>
              </a:rPr>
              <a:t>improve</a:t>
            </a:r>
            <a:endParaRPr lang="fr-CH" dirty="0">
              <a:solidFill>
                <a:schemeClr val="bg1">
                  <a:lumMod val="50000"/>
                </a:schemeClr>
              </a:solidFill>
            </a:endParaRPr>
          </a:p>
        </p:txBody>
      </p:sp>
      <p:sp>
        <p:nvSpPr>
          <p:cNvPr id="9" name="Rectangle 8"/>
          <p:cNvSpPr/>
          <p:nvPr/>
        </p:nvSpPr>
        <p:spPr>
          <a:xfrm>
            <a:off x="3006811" y="4402436"/>
            <a:ext cx="3000052" cy="461665"/>
          </a:xfrm>
          <a:prstGeom prst="rect">
            <a:avLst/>
          </a:prstGeom>
        </p:spPr>
        <p:txBody>
          <a:bodyPr wrap="none">
            <a:spAutoFit/>
          </a:bodyPr>
          <a:lstStyle/>
          <a:p>
            <a:pPr>
              <a:spcBef>
                <a:spcPct val="20000"/>
              </a:spcBef>
            </a:pPr>
            <a:r>
              <a:rPr lang="fr-CH" sz="2400" b="1" dirty="0">
                <a:solidFill>
                  <a:schemeClr val="bg1">
                    <a:lumMod val="50000"/>
                  </a:schemeClr>
                </a:solidFill>
              </a:rPr>
              <a:t>Future </a:t>
            </a:r>
            <a:r>
              <a:rPr lang="fr-CH" sz="2400" b="1" dirty="0" err="1">
                <a:solidFill>
                  <a:schemeClr val="bg1">
                    <a:lumMod val="50000"/>
                  </a:schemeClr>
                </a:solidFill>
              </a:rPr>
              <a:t>developments</a:t>
            </a:r>
            <a:r>
              <a:rPr lang="fr-CH" sz="2400" b="1" dirty="0">
                <a:solidFill>
                  <a:schemeClr val="bg1">
                    <a:lumMod val="50000"/>
                  </a:schemeClr>
                </a:solidFill>
              </a:rPr>
              <a:t>:</a:t>
            </a:r>
          </a:p>
        </p:txBody>
      </p:sp>
      <p:sp>
        <p:nvSpPr>
          <p:cNvPr id="10" name="Espace réservé du contenu 6"/>
          <p:cNvSpPr txBox="1">
            <a:spLocks/>
          </p:cNvSpPr>
          <p:nvPr/>
        </p:nvSpPr>
        <p:spPr>
          <a:xfrm>
            <a:off x="3196353" y="5004939"/>
            <a:ext cx="8299648" cy="1584177"/>
          </a:xfrm>
          <a:prstGeom prst="rect">
            <a:avLst/>
          </a:prstGeom>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solidFill>
                <a:latin typeface="+mn-lt"/>
                <a:ea typeface="+mn-ea"/>
                <a:cs typeface="+mn-cs"/>
              </a:defRPr>
            </a:lvl9pPr>
          </a:lstStyle>
          <a:p>
            <a:r>
              <a:rPr lang="fr-CH" sz="2800" dirty="0" err="1"/>
              <a:t>Novelty</a:t>
            </a:r>
            <a:r>
              <a:rPr lang="fr-CH" sz="2800" dirty="0"/>
              <a:t> 1</a:t>
            </a:r>
          </a:p>
          <a:p>
            <a:r>
              <a:rPr lang="fr-CH" sz="2800" dirty="0" err="1"/>
              <a:t>Novelty</a:t>
            </a:r>
            <a:r>
              <a:rPr lang="fr-CH" sz="2800" dirty="0"/>
              <a:t> 2</a:t>
            </a:r>
          </a:p>
          <a:p>
            <a:r>
              <a:rPr lang="fr-CH" sz="2800" dirty="0" err="1"/>
              <a:t>Novelty</a:t>
            </a:r>
            <a:r>
              <a:rPr lang="fr-CH" sz="2800" dirty="0"/>
              <a:t> 3</a:t>
            </a:r>
          </a:p>
          <a:p>
            <a:r>
              <a:rPr lang="fr-CH" sz="2800" dirty="0"/>
              <a:t>…</a:t>
            </a:r>
          </a:p>
          <a:p>
            <a:endParaRPr lang="fr-CH" dirty="0"/>
          </a:p>
        </p:txBody>
      </p:sp>
    </p:spTree>
    <p:extLst>
      <p:ext uri="{BB962C8B-B14F-4D97-AF65-F5344CB8AC3E}">
        <p14:creationId xmlns:p14="http://schemas.microsoft.com/office/powerpoint/2010/main" val="111030634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UNIGE">
      <a:majorFont>
        <a:latin typeface="TheSansOsF SemiBold"/>
        <a:ea typeface=""/>
        <a:cs typeface=""/>
      </a:majorFont>
      <a:minorFont>
        <a:latin typeface="TheSansOsF Plai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Vert jaun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UNIGE">
      <a:majorFont>
        <a:latin typeface="TheSansOsF SemiBold"/>
        <a:ea typeface=""/>
        <a:cs typeface=""/>
      </a:majorFont>
      <a:minorFont>
        <a:latin typeface="TheSansOsF Plai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363</TotalTime>
  <Words>740</Words>
  <Application>Microsoft Office PowerPoint</Application>
  <PresentationFormat>Grand écran</PresentationFormat>
  <Paragraphs>106</Paragraphs>
  <Slides>8</Slides>
  <Notes>5</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8</vt:i4>
      </vt:variant>
    </vt:vector>
  </HeadingPairs>
  <TitlesOfParts>
    <vt:vector size="15" baseType="lpstr">
      <vt:lpstr>Arial</vt:lpstr>
      <vt:lpstr>Calibri</vt:lpstr>
      <vt:lpstr>TheSansOsF Plain</vt:lpstr>
      <vt:lpstr>TheSansOsF SemiBold</vt:lpstr>
      <vt:lpstr>Wingdings</vt:lpstr>
      <vt:lpstr>Thème Office</vt:lpstr>
      <vt:lpstr>Thème Office</vt:lpstr>
      <vt:lpstr>Présentation PowerPoint</vt:lpstr>
      <vt:lpstr>Présentation PowerPoint</vt:lpstr>
      <vt:lpstr>Communicating results promotes engagement  and increases participation</vt:lpstr>
      <vt:lpstr>Communicate yes, but what?</vt:lpstr>
      <vt:lpstr>And more concretely...</vt:lpstr>
      <vt:lpstr>Présentation PowerPoint</vt:lpstr>
      <vt:lpstr>Synthesis help (current class)</vt:lpstr>
      <vt:lpstr>Synthesis help (past class)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communiquer les résultats aux étudiant-e-s COMMUNIQUEZ LES RÉSULTATS 2 Les éléments et les propositions que vous avez trouvé particulièrement intéressants ; Ce que vous ajustez dans votre enseignement en cours ; Ce que vous ne changerez pas et les raisons ; Ce que vous conservez pour une prochaine édition de l'enseignement. Communiquez les résultats de l'évaluation favorisera l'implication de vos étudiant-es dans la démarche et votre enseignement, Cela peut toutefois se faire sous différents formats ; diffusion, présentation, discussion, etc. Vous pourriez, par exemple, communiquer sur :</dc:title>
  <dc:creator>Luana Imperiale-Arefaine</dc:creator>
  <cp:lastModifiedBy>Vjollca Ahmeti</cp:lastModifiedBy>
  <cp:revision>15</cp:revision>
  <dcterms:created xsi:type="dcterms:W3CDTF">2023-02-21T09:47:50Z</dcterms:created>
  <dcterms:modified xsi:type="dcterms:W3CDTF">2025-04-03T10:32:28Z</dcterms:modified>
</cp:coreProperties>
</file>