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notesMasterIdLst>
    <p:notesMasterId r:id="rId10"/>
  </p:notesMasterIdLst>
  <p:sldIdLst>
    <p:sldId id="264" r:id="rId3"/>
    <p:sldId id="257" r:id="rId4"/>
    <p:sldId id="259" r:id="rId5"/>
    <p:sldId id="261" r:id="rId6"/>
    <p:sldId id="263" r:id="rId7"/>
    <p:sldId id="258" r:id="rId8"/>
    <p:sldId id="260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298920E-FF42-4C9B-9549-977D5E35F6E5}">
          <p14:sldIdLst>
            <p14:sldId id="264"/>
            <p14:sldId id="257"/>
            <p14:sldId id="259"/>
            <p14:sldId id="261"/>
            <p14:sldId id="263"/>
            <p14:sldId id="258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830C8F-1A72-410E-8D65-573A2DB3ABE4}" v="6" dt="2025-04-03T09:59:59.9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5" autoAdjust="0"/>
    <p:restoredTop sz="72358" autoAdjust="0"/>
  </p:normalViewPr>
  <p:slideViewPr>
    <p:cSldViewPr snapToGrid="0">
      <p:cViewPr varScale="1">
        <p:scale>
          <a:sx n="84" d="100"/>
          <a:sy n="84" d="100"/>
        </p:scale>
        <p:origin x="11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jollca Ahmeti" userId="93097615-f0b1-4da4-9357-5bf7311069be" providerId="ADAL" clId="{3DD79CFE-3525-4A93-88C6-F1FFCB53272D}"/>
    <pc:docChg chg="undo redo custSel addSld delSld modSld sldOrd addMainMaster modMainMaster modSection">
      <pc:chgData name="Vjollca Ahmeti" userId="93097615-f0b1-4da4-9357-5bf7311069be" providerId="ADAL" clId="{3DD79CFE-3525-4A93-88C6-F1FFCB53272D}" dt="2024-12-04T15:19:00.998" v="167" actId="14100"/>
      <pc:docMkLst>
        <pc:docMk/>
      </pc:docMkLst>
      <pc:sldChg chg="addSp delSp modSp del mod ord">
        <pc:chgData name="Vjollca Ahmeti" userId="93097615-f0b1-4da4-9357-5bf7311069be" providerId="ADAL" clId="{3DD79CFE-3525-4A93-88C6-F1FFCB53272D}" dt="2024-12-04T15:00:33.511" v="44" actId="2696"/>
        <pc:sldMkLst>
          <pc:docMk/>
          <pc:sldMk cId="3755144804" sldId="256"/>
        </pc:sldMkLst>
      </pc:sldChg>
      <pc:sldChg chg="addSp delSp modSp mod">
        <pc:chgData name="Vjollca Ahmeti" userId="93097615-f0b1-4da4-9357-5bf7311069be" providerId="ADAL" clId="{3DD79CFE-3525-4A93-88C6-F1FFCB53272D}" dt="2024-12-04T15:12:42.883" v="99" actId="14100"/>
        <pc:sldMkLst>
          <pc:docMk/>
          <pc:sldMk cId="2545557921" sldId="257"/>
        </pc:sldMkLst>
      </pc:sldChg>
      <pc:sldChg chg="addSp delSp modSp mod">
        <pc:chgData name="Vjollca Ahmeti" userId="93097615-f0b1-4da4-9357-5bf7311069be" providerId="ADAL" clId="{3DD79CFE-3525-4A93-88C6-F1FFCB53272D}" dt="2024-12-04T15:18:43.306" v="164" actId="2711"/>
        <pc:sldMkLst>
          <pc:docMk/>
          <pc:sldMk cId="1475470902" sldId="258"/>
        </pc:sldMkLst>
      </pc:sldChg>
      <pc:sldChg chg="addSp delSp modSp mod">
        <pc:chgData name="Vjollca Ahmeti" userId="93097615-f0b1-4da4-9357-5bf7311069be" providerId="ADAL" clId="{3DD79CFE-3525-4A93-88C6-F1FFCB53272D}" dt="2024-12-04T15:17:29.510" v="158" actId="113"/>
        <pc:sldMkLst>
          <pc:docMk/>
          <pc:sldMk cId="3620479709" sldId="259"/>
        </pc:sldMkLst>
      </pc:sldChg>
      <pc:sldChg chg="modSp mod">
        <pc:chgData name="Vjollca Ahmeti" userId="93097615-f0b1-4da4-9357-5bf7311069be" providerId="ADAL" clId="{3DD79CFE-3525-4A93-88C6-F1FFCB53272D}" dt="2024-12-04T15:19:00.998" v="167" actId="14100"/>
        <pc:sldMkLst>
          <pc:docMk/>
          <pc:sldMk cId="48264218" sldId="260"/>
        </pc:sldMkLst>
      </pc:sldChg>
      <pc:sldChg chg="addSp delSp modSp mod">
        <pc:chgData name="Vjollca Ahmeti" userId="93097615-f0b1-4da4-9357-5bf7311069be" providerId="ADAL" clId="{3DD79CFE-3525-4A93-88C6-F1FFCB53272D}" dt="2024-12-04T15:18:21.730" v="162" actId="14100"/>
        <pc:sldMkLst>
          <pc:docMk/>
          <pc:sldMk cId="239260648" sldId="261"/>
        </pc:sldMkLst>
      </pc:sldChg>
      <pc:sldChg chg="addSp delSp modSp mod">
        <pc:chgData name="Vjollca Ahmeti" userId="93097615-f0b1-4da4-9357-5bf7311069be" providerId="ADAL" clId="{3DD79CFE-3525-4A93-88C6-F1FFCB53272D}" dt="2024-12-04T15:16:51.669" v="155" actId="26606"/>
        <pc:sldMkLst>
          <pc:docMk/>
          <pc:sldMk cId="360573583" sldId="263"/>
        </pc:sldMkLst>
      </pc:sldChg>
      <pc:sldChg chg="addSp modSp add mod">
        <pc:chgData name="Vjollca Ahmeti" userId="93097615-f0b1-4da4-9357-5bf7311069be" providerId="ADAL" clId="{3DD79CFE-3525-4A93-88C6-F1FFCB53272D}" dt="2024-12-04T15:00:20.925" v="43" actId="2711"/>
        <pc:sldMkLst>
          <pc:docMk/>
          <pc:sldMk cId="3445999349" sldId="264"/>
        </pc:sldMkLst>
      </pc:sldChg>
      <pc:sldMasterChg chg="add addSldLayout">
        <pc:chgData name="Vjollca Ahmeti" userId="93097615-f0b1-4da4-9357-5bf7311069be" providerId="ADAL" clId="{3DD79CFE-3525-4A93-88C6-F1FFCB53272D}" dt="2024-12-04T14:44:30.498" v="21" actId="27028"/>
        <pc:sldMasterMkLst>
          <pc:docMk/>
          <pc:sldMasterMk cId="2450729568" sldId="2147483648"/>
        </pc:sldMasterMkLst>
        <pc:sldLayoutChg chg="add">
          <pc:chgData name="Vjollca Ahmeti" userId="93097615-f0b1-4da4-9357-5bf7311069be" providerId="ADAL" clId="{3DD79CFE-3525-4A93-88C6-F1FFCB53272D}" dt="2024-12-04T14:44:30.498" v="21" actId="27028"/>
          <pc:sldLayoutMkLst>
            <pc:docMk/>
            <pc:sldMasterMk cId="2450729568" sldId="2147483648"/>
            <pc:sldLayoutMk cId="3520252601" sldId="2147483649"/>
          </pc:sldLayoutMkLst>
        </pc:sldLayoutChg>
      </pc:sldMasterChg>
      <pc:sldMasterChg chg="replId modSldLayout">
        <pc:chgData name="Vjollca Ahmeti" userId="93097615-f0b1-4da4-9357-5bf7311069be" providerId="ADAL" clId="{3DD79CFE-3525-4A93-88C6-F1FFCB53272D}" dt="2024-12-04T14:44:30.498" v="21" actId="27028"/>
        <pc:sldMasterMkLst>
          <pc:docMk/>
          <pc:sldMasterMk cId="2287658148" sldId="2147483660"/>
        </pc:sldMasterMkLst>
        <pc:sldLayoutChg chg="replId">
          <pc:chgData name="Vjollca Ahmeti" userId="93097615-f0b1-4da4-9357-5bf7311069be" providerId="ADAL" clId="{3DD79CFE-3525-4A93-88C6-F1FFCB53272D}" dt="2024-12-04T14:44:30.498" v="21" actId="27028"/>
          <pc:sldLayoutMkLst>
            <pc:docMk/>
            <pc:sldMasterMk cId="2287658148" sldId="2147483660"/>
            <pc:sldLayoutMk cId="3002388119" sldId="2147483661"/>
          </pc:sldLayoutMkLst>
        </pc:sldLayoutChg>
      </pc:sldMasterChg>
    </pc:docChg>
  </pc:docChgLst>
  <pc:docChgLst>
    <pc:chgData name="Vjollca Ahmeti" userId="93097615-f0b1-4da4-9357-5bf7311069be" providerId="ADAL" clId="{AB830C8F-1A72-410E-8D65-573A2DB3ABE4}"/>
    <pc:docChg chg="undo custSel modSld">
      <pc:chgData name="Vjollca Ahmeti" userId="93097615-f0b1-4da4-9357-5bf7311069be" providerId="ADAL" clId="{AB830C8F-1A72-410E-8D65-573A2DB3ABE4}" dt="2025-04-03T09:49:23.106" v="34" actId="20577"/>
      <pc:docMkLst>
        <pc:docMk/>
      </pc:docMkLst>
      <pc:sldChg chg="modSp mod">
        <pc:chgData name="Vjollca Ahmeti" userId="93097615-f0b1-4da4-9357-5bf7311069be" providerId="ADAL" clId="{AB830C8F-1A72-410E-8D65-573A2DB3ABE4}" dt="2025-04-03T09:48:50.351" v="20" actId="20577"/>
        <pc:sldMkLst>
          <pc:docMk/>
          <pc:sldMk cId="2545557921" sldId="257"/>
        </pc:sldMkLst>
        <pc:spChg chg="mod">
          <ac:chgData name="Vjollca Ahmeti" userId="93097615-f0b1-4da4-9357-5bf7311069be" providerId="ADAL" clId="{AB830C8F-1A72-410E-8D65-573A2DB3ABE4}" dt="2025-04-03T09:48:50.351" v="20" actId="20577"/>
          <ac:spMkLst>
            <pc:docMk/>
            <pc:sldMk cId="2545557921" sldId="257"/>
            <ac:spMk id="46" creationId="{CCB11DF9-CB54-BCBD-B261-D530DA3EC854}"/>
          </ac:spMkLst>
        </pc:spChg>
      </pc:sldChg>
      <pc:sldChg chg="modSp">
        <pc:chgData name="Vjollca Ahmeti" userId="93097615-f0b1-4da4-9357-5bf7311069be" providerId="ADAL" clId="{AB830C8F-1A72-410E-8D65-573A2DB3ABE4}" dt="2025-04-03T09:48:13.932" v="3" actId="14826"/>
        <pc:sldMkLst>
          <pc:docMk/>
          <pc:sldMk cId="1475470902" sldId="258"/>
        </pc:sldMkLst>
        <pc:picChg chg="mod">
          <ac:chgData name="Vjollca Ahmeti" userId="93097615-f0b1-4da4-9357-5bf7311069be" providerId="ADAL" clId="{AB830C8F-1A72-410E-8D65-573A2DB3ABE4}" dt="2025-04-03T09:48:13.932" v="3" actId="14826"/>
          <ac:picMkLst>
            <pc:docMk/>
            <pc:sldMk cId="1475470902" sldId="258"/>
            <ac:picMk id="8" creationId="{31034020-2A8F-71D3-B868-87B58B99E224}"/>
          </ac:picMkLst>
        </pc:picChg>
      </pc:sldChg>
      <pc:sldChg chg="addSp delSp modSp mod modNotesTx">
        <pc:chgData name="Vjollca Ahmeti" userId="93097615-f0b1-4da4-9357-5bf7311069be" providerId="ADAL" clId="{AB830C8F-1A72-410E-8D65-573A2DB3ABE4}" dt="2025-04-03T09:49:23.106" v="34" actId="20577"/>
        <pc:sldMkLst>
          <pc:docMk/>
          <pc:sldMk cId="3620479709" sldId="259"/>
        </pc:sldMkLst>
        <pc:picChg chg="add del mod">
          <ac:chgData name="Vjollca Ahmeti" userId="93097615-f0b1-4da4-9357-5bf7311069be" providerId="ADAL" clId="{AB830C8F-1A72-410E-8D65-573A2DB3ABE4}" dt="2025-04-03T09:47:35.283" v="2" actId="14826"/>
          <ac:picMkLst>
            <pc:docMk/>
            <pc:sldMk cId="3620479709" sldId="259"/>
            <ac:picMk id="5" creationId="{6F910B5A-3E9E-8033-FF90-FC15B8FEA26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B6B-A79A-4E92-8660-2FC4C620F138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CD321-3FFB-4F6C-83C7-813D837F1DC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17001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dirty="0"/>
              <a:t>Expliquez à vos étudiantes et étudiants ce qu’est l’évaluation des enseignements.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99358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Expliquer à vos étudiantes et étudiants pourquoi, en particulier pour vous, c’est important qu’elles et ils participent à l’évaluation de votre unité d’enseignement. </a:t>
            </a:r>
          </a:p>
          <a:p>
            <a:r>
              <a:rPr lang="fr-CH" dirty="0"/>
              <a:t>Cette année, y a-t-il un enjeu pour vous ? Pour la faculté ? Pour l’UNIGE ?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09410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dirty="0"/>
              <a:t>Sur le site web de Vie de Campus, il existe un guide complet pour les étudiant-es :  https://jevaluemoncours.unige.ch/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CH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dirty="0"/>
              <a:t>Depuis mars 2023, la Directive sur la protection de la personnalité et gestion des conflits dans les relations d’études considère que la violence écrite « peut être réalisée sur papier comme par l’utilisation d’outils technologiques. Elle peut être anonyme, notamment en cas de commentaires injurieux dans l’évaluation des enseignements ». (memento.unige.ch/doc/0363) (art.3, al.7)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23317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36489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84018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baseline="0" dirty="0"/>
              <a:t>Donnez des consignes claires aux étudiantes et étudiants.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baseline="0" dirty="0"/>
              <a:t>Nous vous recommandons de prendre 15 minutes au DEBUT d’une prochaine séance de cours pour fournir ces consignes et leur laisser le temps de répondre au questionnaire.</a:t>
            </a:r>
          </a:p>
          <a:p>
            <a:endParaRPr lang="fr-CH" baseline="0" dirty="0"/>
          </a:p>
          <a:p>
            <a:r>
              <a:rPr lang="fr-CH" baseline="0" dirty="0"/>
              <a:t>C’est une stratégie que nous recommandons fortement car elle permet d’avoir des taux de réponse importants.</a:t>
            </a:r>
          </a:p>
          <a:p>
            <a:endParaRPr lang="fr-CH" baseline="0" dirty="0"/>
          </a:p>
          <a:p>
            <a:r>
              <a:rPr lang="fr-CH" baseline="0" dirty="0"/>
              <a:t>Affichez ensuite votre propre espace Moodle pour visualiser le taux de réponse en direct !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92227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B37771-BB73-C30B-6D51-AF551BFEFE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B7684F-BE64-372A-65AB-0E3FDBB2B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AD5FCB-AF2C-F11D-528C-50B8100D8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187302-3A9D-510C-1960-B0578D4C0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B64083-2B55-B508-8391-9DB42536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0238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C9220D-B104-EB8F-C751-75760110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BA362BA-8C51-B4EA-EEEF-D6DFAD505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990DA9-A4A9-468D-609A-67BE93D5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2B2EBB-B8B6-BB80-A1FF-A3D4F42D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3A98A3-501C-999F-0377-A642FB532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4481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06DB7A5-99D4-19F1-8F89-F3405553AD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113939-7607-BAE8-9DB7-321F1433C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5FAF39-D048-691F-D6E7-B9F1461F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A7E377-EB50-B6AB-C66C-E85C0513B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911BEC-F16E-B858-DA34-180D0976A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23611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136"/>
            <a:ext cx="12192000" cy="81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C2F6EE-5F7E-3A0F-ED49-BF3C8F62C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DEB95B-A592-E332-12C2-5847C3327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5FB380-B33C-4E5B-1364-490CE02E0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7F9745-B76C-B9F8-4702-629547639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852DC4-095E-F147-1BD1-7E862D4AF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1963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506324-B151-31F2-DCA7-7D01ABCC4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2261CE-1B13-B551-0C8E-0FF8185CA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980D7D-161F-EE2C-C420-FA6364BF5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7375E2-9525-46B1-BA10-94F66D76D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A0056F-A450-5863-52D8-95A946F3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4680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1FE595-8AA8-3465-5CF9-C62AB9631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2EE240-CE2C-B6C3-03D7-7548DAE79C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1B42BDF-3CF7-CEB4-1F02-BABC1806A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E2C8F27-29CF-BCF6-689F-E44C367BE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1C882A-1BB3-8B12-8AB4-60CD783F0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FA968F-6135-3AE8-6512-EBF8634A9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482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1C166D-1212-C27C-E9EC-0D157CC41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AE5F99-360E-5179-F9AE-08104AB21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2BEFBC8-46A4-EB10-C46D-006DFBA96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B288273-18CD-117A-CECC-DB56B0BCB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C330836-B098-80B8-AACB-2DB1E865F2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4B7CE77-C2B8-E83B-C19D-BFCBA2A3C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47561B7-41C2-F2FC-880A-5004F79E5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20A1CB9-3DA2-4498-A313-D3DE307FD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010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9D62E7-8079-4179-EE99-A35797D97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27A1842-8EE7-FBA7-AA98-6DA93DD58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E562FF-047D-3BC0-199F-47E87567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1570F91-40BA-213D-2481-AA824CA91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2112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831E7D9-D461-411D-3305-892A368F2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CDE8E9-014B-809E-803D-65AD06E4A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D4439E1-DFAD-B2E3-E024-F2C686B1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430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E49C63-4406-1BEA-B4FC-5B53D6B70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EA8BF4-4665-1502-0FCF-C3C246560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8695B9A-9F18-4986-8FAD-0A0B5D5E1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B2356B-29E8-BCC5-A4FD-1D3578290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74224B-F4E7-6D37-74DD-82706D805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CBC0AB-1BC6-E007-54BE-AF6DE577B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7915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31A51C-59B2-80A6-F3D9-D420AA316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E6B57EC-247D-AAC7-B6D3-59BB87E7A0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2CE0FB-711E-0737-C1E6-392BEBE06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BE559F-4667-98E9-92F5-A4721C95D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D0DB30-2655-BCF5-0E5B-F333D4E88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817538-F249-7E0C-D2E9-9882CB906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8518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B797C2E-2C20-1BEF-C232-4639616F5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94A12C-51AF-36F8-7F85-1939D83BA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15ABEE-B346-BDC9-A0B4-44A789875F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319C2B-49F1-8AD0-248C-6397F00927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646159-7D54-B42E-A138-A48E3F8AF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8765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4">
            <a:extLst>
              <a:ext uri="{FF2B5EF4-FFF2-40B4-BE49-F238E27FC236}">
                <a16:creationId xmlns:a16="http://schemas.microsoft.com/office/drawing/2014/main" id="{1DCA4023-43E3-0336-EDA3-0771A0C80B35}"/>
              </a:ext>
            </a:extLst>
          </p:cNvPr>
          <p:cNvSpPr txBox="1"/>
          <p:nvPr/>
        </p:nvSpPr>
        <p:spPr>
          <a:xfrm>
            <a:off x="572427" y="6228699"/>
            <a:ext cx="801289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fr-F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fr-CH" sz="1600" b="1" cap="all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ôle de soutien à l’enseignement et l’apprentissage</a:t>
            </a:r>
            <a:endParaRPr lang="fr-CH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934399A-8F3D-C0F5-0353-0E3DA74E293D}"/>
              </a:ext>
            </a:extLst>
          </p:cNvPr>
          <p:cNvSpPr txBox="1">
            <a:spLocks/>
          </p:cNvSpPr>
          <p:nvPr/>
        </p:nvSpPr>
        <p:spPr>
          <a:xfrm>
            <a:off x="638881" y="2745712"/>
            <a:ext cx="10909643" cy="5526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CH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Bold" panose="020B0702050302020203" pitchFamily="34" charset="0"/>
              </a:rPr>
              <a:t>Communiquer avec sa communauté étudiante</a:t>
            </a: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289703B0-7DB6-7420-9197-F115C7BD666F}"/>
              </a:ext>
            </a:extLst>
          </p:cNvPr>
          <p:cNvSpPr txBox="1">
            <a:spLocks/>
          </p:cNvSpPr>
          <p:nvPr/>
        </p:nvSpPr>
        <p:spPr>
          <a:xfrm>
            <a:off x="638881" y="457201"/>
            <a:ext cx="10909640" cy="18326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6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SemiBold" panose="020B0602050302020203" pitchFamily="34" charset="0"/>
              </a:rPr>
              <a:t>Campagne d’évaluation des enseignements</a:t>
            </a:r>
          </a:p>
        </p:txBody>
      </p:sp>
    </p:spTree>
    <p:extLst>
      <p:ext uri="{BB962C8B-B14F-4D97-AF65-F5344CB8AC3E}">
        <p14:creationId xmlns:p14="http://schemas.microsoft.com/office/powerpoint/2010/main" val="3445999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559A9B5-42EE-6DFE-58F1-8A7D0ECDB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548640"/>
            <a:ext cx="3699158" cy="5431536"/>
          </a:xfrm>
        </p:spPr>
        <p:txBody>
          <a:bodyPr>
            <a:normAutofit/>
          </a:bodyPr>
          <a:lstStyle/>
          <a:p>
            <a:r>
              <a:rPr lang="fr-CH" sz="5400" dirty="0">
                <a:latin typeface="TheSansOsF Plain" panose="020B0502050302020203" pitchFamily="34" charset="0"/>
              </a:rPr>
              <a:t>C’est quoi ? </a:t>
            </a:r>
          </a:p>
        </p:txBody>
      </p:sp>
      <p:sp>
        <p:nvSpPr>
          <p:cNvPr id="53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Espace réservé du contenu 2">
            <a:extLst>
              <a:ext uri="{FF2B5EF4-FFF2-40B4-BE49-F238E27FC236}">
                <a16:creationId xmlns:a16="http://schemas.microsoft.com/office/drawing/2014/main" id="{CCB11DF9-CB54-BCBD-B261-D530DA3EC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r-CH" sz="2200" dirty="0">
                <a:latin typeface="TheSansOsF Plain" panose="020B0502050302020203" pitchFamily="34" charset="0"/>
              </a:rPr>
              <a:t>L’évaluation des enseignements me permet en tant qu’enseignant ou enseignante de :</a:t>
            </a:r>
          </a:p>
          <a:p>
            <a:pPr lvl="1"/>
            <a:r>
              <a:rPr lang="fr-CH" sz="2200" dirty="0">
                <a:latin typeface="TheSansOsF Plain" panose="020B0502050302020203" pitchFamily="34" charset="0"/>
              </a:rPr>
              <a:t>connaître votre point de vue sur mon enseignement </a:t>
            </a:r>
            <a:endParaRPr lang="fr-CH" sz="2200" dirty="0">
              <a:latin typeface="TheSansOsF Plain" panose="020B0502050302020203" pitchFamily="34" charset="0"/>
              <a:cs typeface="Calibri"/>
            </a:endParaRPr>
          </a:p>
          <a:p>
            <a:pPr lvl="1"/>
            <a:r>
              <a:rPr lang="fr-CH" sz="2200" dirty="0">
                <a:latin typeface="TheSansOsF Plain" panose="020B0502050302020203" pitchFamily="34" charset="0"/>
              </a:rPr>
              <a:t>récolter votre avis sur ce qui a bien fonctionné </a:t>
            </a:r>
          </a:p>
          <a:p>
            <a:pPr lvl="1"/>
            <a:r>
              <a:rPr lang="fr-CH" sz="2200" dirty="0">
                <a:latin typeface="TheSansOsF Plain" panose="020B0502050302020203" pitchFamily="34" charset="0"/>
              </a:rPr>
              <a:t>ou moins bien fonctionné </a:t>
            </a:r>
          </a:p>
          <a:p>
            <a:pPr lvl="1"/>
            <a:r>
              <a:rPr lang="fr-CH" sz="2200" dirty="0">
                <a:latin typeface="TheSansOsF Plain" panose="020B0502050302020203" pitchFamily="34" charset="0"/>
              </a:rPr>
              <a:t>de trouver des pistes d’amélioration </a:t>
            </a:r>
            <a:endParaRPr lang="fr-CH" sz="2200" dirty="0">
              <a:latin typeface="TheSansOsF Plain" panose="020B0502050302020203" pitchFamily="34" charset="0"/>
              <a:cs typeface="Calibri"/>
            </a:endParaRPr>
          </a:p>
          <a:p>
            <a:pPr marL="0" indent="0">
              <a:buNone/>
            </a:pPr>
            <a:endParaRPr lang="fr-CH" sz="2200" dirty="0">
              <a:latin typeface="TheSansOsF Plain" panose="020B0502050302020203" pitchFamily="34" charset="0"/>
            </a:endParaRPr>
          </a:p>
          <a:p>
            <a:pPr marL="0" indent="0">
              <a:buNone/>
            </a:pPr>
            <a:r>
              <a:rPr lang="fr-CH" sz="2200" dirty="0">
                <a:latin typeface="TheSansOsF Plain" panose="020B0502050302020203" pitchFamily="34" charset="0"/>
              </a:rPr>
              <a:t>En contribuant, vous participez à une démarche responsable, collective et participative ! </a:t>
            </a:r>
          </a:p>
        </p:txBody>
      </p:sp>
    </p:spTree>
    <p:extLst>
      <p:ext uri="{BB962C8B-B14F-4D97-AF65-F5344CB8AC3E}">
        <p14:creationId xmlns:p14="http://schemas.microsoft.com/office/powerpoint/2010/main" val="2545557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5239EE-A87F-EBD7-332C-08AD526B3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fr-CH" sz="5400" b="1" dirty="0">
                <a:latin typeface="TheSansOsF Plain" panose="020B0502050302020203" pitchFamily="34" charset="0"/>
              </a:rPr>
              <a:t>C’est important !</a:t>
            </a:r>
          </a:p>
        </p:txBody>
      </p:sp>
      <p:sp>
        <p:nvSpPr>
          <p:cNvPr id="6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Espace réservé du contenu 2">
            <a:extLst>
              <a:ext uri="{FF2B5EF4-FFF2-40B4-BE49-F238E27FC236}">
                <a16:creationId xmlns:a16="http://schemas.microsoft.com/office/drawing/2014/main" id="{D0D33B92-7E1E-6FEC-88C1-DF14394D8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1700" dirty="0">
                <a:latin typeface="TheSansOsF Plain" panose="020B0502050302020203" pitchFamily="34" charset="0"/>
              </a:rPr>
              <a:t>Pour moi, c’est important car…</a:t>
            </a:r>
          </a:p>
          <a:p>
            <a:pPr marL="0" indent="0">
              <a:buNone/>
            </a:pPr>
            <a:endParaRPr lang="fr-CH" sz="1700" dirty="0">
              <a:latin typeface="TheSansOsF Plain" panose="020B0502050302020203" pitchFamily="34" charset="0"/>
            </a:endParaRPr>
          </a:p>
          <a:p>
            <a:r>
              <a:rPr lang="fr-CH" sz="1700" dirty="0">
                <a:latin typeface="TheSansOsF Plain" panose="020B0502050302020203" pitchFamily="34" charset="0"/>
              </a:rPr>
              <a:t>Cela vous donne l’occasion de communiquer avec moi</a:t>
            </a:r>
          </a:p>
          <a:p>
            <a:r>
              <a:rPr lang="fr-CH" sz="1700" dirty="0">
                <a:latin typeface="TheSansOsF Plain" panose="020B0502050302020203" pitchFamily="34" charset="0"/>
              </a:rPr>
              <a:t>Cela me permet de m’améliorer et développer mes compétences</a:t>
            </a:r>
          </a:p>
          <a:p>
            <a:r>
              <a:rPr lang="fr-CH" sz="1700" dirty="0">
                <a:latin typeface="TheSansOsF Plain" panose="020B0502050302020203" pitchFamily="34" charset="0"/>
              </a:rPr>
              <a:t>Cela permet d’améliorer la qualité de l’enseignement</a:t>
            </a:r>
          </a:p>
          <a:p>
            <a:r>
              <a:rPr lang="fr-CH" sz="1700" dirty="0">
                <a:latin typeface="TheSansOsF Plain" panose="020B0502050302020203" pitchFamily="34" charset="0"/>
              </a:rPr>
              <a:t>Cela développe votre esprit critique</a:t>
            </a:r>
          </a:p>
          <a:p>
            <a:pPr marL="0" indent="0">
              <a:buNone/>
            </a:pPr>
            <a:r>
              <a:rPr lang="fr-CH" sz="1700" dirty="0"/>
              <a:t>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F910B5A-3E9E-8033-FF90-FC15B8FEA2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" b="15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20479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itre 56">
            <a:extLst>
              <a:ext uri="{FF2B5EF4-FFF2-40B4-BE49-F238E27FC236}">
                <a16:creationId xmlns:a16="http://schemas.microsoft.com/office/drawing/2014/main" id="{5E650588-09BE-63AE-BF61-AC3F5B387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7863840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>
                <a:latin typeface="TheSansOsF Plain" panose="020B0502050302020203" pitchFamily="34" charset="0"/>
              </a:rPr>
              <a:t>jevaluemoncours</a:t>
            </a:r>
            <a:r>
              <a:rPr lang="en-US" sz="5000" dirty="0">
                <a:latin typeface="TheSansOsF Plain" panose="020B0502050302020203" pitchFamily="34" charset="0"/>
              </a:rPr>
              <a:t>.unige.ch</a:t>
            </a:r>
          </a:p>
        </p:txBody>
      </p:sp>
      <p:sp>
        <p:nvSpPr>
          <p:cNvPr id="64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7F20F5-2EEA-F32A-CB5F-673D0CE3F17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40080" y="2706624"/>
            <a:ext cx="6894576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CH" dirty="0">
                <a:latin typeface="TheSansOsF Plain" panose="020B0502050302020203" pitchFamily="34" charset="0"/>
              </a:rPr>
              <a:t>L’anonymat ne justifie pas des propos inadéquats (insultes, sexisme, racisme, diffamation, etc.) !</a:t>
            </a:r>
          </a:p>
          <a:p>
            <a:r>
              <a:rPr lang="fr-CH" dirty="0">
                <a:latin typeface="TheSansOsF Plain" panose="020B0502050302020203" pitchFamily="34" charset="0"/>
              </a:rPr>
              <a:t>Donnez votre avis de manière intelligente et constructive</a:t>
            </a:r>
          </a:p>
          <a:p>
            <a:r>
              <a:rPr lang="fr-CH" dirty="0">
                <a:latin typeface="TheSansOsF Plain" panose="020B0502050302020203" pitchFamily="34" charset="0"/>
              </a:rPr>
              <a:t>La violence écrite peut être pénalement répréhensible</a:t>
            </a:r>
          </a:p>
        </p:txBody>
      </p:sp>
      <p:pic>
        <p:nvPicPr>
          <p:cNvPr id="55" name="Image 54" descr="Une image contenant clipart, dessin, dessin humoristique, illustration&#10;&#10;Description générée automatiquement">
            <a:extLst>
              <a:ext uri="{FF2B5EF4-FFF2-40B4-BE49-F238E27FC236}">
                <a16:creationId xmlns:a16="http://schemas.microsoft.com/office/drawing/2014/main" id="{CB83FA56-2BA3-C330-A3BC-B0420FD718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3611" y="329183"/>
            <a:ext cx="1920530" cy="4001104"/>
          </a:xfrm>
          <a:prstGeom prst="rect">
            <a:avLst/>
          </a:prstGeom>
        </p:spPr>
      </p:pic>
      <p:pic>
        <p:nvPicPr>
          <p:cNvPr id="48" name="Image 47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C42B64B9-0696-48B5-2029-0E86D97CCE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840" y="4722782"/>
            <a:ext cx="3995928" cy="889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60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9E2CC04-4696-73FC-F4D1-61609F6F6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CH" sz="5400" dirty="0">
                <a:latin typeface="TheSansOsF Plain" panose="020B0502050302020203" pitchFamily="34" charset="0"/>
              </a:rPr>
              <a:t>Commenter utile ! </a:t>
            </a:r>
          </a:p>
        </p:txBody>
      </p:sp>
      <p:sp>
        <p:nvSpPr>
          <p:cNvPr id="6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Espace réservé du contenu 2">
            <a:extLst>
              <a:ext uri="{FF2B5EF4-FFF2-40B4-BE49-F238E27FC236}">
                <a16:creationId xmlns:a16="http://schemas.microsoft.com/office/drawing/2014/main" id="{D0D33B92-7E1E-6FEC-88C1-DF14394D8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H" sz="2200" dirty="0">
                <a:latin typeface="TheSansOsF Plain" panose="020B0502050302020203" pitchFamily="34" charset="0"/>
              </a:rPr>
              <a:t>Evaluer, c’est se poser les bonnes questions : développez votre esprit critique! </a:t>
            </a:r>
          </a:p>
          <a:p>
            <a:pPr marL="0" indent="0">
              <a:buNone/>
            </a:pPr>
            <a:r>
              <a:rPr lang="fr-CH" sz="2200" dirty="0">
                <a:latin typeface="TheSansOsF Plain" panose="020B0502050302020203" pitchFamily="34" charset="0"/>
              </a:rPr>
              <a:t>Avant de remplir un questionnaire d’évaluation, remémorez-vous les éléments qui ont facilité vos apprentissages, ou au contraire, ceux qui les ont limités. </a:t>
            </a:r>
          </a:p>
          <a:p>
            <a:pPr marL="0" indent="0">
              <a:buNone/>
            </a:pPr>
            <a:endParaRPr lang="fr-CH" sz="2200" dirty="0">
              <a:latin typeface="TheSansOsF Plain" panose="020B0502050302020203" pitchFamily="34" charset="0"/>
            </a:endParaRPr>
          </a:p>
          <a:p>
            <a:pPr marL="0" indent="0">
              <a:buNone/>
            </a:pPr>
            <a:r>
              <a:rPr lang="fr-CH" sz="2200" dirty="0">
                <a:latin typeface="TheSansOsF Plain" panose="020B0502050302020203" pitchFamily="34" charset="0"/>
              </a:rPr>
              <a:t>Un bon commentaire, c’est un commentaire : </a:t>
            </a:r>
          </a:p>
          <a:p>
            <a:pPr lvl="1"/>
            <a:r>
              <a:rPr lang="fr-CH" sz="2200" dirty="0">
                <a:latin typeface="TheSansOsF Plain" panose="020B0502050302020203" pitchFamily="34" charset="0"/>
              </a:rPr>
              <a:t>compréhensible</a:t>
            </a:r>
            <a:endParaRPr lang="fr-CH" sz="2200" dirty="0">
              <a:latin typeface="TheSansOsF Plain" panose="020B0502050302020203" pitchFamily="34" charset="0"/>
              <a:cs typeface="Calibri"/>
            </a:endParaRPr>
          </a:p>
          <a:p>
            <a:pPr lvl="1"/>
            <a:r>
              <a:rPr lang="fr-CH" sz="2200" dirty="0">
                <a:latin typeface="TheSansOsF Plain" panose="020B0502050302020203" pitchFamily="34" charset="0"/>
              </a:rPr>
              <a:t>sélectif</a:t>
            </a:r>
            <a:endParaRPr lang="fr-CH" sz="2200" dirty="0">
              <a:latin typeface="TheSansOsF Plain" panose="020B0502050302020203" pitchFamily="34" charset="0"/>
              <a:cs typeface="Calibri" panose="020F0502020204030204"/>
            </a:endParaRPr>
          </a:p>
          <a:p>
            <a:pPr lvl="1"/>
            <a:r>
              <a:rPr lang="fr-CH" sz="2200" dirty="0">
                <a:latin typeface="TheSansOsF Plain" panose="020B0502050302020203" pitchFamily="34" charset="0"/>
              </a:rPr>
              <a:t>spécifique</a:t>
            </a:r>
            <a:endParaRPr lang="fr-CH" sz="2200" dirty="0">
              <a:latin typeface="TheSansOsF Plain" panose="020B0502050302020203" pitchFamily="34" charset="0"/>
              <a:cs typeface="Calibri" panose="020F0502020204030204"/>
            </a:endParaRPr>
          </a:p>
          <a:p>
            <a:pPr lvl="1"/>
            <a:r>
              <a:rPr lang="fr-CH" sz="2200" dirty="0">
                <a:latin typeface="TheSansOsF Plain" panose="020B0502050302020203" pitchFamily="34" charset="0"/>
              </a:rPr>
              <a:t>constructif</a:t>
            </a:r>
            <a:endParaRPr lang="fr-CH" sz="2200" dirty="0">
              <a:latin typeface="TheSansOsF Plain" panose="020B0502050302020203" pitchFamily="34" charset="0"/>
              <a:cs typeface="Calibri" panose="020F0502020204030204"/>
            </a:endParaRPr>
          </a:p>
          <a:p>
            <a:pPr lvl="1"/>
            <a:r>
              <a:rPr lang="fr-CH" sz="2200" dirty="0">
                <a:latin typeface="TheSansOsF Plain" panose="020B0502050302020203" pitchFamily="34" charset="0"/>
              </a:rPr>
              <a:t>respectueux </a:t>
            </a:r>
            <a:endParaRPr lang="fr-CH" sz="2200" dirty="0">
              <a:latin typeface="TheSansOsF Plain" panose="020B0502050302020203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573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73F4EB5-AAE5-686F-CD09-483827690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07" y="639520"/>
            <a:ext cx="3909786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800" kern="1200" dirty="0">
                <a:solidFill>
                  <a:schemeClr val="tx1"/>
                </a:solidFill>
                <a:latin typeface="TheSansOsF Plain" panose="020B0502050302020203" pitchFamily="34" charset="0"/>
              </a:rPr>
              <a:t>On </a:t>
            </a:r>
            <a:r>
              <a:rPr lang="fr-CH" sz="3800" kern="1200" dirty="0">
                <a:solidFill>
                  <a:schemeClr val="tx1"/>
                </a:solidFill>
                <a:latin typeface="TheSansOsF Plain" panose="020B0502050302020203" pitchFamily="34" charset="0"/>
              </a:rPr>
              <a:t>prend</a:t>
            </a:r>
            <a:r>
              <a:rPr lang="en-US" sz="3800" kern="1200" dirty="0">
                <a:solidFill>
                  <a:schemeClr val="tx1"/>
                </a:solidFill>
                <a:latin typeface="TheSansOsF Plain" panose="020B0502050302020203" pitchFamily="34" charset="0"/>
              </a:rPr>
              <a:t> le </a:t>
            </a:r>
            <a:r>
              <a:rPr lang="fr-CH" sz="3800" kern="1200" dirty="0">
                <a:solidFill>
                  <a:schemeClr val="tx1"/>
                </a:solidFill>
                <a:latin typeface="TheSansOsF Plain" panose="020B0502050302020203" pitchFamily="34" charset="0"/>
              </a:rPr>
              <a:t>temps</a:t>
            </a:r>
            <a:r>
              <a:rPr lang="en-US" sz="3800" kern="1200" dirty="0">
                <a:solidFill>
                  <a:schemeClr val="tx1"/>
                </a:solidFill>
                <a:latin typeface="TheSansOsF Plain" panose="020B0502050302020203" pitchFamily="34" charset="0"/>
              </a:rPr>
              <a:t> ensemble!</a:t>
            </a:r>
          </a:p>
        </p:txBody>
      </p:sp>
      <p:sp>
        <p:nvSpPr>
          <p:cNvPr id="41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4D0FB16B-FB95-8670-E6CD-5EB5D57ED13B}"/>
              </a:ext>
            </a:extLst>
          </p:cNvPr>
          <p:cNvSpPr txBox="1">
            <a:spLocks/>
          </p:cNvSpPr>
          <p:nvPr/>
        </p:nvSpPr>
        <p:spPr>
          <a:xfrm>
            <a:off x="630936" y="2807208"/>
            <a:ext cx="3429000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14300" indent="-342900">
              <a:spcAft>
                <a:spcPts val="600"/>
              </a:spcAft>
              <a:buFont typeface="Wingdings" panose="020B0604020202020204" pitchFamily="34" charset="0"/>
              <a:buChar char="Ø"/>
            </a:pPr>
            <a:r>
              <a:rPr lang="en-US" sz="2200" dirty="0">
                <a:latin typeface="TheSansOsF Plain" panose="020B0502050302020203" pitchFamily="34" charset="0"/>
                <a:ea typeface="+mn-ea"/>
                <a:cs typeface="+mn-cs"/>
              </a:rPr>
              <a:t>15 min pour </a:t>
            </a:r>
            <a:r>
              <a:rPr lang="fr-CH" sz="2200" dirty="0">
                <a:latin typeface="TheSansOsF Plain" panose="020B0502050302020203" pitchFamily="34" charset="0"/>
                <a:ea typeface="+mn-ea"/>
                <a:cs typeface="+mn-cs"/>
              </a:rPr>
              <a:t>répondre</a:t>
            </a:r>
            <a:endParaRPr lang="fr-CH" dirty="0">
              <a:latin typeface="TheSansOsF Plain" panose="020B0502050302020203" pitchFamily="34" charset="0"/>
              <a:ea typeface="+mn-ea"/>
              <a:cs typeface="+mn-cs"/>
            </a:endParaRPr>
          </a:p>
        </p:txBody>
      </p:sp>
      <p:pic>
        <p:nvPicPr>
          <p:cNvPr id="8" name="Graphique 7">
            <a:extLst>
              <a:ext uri="{FF2B5EF4-FFF2-40B4-BE49-F238E27FC236}">
                <a16:creationId xmlns:a16="http://schemas.microsoft.com/office/drawing/2014/main" id="{31034020-2A8F-71D3-B868-87B58B99E2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53145" y="3634460"/>
            <a:ext cx="7485709" cy="2320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470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B53D1BB-719B-5670-0020-99CAB4E30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338" y="502920"/>
            <a:ext cx="3632454" cy="1463040"/>
          </a:xfrm>
        </p:spPr>
        <p:txBody>
          <a:bodyPr anchor="ctr">
            <a:noAutofit/>
          </a:bodyPr>
          <a:lstStyle/>
          <a:p>
            <a:r>
              <a:rPr lang="fr-CH" sz="5400" dirty="0">
                <a:latin typeface="TheSansOsF Plain" panose="020B0502050302020203" pitchFamily="34" charset="0"/>
              </a:rPr>
              <a:t>Comment ?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4A6DBD-ADDD-EBD1-89C1-ACA474BAA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502919"/>
            <a:ext cx="5647173" cy="2791585"/>
          </a:xfrm>
        </p:spPr>
        <p:txBody>
          <a:bodyPr anchor="ctr">
            <a:normAutofit/>
          </a:bodyPr>
          <a:lstStyle/>
          <a:p>
            <a:r>
              <a:rPr lang="fr-CH" sz="1800" dirty="0">
                <a:latin typeface="TheSansOsF Plain" panose="020B0502050302020203" pitchFamily="34" charset="0"/>
              </a:rPr>
              <a:t>Vous avez reçu un email de l’équipe ADEVEN</a:t>
            </a:r>
          </a:p>
          <a:p>
            <a:r>
              <a:rPr lang="fr-CH" sz="1800" dirty="0">
                <a:latin typeface="TheSansOsF Plain" panose="020B0502050302020203" pitchFamily="34" charset="0"/>
              </a:rPr>
              <a:t>Vous cliquez sur le lien pour répondre au questionnaire</a:t>
            </a:r>
          </a:p>
          <a:p>
            <a:r>
              <a:rPr lang="fr-CH" sz="1800" dirty="0">
                <a:latin typeface="TheSansOsF Plain" panose="020B0502050302020203" pitchFamily="34" charset="0"/>
              </a:rPr>
              <a:t>Vous pouvez aussi y accéder depuis Moodle ! </a:t>
            </a:r>
          </a:p>
          <a:p>
            <a:endParaRPr lang="fr-CH" sz="1800" dirty="0">
              <a:latin typeface="TheSansOsF Plain" panose="020B0502050302020203" pitchFamily="34" charset="0"/>
            </a:endParaRPr>
          </a:p>
          <a:p>
            <a:pPr marL="0" indent="0">
              <a:buNone/>
            </a:pPr>
            <a:r>
              <a:rPr lang="fr-CH" sz="1800" b="1" dirty="0">
                <a:latin typeface="TheSansOsF Plain" panose="020B0502050302020203" pitchFamily="34" charset="0"/>
              </a:rPr>
              <a:t>Anonyme </a:t>
            </a:r>
          </a:p>
          <a:p>
            <a:pPr marL="0" indent="0">
              <a:buNone/>
            </a:pPr>
            <a:r>
              <a:rPr lang="fr-CH" sz="1800" b="1" dirty="0">
                <a:latin typeface="TheSansOsF Plain" panose="020B0502050302020203" pitchFamily="34" charset="0"/>
              </a:rPr>
              <a:t>Données confidentielles</a:t>
            </a:r>
          </a:p>
        </p:txBody>
      </p:sp>
      <p:pic>
        <p:nvPicPr>
          <p:cNvPr id="5" name="Image 4" descr="Une image contenant texte, Police, capture d’écran&#10;&#10;Description générée automatiquement">
            <a:extLst>
              <a:ext uri="{FF2B5EF4-FFF2-40B4-BE49-F238E27FC236}">
                <a16:creationId xmlns:a16="http://schemas.microsoft.com/office/drawing/2014/main" id="{84259BA3-50B3-5599-B6A4-398B084496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3294505"/>
            <a:ext cx="8582512" cy="2682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642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Vert jaun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UNIGE">
      <a:majorFont>
        <a:latin typeface="TheSansOsF SemiBold"/>
        <a:ea typeface=""/>
        <a:cs typeface=""/>
      </a:majorFont>
      <a:minorFont>
        <a:latin typeface="TheSansOsF Plai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Vert jaun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UNIGE">
      <a:majorFont>
        <a:latin typeface="TheSansOsF SemiBold"/>
        <a:ea typeface=""/>
        <a:cs typeface=""/>
      </a:majorFont>
      <a:minorFont>
        <a:latin typeface="TheSansOsF Plai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FDECE51-D6B3-4FD5-ACB4-21B1D829E74B}">
  <we:reference id="e849ddb8-6bbd-4833-bd4b-59030099d63e" version="1.0.0.0" store="EXCatalog" storeType="EXCatalog"/>
  <we:alternateReferences>
    <we:reference id="WA200000113" version="1.0.0.0" store="en-US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475</Words>
  <Application>Microsoft Office PowerPoint</Application>
  <PresentationFormat>Grand écran</PresentationFormat>
  <Paragraphs>60</Paragraphs>
  <Slides>7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Calibri</vt:lpstr>
      <vt:lpstr>TheSansOsF Bold</vt:lpstr>
      <vt:lpstr>TheSansOsF Plain</vt:lpstr>
      <vt:lpstr>TheSansOsF SemiBold</vt:lpstr>
      <vt:lpstr>Wingdings</vt:lpstr>
      <vt:lpstr>Thème Office</vt:lpstr>
      <vt:lpstr>Thème Office</vt:lpstr>
      <vt:lpstr>Présentation PowerPoint</vt:lpstr>
      <vt:lpstr>C’est quoi ? </vt:lpstr>
      <vt:lpstr>C’est important !</vt:lpstr>
      <vt:lpstr>jevaluemoncours.unige.ch</vt:lpstr>
      <vt:lpstr>Commenter utile ! </vt:lpstr>
      <vt:lpstr>On prend le temps ensemble!</vt:lpstr>
      <vt:lpstr>Comment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Campagne d’évaluation des enseignements</dc:title>
  <dc:creator>Vjollca Ahmeti</dc:creator>
  <cp:lastModifiedBy>Vjollca Ahmeti</cp:lastModifiedBy>
  <cp:revision>4</cp:revision>
  <dcterms:created xsi:type="dcterms:W3CDTF">2023-11-07T10:07:23Z</dcterms:created>
  <dcterms:modified xsi:type="dcterms:W3CDTF">2025-04-03T10:00:08Z</dcterms:modified>
</cp:coreProperties>
</file>