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9804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9277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1305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588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0754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904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7298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0838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254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5578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0376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C642-0C19-4F08-B198-C8A9EFA63041}" type="datetimeFigureOut">
              <a:rPr lang="fr-CH" smtClean="0"/>
              <a:t>11.01.2023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D3C85-B1A9-41AD-9B9F-E7064A314A6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508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456142" y="907122"/>
            <a:ext cx="3649133" cy="4080933"/>
            <a:chOff x="456142" y="907122"/>
            <a:chExt cx="3649133" cy="4080933"/>
          </a:xfrm>
        </p:grpSpPr>
        <p:sp>
          <p:nvSpPr>
            <p:cNvPr id="4" name="ZoneTexte 3"/>
            <p:cNvSpPr txBox="1"/>
            <p:nvPr/>
          </p:nvSpPr>
          <p:spPr>
            <a:xfrm>
              <a:off x="682407" y="942816"/>
              <a:ext cx="28667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400" b="1" dirty="0" smtClean="0">
                  <a:solidFill>
                    <a:srgbClr val="FF0000"/>
                  </a:solidFill>
                </a:rPr>
                <a:t>En cas d’accident, malaise </a:t>
              </a:r>
            </a:p>
            <a:p>
              <a:r>
                <a:rPr lang="fr-CH" sz="1400" b="1" dirty="0" smtClean="0">
                  <a:solidFill>
                    <a:srgbClr val="00B050"/>
                  </a:solidFill>
                </a:rPr>
                <a:t>Garder son calme!</a:t>
              </a:r>
              <a:endParaRPr lang="fr-CH" sz="1400" b="1" dirty="0">
                <a:solidFill>
                  <a:srgbClr val="00B050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525245" y="1435259"/>
              <a:ext cx="35800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fr-CH" sz="1200" b="1" dirty="0" smtClean="0"/>
                <a:t>Sécuriser: vous, la (les )victime(s) et l’environnement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Identifier rapidement la situation </a:t>
              </a:r>
              <a:r>
                <a:rPr lang="fr-CH" sz="1200" smtClean="0"/>
                <a:t>et </a:t>
              </a:r>
              <a:r>
                <a:rPr lang="fr-CH" sz="1200" smtClean="0"/>
                <a:t>sécuriser </a:t>
              </a:r>
              <a:endParaRPr lang="fr-CH" sz="1200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525244" y="2134438"/>
              <a:ext cx="286676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/>
                <a:t>2</a:t>
              </a:r>
              <a:r>
                <a:rPr lang="fr-CH" sz="1200" dirty="0" smtClean="0"/>
                <a:t>. </a:t>
              </a:r>
              <a:r>
                <a:rPr lang="fr-CH" sz="1200" b="1" dirty="0" smtClean="0"/>
                <a:t>Appeler le numéro d’urgence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Numéro: </a:t>
              </a:r>
              <a:r>
                <a:rPr lang="fr-CH" sz="1200" b="1" dirty="0" smtClean="0">
                  <a:solidFill>
                    <a:srgbClr val="FF0000"/>
                  </a:solidFill>
                </a:rPr>
                <a:t>144</a:t>
              </a:r>
              <a:r>
                <a:rPr lang="fr-CH" sz="1200" dirty="0" smtClean="0"/>
                <a:t> </a:t>
              </a:r>
              <a:r>
                <a:rPr lang="fr-CH" sz="1200" dirty="0" smtClean="0"/>
                <a:t>et </a:t>
              </a:r>
              <a:r>
                <a:rPr lang="fr-CH" sz="1200" b="1" dirty="0" smtClean="0">
                  <a:solidFill>
                    <a:srgbClr val="FF0000"/>
                  </a:solidFill>
                </a:rPr>
                <a:t>022 379 1222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Indiquer: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Le nom du  bâtiment, le local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Votre nom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Combien </a:t>
              </a:r>
              <a:r>
                <a:rPr lang="fr-CH" sz="1200" dirty="0" smtClean="0"/>
                <a:t>de blessé, la nature des blessures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La nature précise de l’urgence </a:t>
              </a:r>
              <a:endParaRPr lang="fr-CH" sz="1200" dirty="0"/>
            </a:p>
          </p:txBody>
        </p:sp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2014" y="2883031"/>
              <a:ext cx="314325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ZoneTexte 7"/>
            <p:cNvSpPr txBox="1"/>
            <p:nvPr/>
          </p:nvSpPr>
          <p:spPr>
            <a:xfrm>
              <a:off x="525244" y="3690000"/>
              <a:ext cx="28667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 smtClean="0"/>
                <a:t>3. </a:t>
              </a:r>
              <a:r>
                <a:rPr lang="fr-CH" sz="1200" b="1" dirty="0" smtClean="0"/>
                <a:t>Assister la (les )victime(s)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/>
                <a:t>P</a:t>
              </a:r>
              <a:r>
                <a:rPr lang="fr-CH" sz="1200" dirty="0" smtClean="0"/>
                <a:t>orter assistance médicale dans la limite de vos aptitudes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525244" y="4391726"/>
              <a:ext cx="28667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 smtClean="0"/>
                <a:t>4. </a:t>
              </a:r>
              <a:r>
                <a:rPr lang="fr-CH" sz="1200" b="1" dirty="0" smtClean="0"/>
                <a:t>Guider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Guider les secours</a:t>
              </a: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456142" y="907122"/>
              <a:ext cx="3649133" cy="408093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6344508" y="751401"/>
            <a:ext cx="3812215" cy="4921812"/>
            <a:chOff x="6344508" y="751401"/>
            <a:chExt cx="3812215" cy="4921812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6344508" y="751401"/>
              <a:ext cx="3812215" cy="4921812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6583637" y="838410"/>
              <a:ext cx="28667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400" b="1" dirty="0" smtClean="0">
                  <a:solidFill>
                    <a:srgbClr val="FF0000"/>
                  </a:solidFill>
                </a:rPr>
                <a:t>Incendie</a:t>
              </a:r>
            </a:p>
            <a:p>
              <a:r>
                <a:rPr lang="fr-CH" sz="1400" b="1" dirty="0" smtClean="0">
                  <a:solidFill>
                    <a:srgbClr val="00B050"/>
                  </a:solidFill>
                </a:rPr>
                <a:t>Garder son calme!</a:t>
              </a:r>
              <a:endParaRPr lang="fr-CH" sz="1400" b="1" dirty="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6454939" y="1334096"/>
              <a:ext cx="300802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fr-CH" sz="1200" b="1" dirty="0" smtClean="0"/>
                <a:t>Donner l’alarme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Déclencher l’alarme incendie via la bouton poussoir d’alarme le plus proche (briser la vitre et presser sur le bouton centrale 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Donner l’alerte en appelant le numéro d’urgence: </a:t>
              </a:r>
              <a:r>
                <a:rPr lang="fr-CH" sz="1200" b="1" dirty="0" smtClean="0">
                  <a:solidFill>
                    <a:srgbClr val="FF0000"/>
                  </a:solidFill>
                </a:rPr>
                <a:t>118</a:t>
              </a:r>
              <a:r>
                <a:rPr lang="fr-CH" sz="1200" dirty="0" smtClean="0"/>
                <a:t> et  </a:t>
              </a:r>
              <a:r>
                <a:rPr lang="fr-CH" sz="1200" b="1" dirty="0" smtClean="0">
                  <a:solidFill>
                    <a:srgbClr val="FF0000"/>
                  </a:solidFill>
                </a:rPr>
                <a:t>022 379 1222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Indiquer 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Votre nom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La localisation de l’incendie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S’il y a des personnes en dange</a:t>
              </a:r>
              <a:r>
                <a:rPr lang="fr-CH" sz="1200" b="1" dirty="0" smtClean="0"/>
                <a:t>r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CH" sz="12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542076" y="3248016"/>
              <a:ext cx="2866769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/>
                <a:t>2</a:t>
              </a:r>
              <a:r>
                <a:rPr lang="fr-CH" sz="1200" dirty="0" smtClean="0"/>
                <a:t>. </a:t>
              </a:r>
              <a:r>
                <a:rPr lang="fr-CH" sz="1200" b="1" dirty="0" smtClean="0"/>
                <a:t>Se mettre en sécurité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Priorité au sauvetage et à l’aide au personnel </a:t>
              </a:r>
            </a:p>
            <a:p>
              <a:endParaRPr lang="fr-CH" sz="1200" dirty="0" smtClean="0"/>
            </a:p>
            <a:p>
              <a:pPr marL="228600" indent="-228600">
                <a:buAutoNum type="arabicPeriod" startAt="3"/>
              </a:pPr>
              <a:r>
                <a:rPr lang="fr-CH" sz="1200" b="1" dirty="0" smtClean="0"/>
                <a:t>Utiliser les moyens d’extinction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Ne prendre aucun risque 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A ne faire que si vous avez les compétences</a:t>
              </a:r>
            </a:p>
            <a:p>
              <a:endParaRPr lang="fr-CH" sz="1200" dirty="0" smtClean="0"/>
            </a:p>
            <a:p>
              <a:r>
                <a:rPr lang="fr-CH" sz="1200" dirty="0" smtClean="0"/>
                <a:t>4</a:t>
              </a:r>
              <a:r>
                <a:rPr lang="fr-CH" sz="1200" b="1" dirty="0" smtClean="0"/>
                <a:t>. Suivre les instructions des équipes d’évacuation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Se rendre au point de rassemblement </a:t>
              </a:r>
            </a:p>
          </p:txBody>
        </p:sp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35348" y="2184427"/>
              <a:ext cx="314325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89348" y="1572642"/>
              <a:ext cx="367777" cy="356960"/>
            </a:xfrm>
            <a:prstGeom prst="rect">
              <a:avLst/>
            </a:prstGeom>
          </p:spPr>
        </p:pic>
        <p:pic>
          <p:nvPicPr>
            <p:cNvPr id="19" name="Picture 8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0696" y="3164984"/>
              <a:ext cx="360325" cy="3603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Image 1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62960" y="4045844"/>
              <a:ext cx="332827" cy="332827"/>
            </a:xfrm>
            <a:prstGeom prst="rect">
              <a:avLst/>
            </a:prstGeom>
          </p:spPr>
        </p:pic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470696" y="4424404"/>
              <a:ext cx="339520" cy="336287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454876" y="4999389"/>
              <a:ext cx="348994" cy="3443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786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>
            <a:off x="2475442" y="577850"/>
            <a:ext cx="3784327" cy="4576097"/>
            <a:chOff x="541867" y="939800"/>
            <a:chExt cx="3784327" cy="4576097"/>
          </a:xfrm>
        </p:grpSpPr>
        <p:sp>
          <p:nvSpPr>
            <p:cNvPr id="4" name="ZoneTexte 3"/>
            <p:cNvSpPr txBox="1"/>
            <p:nvPr/>
          </p:nvSpPr>
          <p:spPr>
            <a:xfrm>
              <a:off x="768132" y="975494"/>
              <a:ext cx="28667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400" b="1" dirty="0" smtClean="0">
                  <a:solidFill>
                    <a:srgbClr val="FF0000"/>
                  </a:solidFill>
                </a:rPr>
                <a:t>Evacuation </a:t>
              </a:r>
            </a:p>
            <a:p>
              <a:r>
                <a:rPr lang="fr-CH" sz="1400" b="1" dirty="0" smtClean="0">
                  <a:solidFill>
                    <a:srgbClr val="00B050"/>
                  </a:solidFill>
                </a:rPr>
                <a:t>Garder son calme!</a:t>
              </a:r>
              <a:endParaRPr lang="fr-CH" sz="1400" b="1" dirty="0">
                <a:solidFill>
                  <a:srgbClr val="00B050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610970" y="1467937"/>
              <a:ext cx="358003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fr-CH" sz="1200" b="1" dirty="0" smtClean="0"/>
                <a:t>A l’audition du message d’</a:t>
              </a:r>
              <a:r>
                <a:rPr lang="fr-CH" sz="1200" b="1" dirty="0"/>
                <a:t>é</a:t>
              </a:r>
              <a:r>
                <a:rPr lang="fr-CH" sz="1200" b="1" dirty="0" smtClean="0"/>
                <a:t>vacuation et / ou demande évacuation 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Arrêter immédiatement votre activité 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Mettre son installation / activité en sécurité </a:t>
              </a:r>
              <a:endParaRPr lang="fr-CH" sz="1200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610969" y="2395925"/>
              <a:ext cx="28667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/>
                <a:t>2</a:t>
              </a:r>
              <a:r>
                <a:rPr lang="fr-CH" sz="1200" dirty="0" smtClean="0"/>
                <a:t>. </a:t>
              </a:r>
              <a:r>
                <a:rPr lang="fr-CH" sz="1200" b="1" dirty="0" smtClean="0"/>
                <a:t>Se mettre en sécurité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Aider les personnes en danger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Suivre le chemin d’évacuation  </a:t>
              </a:r>
              <a:endParaRPr lang="fr-CH" sz="12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10969" y="3238874"/>
              <a:ext cx="28667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 smtClean="0"/>
                <a:t>3. </a:t>
              </a:r>
              <a:r>
                <a:rPr lang="fr-CH" sz="1200" b="1" dirty="0" smtClean="0"/>
                <a:t>Suivre les consignes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Suivre les indications des préposés à l’évacuation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Ne pas revenir en arrière 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10969" y="4424404"/>
              <a:ext cx="28667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200" dirty="0" smtClean="0"/>
                <a:t>4. </a:t>
              </a:r>
              <a:r>
                <a:rPr lang="fr-CH" sz="1200" b="1" dirty="0" smtClean="0"/>
                <a:t>Point de rassemblement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CH" sz="1200" dirty="0" smtClean="0"/>
                <a:t>Quitter la bâtiment, marcher jusqu’à un point de rassemblement et attendre les consignes </a:t>
              </a: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541867" y="939800"/>
              <a:ext cx="3784327" cy="457609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pic>
          <p:nvPicPr>
            <p:cNvPr id="23" name="Picture 8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1756" y="2564871"/>
              <a:ext cx="360325" cy="3603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09796" y="4666151"/>
              <a:ext cx="347502" cy="347502"/>
            </a:xfrm>
            <a:prstGeom prst="rect">
              <a:avLst/>
            </a:prstGeom>
          </p:spPr>
        </p:pic>
        <p:pic>
          <p:nvPicPr>
            <p:cNvPr id="15" name="Image 14"/>
            <p:cNvPicPr>
              <a:picLocks noChangeAspect="1"/>
            </p:cNvPicPr>
            <p:nvPr/>
          </p:nvPicPr>
          <p:blipFill rotWithShape="1">
            <a:blip r:embed="rId4"/>
            <a:srcRect l="74474" t="19785" r="14386" b="61345"/>
            <a:stretch/>
          </p:blipFill>
          <p:spPr>
            <a:xfrm>
              <a:off x="3709796" y="1733874"/>
              <a:ext cx="462004" cy="3334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502127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267</Words>
  <Application>Microsoft Office PowerPoint</Application>
  <PresentationFormat>Grand écran</PresentationFormat>
  <Paragraphs>46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Université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Denis Perrin</dc:creator>
  <cp:lastModifiedBy>Denis Perrin</cp:lastModifiedBy>
  <cp:revision>7</cp:revision>
  <dcterms:created xsi:type="dcterms:W3CDTF">2022-01-03T09:46:48Z</dcterms:created>
  <dcterms:modified xsi:type="dcterms:W3CDTF">2023-01-11T09:33:41Z</dcterms:modified>
</cp:coreProperties>
</file>