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1448942897" r:id="rId3"/>
    <p:sldId id="679" r:id="rId4"/>
    <p:sldId id="415" r:id="rId5"/>
    <p:sldId id="414" r:id="rId6"/>
    <p:sldId id="925" r:id="rId7"/>
    <p:sldId id="1448942698" r:id="rId8"/>
    <p:sldId id="457" r:id="rId9"/>
    <p:sldId id="1448942786" r:id="rId10"/>
    <p:sldId id="440" r:id="rId11"/>
    <p:sldId id="1448942803" r:id="rId12"/>
    <p:sldId id="1448942804" r:id="rId13"/>
    <p:sldId id="441" r:id="rId14"/>
    <p:sldId id="442" r:id="rId15"/>
    <p:sldId id="1448942805" r:id="rId16"/>
    <p:sldId id="1448942894" r:id="rId17"/>
    <p:sldId id="1448942893" r:id="rId18"/>
    <p:sldId id="1448942806" r:id="rId19"/>
    <p:sldId id="1448942742" r:id="rId20"/>
    <p:sldId id="1448942791" r:id="rId21"/>
    <p:sldId id="1448942801" r:id="rId22"/>
    <p:sldId id="1448942802" r:id="rId23"/>
    <p:sldId id="1448942796" r:id="rId24"/>
    <p:sldId id="1448942787" r:id="rId25"/>
    <p:sldId id="1448942799" r:id="rId26"/>
    <p:sldId id="1448942797" r:id="rId27"/>
    <p:sldId id="1448942848" r:id="rId28"/>
    <p:sldId id="1448942792" r:id="rId29"/>
    <p:sldId id="1448942794" r:id="rId30"/>
    <p:sldId id="1448942743" r:id="rId31"/>
    <p:sldId id="1448942788" r:id="rId32"/>
    <p:sldId id="428" r:id="rId33"/>
    <p:sldId id="1448942793" r:id="rId34"/>
    <p:sldId id="1448942798" r:id="rId35"/>
    <p:sldId id="1448942898" r:id="rId36"/>
    <p:sldId id="1448942899" r:id="rId37"/>
    <p:sldId id="1448942900" r:id="rId38"/>
    <p:sldId id="1448942800" r:id="rId39"/>
    <p:sldId id="1448942789" r:id="rId40"/>
    <p:sldId id="1448942795" r:id="rId41"/>
    <p:sldId id="1448942790" r:id="rId42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2A3"/>
    <a:srgbClr val="FFFFFF"/>
    <a:srgbClr val="3457F3"/>
    <a:srgbClr val="22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A4E65-17BB-1472-4C4C-BB3AEEC0AD96}" v="69" dt="2025-11-21T14:43:00.076"/>
    <p1510:client id="{4B0DC062-C3AB-545D-2B9C-5726AD99FC4C}" v="1338" dt="2025-11-20T11:54:09.827"/>
    <p1510:client id="{4C2D934C-A9FE-A48A-49C2-0A488EC803E0}" v="133" dt="2025-11-20T23:47:24.919"/>
    <p1510:client id="{5410D480-D866-B95E-3E56-54D40C779C2A}" v="544" dt="2025-11-20T13:34:00.105"/>
    <p1510:client id="{8EF3E961-2AB8-DA90-E14B-1BC85BC77693}" v="123" dt="2025-11-20T13:08:53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80" y="1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Assunta Cappelli" userId="S::maria.cappelli@unige.ch::911d7845-2760-4d50-879d-a7c385a24c7c" providerId="AD" clId="Web-{4C2D934C-A9FE-A48A-49C2-0A488EC803E0}"/>
    <pc:docChg chg="modSld">
      <pc:chgData name="Maria Assunta Cappelli" userId="S::maria.cappelli@unige.ch::911d7845-2760-4d50-879d-a7c385a24c7c" providerId="AD" clId="Web-{4C2D934C-A9FE-A48A-49C2-0A488EC803E0}" dt="2025-11-20T23:47:23.169" v="66"/>
      <pc:docMkLst>
        <pc:docMk/>
      </pc:docMkLst>
      <pc:sldChg chg="modSp">
        <pc:chgData name="Maria Assunta Cappelli" userId="S::maria.cappelli@unige.ch::911d7845-2760-4d50-879d-a7c385a24c7c" providerId="AD" clId="Web-{4C2D934C-A9FE-A48A-49C2-0A488EC803E0}" dt="2025-11-20T23:47:23.169" v="66"/>
        <pc:sldMkLst>
          <pc:docMk/>
          <pc:sldMk cId="984319942" sldId="1448942793"/>
        </pc:sldMkLst>
        <pc:graphicFrameChg chg="mod modGraphic">
          <ac:chgData name="Maria Assunta Cappelli" userId="S::maria.cappelli@unige.ch::911d7845-2760-4d50-879d-a7c385a24c7c" providerId="AD" clId="Web-{4C2D934C-A9FE-A48A-49C2-0A488EC803E0}" dt="2025-11-20T23:47:23.169" v="66"/>
          <ac:graphicFrameMkLst>
            <pc:docMk/>
            <pc:sldMk cId="984319942" sldId="1448942793"/>
            <ac:graphicFrameMk id="10" creationId="{19EF0313-8FC3-07D8-62C7-283F1ADAF66F}"/>
          </ac:graphicFrameMkLst>
        </pc:graphicFrameChg>
      </pc:sldChg>
      <pc:sldChg chg="modSp">
        <pc:chgData name="Maria Assunta Cappelli" userId="S::maria.cappelli@unige.ch::911d7845-2760-4d50-879d-a7c385a24c7c" providerId="AD" clId="Web-{4C2D934C-A9FE-A48A-49C2-0A488EC803E0}" dt="2025-11-20T23:43:25.734" v="5" actId="1076"/>
        <pc:sldMkLst>
          <pc:docMk/>
          <pc:sldMk cId="179621151" sldId="1448942799"/>
        </pc:sldMkLst>
        <pc:spChg chg="mod">
          <ac:chgData name="Maria Assunta Cappelli" userId="S::maria.cappelli@unige.ch::911d7845-2760-4d50-879d-a7c385a24c7c" providerId="AD" clId="Web-{4C2D934C-A9FE-A48A-49C2-0A488EC803E0}" dt="2025-11-20T23:43:11.890" v="2" actId="20577"/>
          <ac:spMkLst>
            <pc:docMk/>
            <pc:sldMk cId="179621151" sldId="1448942799"/>
            <ac:spMk id="3" creationId="{CDEDD8F9-4317-948D-125D-BA61882FFF0F}"/>
          </ac:spMkLst>
        </pc:spChg>
        <pc:spChg chg="mod">
          <ac:chgData name="Maria Assunta Cappelli" userId="S::maria.cappelli@unige.ch::911d7845-2760-4d50-879d-a7c385a24c7c" providerId="AD" clId="Web-{4C2D934C-A9FE-A48A-49C2-0A488EC803E0}" dt="2025-11-20T23:43:16.202" v="3" actId="1076"/>
          <ac:spMkLst>
            <pc:docMk/>
            <pc:sldMk cId="179621151" sldId="1448942799"/>
            <ac:spMk id="5" creationId="{6B0D1D61-5F63-4B55-F290-471CB39CDC61}"/>
          </ac:spMkLst>
        </pc:spChg>
        <pc:spChg chg="mod">
          <ac:chgData name="Maria Assunta Cappelli" userId="S::maria.cappelli@unige.ch::911d7845-2760-4d50-879d-a7c385a24c7c" providerId="AD" clId="Web-{4C2D934C-A9FE-A48A-49C2-0A488EC803E0}" dt="2025-11-20T23:43:19.937" v="4" actId="1076"/>
          <ac:spMkLst>
            <pc:docMk/>
            <pc:sldMk cId="179621151" sldId="1448942799"/>
            <ac:spMk id="7" creationId="{494230DB-434D-96DA-AA1C-C20AF70F7192}"/>
          </ac:spMkLst>
        </pc:spChg>
        <pc:spChg chg="mod">
          <ac:chgData name="Maria Assunta Cappelli" userId="S::maria.cappelli@unige.ch::911d7845-2760-4d50-879d-a7c385a24c7c" providerId="AD" clId="Web-{4C2D934C-A9FE-A48A-49C2-0A488EC803E0}" dt="2025-11-20T23:43:25.734" v="5" actId="1076"/>
          <ac:spMkLst>
            <pc:docMk/>
            <pc:sldMk cId="179621151" sldId="1448942799"/>
            <ac:spMk id="9" creationId="{010B1990-C99E-1AD6-4BE7-E582488DE9B0}"/>
          </ac:spMkLst>
        </pc:spChg>
      </pc:sldChg>
    </pc:docChg>
  </pc:docChgLst>
  <pc:docChgLst>
    <pc:chgData name="Maria Assunta Cappelli" userId="S::maria.cappelli@unige.ch::911d7845-2760-4d50-879d-a7c385a24c7c" providerId="AD" clId="Web-{1CEA4E65-17BB-1472-4C4C-BB3AEEC0AD96}"/>
    <pc:docChg chg="modSld">
      <pc:chgData name="Maria Assunta Cappelli" userId="S::maria.cappelli@unige.ch::911d7845-2760-4d50-879d-a7c385a24c7c" providerId="AD" clId="Web-{1CEA4E65-17BB-1472-4C4C-BB3AEEC0AD96}" dt="2025-11-21T14:43:00.076" v="58" actId="20577"/>
      <pc:docMkLst>
        <pc:docMk/>
      </pc:docMkLst>
      <pc:sldChg chg="modSp">
        <pc:chgData name="Maria Assunta Cappelli" userId="S::maria.cappelli@unige.ch::911d7845-2760-4d50-879d-a7c385a24c7c" providerId="AD" clId="Web-{1CEA4E65-17BB-1472-4C4C-BB3AEEC0AD96}" dt="2025-11-21T13:16:01.630" v="2" actId="20577"/>
        <pc:sldMkLst>
          <pc:docMk/>
          <pc:sldMk cId="3850696724" sldId="1448942791"/>
        </pc:sldMkLst>
        <pc:spChg chg="mod">
          <ac:chgData name="Maria Assunta Cappelli" userId="S::maria.cappelli@unige.ch::911d7845-2760-4d50-879d-a7c385a24c7c" providerId="AD" clId="Web-{1CEA4E65-17BB-1472-4C4C-BB3AEEC0AD96}" dt="2025-11-21T13:16:01.630" v="2" actId="20577"/>
          <ac:spMkLst>
            <pc:docMk/>
            <pc:sldMk cId="3850696724" sldId="1448942791"/>
            <ac:spMk id="5" creationId="{374353DF-DFBC-3EDE-B362-E6486FA3A6D6}"/>
          </ac:spMkLst>
        </pc:spChg>
      </pc:sldChg>
      <pc:sldChg chg="modSp">
        <pc:chgData name="Maria Assunta Cappelli" userId="S::maria.cappelli@unige.ch::911d7845-2760-4d50-879d-a7c385a24c7c" providerId="AD" clId="Web-{1CEA4E65-17BB-1472-4C4C-BB3AEEC0AD96}" dt="2025-11-21T14:43:00.076" v="58" actId="20577"/>
        <pc:sldMkLst>
          <pc:docMk/>
          <pc:sldMk cId="1577534587" sldId="1448942796"/>
        </pc:sldMkLst>
        <pc:spChg chg="mod">
          <ac:chgData name="Maria Assunta Cappelli" userId="S::maria.cappelli@unige.ch::911d7845-2760-4d50-879d-a7c385a24c7c" providerId="AD" clId="Web-{1CEA4E65-17BB-1472-4C4C-BB3AEEC0AD96}" dt="2025-11-21T14:43:00.076" v="58" actId="20577"/>
          <ac:spMkLst>
            <pc:docMk/>
            <pc:sldMk cId="1577534587" sldId="1448942796"/>
            <ac:spMk id="3" creationId="{A488C1CC-F439-57BE-0D47-450123FD462D}"/>
          </ac:spMkLst>
        </pc:spChg>
      </pc:sldChg>
      <pc:sldChg chg="modSp">
        <pc:chgData name="Maria Assunta Cappelli" userId="S::maria.cappelli@unige.ch::911d7845-2760-4d50-879d-a7c385a24c7c" providerId="AD" clId="Web-{1CEA4E65-17BB-1472-4C4C-BB3AEEC0AD96}" dt="2025-11-21T14:35:18.136" v="40"/>
        <pc:sldMkLst>
          <pc:docMk/>
          <pc:sldMk cId="600470705" sldId="1448942801"/>
        </pc:sldMkLst>
        <pc:graphicFrameChg chg="mod modGraphic">
          <ac:chgData name="Maria Assunta Cappelli" userId="S::maria.cappelli@unige.ch::911d7845-2760-4d50-879d-a7c385a24c7c" providerId="AD" clId="Web-{1CEA4E65-17BB-1472-4C4C-BB3AEEC0AD96}" dt="2025-11-21T14:35:18.136" v="40"/>
          <ac:graphicFrameMkLst>
            <pc:docMk/>
            <pc:sldMk cId="600470705" sldId="1448942801"/>
            <ac:graphicFrameMk id="3" creationId="{C65B7EAE-2097-BBF8-05C9-B9D77F097781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9BDF00-DE26-4031-BC72-9DD754116CC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A8B0B09-4BC0-42A5-BDA7-302610F1B5E1}">
      <dgm:prSet custT="0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Reliability of results:</a:t>
          </a:r>
          <a:r>
            <a:rPr lang="en-US" dirty="0"/>
            <a:t> statistical, not necessarily reproducible</a:t>
          </a:r>
        </a:p>
      </dgm:t>
    </dgm:pt>
    <dgm:pt modelId="{931AFC92-21B4-48CF-AB02-5C156257AC53}" type="parTrans" cxnId="{2F0F60BA-2E52-4980-BF29-F0FCF0AC5951}">
      <dgm:prSet/>
      <dgm:spPr/>
      <dgm:t>
        <a:bodyPr/>
        <a:lstStyle/>
        <a:p>
          <a:endParaRPr lang="en-US"/>
        </a:p>
      </dgm:t>
    </dgm:pt>
    <dgm:pt modelId="{BFC5E589-A476-455C-925F-4C697D57BAF6}" type="sibTrans" cxnId="{2F0F60BA-2E52-4980-BF29-F0FCF0AC5951}">
      <dgm:prSet/>
      <dgm:spPr/>
      <dgm:t>
        <a:bodyPr/>
        <a:lstStyle/>
        <a:p>
          <a:endParaRPr lang="en-US"/>
        </a:p>
      </dgm:t>
    </dgm:pt>
    <dgm:pt modelId="{9B4CA81B-6598-4BDE-BCF6-B7EF39B07F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Explainability:</a:t>
          </a:r>
          <a:r>
            <a:rPr lang="en-US" dirty="0"/>
            <a:t> many layers, billions of parameters</a:t>
          </a:r>
        </a:p>
      </dgm:t>
    </dgm:pt>
    <dgm:pt modelId="{72DD4BB5-49E7-4B67-A97B-2068FED5D427}" type="parTrans" cxnId="{10B14847-4AC2-45C6-89C2-C4EA5575DBA6}">
      <dgm:prSet/>
      <dgm:spPr/>
      <dgm:t>
        <a:bodyPr/>
        <a:lstStyle/>
        <a:p>
          <a:endParaRPr lang="en-US"/>
        </a:p>
      </dgm:t>
    </dgm:pt>
    <dgm:pt modelId="{9B084B87-813E-4026-9047-7563FBD542F4}" type="sibTrans" cxnId="{10B14847-4AC2-45C6-89C2-C4EA5575DBA6}">
      <dgm:prSet/>
      <dgm:spPr/>
      <dgm:t>
        <a:bodyPr/>
        <a:lstStyle/>
        <a:p>
          <a:endParaRPr lang="en-US"/>
        </a:p>
      </dgm:t>
    </dgm:pt>
    <dgm:pt modelId="{1D8D8247-D6B1-4044-A4E7-26F9A13ED1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Training:</a:t>
          </a:r>
          <a:r>
            <a:rPr lang="en-US" dirty="0"/>
            <a:t> which data?, copyright, bias</a:t>
          </a:r>
        </a:p>
      </dgm:t>
    </dgm:pt>
    <dgm:pt modelId="{1065388E-6569-45DD-8D8A-8DA38981302A}" type="parTrans" cxnId="{7B7506DD-D9C1-4F55-80D3-C54BB43A4404}">
      <dgm:prSet/>
      <dgm:spPr/>
      <dgm:t>
        <a:bodyPr/>
        <a:lstStyle/>
        <a:p>
          <a:endParaRPr lang="en-US"/>
        </a:p>
      </dgm:t>
    </dgm:pt>
    <dgm:pt modelId="{BB26D470-A4E8-439F-8F96-75C7A4C625CD}" type="sibTrans" cxnId="{7B7506DD-D9C1-4F55-80D3-C54BB43A4404}">
      <dgm:prSet/>
      <dgm:spPr/>
      <dgm:t>
        <a:bodyPr/>
        <a:lstStyle/>
        <a:p>
          <a:endParaRPr lang="en-US"/>
        </a:p>
      </dgm:t>
    </dgm:pt>
    <dgm:pt modelId="{C5C70534-0BC1-465A-B179-373F80321C8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Retraining:</a:t>
          </a:r>
          <a:r>
            <a:rPr lang="en-US" dirty="0"/>
            <a:t> new version, different results</a:t>
          </a:r>
        </a:p>
      </dgm:t>
    </dgm:pt>
    <dgm:pt modelId="{9A3E2624-8F0C-462F-8AF9-8573ED5CD5F0}" type="parTrans" cxnId="{0CFA59EB-447A-4905-8325-3FBC51C1BCC0}">
      <dgm:prSet/>
      <dgm:spPr/>
    </dgm:pt>
    <dgm:pt modelId="{F73E29AB-2BAE-46A8-BED2-1BFC15E3D529}" type="sibTrans" cxnId="{0CFA59EB-447A-4905-8325-3FBC51C1BCC0}">
      <dgm:prSet/>
      <dgm:spPr/>
    </dgm:pt>
    <dgm:pt modelId="{7D8FB1A8-DBAA-4933-83B8-A0D3C87B4213}" type="pres">
      <dgm:prSet presAssocID="{619BDF00-DE26-4031-BC72-9DD754116CCC}" presName="root" presStyleCnt="0">
        <dgm:presLayoutVars>
          <dgm:dir/>
          <dgm:resizeHandles val="exact"/>
        </dgm:presLayoutVars>
      </dgm:prSet>
      <dgm:spPr/>
    </dgm:pt>
    <dgm:pt modelId="{91C1D069-D416-4A8F-9155-320A2F7D32A8}" type="pres">
      <dgm:prSet presAssocID="{DA8B0B09-4BC0-42A5-BDA7-302610F1B5E1}" presName="compNode" presStyleCnt="0"/>
      <dgm:spPr/>
    </dgm:pt>
    <dgm:pt modelId="{6156585D-68FD-42A1-ADF4-2F23610D9660}" type="pres">
      <dgm:prSet presAssocID="{DA8B0B09-4BC0-42A5-BDA7-302610F1B5E1}" presName="bgRect" presStyleLbl="bgShp" presStyleIdx="0" presStyleCnt="4"/>
      <dgm:spPr/>
    </dgm:pt>
    <dgm:pt modelId="{866E50D2-6C63-43B2-AA60-30168931CF26}" type="pres">
      <dgm:prSet presAssocID="{DA8B0B09-4BC0-42A5-BDA7-302610F1B5E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701F2056-2DE9-442C-8356-E34B403FCE4A}" type="pres">
      <dgm:prSet presAssocID="{DA8B0B09-4BC0-42A5-BDA7-302610F1B5E1}" presName="spaceRect" presStyleCnt="0"/>
      <dgm:spPr/>
    </dgm:pt>
    <dgm:pt modelId="{70A0A69A-6B04-4D1E-A619-4A91A6CCF15D}" type="pres">
      <dgm:prSet presAssocID="{DA8B0B09-4BC0-42A5-BDA7-302610F1B5E1}" presName="parTx" presStyleLbl="revTx" presStyleIdx="0" presStyleCnt="4">
        <dgm:presLayoutVars>
          <dgm:chMax val="0"/>
          <dgm:chPref val="0"/>
        </dgm:presLayoutVars>
      </dgm:prSet>
      <dgm:spPr/>
    </dgm:pt>
    <dgm:pt modelId="{3EAB1C87-316A-4F47-AAC4-CDB075E47BF3}" type="pres">
      <dgm:prSet presAssocID="{BFC5E589-A476-455C-925F-4C697D57BAF6}" presName="sibTrans" presStyleCnt="0"/>
      <dgm:spPr/>
    </dgm:pt>
    <dgm:pt modelId="{78E4E577-E713-4C91-B610-DFCEF97A0D86}" type="pres">
      <dgm:prSet presAssocID="{9B4CA81B-6598-4BDE-BCF6-B7EF39B07FD9}" presName="compNode" presStyleCnt="0"/>
      <dgm:spPr/>
    </dgm:pt>
    <dgm:pt modelId="{BF3C0342-8741-483B-B38A-628FAF9E0EB6}" type="pres">
      <dgm:prSet presAssocID="{9B4CA81B-6598-4BDE-BCF6-B7EF39B07FD9}" presName="bgRect" presStyleLbl="bgShp" presStyleIdx="1" presStyleCnt="4"/>
      <dgm:spPr/>
    </dgm:pt>
    <dgm:pt modelId="{2816A837-DED2-4FE3-A31C-833923650861}" type="pres">
      <dgm:prSet presAssocID="{9B4CA81B-6598-4BDE-BCF6-B7EF39B07FD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F3E9ACF9-8F7D-4C49-A778-A738F9B3245D}" type="pres">
      <dgm:prSet presAssocID="{9B4CA81B-6598-4BDE-BCF6-B7EF39B07FD9}" presName="spaceRect" presStyleCnt="0"/>
      <dgm:spPr/>
    </dgm:pt>
    <dgm:pt modelId="{BCAF7956-C548-40A0-9E68-72E106170DE0}" type="pres">
      <dgm:prSet presAssocID="{9B4CA81B-6598-4BDE-BCF6-B7EF39B07FD9}" presName="parTx" presStyleLbl="revTx" presStyleIdx="1" presStyleCnt="4">
        <dgm:presLayoutVars>
          <dgm:chMax val="0"/>
          <dgm:chPref val="0"/>
        </dgm:presLayoutVars>
      </dgm:prSet>
      <dgm:spPr/>
    </dgm:pt>
    <dgm:pt modelId="{EAE2E149-16D1-45BE-8574-DA32C3AF9FFC}" type="pres">
      <dgm:prSet presAssocID="{9B084B87-813E-4026-9047-7563FBD542F4}" presName="sibTrans" presStyleCnt="0"/>
      <dgm:spPr/>
    </dgm:pt>
    <dgm:pt modelId="{C7A6E66B-9796-4428-9CA7-9B2B1F10EA5C}" type="pres">
      <dgm:prSet presAssocID="{1D8D8247-D6B1-4044-A4E7-26F9A13ED15C}" presName="compNode" presStyleCnt="0"/>
      <dgm:spPr/>
    </dgm:pt>
    <dgm:pt modelId="{5D53FC54-FCE7-49F2-B8F2-1AF510E1241A}" type="pres">
      <dgm:prSet presAssocID="{1D8D8247-D6B1-4044-A4E7-26F9A13ED15C}" presName="bgRect" presStyleLbl="bgShp" presStyleIdx="2" presStyleCnt="4"/>
      <dgm:spPr/>
    </dgm:pt>
    <dgm:pt modelId="{05400086-6C8A-45D9-A1EB-C8BD2D75CF09}" type="pres">
      <dgm:prSet presAssocID="{1D8D8247-D6B1-4044-A4E7-26F9A13ED15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F332EF1D-51B7-44C4-BC5D-5EE710028178}" type="pres">
      <dgm:prSet presAssocID="{1D8D8247-D6B1-4044-A4E7-26F9A13ED15C}" presName="spaceRect" presStyleCnt="0"/>
      <dgm:spPr/>
    </dgm:pt>
    <dgm:pt modelId="{B948DE5D-5E45-42E3-9A55-58D4C7318AFE}" type="pres">
      <dgm:prSet presAssocID="{1D8D8247-D6B1-4044-A4E7-26F9A13ED15C}" presName="parTx" presStyleLbl="revTx" presStyleIdx="2" presStyleCnt="4">
        <dgm:presLayoutVars>
          <dgm:chMax val="0"/>
          <dgm:chPref val="0"/>
        </dgm:presLayoutVars>
      </dgm:prSet>
      <dgm:spPr/>
    </dgm:pt>
    <dgm:pt modelId="{B3B46532-41D9-43F2-BB6F-84248CF65269}" type="pres">
      <dgm:prSet presAssocID="{BB26D470-A4E8-439F-8F96-75C7A4C625CD}" presName="sibTrans" presStyleCnt="0"/>
      <dgm:spPr/>
    </dgm:pt>
    <dgm:pt modelId="{CD8A0DD9-0582-489C-B4D5-08A48F3E6293}" type="pres">
      <dgm:prSet presAssocID="{C5C70534-0BC1-465A-B179-373F80321C8F}" presName="compNode" presStyleCnt="0"/>
      <dgm:spPr/>
    </dgm:pt>
    <dgm:pt modelId="{8479C14B-5652-4301-AEBF-E6199CC81146}" type="pres">
      <dgm:prSet presAssocID="{C5C70534-0BC1-465A-B179-373F80321C8F}" presName="bgRect" presStyleLbl="bgShp" presStyleIdx="3" presStyleCnt="4"/>
      <dgm:spPr/>
    </dgm:pt>
    <dgm:pt modelId="{C54E9D67-D959-4440-BDC9-05CED6E9F149}" type="pres">
      <dgm:prSet presAssocID="{C5C70534-0BC1-465A-B179-373F80321C8F}" presName="iconRect" presStyleLbl="node1" presStyleIdx="3" presStyleCnt="4"/>
      <dgm:spPr/>
    </dgm:pt>
    <dgm:pt modelId="{266EE3FA-61D4-4D68-8BCA-257A2C045EC2}" type="pres">
      <dgm:prSet presAssocID="{C5C70534-0BC1-465A-B179-373F80321C8F}" presName="spaceRect" presStyleCnt="0"/>
      <dgm:spPr/>
    </dgm:pt>
    <dgm:pt modelId="{DA8F3380-0D6B-4951-BF76-53B7511A3CBF}" type="pres">
      <dgm:prSet presAssocID="{C5C70534-0BC1-465A-B179-373F80321C8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9D20F09-6B0F-4C06-B6B2-E7648904D5C2}" type="presOf" srcId="{DA8B0B09-4BC0-42A5-BDA7-302610F1B5E1}" destId="{70A0A69A-6B04-4D1E-A619-4A91A6CCF15D}" srcOrd="0" destOrd="0" presId="urn:microsoft.com/office/officeart/2018/2/layout/IconVerticalSolidList"/>
    <dgm:cxn modelId="{DAC40036-092A-4A39-9277-7A0FB21E92B9}" type="presOf" srcId="{619BDF00-DE26-4031-BC72-9DD754116CCC}" destId="{7D8FB1A8-DBAA-4933-83B8-A0D3C87B4213}" srcOrd="0" destOrd="0" presId="urn:microsoft.com/office/officeart/2018/2/layout/IconVerticalSolidList"/>
    <dgm:cxn modelId="{10B14847-4AC2-45C6-89C2-C4EA5575DBA6}" srcId="{619BDF00-DE26-4031-BC72-9DD754116CCC}" destId="{9B4CA81B-6598-4BDE-BCF6-B7EF39B07FD9}" srcOrd="1" destOrd="0" parTransId="{72DD4BB5-49E7-4B67-A97B-2068FED5D427}" sibTransId="{9B084B87-813E-4026-9047-7563FBD542F4}"/>
    <dgm:cxn modelId="{191F364C-757C-48A4-A633-00945C1A0AD0}" type="presOf" srcId="{1D8D8247-D6B1-4044-A4E7-26F9A13ED15C}" destId="{B948DE5D-5E45-42E3-9A55-58D4C7318AFE}" srcOrd="0" destOrd="0" presId="urn:microsoft.com/office/officeart/2018/2/layout/IconVerticalSolidList"/>
    <dgm:cxn modelId="{2F0F60BA-2E52-4980-BF29-F0FCF0AC5951}" srcId="{619BDF00-DE26-4031-BC72-9DD754116CCC}" destId="{DA8B0B09-4BC0-42A5-BDA7-302610F1B5E1}" srcOrd="0" destOrd="0" parTransId="{931AFC92-21B4-48CF-AB02-5C156257AC53}" sibTransId="{BFC5E589-A476-455C-925F-4C697D57BAF6}"/>
    <dgm:cxn modelId="{7B7506DD-D9C1-4F55-80D3-C54BB43A4404}" srcId="{619BDF00-DE26-4031-BC72-9DD754116CCC}" destId="{1D8D8247-D6B1-4044-A4E7-26F9A13ED15C}" srcOrd="2" destOrd="0" parTransId="{1065388E-6569-45DD-8D8A-8DA38981302A}" sibTransId="{BB26D470-A4E8-439F-8F96-75C7A4C625CD}"/>
    <dgm:cxn modelId="{69EF1FE6-07F6-4537-8691-A567547DA055}" type="presOf" srcId="{9B4CA81B-6598-4BDE-BCF6-B7EF39B07FD9}" destId="{BCAF7956-C548-40A0-9E68-72E106170DE0}" srcOrd="0" destOrd="0" presId="urn:microsoft.com/office/officeart/2018/2/layout/IconVerticalSolidList"/>
    <dgm:cxn modelId="{0CFA59EB-447A-4905-8325-3FBC51C1BCC0}" srcId="{619BDF00-DE26-4031-BC72-9DD754116CCC}" destId="{C5C70534-0BC1-465A-B179-373F80321C8F}" srcOrd="3" destOrd="0" parTransId="{9A3E2624-8F0C-462F-8AF9-8573ED5CD5F0}" sibTransId="{F73E29AB-2BAE-46A8-BED2-1BFC15E3D529}"/>
    <dgm:cxn modelId="{34D5CBF6-5778-46D7-8E54-3A77D0C27022}" type="presOf" srcId="{C5C70534-0BC1-465A-B179-373F80321C8F}" destId="{DA8F3380-0D6B-4951-BF76-53B7511A3CBF}" srcOrd="0" destOrd="0" presId="urn:microsoft.com/office/officeart/2018/2/layout/IconVerticalSolidList"/>
    <dgm:cxn modelId="{51554545-53A7-4781-A28B-F772C53F74E7}" type="presParOf" srcId="{7D8FB1A8-DBAA-4933-83B8-A0D3C87B4213}" destId="{91C1D069-D416-4A8F-9155-320A2F7D32A8}" srcOrd="0" destOrd="0" presId="urn:microsoft.com/office/officeart/2018/2/layout/IconVerticalSolidList"/>
    <dgm:cxn modelId="{D3321546-12CE-401D-ADE1-3929CB261479}" type="presParOf" srcId="{91C1D069-D416-4A8F-9155-320A2F7D32A8}" destId="{6156585D-68FD-42A1-ADF4-2F23610D9660}" srcOrd="0" destOrd="0" presId="urn:microsoft.com/office/officeart/2018/2/layout/IconVerticalSolidList"/>
    <dgm:cxn modelId="{DFBB0AD9-0946-4FA0-BF05-6596BAAC27AD}" type="presParOf" srcId="{91C1D069-D416-4A8F-9155-320A2F7D32A8}" destId="{866E50D2-6C63-43B2-AA60-30168931CF26}" srcOrd="1" destOrd="0" presId="urn:microsoft.com/office/officeart/2018/2/layout/IconVerticalSolidList"/>
    <dgm:cxn modelId="{2B4A717D-0D1F-497A-87AE-D77DCA1BABCA}" type="presParOf" srcId="{91C1D069-D416-4A8F-9155-320A2F7D32A8}" destId="{701F2056-2DE9-442C-8356-E34B403FCE4A}" srcOrd="2" destOrd="0" presId="urn:microsoft.com/office/officeart/2018/2/layout/IconVerticalSolidList"/>
    <dgm:cxn modelId="{CF926A3A-B795-416F-8F40-F28A0DE04BD3}" type="presParOf" srcId="{91C1D069-D416-4A8F-9155-320A2F7D32A8}" destId="{70A0A69A-6B04-4D1E-A619-4A91A6CCF15D}" srcOrd="3" destOrd="0" presId="urn:microsoft.com/office/officeart/2018/2/layout/IconVerticalSolidList"/>
    <dgm:cxn modelId="{4FA91FA6-158D-4A6A-88AF-8CCBCF6A6E7A}" type="presParOf" srcId="{7D8FB1A8-DBAA-4933-83B8-A0D3C87B4213}" destId="{3EAB1C87-316A-4F47-AAC4-CDB075E47BF3}" srcOrd="1" destOrd="0" presId="urn:microsoft.com/office/officeart/2018/2/layout/IconVerticalSolidList"/>
    <dgm:cxn modelId="{B58A4F09-767E-482F-83AF-693F2F145772}" type="presParOf" srcId="{7D8FB1A8-DBAA-4933-83B8-A0D3C87B4213}" destId="{78E4E577-E713-4C91-B610-DFCEF97A0D86}" srcOrd="2" destOrd="0" presId="urn:microsoft.com/office/officeart/2018/2/layout/IconVerticalSolidList"/>
    <dgm:cxn modelId="{D6F70677-4079-456A-AB56-21B5A6553AE1}" type="presParOf" srcId="{78E4E577-E713-4C91-B610-DFCEF97A0D86}" destId="{BF3C0342-8741-483B-B38A-628FAF9E0EB6}" srcOrd="0" destOrd="0" presId="urn:microsoft.com/office/officeart/2018/2/layout/IconVerticalSolidList"/>
    <dgm:cxn modelId="{780B7542-AF89-4691-B3B9-89B643823068}" type="presParOf" srcId="{78E4E577-E713-4C91-B610-DFCEF97A0D86}" destId="{2816A837-DED2-4FE3-A31C-833923650861}" srcOrd="1" destOrd="0" presId="urn:microsoft.com/office/officeart/2018/2/layout/IconVerticalSolidList"/>
    <dgm:cxn modelId="{50F375E4-28DF-4DC3-B7DE-D216D0B0C33C}" type="presParOf" srcId="{78E4E577-E713-4C91-B610-DFCEF97A0D86}" destId="{F3E9ACF9-8F7D-4C49-A778-A738F9B3245D}" srcOrd="2" destOrd="0" presId="urn:microsoft.com/office/officeart/2018/2/layout/IconVerticalSolidList"/>
    <dgm:cxn modelId="{C902B7BC-0124-4E43-92AB-74C6523AA575}" type="presParOf" srcId="{78E4E577-E713-4C91-B610-DFCEF97A0D86}" destId="{BCAF7956-C548-40A0-9E68-72E106170DE0}" srcOrd="3" destOrd="0" presId="urn:microsoft.com/office/officeart/2018/2/layout/IconVerticalSolidList"/>
    <dgm:cxn modelId="{2A777DA0-487E-44FC-B15D-58A03CFA5C4C}" type="presParOf" srcId="{7D8FB1A8-DBAA-4933-83B8-A0D3C87B4213}" destId="{EAE2E149-16D1-45BE-8574-DA32C3AF9FFC}" srcOrd="3" destOrd="0" presId="urn:microsoft.com/office/officeart/2018/2/layout/IconVerticalSolidList"/>
    <dgm:cxn modelId="{7030A10C-8D85-4461-9937-A25A83FF550D}" type="presParOf" srcId="{7D8FB1A8-DBAA-4933-83B8-A0D3C87B4213}" destId="{C7A6E66B-9796-4428-9CA7-9B2B1F10EA5C}" srcOrd="4" destOrd="0" presId="urn:microsoft.com/office/officeart/2018/2/layout/IconVerticalSolidList"/>
    <dgm:cxn modelId="{2AA1735B-6E97-42B1-B245-C5489E8C8DCE}" type="presParOf" srcId="{C7A6E66B-9796-4428-9CA7-9B2B1F10EA5C}" destId="{5D53FC54-FCE7-49F2-B8F2-1AF510E1241A}" srcOrd="0" destOrd="0" presId="urn:microsoft.com/office/officeart/2018/2/layout/IconVerticalSolidList"/>
    <dgm:cxn modelId="{8AB9D10C-472C-4FAF-8B86-769B3922929F}" type="presParOf" srcId="{C7A6E66B-9796-4428-9CA7-9B2B1F10EA5C}" destId="{05400086-6C8A-45D9-A1EB-C8BD2D75CF09}" srcOrd="1" destOrd="0" presId="urn:microsoft.com/office/officeart/2018/2/layout/IconVerticalSolidList"/>
    <dgm:cxn modelId="{1DA04E2D-F887-4DDD-8145-E2A7DCDD482B}" type="presParOf" srcId="{C7A6E66B-9796-4428-9CA7-9B2B1F10EA5C}" destId="{F332EF1D-51B7-44C4-BC5D-5EE710028178}" srcOrd="2" destOrd="0" presId="urn:microsoft.com/office/officeart/2018/2/layout/IconVerticalSolidList"/>
    <dgm:cxn modelId="{25C852C0-3B34-4F2F-8471-D147752E69BD}" type="presParOf" srcId="{C7A6E66B-9796-4428-9CA7-9B2B1F10EA5C}" destId="{B948DE5D-5E45-42E3-9A55-58D4C7318AFE}" srcOrd="3" destOrd="0" presId="urn:microsoft.com/office/officeart/2018/2/layout/IconVerticalSolidList"/>
    <dgm:cxn modelId="{A7B39076-16FC-44B0-8A4F-15A46D4705D9}" type="presParOf" srcId="{7D8FB1A8-DBAA-4933-83B8-A0D3C87B4213}" destId="{B3B46532-41D9-43F2-BB6F-84248CF65269}" srcOrd="5" destOrd="0" presId="urn:microsoft.com/office/officeart/2018/2/layout/IconVerticalSolidList"/>
    <dgm:cxn modelId="{8A7026B9-FC77-4981-9721-A4724B0E12EE}" type="presParOf" srcId="{7D8FB1A8-DBAA-4933-83B8-A0D3C87B4213}" destId="{CD8A0DD9-0582-489C-B4D5-08A48F3E6293}" srcOrd="6" destOrd="0" presId="urn:microsoft.com/office/officeart/2018/2/layout/IconVerticalSolidList"/>
    <dgm:cxn modelId="{B6A78647-D9CD-4175-972D-030D4D7667B8}" type="presParOf" srcId="{CD8A0DD9-0582-489C-B4D5-08A48F3E6293}" destId="{8479C14B-5652-4301-AEBF-E6199CC81146}" srcOrd="0" destOrd="0" presId="urn:microsoft.com/office/officeart/2018/2/layout/IconVerticalSolidList"/>
    <dgm:cxn modelId="{3D4AC001-22BD-468C-BECA-11040C4490DA}" type="presParOf" srcId="{CD8A0DD9-0582-489C-B4D5-08A48F3E6293}" destId="{C54E9D67-D959-4440-BDC9-05CED6E9F149}" srcOrd="1" destOrd="0" presId="urn:microsoft.com/office/officeart/2018/2/layout/IconVerticalSolidList"/>
    <dgm:cxn modelId="{1B64277F-D295-4F9B-AAC8-629CB3D0418D}" type="presParOf" srcId="{CD8A0DD9-0582-489C-B4D5-08A48F3E6293}" destId="{266EE3FA-61D4-4D68-8BCA-257A2C045EC2}" srcOrd="2" destOrd="0" presId="urn:microsoft.com/office/officeart/2018/2/layout/IconVerticalSolidList"/>
    <dgm:cxn modelId="{A6AE4E72-F379-45AF-B975-97F5C1DB16FC}" type="presParOf" srcId="{CD8A0DD9-0582-489C-B4D5-08A48F3E6293}" destId="{DA8F3380-0D6B-4951-BF76-53B7511A3C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C17066-78C7-427C-9AD7-BDDA56BDD649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42544322-3EAE-4BDE-A898-21C1BDED8571}">
      <dgm:prSet phldr="0" custT="1"/>
      <dgm:spPr/>
      <dgm:t>
        <a:bodyPr/>
        <a:lstStyle/>
        <a:p>
          <a:pPr rtl="0"/>
          <a:r>
            <a:rPr lang="en-US" sz="2000" b="1" i="0" dirty="0">
              <a:latin typeface="Calibri Light"/>
              <a:ea typeface="Calibri"/>
              <a:cs typeface="Calibri"/>
            </a:rPr>
            <a:t>Les </a:t>
          </a:r>
          <a:r>
            <a:rPr lang="en-US" sz="2000" b="1" i="0" dirty="0" err="1">
              <a:latin typeface="Calibri Light"/>
              <a:ea typeface="Calibri"/>
              <a:cs typeface="Calibri"/>
            </a:rPr>
            <a:t>résultats</a:t>
          </a:r>
          <a:r>
            <a:rPr lang="en-US" sz="2000" b="1" i="0" dirty="0">
              <a:latin typeface="Calibri Light"/>
              <a:ea typeface="Calibri"/>
              <a:cs typeface="Calibri"/>
            </a:rPr>
            <a:t> </a:t>
          </a:r>
          <a:r>
            <a:rPr lang="en-US" sz="2000" b="1" i="0" dirty="0" err="1">
              <a:latin typeface="Calibri Light"/>
              <a:ea typeface="Calibri"/>
              <a:cs typeface="Calibri"/>
            </a:rPr>
            <a:t>sont-ils</a:t>
          </a:r>
          <a:r>
            <a:rPr lang="en-US" sz="2000" b="1" i="0" dirty="0">
              <a:latin typeface="Calibri Light"/>
              <a:ea typeface="Calibri"/>
              <a:cs typeface="Calibri"/>
            </a:rPr>
            <a:t> </a:t>
          </a:r>
          <a:r>
            <a:rPr lang="en-US" sz="2000" b="1" i="0" dirty="0" err="1">
              <a:latin typeface="Calibri Light"/>
              <a:ea typeface="Calibri"/>
              <a:cs typeface="Calibri"/>
            </a:rPr>
            <a:t>cohérents</a:t>
          </a:r>
          <a:r>
            <a:rPr lang="en-US" sz="2000" b="1" i="0" dirty="0">
              <a:latin typeface="Calibri Light"/>
              <a:ea typeface="Calibri"/>
              <a:cs typeface="Calibri"/>
            </a:rPr>
            <a:t> avec des sources </a:t>
          </a:r>
          <a:r>
            <a:rPr lang="en-US" sz="2000" b="1" i="0" dirty="0" err="1">
              <a:latin typeface="Calibri Light"/>
              <a:ea typeface="Calibri"/>
              <a:cs typeface="Calibri"/>
            </a:rPr>
            <a:t>fiables</a:t>
          </a:r>
          <a:r>
            <a:rPr lang="en-US" sz="2000" b="1" i="0" dirty="0">
              <a:latin typeface="Calibri Light"/>
              <a:ea typeface="Calibri"/>
              <a:cs typeface="Calibri"/>
            </a:rPr>
            <a:t> ?</a:t>
          </a:r>
          <a:br>
            <a:rPr lang="en-US" sz="2000" b="1" i="0" dirty="0">
              <a:latin typeface="Calibri Light"/>
              <a:ea typeface="Calibri"/>
              <a:cs typeface="Calibri"/>
            </a:rPr>
          </a:br>
          <a:r>
            <a:rPr lang="en-US" sz="1400" b="1" i="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Ex</a:t>
          </a:r>
          <a:r>
            <a:rPr lang="en-US" sz="1400" b="0" i="1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: comparer les réponses à des articles scientifiques, archives ou documents officiels.</a:t>
          </a:r>
          <a:endParaRPr lang="it-IT" sz="1400" b="1" i="0" dirty="0">
            <a:solidFill>
              <a:schemeClr val="accent4">
                <a:lumMod val="76000"/>
              </a:schemeClr>
            </a:solidFill>
            <a:latin typeface="Calibri Light"/>
          </a:endParaRPr>
        </a:p>
      </dgm:t>
    </dgm:pt>
    <dgm:pt modelId="{431C0D82-5CD6-4045-B8D4-C4F2EFD80B7C}" type="parTrans" cxnId="{0C3F775F-0324-4DCB-8C49-D309D9B63EBF}">
      <dgm:prSet/>
      <dgm:spPr/>
    </dgm:pt>
    <dgm:pt modelId="{E6850FF5-7E65-43F2-9A20-41AACF49E668}" type="sibTrans" cxnId="{0C3F775F-0324-4DCB-8C49-D309D9B63EBF}">
      <dgm:prSet/>
      <dgm:spPr/>
    </dgm:pt>
    <dgm:pt modelId="{3B682E4C-DE74-4710-A0F0-FC358125CF7F}">
      <dgm:prSet phldr="0" custT="1"/>
      <dgm:spPr/>
      <dgm:t>
        <a:bodyPr/>
        <a:lstStyle/>
        <a:p>
          <a:pPr rtl="0"/>
          <a:r>
            <a:rPr lang="en-US" sz="2000" b="1" dirty="0">
              <a:latin typeface="Calibri Light"/>
              <a:ea typeface="Calibri"/>
              <a:cs typeface="Calibri"/>
            </a:rPr>
            <a:t>Le </a:t>
          </a:r>
          <a:r>
            <a:rPr lang="en-US" sz="2000" b="1" dirty="0" err="1">
              <a:latin typeface="Calibri Light"/>
              <a:ea typeface="Calibri"/>
              <a:cs typeface="Calibri"/>
            </a:rPr>
            <a:t>modèle</a:t>
          </a:r>
          <a:r>
            <a:rPr lang="en-US" sz="2000" b="1" dirty="0">
              <a:latin typeface="Calibri Light"/>
              <a:ea typeface="Calibri"/>
              <a:cs typeface="Calibri"/>
            </a:rPr>
            <a:t> </a:t>
          </a:r>
          <a:r>
            <a:rPr lang="en-US" sz="2000" b="1" dirty="0" err="1">
              <a:latin typeface="Calibri Light"/>
              <a:ea typeface="Calibri"/>
              <a:cs typeface="Calibri"/>
            </a:rPr>
            <a:t>admet</a:t>
          </a:r>
          <a:r>
            <a:rPr lang="en-US" sz="2000" b="1" dirty="0">
              <a:latin typeface="Calibri Light"/>
              <a:ea typeface="Calibri"/>
              <a:cs typeface="Calibri"/>
            </a:rPr>
            <a:t>-il </a:t>
          </a:r>
          <a:r>
            <a:rPr lang="en-US" sz="2000" b="1" dirty="0" err="1">
              <a:latin typeface="Calibri Light"/>
              <a:ea typeface="Calibri"/>
              <a:cs typeface="Calibri"/>
            </a:rPr>
            <a:t>ses</a:t>
          </a:r>
          <a:r>
            <a:rPr lang="en-US" sz="2000" b="1" dirty="0">
              <a:latin typeface="Calibri Light"/>
              <a:ea typeface="Calibri"/>
              <a:cs typeface="Calibri"/>
            </a:rPr>
            <a:t> </a:t>
          </a:r>
          <a:r>
            <a:rPr lang="en-US" sz="2000" b="1" dirty="0" err="1">
              <a:latin typeface="Calibri Light"/>
              <a:ea typeface="Calibri"/>
              <a:cs typeface="Calibri"/>
            </a:rPr>
            <a:t>limites</a:t>
          </a:r>
          <a:r>
            <a:rPr lang="en-US" sz="2000" b="1" dirty="0">
              <a:latin typeface="Calibri Light"/>
              <a:ea typeface="Calibri"/>
              <a:cs typeface="Calibri"/>
            </a:rPr>
            <a:t> ?</a:t>
          </a:r>
          <a:br>
            <a:rPr lang="en-US" sz="2000" b="1" dirty="0">
              <a:latin typeface="Calibri Light"/>
              <a:ea typeface="Calibri"/>
              <a:cs typeface="Calibri"/>
            </a:rPr>
          </a:br>
          <a:r>
            <a:rPr lang="en-US" sz="1400" b="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Ex</a:t>
          </a:r>
          <a:r>
            <a:rPr lang="en-US" sz="1400" b="0" i="1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 : indique-t-il quand il manque de données ou de compétences sur un sujet ?</a:t>
          </a:r>
          <a:endParaRPr lang="it-IT" sz="1400" b="0" i="0" dirty="0">
            <a:solidFill>
              <a:schemeClr val="accent4">
                <a:lumMod val="76000"/>
              </a:schemeClr>
            </a:solidFill>
            <a:latin typeface="Calibri"/>
            <a:ea typeface="Calibri"/>
            <a:cs typeface="Calibri"/>
          </a:endParaRPr>
        </a:p>
      </dgm:t>
    </dgm:pt>
    <dgm:pt modelId="{4579A9D4-FE4D-4789-B665-F9FFEC31A339}" type="parTrans" cxnId="{5BD9849B-9C30-4F56-A690-1EA4D578975F}">
      <dgm:prSet/>
      <dgm:spPr/>
    </dgm:pt>
    <dgm:pt modelId="{9ADFD220-22A4-43C0-83B6-D678CA4BF275}" type="sibTrans" cxnId="{5BD9849B-9C30-4F56-A690-1EA4D578975F}">
      <dgm:prSet/>
      <dgm:spPr/>
    </dgm:pt>
    <dgm:pt modelId="{C0AE0D26-80B4-468F-9380-7DB9D85A6C80}">
      <dgm:prSet phldr="0" custT="1"/>
      <dgm:spPr/>
      <dgm:t>
        <a:bodyPr/>
        <a:lstStyle/>
        <a:p>
          <a:pPr rtl="0"/>
          <a:r>
            <a:rPr lang="it-IT" sz="2000" b="0" i="0" dirty="0">
              <a:latin typeface="Calibri Light" panose="020F0302020204030204"/>
            </a:rPr>
            <a:t>etc...</a:t>
          </a:r>
        </a:p>
      </dgm:t>
    </dgm:pt>
    <dgm:pt modelId="{50B2477C-74BC-44D0-ADF9-E484CE95D44D}" type="parTrans" cxnId="{C088B499-34DA-4778-8FA9-F22FFC7103E7}">
      <dgm:prSet/>
      <dgm:spPr/>
    </dgm:pt>
    <dgm:pt modelId="{171B2945-0FC0-4465-BCBB-B179730E5D96}" type="sibTrans" cxnId="{C088B499-34DA-4778-8FA9-F22FFC7103E7}">
      <dgm:prSet/>
      <dgm:spPr/>
    </dgm:pt>
    <dgm:pt modelId="{54D4C005-0F84-4BEB-BC5E-6A7498D52926}">
      <dgm:prSet phldr="0"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b="0" dirty="0">
              <a:latin typeface="Calibri Light"/>
              <a:ea typeface="Calibri"/>
              <a:cs typeface="Calibri"/>
            </a:rPr>
            <a:t>Le </a:t>
          </a:r>
          <a:r>
            <a:rPr lang="en-US" sz="2000" b="0" dirty="0" err="1">
              <a:latin typeface="Calibri Light"/>
              <a:ea typeface="Calibri"/>
              <a:cs typeface="Calibri"/>
            </a:rPr>
            <a:t>modèle</a:t>
          </a:r>
          <a:r>
            <a:rPr lang="en-US" sz="2000" b="0" dirty="0">
              <a:latin typeface="Calibri Light"/>
              <a:ea typeface="Calibri"/>
              <a:cs typeface="Calibri"/>
            </a:rPr>
            <a:t> </a:t>
          </a:r>
          <a:r>
            <a:rPr lang="en-US" sz="2000" b="0" dirty="0" err="1">
              <a:latin typeface="Calibri Light"/>
              <a:ea typeface="Calibri"/>
              <a:cs typeface="Calibri"/>
            </a:rPr>
            <a:t>invente</a:t>
          </a:r>
          <a:r>
            <a:rPr lang="en-US" sz="2000" b="0" dirty="0">
              <a:latin typeface="Calibri Light"/>
              <a:ea typeface="Calibri"/>
              <a:cs typeface="Calibri"/>
            </a:rPr>
            <a:t>-t-il des </a:t>
          </a:r>
          <a:r>
            <a:rPr lang="en-US" sz="2000" b="0" dirty="0" err="1">
              <a:latin typeface="Calibri Light"/>
              <a:ea typeface="Calibri"/>
              <a:cs typeface="Calibri"/>
            </a:rPr>
            <a:t>réponses</a:t>
          </a:r>
          <a:r>
            <a:rPr lang="en-US" sz="2000" b="0" dirty="0">
              <a:latin typeface="Calibri Light"/>
              <a:ea typeface="Calibri"/>
              <a:cs typeface="Calibri"/>
            </a:rPr>
            <a:t> ?</a:t>
          </a:r>
          <a:br>
            <a:rPr lang="en-US" sz="2200" b="1" dirty="0">
              <a:latin typeface="Calibri Light"/>
              <a:ea typeface="Calibri"/>
              <a:cs typeface="Calibri"/>
            </a:rPr>
          </a:br>
          <a:r>
            <a:rPr lang="en-US" sz="1400" b="0" i="1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Ex: cite-t-il des références, des lois ou des faits inexistants ?</a:t>
          </a:r>
          <a:endParaRPr lang="it-IT" sz="1400" b="0" i="1" dirty="0">
            <a:solidFill>
              <a:schemeClr val="accent4">
                <a:lumMod val="76000"/>
              </a:schemeClr>
            </a:solidFill>
            <a:latin typeface="Calibri Light"/>
            <a:ea typeface="Calibri"/>
            <a:cs typeface="Calibri"/>
          </a:endParaRPr>
        </a:p>
      </dgm:t>
    </dgm:pt>
    <dgm:pt modelId="{365DA191-6731-4733-A326-07C6EBE7CA43}" type="parTrans" cxnId="{B08D923E-D00D-47FD-9442-FD070F32316C}">
      <dgm:prSet/>
      <dgm:spPr/>
    </dgm:pt>
    <dgm:pt modelId="{6C55C632-5634-4BE8-BF8F-17CDEB088B9F}" type="sibTrans" cxnId="{B08D923E-D00D-47FD-9442-FD070F32316C}">
      <dgm:prSet/>
      <dgm:spPr/>
    </dgm:pt>
    <dgm:pt modelId="{2B87EDF8-01B7-4506-A5CF-640EB7C12442}">
      <dgm:prSet phldr="0" custT="1"/>
      <dgm:spPr/>
      <dgm:t>
        <a:bodyPr/>
        <a:lstStyle/>
        <a:p>
          <a:pPr rtl="0"/>
          <a:r>
            <a:rPr lang="en-US" sz="2000" b="0" dirty="0">
              <a:latin typeface="Calibri Light"/>
              <a:ea typeface="Calibri"/>
              <a:cs typeface="Calibri"/>
            </a:rPr>
            <a:t>Les </a:t>
          </a:r>
          <a:r>
            <a:rPr lang="fr-FR" sz="2000" b="0" dirty="0">
              <a:latin typeface="Calibri Light"/>
              <a:ea typeface="Calibri"/>
              <a:cs typeface="Calibri"/>
            </a:rPr>
            <a:t>réponses</a:t>
          </a:r>
          <a:r>
            <a:rPr lang="en-US" sz="2000" b="0" dirty="0">
              <a:latin typeface="Calibri Light"/>
              <a:ea typeface="Calibri"/>
              <a:cs typeface="Calibri"/>
            </a:rPr>
            <a:t> </a:t>
          </a:r>
          <a:r>
            <a:rPr lang="en-US" sz="2000" b="0" dirty="0" err="1">
              <a:latin typeface="Calibri Light"/>
              <a:ea typeface="Calibri"/>
              <a:cs typeface="Calibri"/>
            </a:rPr>
            <a:t>changent-elles</a:t>
          </a:r>
          <a:r>
            <a:rPr lang="en-US" sz="2000" b="0" dirty="0">
              <a:latin typeface="Calibri Light"/>
              <a:ea typeface="Calibri"/>
              <a:cs typeface="Calibri"/>
            </a:rPr>
            <a:t> </a:t>
          </a:r>
          <a:r>
            <a:rPr lang="en-US" sz="2000" b="0" dirty="0" err="1">
              <a:latin typeface="Calibri Light"/>
              <a:ea typeface="Calibri"/>
              <a:cs typeface="Calibri"/>
            </a:rPr>
            <a:t>si</a:t>
          </a:r>
          <a:r>
            <a:rPr lang="en-US" sz="2000" b="0" dirty="0">
              <a:latin typeface="Calibri Light"/>
              <a:ea typeface="Calibri"/>
              <a:cs typeface="Calibri"/>
            </a:rPr>
            <a:t> la question change </a:t>
          </a:r>
          <a:r>
            <a:rPr lang="en-US" sz="2000" b="0" dirty="0" err="1">
              <a:latin typeface="Calibri Light"/>
              <a:ea typeface="Calibri"/>
              <a:cs typeface="Calibri"/>
            </a:rPr>
            <a:t>légèrement</a:t>
          </a:r>
          <a:r>
            <a:rPr lang="en-US" sz="2000" b="0" dirty="0">
              <a:latin typeface="Calibri Light"/>
              <a:ea typeface="Calibri"/>
              <a:cs typeface="Calibri"/>
            </a:rPr>
            <a:t> ?</a:t>
          </a:r>
          <a:r>
            <a:rPr lang="en-US" sz="2000" b="1" dirty="0">
              <a:latin typeface="Calibri Light"/>
              <a:ea typeface="Calibri"/>
              <a:cs typeface="Calibri"/>
            </a:rPr>
            <a:t>  </a:t>
          </a:r>
          <a:r>
            <a:rPr lang="en-US" sz="2200" b="1" dirty="0">
              <a:latin typeface="Calibri Light"/>
              <a:ea typeface="Calibri"/>
              <a:cs typeface="Calibri"/>
            </a:rPr>
            <a:t>                                        </a:t>
          </a:r>
          <a:r>
            <a:rPr lang="en-US" sz="1400" b="1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Ex</a:t>
          </a:r>
          <a:r>
            <a:rPr lang="en-US" sz="1400" b="0" i="1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 : </a:t>
          </a:r>
          <a:r>
            <a:rPr lang="en-US" sz="1400" b="0" i="1" dirty="0" err="1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obtenir</a:t>
          </a:r>
          <a:r>
            <a:rPr lang="en-US" sz="1400" b="0" i="1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 des conclusions différentes pour deux formulations similaires</a:t>
          </a:r>
          <a:endParaRPr lang="it-IT" sz="1400" b="1" dirty="0">
            <a:solidFill>
              <a:schemeClr val="accent4">
                <a:lumMod val="76000"/>
              </a:schemeClr>
            </a:solidFill>
            <a:latin typeface="Calibri Light"/>
            <a:ea typeface="Calibri Light"/>
            <a:cs typeface="Calibri Light"/>
          </a:endParaRPr>
        </a:p>
      </dgm:t>
    </dgm:pt>
    <dgm:pt modelId="{2FC7F233-B5B2-4712-8081-4B3421E723C7}" type="parTrans" cxnId="{025609B9-414B-4A2D-B4B2-152A75AE66E7}">
      <dgm:prSet/>
      <dgm:spPr/>
    </dgm:pt>
    <dgm:pt modelId="{16FC1017-8866-43C5-A48B-BE548A5FA180}" type="sibTrans" cxnId="{025609B9-414B-4A2D-B4B2-152A75AE66E7}">
      <dgm:prSet/>
      <dgm:spPr/>
    </dgm:pt>
    <dgm:pt modelId="{B92FC7F9-4D71-4FE3-83D7-4DF04112726C}" type="pres">
      <dgm:prSet presAssocID="{E4C17066-78C7-427C-9AD7-BDDA56BDD649}" presName="diagram" presStyleCnt="0">
        <dgm:presLayoutVars>
          <dgm:dir/>
          <dgm:resizeHandles val="exact"/>
        </dgm:presLayoutVars>
      </dgm:prSet>
      <dgm:spPr/>
    </dgm:pt>
    <dgm:pt modelId="{01B85D2C-547F-4B60-8A5C-99D77DC13CF3}" type="pres">
      <dgm:prSet presAssocID="{54D4C005-0F84-4BEB-BC5E-6A7498D52926}" presName="node" presStyleLbl="node1" presStyleIdx="0" presStyleCnt="5">
        <dgm:presLayoutVars>
          <dgm:bulletEnabled val="1"/>
        </dgm:presLayoutVars>
      </dgm:prSet>
      <dgm:spPr/>
    </dgm:pt>
    <dgm:pt modelId="{1E32C408-FEB2-43AC-BAC0-97D7685C8F2A}" type="pres">
      <dgm:prSet presAssocID="{6C55C632-5634-4BE8-BF8F-17CDEB088B9F}" presName="sibTrans" presStyleCnt="0"/>
      <dgm:spPr/>
    </dgm:pt>
    <dgm:pt modelId="{5042B307-F56D-4293-AFAA-C837565166D8}" type="pres">
      <dgm:prSet presAssocID="{2B87EDF8-01B7-4506-A5CF-640EB7C12442}" presName="node" presStyleLbl="node1" presStyleIdx="1" presStyleCnt="5">
        <dgm:presLayoutVars>
          <dgm:bulletEnabled val="1"/>
        </dgm:presLayoutVars>
      </dgm:prSet>
      <dgm:spPr/>
    </dgm:pt>
    <dgm:pt modelId="{CB8051FA-634E-4067-8EC6-444A2193BCF4}" type="pres">
      <dgm:prSet presAssocID="{16FC1017-8866-43C5-A48B-BE548A5FA180}" presName="sibTrans" presStyleCnt="0"/>
      <dgm:spPr/>
    </dgm:pt>
    <dgm:pt modelId="{29470F63-4FC4-4A9D-9869-5D593FC533C7}" type="pres">
      <dgm:prSet presAssocID="{3B682E4C-DE74-4710-A0F0-FC358125CF7F}" presName="node" presStyleLbl="node1" presStyleIdx="2" presStyleCnt="5">
        <dgm:presLayoutVars>
          <dgm:bulletEnabled val="1"/>
        </dgm:presLayoutVars>
      </dgm:prSet>
      <dgm:spPr/>
    </dgm:pt>
    <dgm:pt modelId="{7989D1EB-9AD4-4617-88B3-ABD8931BDBAD}" type="pres">
      <dgm:prSet presAssocID="{9ADFD220-22A4-43C0-83B6-D678CA4BF275}" presName="sibTrans" presStyleCnt="0"/>
      <dgm:spPr/>
    </dgm:pt>
    <dgm:pt modelId="{7D433298-1E4F-4083-8F88-5BCFE6900353}" type="pres">
      <dgm:prSet presAssocID="{42544322-3EAE-4BDE-A898-21C1BDED8571}" presName="node" presStyleLbl="node1" presStyleIdx="3" presStyleCnt="5">
        <dgm:presLayoutVars>
          <dgm:bulletEnabled val="1"/>
        </dgm:presLayoutVars>
      </dgm:prSet>
      <dgm:spPr/>
    </dgm:pt>
    <dgm:pt modelId="{EAD153C3-149F-46FE-8C55-7351E50959F7}" type="pres">
      <dgm:prSet presAssocID="{E6850FF5-7E65-43F2-9A20-41AACF49E668}" presName="sibTrans" presStyleCnt="0"/>
      <dgm:spPr/>
    </dgm:pt>
    <dgm:pt modelId="{FF1BFDD0-8E9F-40AF-893B-E463BB3397B4}" type="pres">
      <dgm:prSet presAssocID="{C0AE0D26-80B4-468F-9380-7DB9D85A6C80}" presName="node" presStyleLbl="node1" presStyleIdx="4" presStyleCnt="5">
        <dgm:presLayoutVars>
          <dgm:bulletEnabled val="1"/>
        </dgm:presLayoutVars>
      </dgm:prSet>
      <dgm:spPr/>
    </dgm:pt>
  </dgm:ptLst>
  <dgm:cxnLst>
    <dgm:cxn modelId="{BFE03534-9FC7-43FD-8A6B-FD1964ECD316}" type="presOf" srcId="{54D4C005-0F84-4BEB-BC5E-6A7498D52926}" destId="{01B85D2C-547F-4B60-8A5C-99D77DC13CF3}" srcOrd="0" destOrd="0" presId="urn:microsoft.com/office/officeart/2005/8/layout/default"/>
    <dgm:cxn modelId="{B08D923E-D00D-47FD-9442-FD070F32316C}" srcId="{E4C17066-78C7-427C-9AD7-BDDA56BDD649}" destId="{54D4C005-0F84-4BEB-BC5E-6A7498D52926}" srcOrd="0" destOrd="0" parTransId="{365DA191-6731-4733-A326-07C6EBE7CA43}" sibTransId="{6C55C632-5634-4BE8-BF8F-17CDEB088B9F}"/>
    <dgm:cxn modelId="{E5DCB540-4EDF-4AF4-8771-C20AE7466E13}" type="presOf" srcId="{C0AE0D26-80B4-468F-9380-7DB9D85A6C80}" destId="{FF1BFDD0-8E9F-40AF-893B-E463BB3397B4}" srcOrd="0" destOrd="0" presId="urn:microsoft.com/office/officeart/2005/8/layout/default"/>
    <dgm:cxn modelId="{0C3F775F-0324-4DCB-8C49-D309D9B63EBF}" srcId="{E4C17066-78C7-427C-9AD7-BDDA56BDD649}" destId="{42544322-3EAE-4BDE-A898-21C1BDED8571}" srcOrd="3" destOrd="0" parTransId="{431C0D82-5CD6-4045-B8D4-C4F2EFD80B7C}" sibTransId="{E6850FF5-7E65-43F2-9A20-41AACF49E668}"/>
    <dgm:cxn modelId="{DD6E434A-BC3E-4232-8260-308C85146693}" type="presOf" srcId="{E4C17066-78C7-427C-9AD7-BDDA56BDD649}" destId="{B92FC7F9-4D71-4FE3-83D7-4DF04112726C}" srcOrd="0" destOrd="0" presId="urn:microsoft.com/office/officeart/2005/8/layout/default"/>
    <dgm:cxn modelId="{C088B499-34DA-4778-8FA9-F22FFC7103E7}" srcId="{E4C17066-78C7-427C-9AD7-BDDA56BDD649}" destId="{C0AE0D26-80B4-468F-9380-7DB9D85A6C80}" srcOrd="4" destOrd="0" parTransId="{50B2477C-74BC-44D0-ADF9-E484CE95D44D}" sibTransId="{171B2945-0FC0-4465-BCBB-B179730E5D96}"/>
    <dgm:cxn modelId="{5BD9849B-9C30-4F56-A690-1EA4D578975F}" srcId="{E4C17066-78C7-427C-9AD7-BDDA56BDD649}" destId="{3B682E4C-DE74-4710-A0F0-FC358125CF7F}" srcOrd="2" destOrd="0" parTransId="{4579A9D4-FE4D-4789-B665-F9FFEC31A339}" sibTransId="{9ADFD220-22A4-43C0-83B6-D678CA4BF275}"/>
    <dgm:cxn modelId="{5086A59F-CD0E-4E0F-8B49-65D78A992F83}" type="presOf" srcId="{2B87EDF8-01B7-4506-A5CF-640EB7C12442}" destId="{5042B307-F56D-4293-AFAA-C837565166D8}" srcOrd="0" destOrd="0" presId="urn:microsoft.com/office/officeart/2005/8/layout/default"/>
    <dgm:cxn modelId="{4D6964AA-F63F-4998-9713-71723435CEEF}" type="presOf" srcId="{42544322-3EAE-4BDE-A898-21C1BDED8571}" destId="{7D433298-1E4F-4083-8F88-5BCFE6900353}" srcOrd="0" destOrd="0" presId="urn:microsoft.com/office/officeart/2005/8/layout/default"/>
    <dgm:cxn modelId="{EA6A30AF-3E76-4C62-93BA-EE39CFFC0C7F}" type="presOf" srcId="{3B682E4C-DE74-4710-A0F0-FC358125CF7F}" destId="{29470F63-4FC4-4A9D-9869-5D593FC533C7}" srcOrd="0" destOrd="0" presId="urn:microsoft.com/office/officeart/2005/8/layout/default"/>
    <dgm:cxn modelId="{025609B9-414B-4A2D-B4B2-152A75AE66E7}" srcId="{E4C17066-78C7-427C-9AD7-BDDA56BDD649}" destId="{2B87EDF8-01B7-4506-A5CF-640EB7C12442}" srcOrd="1" destOrd="0" parTransId="{2FC7F233-B5B2-4712-8081-4B3421E723C7}" sibTransId="{16FC1017-8866-43C5-A48B-BE548A5FA180}"/>
    <dgm:cxn modelId="{8BB335D3-B91A-4E22-AE32-C8B7A5C10788}" type="presParOf" srcId="{B92FC7F9-4D71-4FE3-83D7-4DF04112726C}" destId="{01B85D2C-547F-4B60-8A5C-99D77DC13CF3}" srcOrd="0" destOrd="0" presId="urn:microsoft.com/office/officeart/2005/8/layout/default"/>
    <dgm:cxn modelId="{C75C0B3D-1951-4978-A74B-B3549CFA6D9C}" type="presParOf" srcId="{B92FC7F9-4D71-4FE3-83D7-4DF04112726C}" destId="{1E32C408-FEB2-43AC-BAC0-97D7685C8F2A}" srcOrd="1" destOrd="0" presId="urn:microsoft.com/office/officeart/2005/8/layout/default"/>
    <dgm:cxn modelId="{69E436C1-0283-492D-B72E-8DAC709559CC}" type="presParOf" srcId="{B92FC7F9-4D71-4FE3-83D7-4DF04112726C}" destId="{5042B307-F56D-4293-AFAA-C837565166D8}" srcOrd="2" destOrd="0" presId="urn:microsoft.com/office/officeart/2005/8/layout/default"/>
    <dgm:cxn modelId="{F813568F-291A-439F-8E3D-3EB1B4D77CAF}" type="presParOf" srcId="{B92FC7F9-4D71-4FE3-83D7-4DF04112726C}" destId="{CB8051FA-634E-4067-8EC6-444A2193BCF4}" srcOrd="3" destOrd="0" presId="urn:microsoft.com/office/officeart/2005/8/layout/default"/>
    <dgm:cxn modelId="{09F77AC6-F758-4CBD-BB72-0DEC89253CAA}" type="presParOf" srcId="{B92FC7F9-4D71-4FE3-83D7-4DF04112726C}" destId="{29470F63-4FC4-4A9D-9869-5D593FC533C7}" srcOrd="4" destOrd="0" presId="urn:microsoft.com/office/officeart/2005/8/layout/default"/>
    <dgm:cxn modelId="{B7C42A32-E116-423B-87CA-F861A367EF71}" type="presParOf" srcId="{B92FC7F9-4D71-4FE3-83D7-4DF04112726C}" destId="{7989D1EB-9AD4-4617-88B3-ABD8931BDBAD}" srcOrd="5" destOrd="0" presId="urn:microsoft.com/office/officeart/2005/8/layout/default"/>
    <dgm:cxn modelId="{1C237853-BE75-43E9-9F5E-6487B51C55F3}" type="presParOf" srcId="{B92FC7F9-4D71-4FE3-83D7-4DF04112726C}" destId="{7D433298-1E4F-4083-8F88-5BCFE6900353}" srcOrd="6" destOrd="0" presId="urn:microsoft.com/office/officeart/2005/8/layout/default"/>
    <dgm:cxn modelId="{40AF30F2-AF12-46F7-BA0D-D86275FC563E}" type="presParOf" srcId="{B92FC7F9-4D71-4FE3-83D7-4DF04112726C}" destId="{EAD153C3-149F-46FE-8C55-7351E50959F7}" srcOrd="7" destOrd="0" presId="urn:microsoft.com/office/officeart/2005/8/layout/default"/>
    <dgm:cxn modelId="{F911CB5E-266F-4A03-A7C2-D5A6E9707423}" type="presParOf" srcId="{B92FC7F9-4D71-4FE3-83D7-4DF04112726C}" destId="{FF1BFDD0-8E9F-40AF-893B-E463BB3397B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6585D-68FD-42A1-ADF4-2F23610D9660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E50D2-6C63-43B2-AA60-30168931CF26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0A69A-6B04-4D1E-A619-4A91A6CCF15D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Reliability of results:</a:t>
          </a:r>
          <a:r>
            <a:rPr lang="en-US" sz="2200" kern="1200" dirty="0"/>
            <a:t> statistical, not necessarily reproducible</a:t>
          </a:r>
        </a:p>
      </dsp:txBody>
      <dsp:txXfrm>
        <a:off x="1057183" y="1805"/>
        <a:ext cx="9458416" cy="915310"/>
      </dsp:txXfrm>
    </dsp:sp>
    <dsp:sp modelId="{BF3C0342-8741-483B-B38A-628FAF9E0EB6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6A837-DED2-4FE3-A31C-833923650861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F7956-C548-40A0-9E68-72E106170DE0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Explainability:</a:t>
          </a:r>
          <a:r>
            <a:rPr lang="en-US" sz="2200" kern="1200" dirty="0"/>
            <a:t> many layers, billions of parameters</a:t>
          </a:r>
        </a:p>
      </dsp:txBody>
      <dsp:txXfrm>
        <a:off x="1057183" y="1145944"/>
        <a:ext cx="9458416" cy="915310"/>
      </dsp:txXfrm>
    </dsp:sp>
    <dsp:sp modelId="{5D53FC54-FCE7-49F2-B8F2-1AF510E1241A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00086-6C8A-45D9-A1EB-C8BD2D75CF09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8DE5D-5E45-42E3-9A55-58D4C7318AFE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Training:</a:t>
          </a:r>
          <a:r>
            <a:rPr lang="en-US" sz="2200" kern="1200" dirty="0"/>
            <a:t> which data?, copyright, bias</a:t>
          </a:r>
        </a:p>
      </dsp:txBody>
      <dsp:txXfrm>
        <a:off x="1057183" y="2290082"/>
        <a:ext cx="9458416" cy="915310"/>
      </dsp:txXfrm>
    </dsp:sp>
    <dsp:sp modelId="{8479C14B-5652-4301-AEBF-E6199CC81146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E9D67-D959-4440-BDC9-05CED6E9F149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F3380-0D6B-4951-BF76-53B7511A3CBF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Retraining:</a:t>
          </a:r>
          <a:r>
            <a:rPr lang="en-US" sz="2200" kern="1200" dirty="0"/>
            <a:t> new version, different results</a:t>
          </a:r>
        </a:p>
      </dsp:txBody>
      <dsp:txXfrm>
        <a:off x="1057183" y="3434221"/>
        <a:ext cx="94584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85D2C-547F-4B60-8A5C-99D77DC13CF3}">
      <dsp:nvSpPr>
        <dsp:cNvPr id="0" name=""/>
        <dsp:cNvSpPr/>
      </dsp:nvSpPr>
      <dsp:spPr>
        <a:xfrm>
          <a:off x="342090" y="2685"/>
          <a:ext cx="3294814" cy="19768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Calibri Light"/>
              <a:ea typeface="Calibri"/>
              <a:cs typeface="Calibri"/>
            </a:rPr>
            <a:t>Le </a:t>
          </a:r>
          <a:r>
            <a:rPr lang="en-US" sz="2000" b="0" kern="1200" dirty="0" err="1">
              <a:latin typeface="Calibri Light"/>
              <a:ea typeface="Calibri"/>
              <a:cs typeface="Calibri"/>
            </a:rPr>
            <a:t>modèle</a:t>
          </a:r>
          <a:r>
            <a:rPr lang="en-US" sz="2000" b="0" kern="1200" dirty="0">
              <a:latin typeface="Calibri Light"/>
              <a:ea typeface="Calibri"/>
              <a:cs typeface="Calibri"/>
            </a:rPr>
            <a:t> </a:t>
          </a:r>
          <a:r>
            <a:rPr lang="en-US" sz="2000" b="0" kern="1200" dirty="0" err="1">
              <a:latin typeface="Calibri Light"/>
              <a:ea typeface="Calibri"/>
              <a:cs typeface="Calibri"/>
            </a:rPr>
            <a:t>invente</a:t>
          </a:r>
          <a:r>
            <a:rPr lang="en-US" sz="2000" b="0" kern="1200" dirty="0">
              <a:latin typeface="Calibri Light"/>
              <a:ea typeface="Calibri"/>
              <a:cs typeface="Calibri"/>
            </a:rPr>
            <a:t>-t-il des </a:t>
          </a:r>
          <a:r>
            <a:rPr lang="en-US" sz="2000" b="0" kern="1200" dirty="0" err="1">
              <a:latin typeface="Calibri Light"/>
              <a:ea typeface="Calibri"/>
              <a:cs typeface="Calibri"/>
            </a:rPr>
            <a:t>réponses</a:t>
          </a:r>
          <a:r>
            <a:rPr lang="en-US" sz="2000" b="0" kern="1200" dirty="0">
              <a:latin typeface="Calibri Light"/>
              <a:ea typeface="Calibri"/>
              <a:cs typeface="Calibri"/>
            </a:rPr>
            <a:t> ?</a:t>
          </a:r>
          <a:br>
            <a:rPr lang="en-US" sz="2200" b="1" kern="1200" dirty="0">
              <a:latin typeface="Calibri Light"/>
              <a:ea typeface="Calibri"/>
              <a:cs typeface="Calibri"/>
            </a:rPr>
          </a:br>
          <a:r>
            <a:rPr lang="en-US" sz="1400" b="0" i="1" kern="120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Ex: cite-t-il des références, des lois ou des faits inexistants ?</a:t>
          </a:r>
          <a:endParaRPr lang="it-IT" sz="1400" b="0" i="1" kern="1200" dirty="0">
            <a:solidFill>
              <a:schemeClr val="accent4">
                <a:lumMod val="76000"/>
              </a:schemeClr>
            </a:solidFill>
            <a:latin typeface="Calibri Light"/>
            <a:ea typeface="Calibri"/>
            <a:cs typeface="Calibri"/>
          </a:endParaRPr>
        </a:p>
      </dsp:txBody>
      <dsp:txXfrm>
        <a:off x="342090" y="2685"/>
        <a:ext cx="3294814" cy="1976888"/>
      </dsp:txXfrm>
    </dsp:sp>
    <dsp:sp modelId="{5042B307-F56D-4293-AFAA-C837565166D8}">
      <dsp:nvSpPr>
        <dsp:cNvPr id="0" name=""/>
        <dsp:cNvSpPr/>
      </dsp:nvSpPr>
      <dsp:spPr>
        <a:xfrm>
          <a:off x="3966386" y="2685"/>
          <a:ext cx="3294814" cy="19768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Calibri Light"/>
              <a:ea typeface="Calibri"/>
              <a:cs typeface="Calibri"/>
            </a:rPr>
            <a:t>Les </a:t>
          </a:r>
          <a:r>
            <a:rPr lang="fr-FR" sz="2000" b="0" kern="1200" dirty="0">
              <a:latin typeface="Calibri Light"/>
              <a:ea typeface="Calibri"/>
              <a:cs typeface="Calibri"/>
            </a:rPr>
            <a:t>réponses</a:t>
          </a:r>
          <a:r>
            <a:rPr lang="en-US" sz="2000" b="0" kern="1200" dirty="0">
              <a:latin typeface="Calibri Light"/>
              <a:ea typeface="Calibri"/>
              <a:cs typeface="Calibri"/>
            </a:rPr>
            <a:t> </a:t>
          </a:r>
          <a:r>
            <a:rPr lang="en-US" sz="2000" b="0" kern="1200" dirty="0" err="1">
              <a:latin typeface="Calibri Light"/>
              <a:ea typeface="Calibri"/>
              <a:cs typeface="Calibri"/>
            </a:rPr>
            <a:t>changent-elles</a:t>
          </a:r>
          <a:r>
            <a:rPr lang="en-US" sz="2000" b="0" kern="1200" dirty="0">
              <a:latin typeface="Calibri Light"/>
              <a:ea typeface="Calibri"/>
              <a:cs typeface="Calibri"/>
            </a:rPr>
            <a:t> </a:t>
          </a:r>
          <a:r>
            <a:rPr lang="en-US" sz="2000" b="0" kern="1200" dirty="0" err="1">
              <a:latin typeface="Calibri Light"/>
              <a:ea typeface="Calibri"/>
              <a:cs typeface="Calibri"/>
            </a:rPr>
            <a:t>si</a:t>
          </a:r>
          <a:r>
            <a:rPr lang="en-US" sz="2000" b="0" kern="1200" dirty="0">
              <a:latin typeface="Calibri Light"/>
              <a:ea typeface="Calibri"/>
              <a:cs typeface="Calibri"/>
            </a:rPr>
            <a:t> la question change </a:t>
          </a:r>
          <a:r>
            <a:rPr lang="en-US" sz="2000" b="0" kern="1200" dirty="0" err="1">
              <a:latin typeface="Calibri Light"/>
              <a:ea typeface="Calibri"/>
              <a:cs typeface="Calibri"/>
            </a:rPr>
            <a:t>légèrement</a:t>
          </a:r>
          <a:r>
            <a:rPr lang="en-US" sz="2000" b="0" kern="1200" dirty="0">
              <a:latin typeface="Calibri Light"/>
              <a:ea typeface="Calibri"/>
              <a:cs typeface="Calibri"/>
            </a:rPr>
            <a:t> ?</a:t>
          </a:r>
          <a:r>
            <a:rPr lang="en-US" sz="2000" b="1" kern="1200" dirty="0">
              <a:latin typeface="Calibri Light"/>
              <a:ea typeface="Calibri"/>
              <a:cs typeface="Calibri"/>
            </a:rPr>
            <a:t>  </a:t>
          </a:r>
          <a:r>
            <a:rPr lang="en-US" sz="2200" b="1" kern="1200" dirty="0">
              <a:latin typeface="Calibri Light"/>
              <a:ea typeface="Calibri"/>
              <a:cs typeface="Calibri"/>
            </a:rPr>
            <a:t>                                        </a:t>
          </a:r>
          <a:r>
            <a:rPr lang="en-US" sz="1400" b="1" kern="120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Ex</a:t>
          </a:r>
          <a:r>
            <a:rPr lang="en-US" sz="1400" b="0" i="1" kern="120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 : </a:t>
          </a:r>
          <a:r>
            <a:rPr lang="en-US" sz="1400" b="0" i="1" kern="1200" dirty="0" err="1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obtenir</a:t>
          </a:r>
          <a:r>
            <a:rPr lang="en-US" sz="1400" b="0" i="1" kern="120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 des conclusions différentes pour deux formulations similaires</a:t>
          </a:r>
          <a:endParaRPr lang="it-IT" sz="1400" b="1" kern="1200" dirty="0">
            <a:solidFill>
              <a:schemeClr val="accent4">
                <a:lumMod val="76000"/>
              </a:schemeClr>
            </a:solidFill>
            <a:latin typeface="Calibri Light"/>
            <a:ea typeface="Calibri Light"/>
            <a:cs typeface="Calibri Light"/>
          </a:endParaRPr>
        </a:p>
      </dsp:txBody>
      <dsp:txXfrm>
        <a:off x="3966386" y="2685"/>
        <a:ext cx="3294814" cy="1976888"/>
      </dsp:txXfrm>
    </dsp:sp>
    <dsp:sp modelId="{29470F63-4FC4-4A9D-9869-5D593FC533C7}">
      <dsp:nvSpPr>
        <dsp:cNvPr id="0" name=""/>
        <dsp:cNvSpPr/>
      </dsp:nvSpPr>
      <dsp:spPr>
        <a:xfrm>
          <a:off x="7590682" y="2685"/>
          <a:ext cx="3294814" cy="19768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 Light"/>
              <a:ea typeface="Calibri"/>
              <a:cs typeface="Calibri"/>
            </a:rPr>
            <a:t>Le </a:t>
          </a:r>
          <a:r>
            <a:rPr lang="en-US" sz="2000" b="1" kern="1200" dirty="0" err="1">
              <a:latin typeface="Calibri Light"/>
              <a:ea typeface="Calibri"/>
              <a:cs typeface="Calibri"/>
            </a:rPr>
            <a:t>modèle</a:t>
          </a:r>
          <a:r>
            <a:rPr lang="en-US" sz="2000" b="1" kern="1200" dirty="0">
              <a:latin typeface="Calibri Light"/>
              <a:ea typeface="Calibri"/>
              <a:cs typeface="Calibri"/>
            </a:rPr>
            <a:t> </a:t>
          </a:r>
          <a:r>
            <a:rPr lang="en-US" sz="2000" b="1" kern="1200" dirty="0" err="1">
              <a:latin typeface="Calibri Light"/>
              <a:ea typeface="Calibri"/>
              <a:cs typeface="Calibri"/>
            </a:rPr>
            <a:t>admet</a:t>
          </a:r>
          <a:r>
            <a:rPr lang="en-US" sz="2000" b="1" kern="1200" dirty="0">
              <a:latin typeface="Calibri Light"/>
              <a:ea typeface="Calibri"/>
              <a:cs typeface="Calibri"/>
            </a:rPr>
            <a:t>-il </a:t>
          </a:r>
          <a:r>
            <a:rPr lang="en-US" sz="2000" b="1" kern="1200" dirty="0" err="1">
              <a:latin typeface="Calibri Light"/>
              <a:ea typeface="Calibri"/>
              <a:cs typeface="Calibri"/>
            </a:rPr>
            <a:t>ses</a:t>
          </a:r>
          <a:r>
            <a:rPr lang="en-US" sz="2000" b="1" kern="1200" dirty="0">
              <a:latin typeface="Calibri Light"/>
              <a:ea typeface="Calibri"/>
              <a:cs typeface="Calibri"/>
            </a:rPr>
            <a:t> </a:t>
          </a:r>
          <a:r>
            <a:rPr lang="en-US" sz="2000" b="1" kern="1200" dirty="0" err="1">
              <a:latin typeface="Calibri Light"/>
              <a:ea typeface="Calibri"/>
              <a:cs typeface="Calibri"/>
            </a:rPr>
            <a:t>limites</a:t>
          </a:r>
          <a:r>
            <a:rPr lang="en-US" sz="2000" b="1" kern="1200" dirty="0">
              <a:latin typeface="Calibri Light"/>
              <a:ea typeface="Calibri"/>
              <a:cs typeface="Calibri"/>
            </a:rPr>
            <a:t> ?</a:t>
          </a:r>
          <a:br>
            <a:rPr lang="en-US" sz="2000" b="1" kern="1200" dirty="0">
              <a:latin typeface="Calibri Light"/>
              <a:ea typeface="Calibri"/>
              <a:cs typeface="Calibri"/>
            </a:rPr>
          </a:br>
          <a:r>
            <a:rPr lang="en-US" sz="1400" b="0" kern="120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Ex</a:t>
          </a:r>
          <a:r>
            <a:rPr lang="en-US" sz="1400" b="0" i="1" kern="120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 : indique-t-il quand il manque de données ou de compétences sur un sujet ?</a:t>
          </a:r>
          <a:endParaRPr lang="it-IT" sz="1400" b="0" i="0" kern="1200" dirty="0">
            <a:solidFill>
              <a:schemeClr val="accent4">
                <a:lumMod val="76000"/>
              </a:schemeClr>
            </a:solidFill>
            <a:latin typeface="Calibri"/>
            <a:ea typeface="Calibri"/>
            <a:cs typeface="Calibri"/>
          </a:endParaRPr>
        </a:p>
      </dsp:txBody>
      <dsp:txXfrm>
        <a:off x="7590682" y="2685"/>
        <a:ext cx="3294814" cy="1976888"/>
      </dsp:txXfrm>
    </dsp:sp>
    <dsp:sp modelId="{7D433298-1E4F-4083-8F88-5BCFE6900353}">
      <dsp:nvSpPr>
        <dsp:cNvPr id="0" name=""/>
        <dsp:cNvSpPr/>
      </dsp:nvSpPr>
      <dsp:spPr>
        <a:xfrm>
          <a:off x="2154238" y="2309056"/>
          <a:ext cx="3294814" cy="19768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Light"/>
              <a:ea typeface="Calibri"/>
              <a:cs typeface="Calibri"/>
            </a:rPr>
            <a:t>Les </a:t>
          </a:r>
          <a:r>
            <a:rPr lang="en-US" sz="2000" b="1" i="0" kern="1200" dirty="0" err="1">
              <a:latin typeface="Calibri Light"/>
              <a:ea typeface="Calibri"/>
              <a:cs typeface="Calibri"/>
            </a:rPr>
            <a:t>résultats</a:t>
          </a:r>
          <a:r>
            <a:rPr lang="en-US" sz="2000" b="1" i="0" kern="1200" dirty="0">
              <a:latin typeface="Calibri Light"/>
              <a:ea typeface="Calibri"/>
              <a:cs typeface="Calibri"/>
            </a:rPr>
            <a:t> </a:t>
          </a:r>
          <a:r>
            <a:rPr lang="en-US" sz="2000" b="1" i="0" kern="1200" dirty="0" err="1">
              <a:latin typeface="Calibri Light"/>
              <a:ea typeface="Calibri"/>
              <a:cs typeface="Calibri"/>
            </a:rPr>
            <a:t>sont-ils</a:t>
          </a:r>
          <a:r>
            <a:rPr lang="en-US" sz="2000" b="1" i="0" kern="1200" dirty="0">
              <a:latin typeface="Calibri Light"/>
              <a:ea typeface="Calibri"/>
              <a:cs typeface="Calibri"/>
            </a:rPr>
            <a:t> </a:t>
          </a:r>
          <a:r>
            <a:rPr lang="en-US" sz="2000" b="1" i="0" kern="1200" dirty="0" err="1">
              <a:latin typeface="Calibri Light"/>
              <a:ea typeface="Calibri"/>
              <a:cs typeface="Calibri"/>
            </a:rPr>
            <a:t>cohérents</a:t>
          </a:r>
          <a:r>
            <a:rPr lang="en-US" sz="2000" b="1" i="0" kern="1200" dirty="0">
              <a:latin typeface="Calibri Light"/>
              <a:ea typeface="Calibri"/>
              <a:cs typeface="Calibri"/>
            </a:rPr>
            <a:t> avec des sources </a:t>
          </a:r>
          <a:r>
            <a:rPr lang="en-US" sz="2000" b="1" i="0" kern="1200" dirty="0" err="1">
              <a:latin typeface="Calibri Light"/>
              <a:ea typeface="Calibri"/>
              <a:cs typeface="Calibri"/>
            </a:rPr>
            <a:t>fiables</a:t>
          </a:r>
          <a:r>
            <a:rPr lang="en-US" sz="2000" b="1" i="0" kern="1200" dirty="0">
              <a:latin typeface="Calibri Light"/>
              <a:ea typeface="Calibri"/>
              <a:cs typeface="Calibri"/>
            </a:rPr>
            <a:t> ?</a:t>
          </a:r>
          <a:br>
            <a:rPr lang="en-US" sz="2000" b="1" i="0" kern="1200" dirty="0">
              <a:latin typeface="Calibri Light"/>
              <a:ea typeface="Calibri"/>
              <a:cs typeface="Calibri"/>
            </a:rPr>
          </a:br>
          <a:r>
            <a:rPr lang="en-US" sz="1400" b="1" i="0" kern="120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Ex</a:t>
          </a:r>
          <a:r>
            <a:rPr lang="en-US" sz="1400" b="0" i="1" kern="1200" dirty="0">
              <a:solidFill>
                <a:schemeClr val="accent4">
                  <a:lumMod val="76000"/>
                </a:schemeClr>
              </a:solidFill>
              <a:latin typeface="Calibri Light"/>
              <a:ea typeface="Calibri"/>
              <a:cs typeface="Calibri"/>
            </a:rPr>
            <a:t>: comparer les réponses à des articles scientifiques, archives ou documents officiels.</a:t>
          </a:r>
          <a:endParaRPr lang="it-IT" sz="1400" b="1" i="0" kern="1200" dirty="0">
            <a:solidFill>
              <a:schemeClr val="accent4">
                <a:lumMod val="76000"/>
              </a:schemeClr>
            </a:solidFill>
            <a:latin typeface="Calibri Light"/>
          </a:endParaRPr>
        </a:p>
      </dsp:txBody>
      <dsp:txXfrm>
        <a:off x="2154238" y="2309056"/>
        <a:ext cx="3294814" cy="1976888"/>
      </dsp:txXfrm>
    </dsp:sp>
    <dsp:sp modelId="{FF1BFDD0-8E9F-40AF-893B-E463BB3397B4}">
      <dsp:nvSpPr>
        <dsp:cNvPr id="0" name=""/>
        <dsp:cNvSpPr/>
      </dsp:nvSpPr>
      <dsp:spPr>
        <a:xfrm>
          <a:off x="5778534" y="2309056"/>
          <a:ext cx="3294814" cy="19768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0" kern="1200" dirty="0">
              <a:latin typeface="Calibri Light" panose="020F0302020204030204"/>
            </a:rPr>
            <a:t>etc...</a:t>
          </a:r>
        </a:p>
      </dsp:txBody>
      <dsp:txXfrm>
        <a:off x="5778534" y="2309056"/>
        <a:ext cx="3294814" cy="1976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B8E073-5851-6888-D8AA-CE25EDB79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FE675-9F5C-1567-B9C1-8110C0616D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7885D-8F85-4840-A467-7CE99280579E}" type="datetimeFigureOut">
              <a:rPr lang="en-CH" smtClean="0"/>
              <a:t>11/21/2025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7503C-657F-8EBF-CE99-5364972C83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EDFF5-0802-7943-E31C-5012BADB6E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77750-9344-E54B-BEA7-998E756B36C3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6639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4CB4B-36CB-B447-B54E-F11B55404336}" type="datetimeFigureOut">
              <a:rPr lang="en-CH" smtClean="0"/>
              <a:t>11/21/2025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BA003-33D1-C740-B21F-7F167FADEF46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0675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Reconnaissance_faciale" TargetMode="External"/><Relationship Id="rId13" Type="http://schemas.openxmlformats.org/officeDocument/2006/relationships/hyperlink" Target="https://fr.wikipedia.org/wiki/Apprentissage_profond%23cite_note-Futurible2015-3" TargetMode="External"/><Relationship Id="rId3" Type="http://schemas.openxmlformats.org/officeDocument/2006/relationships/hyperlink" Target="https://fr.wikipedia.org/wiki/Apprentissage_profond%23cite_note-GDT-1" TargetMode="External"/><Relationship Id="rId7" Type="http://schemas.openxmlformats.org/officeDocument/2006/relationships/hyperlink" Target="https://fr.wikipedia.org/wiki/Aide:R%C3%A9f%C3%A9rence_n%C3%A9cessaire" TargetMode="External"/><Relationship Id="rId12" Type="http://schemas.openxmlformats.org/officeDocument/2006/relationships/hyperlink" Target="https://fr.wikipedia.org/wiki/G%C3%A9ants_du_Web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r.wikipedia.org/wiki/Apprentissage_automatique" TargetMode="External"/><Relationship Id="rId11" Type="http://schemas.openxmlformats.org/officeDocument/2006/relationships/hyperlink" Target="https://fr.wikipedia.org/wiki/Traitement_automatis%C3%A9_du_langage" TargetMode="External"/><Relationship Id="rId5" Type="http://schemas.openxmlformats.org/officeDocument/2006/relationships/hyperlink" Target="https://fr.wikipedia.org/wiki/Anglais" TargetMode="External"/><Relationship Id="rId10" Type="http://schemas.openxmlformats.org/officeDocument/2006/relationships/hyperlink" Target="https://fr.wikipedia.org/wiki/Vision_par_ordinateur" TargetMode="External"/><Relationship Id="rId4" Type="http://schemas.openxmlformats.org/officeDocument/2006/relationships/hyperlink" Target="https://fr.wikipedia.org/wiki/Apprentissage_profond%23cite_note-2" TargetMode="External"/><Relationship Id="rId9" Type="http://schemas.openxmlformats.org/officeDocument/2006/relationships/hyperlink" Target="https://fr.wikipedia.org/wiki/Reconnaissance_vocale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60 minutes — </a:t>
            </a:r>
          </a:p>
          <a:p>
            <a:r>
              <a:rPr lang="en-US"/>
              <a:t>Ethique</a:t>
            </a:r>
            <a:endParaRPr lang="en-CH"/>
          </a:p>
          <a:p>
            <a:r>
              <a:rPr lang="en-US" err="1"/>
              <a:t>Où</a:t>
            </a:r>
            <a:r>
              <a:rPr lang="en-US"/>
              <a:t> </a:t>
            </a:r>
            <a:r>
              <a:rPr lang="en-US" err="1"/>
              <a:t>trouver</a:t>
            </a:r>
            <a:r>
              <a:rPr lang="en-US"/>
              <a:t> les bases de rappel + bibliothèque qui a </a:t>
            </a:r>
            <a:r>
              <a:rPr lang="en-US" err="1"/>
              <a:t>émis</a:t>
            </a:r>
            <a:r>
              <a:rPr lang="en-US"/>
              <a:t> des recommendations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Ce </a:t>
            </a:r>
            <a:r>
              <a:rPr lang="en-US" err="1"/>
              <a:t>qu’il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possible de faire </a:t>
            </a:r>
            <a:r>
              <a:rPr lang="en-US" err="1"/>
              <a:t>ou</a:t>
            </a:r>
            <a:r>
              <a:rPr lang="en-US"/>
              <a:t> pas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Faire attention aux </a:t>
            </a:r>
            <a:r>
              <a:rPr lang="en-US" err="1"/>
              <a:t>résultats</a:t>
            </a:r>
            <a:endParaRPr lang="en-CH" err="1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Open science —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 err="1"/>
              <a:t>Reproductibilité</a:t>
            </a:r>
            <a:r>
              <a:rPr lang="en-US"/>
              <a:t> — jamais deux </a:t>
            </a:r>
            <a:r>
              <a:rPr lang="en-US" err="1"/>
              <a:t>fois</a:t>
            </a:r>
            <a:r>
              <a:rPr lang="en-US"/>
              <a:t> </a:t>
            </a:r>
            <a:r>
              <a:rPr lang="en-US" err="1"/>
              <a:t>pareil</a:t>
            </a:r>
            <a:r>
              <a:rPr lang="en-US"/>
              <a:t> — guidelines — </a:t>
            </a:r>
            <a:endParaRPr lang="en-CH"/>
          </a:p>
          <a:p>
            <a:r>
              <a:rPr lang="en-US" err="1"/>
              <a:t>Utilsier</a:t>
            </a:r>
            <a:r>
              <a:rPr lang="en-US"/>
              <a:t> </a:t>
            </a:r>
            <a:r>
              <a:rPr lang="en-US" err="1"/>
              <a:t>l’IA</a:t>
            </a:r>
            <a:r>
              <a:rPr lang="en-US"/>
              <a:t> dans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expérience</a:t>
            </a:r>
            <a:r>
              <a:rPr lang="en-US"/>
              <a:t> —&gt; avec </a:t>
            </a:r>
            <a:r>
              <a:rPr lang="en-US" err="1"/>
              <a:t>mêmes</a:t>
            </a:r>
            <a:r>
              <a:rPr lang="en-US"/>
              <a:t> prompts —&gt;  on ne </a:t>
            </a:r>
            <a:r>
              <a:rPr lang="en-US" err="1"/>
              <a:t>garantit</a:t>
            </a:r>
            <a:r>
              <a:rPr lang="en-US"/>
              <a:t> pas la </a:t>
            </a:r>
            <a:r>
              <a:rPr lang="en-US" err="1"/>
              <a:t>reproductibilité</a:t>
            </a:r>
            <a:r>
              <a:rPr lang="en-US"/>
              <a:t> 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Comment </a:t>
            </a:r>
            <a:r>
              <a:rPr lang="en-US" err="1"/>
              <a:t>garantir</a:t>
            </a:r>
            <a:r>
              <a:rPr lang="en-US"/>
              <a:t> la </a:t>
            </a:r>
            <a:r>
              <a:rPr lang="en-US" err="1"/>
              <a:t>reproductibilité</a:t>
            </a:r>
            <a:r>
              <a:rPr lang="en-US"/>
              <a:t> avec </a:t>
            </a:r>
            <a:r>
              <a:rPr lang="en-US" err="1"/>
              <a:t>l’IA</a:t>
            </a:r>
            <a:r>
              <a:rPr lang="en-US"/>
              <a:t>?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 err="1"/>
              <a:t>Générer</a:t>
            </a:r>
            <a:r>
              <a:rPr lang="en-US"/>
              <a:t> sur un base </a:t>
            </a:r>
            <a:r>
              <a:rPr lang="en-US" err="1"/>
              <a:t>statistique</a:t>
            </a:r>
            <a:r>
              <a:rPr lang="en-US"/>
              <a:t> — 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 err="1"/>
              <a:t>Fiabilité</a:t>
            </a:r>
            <a:r>
              <a:rPr lang="en-US"/>
              <a:t>  — </a:t>
            </a:r>
            <a:r>
              <a:rPr lang="en-US" err="1"/>
              <a:t>qualité</a:t>
            </a:r>
            <a:r>
              <a:rPr lang="en-US"/>
              <a:t> des </a:t>
            </a:r>
            <a:r>
              <a:rPr lang="en-US" err="1"/>
              <a:t>résultats</a:t>
            </a:r>
            <a:r>
              <a:rPr lang="en-US"/>
              <a:t> 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En </a:t>
            </a:r>
            <a:r>
              <a:rPr lang="en-US" err="1"/>
              <a:t>ligne</a:t>
            </a:r>
            <a:endParaRPr lang="en-CH" err="1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Faire un avatar pour les participants — agents — 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Apertus — LLM de </a:t>
            </a:r>
            <a:r>
              <a:rPr lang="en-US" err="1"/>
              <a:t>l’EPFL</a:t>
            </a:r>
            <a:r>
              <a:rPr lang="en-US"/>
              <a:t>-ETH —&gt; </a:t>
            </a:r>
            <a:r>
              <a:rPr lang="en-US" err="1"/>
              <a:t>suivi</a:t>
            </a:r>
            <a:r>
              <a:rPr lang="en-US"/>
              <a:t> des principes 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r>
              <a:rPr lang="en-US"/>
              <a:t> </a:t>
            </a:r>
            <a:endParaRPr lang="en-CH"/>
          </a:p>
          <a:p>
            <a:endParaRPr lang="en-CH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BA003-33D1-C740-B21F-7F167FADEF46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272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EA1F0-869A-4F1B-B6F3-6F8A5B1AD38B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235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F716A3FB-3B59-6B44-AF34-B80BD835A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018F175B-379E-2A43-AAA2-158642F01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L'</a:t>
            </a:r>
            <a:r>
              <a:rPr lang="en-US" altLang="en-CH" b="1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apprentissage</a:t>
            </a:r>
            <a:r>
              <a:rPr lang="en-US" altLang="en-CH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profond</a:t>
            </a:r>
            <a:r>
              <a:rPr lang="en-US" altLang="en-CH" baseline="30000">
                <a:latin typeface="Times New Roman" panose="02020603050405020304" pitchFamily="18" charset="0"/>
                <a:ea typeface="ＭＳ Ｐゴシック" panose="020B0600070205080204" pitchFamily="34" charset="-128"/>
                <a:hlinkClick r:id="rId3"/>
              </a:rPr>
              <a:t>1</a:t>
            </a:r>
            <a:r>
              <a:rPr lang="en-US" altLang="en-CH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en-US" altLang="en-CH" baseline="30000">
                <a:latin typeface="Times New Roman" panose="02020603050405020304" pitchFamily="18" charset="0"/>
                <a:ea typeface="ＭＳ Ｐゴシック" panose="020B0600070205080204" pitchFamily="34" charset="-128"/>
                <a:hlinkClick r:id="rId4"/>
              </a:rPr>
              <a:t>2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b="1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apprentissage</a:t>
            </a:r>
            <a:r>
              <a:rPr lang="en-US" altLang="en-CH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b="1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CH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profondeur</a:t>
            </a:r>
            <a:r>
              <a:rPr lang="en-US" altLang="en-CH" baseline="30000">
                <a:latin typeface="Times New Roman" panose="02020603050405020304" pitchFamily="18" charset="0"/>
                <a:ea typeface="ＭＳ Ｐゴシック" panose="020B0600070205080204" pitchFamily="34" charset="-128"/>
                <a:hlinkClick r:id="rId3"/>
              </a:rPr>
              <a:t>1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  <a:hlinkClick r:id="rId5" tooltip="Anglais"/>
              </a:rPr>
              <a:t>anglais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: </a:t>
            </a:r>
            <a:r>
              <a:rPr lang="en-US" altLang="en-CH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deep learning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CH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deep structured learning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CH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hierarchical learning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est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 ensemble de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méthodes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d'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  <a:hlinkClick r:id="rId6" tooltip="Apprentissage automatique"/>
              </a:rPr>
              <a:t>apprentissage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  <a:hlinkClick r:id="rId6" tooltip="Apprentissage automatique"/>
              </a:rPr>
              <a:t> automatique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tentant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modéliser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avec un haut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niveau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d’abstraction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des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données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grâce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à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des architectures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articulées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différentes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transformations non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linéaires</a:t>
            </a:r>
            <a:r>
              <a:rPr lang="en-US" altLang="en-CH" baseline="30000">
                <a:latin typeface="Times New Roman" panose="02020603050405020304" pitchFamily="18" charset="0"/>
                <a:ea typeface="ＭＳ Ｐゴシック" panose="020B0600070205080204" pitchFamily="34" charset="-128"/>
                <a:hlinkClick r:id="rId7" tooltip="Aide:Référence nécessaire"/>
              </a:rPr>
              <a:t>[réf. souhaitée]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techniques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ont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permis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des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progrès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importants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et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rapides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dans les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domaines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l'analyse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du signal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sonore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visuel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et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notamment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 la 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  <a:hlinkClick r:id="rId8" tooltip="Reconnaissance faciale"/>
              </a:rPr>
              <a:t>reconnaissance faciale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 la 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  <a:hlinkClick r:id="rId9" tooltip="Reconnaissance vocale"/>
              </a:rPr>
              <a:t>reconnaissance vocale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 la 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  <a:hlinkClick r:id="rId10" tooltip="Vision par ordinateur"/>
              </a:rPr>
              <a:t>vision par ordinateur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du 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  <a:hlinkClick r:id="rId11" tooltip="Traitement automatisé du langage"/>
              </a:rPr>
              <a:t>traitement automatisé du langage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Dans les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années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2000,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progrès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ont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suscité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des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investissements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privés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universitaires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et publics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importants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CH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notamment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 la part des 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  <a:hlinkClick r:id="rId12" tooltip="Géants du Web"/>
              </a:rPr>
              <a:t>GAFAM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(Google, Apple, Facebook, Amazon, Microsoft)</a:t>
            </a:r>
            <a:r>
              <a:rPr lang="en-US" altLang="en-CH" baseline="30000">
                <a:latin typeface="Times New Roman" panose="02020603050405020304" pitchFamily="18" charset="0"/>
                <a:ea typeface="ＭＳ Ｐゴシック" panose="020B0600070205080204" pitchFamily="34" charset="-128"/>
                <a:hlinkClick r:id="rId13"/>
              </a:rPr>
              <a:t>3</a:t>
            </a:r>
            <a:r>
              <a:rPr lang="en-US" altLang="en-CH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en-CH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CH" sz="1200">
                <a:ea typeface="ＭＳ Ｐゴシック" panose="020B0600070205080204" pitchFamily="34" charset="-128"/>
              </a:rPr>
              <a:t>Pour le deep </a:t>
            </a:r>
            <a:r>
              <a:rPr lang="en-US" altLang="en-CH" sz="1200" err="1">
                <a:ea typeface="ＭＳ Ｐゴシック" panose="020B0600070205080204" pitchFamily="34" charset="-128"/>
              </a:rPr>
              <a:t>learning:Les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données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entrées </a:t>
            </a:r>
            <a:r>
              <a:rPr lang="en-US" altLang="en-CH" sz="1200" err="1">
                <a:ea typeface="ＭＳ Ｐゴシック" panose="020B0600070205080204" pitchFamily="34" charset="-128"/>
              </a:rPr>
              <a:t>sont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rouge et les </a:t>
            </a:r>
            <a:r>
              <a:rPr lang="en-US" altLang="en-CH" sz="1200" err="1">
                <a:ea typeface="ＭＳ Ｐゴシック" panose="020B0600070205080204" pitchFamily="34" charset="-128"/>
              </a:rPr>
              <a:t>données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sortie </a:t>
            </a:r>
            <a:r>
              <a:rPr lang="en-US" altLang="en-CH" sz="1200" err="1">
                <a:ea typeface="ＭＳ Ｐゴシック" panose="020B0600070205080204" pitchFamily="34" charset="-128"/>
              </a:rPr>
              <a:t>sont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bleu. Les </a:t>
            </a:r>
            <a:r>
              <a:rPr lang="en-US" altLang="en-CH" sz="1200" err="1">
                <a:ea typeface="ＭＳ Ｐゴシック" panose="020B0600070205080204" pitchFamily="34" charset="-128"/>
              </a:rPr>
              <a:t>données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entrée </a:t>
            </a:r>
            <a:r>
              <a:rPr lang="en-US" altLang="en-CH" sz="1200" err="1">
                <a:ea typeface="ＭＳ Ｐゴシック" panose="020B0600070205080204" pitchFamily="34" charset="-128"/>
              </a:rPr>
              <a:t>représentent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ce</a:t>
            </a:r>
            <a:r>
              <a:rPr lang="en-US" altLang="en-CH" sz="1200">
                <a:ea typeface="ＭＳ Ｐゴシック" panose="020B0600070205080204" pitchFamily="34" charset="-128"/>
              </a:rPr>
              <a:t> que le </a:t>
            </a:r>
            <a:r>
              <a:rPr lang="en-US" altLang="en-CH" sz="1200" err="1">
                <a:ea typeface="ＭＳ Ｐゴシック" panose="020B0600070205080204" pitchFamily="34" charset="-128"/>
              </a:rPr>
              <a:t>réseau</a:t>
            </a:r>
            <a:r>
              <a:rPr lang="en-US" altLang="en-CH" sz="1200">
                <a:ea typeface="ＭＳ Ｐゴシック" panose="020B0600070205080204" pitchFamily="34" charset="-128"/>
              </a:rPr>
              <a:t> doit "</a:t>
            </a:r>
            <a:r>
              <a:rPr lang="en-US" altLang="en-CH" sz="1200" err="1">
                <a:ea typeface="ＭＳ Ｐゴシック" panose="020B0600070205080204" pitchFamily="34" charset="-128"/>
              </a:rPr>
              <a:t>reconnaître</a:t>
            </a:r>
            <a:r>
              <a:rPr lang="en-US" altLang="en-CH" sz="1200">
                <a:ea typeface="ＭＳ Ｐゴシック" panose="020B0600070205080204" pitchFamily="34" charset="-128"/>
              </a:rPr>
              <a:t>" </a:t>
            </a:r>
            <a:r>
              <a:rPr lang="en-US" altLang="en-CH" sz="1200" err="1">
                <a:ea typeface="ＭＳ Ｐゴシック" panose="020B0600070205080204" pitchFamily="34" charset="-128"/>
              </a:rPr>
              <a:t>ou</a:t>
            </a:r>
            <a:r>
              <a:rPr lang="en-US" altLang="en-CH" sz="1200">
                <a:ea typeface="ＭＳ Ｐゴシック" panose="020B0600070205080204" pitchFamily="34" charset="-128"/>
              </a:rPr>
              <a:t> "identifier", par </a:t>
            </a:r>
            <a:r>
              <a:rPr lang="en-US" altLang="en-CH" sz="1200" err="1">
                <a:ea typeface="ＭＳ Ｐゴシック" panose="020B0600070205080204" pitchFamily="34" charset="-128"/>
              </a:rPr>
              <a:t>exemple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une</a:t>
            </a:r>
            <a:r>
              <a:rPr lang="en-US" altLang="en-CH" sz="1200">
                <a:ea typeface="ＭＳ Ｐゴシック" panose="020B0600070205080204" pitchFamily="34" charset="-128"/>
              </a:rPr>
              <a:t> image. Les </a:t>
            </a:r>
            <a:r>
              <a:rPr lang="en-US" altLang="en-CH" sz="1200" err="1">
                <a:ea typeface="ＭＳ Ｐゴシック" panose="020B0600070205080204" pitchFamily="34" charset="-128"/>
              </a:rPr>
              <a:t>données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sortie 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bleu </a:t>
            </a:r>
            <a:r>
              <a:rPr lang="en-US" altLang="en-CH" sz="1200" err="1">
                <a:ea typeface="ＭＳ Ｐゴシック" panose="020B0600070205080204" pitchFamily="34" charset="-128"/>
              </a:rPr>
              <a:t>représentent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ce</a:t>
            </a:r>
            <a:r>
              <a:rPr lang="en-US" altLang="en-CH" sz="1200">
                <a:ea typeface="ＭＳ Ｐゴシック" panose="020B0600070205080204" pitchFamily="34" charset="-128"/>
              </a:rPr>
              <a:t> que le </a:t>
            </a:r>
            <a:r>
              <a:rPr lang="en-US" altLang="en-CH" sz="1200" err="1">
                <a:ea typeface="ＭＳ Ｐゴシック" panose="020B0600070205080204" pitchFamily="34" charset="-128"/>
              </a:rPr>
              <a:t>réseau</a:t>
            </a:r>
            <a:r>
              <a:rPr lang="en-US" altLang="en-CH" sz="1200">
                <a:ea typeface="ＭＳ Ｐゴシック" panose="020B0600070205080204" pitchFamily="34" charset="-128"/>
              </a:rPr>
              <a:t> a </a:t>
            </a:r>
            <a:r>
              <a:rPr lang="en-US" altLang="en-CH" sz="1200" err="1">
                <a:ea typeface="ＭＳ Ｐゴシック" panose="020B0600070205080204" pitchFamily="34" charset="-128"/>
              </a:rPr>
              <a:t>reconnu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ou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identifié</a:t>
            </a:r>
            <a:r>
              <a:rPr lang="en-US" altLang="en-CH" sz="1200">
                <a:ea typeface="ＭＳ Ｐゴシック" panose="020B0600070205080204" pitchFamily="34" charset="-128"/>
              </a:rPr>
              <a:t> sur </a:t>
            </a:r>
            <a:r>
              <a:rPr lang="en-US" altLang="en-CH" sz="1200" err="1">
                <a:ea typeface="ＭＳ Ｐゴシック" panose="020B0600070205080204" pitchFamily="34" charset="-128"/>
              </a:rPr>
              <a:t>l'image</a:t>
            </a:r>
            <a:r>
              <a:rPr lang="en-US" altLang="en-CH" sz="1200">
                <a:ea typeface="ＭＳ Ｐゴシック" panose="020B0600070205080204" pitchFamily="34" charset="-128"/>
              </a:rPr>
              <a:t>. Les </a:t>
            </a:r>
            <a:r>
              <a:rPr lang="en-US" altLang="en-CH" sz="1200" err="1">
                <a:ea typeface="ＭＳ Ｐゴシック" panose="020B0600070205080204" pitchFamily="34" charset="-128"/>
              </a:rPr>
              <a:t>éléments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intermédiaires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orange, </a:t>
            </a:r>
            <a:r>
              <a:rPr lang="en-US" altLang="en-CH" sz="1200" err="1">
                <a:ea typeface="ＭＳ Ｐゴシック" panose="020B0600070205080204" pitchFamily="34" charset="-128"/>
              </a:rPr>
              <a:t>représentent</a:t>
            </a:r>
            <a:r>
              <a:rPr lang="en-US" altLang="en-CH" sz="1200">
                <a:ea typeface="ＭＳ Ｐゴシック" panose="020B0600070205080204" pitchFamily="34" charset="-128"/>
              </a:rPr>
              <a:t> des </a:t>
            </a:r>
            <a:r>
              <a:rPr lang="en-US" altLang="en-CH" sz="1200" err="1">
                <a:ea typeface="ＭＳ Ｐゴシック" panose="020B0600070205080204" pitchFamily="34" charset="-128"/>
              </a:rPr>
              <a:t>valeurs</a:t>
            </a:r>
            <a:r>
              <a:rPr lang="en-US" altLang="en-CH" sz="1200">
                <a:ea typeface="ＭＳ Ｐゴシック" panose="020B0600070205080204" pitchFamily="34" charset="-128"/>
              </a:rPr>
              <a:t> que le </a:t>
            </a:r>
            <a:r>
              <a:rPr lang="en-US" altLang="en-CH" sz="1200" err="1">
                <a:ea typeface="ＭＳ Ｐゴシック" panose="020B0600070205080204" pitchFamily="34" charset="-128"/>
              </a:rPr>
              <a:t>réseau</a:t>
            </a:r>
            <a:r>
              <a:rPr lang="en-US" altLang="en-CH" sz="1200">
                <a:ea typeface="ＭＳ Ｐゴシック" panose="020B0600070205080204" pitchFamily="34" charset="-128"/>
              </a:rPr>
              <a:t> doit </a:t>
            </a:r>
            <a:r>
              <a:rPr lang="en-US" altLang="en-CH" sz="1200" err="1">
                <a:ea typeface="ＭＳ Ｐゴシック" panose="020B0600070205080204" pitchFamily="34" charset="-128"/>
              </a:rPr>
              <a:t>apprendre</a:t>
            </a:r>
            <a:r>
              <a:rPr lang="en-US" altLang="en-CH" sz="1200">
                <a:ea typeface="ＭＳ Ｐゴシック" panose="020B0600070205080204" pitchFamily="34" charset="-128"/>
              </a:rPr>
              <a:t> pour </a:t>
            </a:r>
            <a:r>
              <a:rPr lang="en-US" altLang="en-CH" sz="1200" err="1">
                <a:ea typeface="ＭＳ Ｐゴシック" panose="020B0600070205080204" pitchFamily="34" charset="-128"/>
              </a:rPr>
              <a:t>pouvoir</a:t>
            </a:r>
            <a:r>
              <a:rPr lang="en-US" altLang="en-CH" sz="1200">
                <a:ea typeface="ＭＳ Ｐゴシック" panose="020B0600070205080204" pitchFamily="34" charset="-128"/>
              </a:rPr>
              <a:t> (après </a:t>
            </a:r>
            <a:r>
              <a:rPr lang="en-US" altLang="en-CH" sz="1200" err="1">
                <a:ea typeface="ＭＳ Ｐゴシック" panose="020B0600070205080204" pitchFamily="34" charset="-128"/>
              </a:rPr>
              <a:t>avoir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appris</a:t>
            </a:r>
            <a:r>
              <a:rPr lang="en-US" altLang="en-CH" sz="1200">
                <a:ea typeface="ＭＳ Ｐゴシック" panose="020B0600070205080204" pitchFamily="34" charset="-128"/>
              </a:rPr>
              <a:t>) identifier au </a:t>
            </a:r>
            <a:r>
              <a:rPr lang="en-US" altLang="en-CH" sz="1200" err="1">
                <a:ea typeface="ＭＳ Ｐゴシック" panose="020B0600070205080204" pitchFamily="34" charset="-128"/>
              </a:rPr>
              <a:t>mieux</a:t>
            </a:r>
            <a:r>
              <a:rPr lang="en-US" altLang="en-CH" sz="1200">
                <a:ea typeface="ＭＳ Ｐゴシック" panose="020B0600070205080204" pitchFamily="34" charset="-128"/>
              </a:rPr>
              <a:t> les </a:t>
            </a:r>
            <a:r>
              <a:rPr lang="en-US" altLang="en-CH" sz="1200" err="1">
                <a:ea typeface="ＭＳ Ｐゴシック" panose="020B0600070205080204" pitchFamily="34" charset="-128"/>
              </a:rPr>
              <a:t>données</a:t>
            </a:r>
            <a:r>
              <a:rPr lang="en-US" altLang="en-CH" sz="1200">
                <a:ea typeface="ＭＳ Ｐゴシック" panose="020B0600070205080204" pitchFamily="34" charset="-128"/>
              </a:rPr>
              <a:t> qui </a:t>
            </a:r>
            <a:r>
              <a:rPr lang="en-US" altLang="en-CH" sz="1200" err="1">
                <a:ea typeface="ＭＳ Ｐゴシック" panose="020B0600070205080204" pitchFamily="34" charset="-128"/>
              </a:rPr>
              <a:t>lui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sont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fournies</a:t>
            </a:r>
            <a:r>
              <a:rPr lang="en-US" altLang="en-CH" sz="1200">
                <a:ea typeface="ＭＳ Ｐゴシック" panose="020B0600070205080204" pitchFamily="34" charset="-128"/>
              </a:rPr>
              <a:t> (</a:t>
            </a:r>
            <a:r>
              <a:rPr lang="en-US" altLang="en-CH" sz="1200" err="1">
                <a:ea typeface="ＭＳ Ｐゴシック" panose="020B0600070205080204" pitchFamily="34" charset="-128"/>
              </a:rPr>
              <a:t>en</a:t>
            </a:r>
            <a:r>
              <a:rPr lang="en-US" altLang="en-CH" sz="1200">
                <a:ea typeface="ＭＳ Ｐゴシック" panose="020B0600070205080204" pitchFamily="34" charset="-128"/>
              </a:rPr>
              <a:t> rouge). </a:t>
            </a:r>
            <a:r>
              <a:rPr lang="en-US" altLang="en-CH" sz="1200" err="1">
                <a:ea typeface="ＭＳ Ｐゴシック" panose="020B0600070205080204" pitchFamily="34" charset="-128"/>
              </a:rPr>
              <a:t>Cette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vidéo</a:t>
            </a:r>
            <a:r>
              <a:rPr lang="en-US" altLang="en-CH" sz="1200">
                <a:ea typeface="ＭＳ Ｐゴシック" panose="020B0600070205080204" pitchFamily="34" charset="-128"/>
              </a:rPr>
              <a:t> </a:t>
            </a:r>
            <a:r>
              <a:rPr lang="en-US" altLang="en-CH" sz="1200" err="1">
                <a:ea typeface="ＭＳ Ｐゴシック" panose="020B0600070205080204" pitchFamily="34" charset="-128"/>
              </a:rPr>
              <a:t>explique</a:t>
            </a:r>
            <a:r>
              <a:rPr lang="en-US" altLang="en-CH" sz="1200">
                <a:ea typeface="ＭＳ Ｐゴシック" panose="020B0600070205080204" pitchFamily="34" charset="-128"/>
              </a:rPr>
              <a:t> bien (avec plus de </a:t>
            </a:r>
            <a:r>
              <a:rPr lang="en-US" altLang="en-CH" sz="1200" err="1">
                <a:ea typeface="ＭＳ Ｐゴシック" panose="020B0600070205080204" pitchFamily="34" charset="-128"/>
              </a:rPr>
              <a:t>détails</a:t>
            </a:r>
            <a:r>
              <a:rPr lang="en-US" altLang="en-CH" sz="1200">
                <a:ea typeface="ＭＳ Ｐゴシック" panose="020B0600070205080204" pitchFamily="34" charset="-128"/>
              </a:rPr>
              <a:t> le concept): </a:t>
            </a:r>
            <a:r>
              <a:rPr lang="en-US" altLang="en-CH" sz="1200" u="sng">
                <a:ea typeface="ＭＳ Ｐゴシック" panose="020B0600070205080204" pitchFamily="34" charset="-128"/>
              </a:rPr>
              <a:t>https://</a:t>
            </a:r>
            <a:r>
              <a:rPr lang="en-US" altLang="en-CH" sz="1200" u="sng" err="1">
                <a:ea typeface="ＭＳ Ｐゴシック" panose="020B0600070205080204" pitchFamily="34" charset="-128"/>
              </a:rPr>
              <a:t>www.youtube.com</a:t>
            </a:r>
            <a:r>
              <a:rPr lang="en-US" altLang="en-CH" sz="1200" u="sng">
                <a:ea typeface="ＭＳ Ｐゴシック" panose="020B0600070205080204" pitchFamily="34" charset="-128"/>
              </a:rPr>
              <a:t>/</a:t>
            </a:r>
            <a:r>
              <a:rPr lang="en-US" altLang="en-CH" sz="1200" u="sng" err="1">
                <a:ea typeface="ＭＳ Ｐゴシック" panose="020B0600070205080204" pitchFamily="34" charset="-128"/>
              </a:rPr>
              <a:t>watch?v</a:t>
            </a:r>
            <a:r>
              <a:rPr lang="en-US" altLang="en-CH" sz="1200" u="sng">
                <a:ea typeface="ＭＳ Ｐゴシック" panose="020B0600070205080204" pitchFamily="34" charset="-128"/>
              </a:rPr>
              <a:t>=</a:t>
            </a:r>
            <a:r>
              <a:rPr lang="en-US" altLang="en-CH" sz="1200" u="sng" err="1">
                <a:ea typeface="ＭＳ Ｐゴシック" panose="020B0600070205080204" pitchFamily="34" charset="-128"/>
              </a:rPr>
              <a:t>aircAruvnKk</a:t>
            </a:r>
            <a:endParaRPr lang="en-GB" altLang="en-CH" sz="1200">
              <a:ea typeface="ＭＳ Ｐゴシック" panose="020B0600070205080204" pitchFamily="34" charset="-128"/>
            </a:endParaRPr>
          </a:p>
          <a:p>
            <a:endParaRPr lang="en-GB" altLang="en-CH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B0168C43-8568-574D-B2ED-BB2C16EC9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890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B5CA9F3-AA08-5F46-AEA0-CAAF3B7A4F38}" type="slidenum">
              <a:rPr lang="en-GB" altLang="en-CH" sz="1200"/>
              <a:pPr eaLnBrk="1" hangingPunct="1"/>
              <a:t>17</a:t>
            </a:fld>
            <a:endParaRPr lang="en-GB" altLang="en-CH" sz="1200"/>
          </a:p>
        </p:txBody>
      </p:sp>
    </p:spTree>
    <p:extLst>
      <p:ext uri="{BB962C8B-B14F-4D97-AF65-F5344CB8AC3E}">
        <p14:creationId xmlns:p14="http://schemas.microsoft.com/office/powerpoint/2010/main" val="386152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76665-8AEF-A47B-121D-4F7A3E45C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>
            <a:extLst>
              <a:ext uri="{FF2B5EF4-FFF2-40B4-BE49-F238E27FC236}">
                <a16:creationId xmlns:a16="http://schemas.microsoft.com/office/drawing/2014/main" id="{0C942300-D073-C4FD-4949-2599EC298A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E32DD89-20F7-4D5D-85EB-8485F33E2FF1}" type="slidenum">
              <a:rPr lang="en-US" altLang="fr-FR" sz="1100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en-US" altLang="fr-FR" sz="1100"/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D7546644-8EED-5DF9-0E3E-8C2719D8F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5138" y="723900"/>
            <a:ext cx="6389687" cy="3595688"/>
          </a:xfrm>
          <a:ln/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A27D7011-3C35-7A90-0443-0482CE9AF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62475"/>
            <a:ext cx="5849937" cy="431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06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Pas la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séquence</a:t>
            </a:r>
            <a:r>
              <a:rPr lang="en-US" dirty="0"/>
              <a:t> de discussion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Pas les </a:t>
            </a:r>
            <a:r>
              <a:rPr lang="en-US" dirty="0" err="1"/>
              <a:t>mêmes</a:t>
            </a:r>
            <a:r>
              <a:rPr lang="en-US" dirty="0"/>
              <a:t> </a:t>
            </a:r>
            <a:r>
              <a:rPr lang="en-US" dirty="0" err="1"/>
              <a:t>graphiques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/>
          </a:p>
          <a:p>
            <a:r>
              <a:rPr lang="en-US" dirty="0">
                <a:ea typeface="Calibri"/>
                <a:cs typeface="Calibri"/>
              </a:rPr>
              <a:t>Voir </a:t>
            </a:r>
            <a:r>
              <a:rPr lang="en-US" dirty="0" err="1">
                <a:ea typeface="Calibri"/>
                <a:cs typeface="Calibri"/>
              </a:rPr>
              <a:t>fichiers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annexés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BA003-33D1-C740-B21F-7F167FADEF46}" type="slidenum">
              <a:rPr lang="en-CH" smtClean="0"/>
              <a:t>35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96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53B5-020D-3ABC-DEEF-3CC0E2AC3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89837-A5EF-56AF-3E0B-8F16E2CB9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5F4E-0422-6C47-C55E-E6B3C94F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769C8-E5E7-CA4E-A4D8-36A3F6D9ABB2}" type="datetimeFigureOut">
              <a:rPr lang="en-CH" smtClean="0"/>
              <a:t>11/21/2025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F5CE-EE43-A380-4B18-35B4B368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ED43-C589-3DDC-CC7D-D284AA90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0DF3-D1BA-A249-9FD2-137C61E5B7A1}" type="slidenum">
              <a:rPr lang="en-CH" smtClean="0"/>
              <a:t>‹N›</a:t>
            </a:fld>
            <a:endParaRPr lang="en-CH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EF7C7376-7FEC-B07E-27AD-03E4DFF54BB6}"/>
              </a:ext>
            </a:extLst>
          </p:cNvPr>
          <p:cNvGrpSpPr/>
          <p:nvPr userDrawn="1"/>
        </p:nvGrpSpPr>
        <p:grpSpPr>
          <a:xfrm>
            <a:off x="0" y="6222380"/>
            <a:ext cx="12192000" cy="1072291"/>
            <a:chOff x="-268021" y="68139"/>
            <a:chExt cx="24419793" cy="1817812"/>
          </a:xfrm>
        </p:grpSpPr>
        <p:sp>
          <p:nvSpPr>
            <p:cNvPr id="8" name="Group">
              <a:extLst>
                <a:ext uri="{FF2B5EF4-FFF2-40B4-BE49-F238E27FC236}">
                  <a16:creationId xmlns:a16="http://schemas.microsoft.com/office/drawing/2014/main" id="{CD43BC95-8E77-1C0A-C16A-2432DA9F1637}"/>
                </a:ext>
              </a:extLst>
            </p:cNvPr>
            <p:cNvSpPr/>
            <p:nvPr/>
          </p:nvSpPr>
          <p:spPr>
            <a:xfrm>
              <a:off x="-268021" y="68139"/>
              <a:ext cx="24419793" cy="1096445"/>
            </a:xfrm>
            <a:prstGeom prst="rect">
              <a:avLst/>
            </a:prstGeom>
            <a:solidFill>
              <a:srgbClr val="D8066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Ashley Caselli - CUI - University of Geneva…">
              <a:extLst>
                <a:ext uri="{FF2B5EF4-FFF2-40B4-BE49-F238E27FC236}">
                  <a16:creationId xmlns:a16="http://schemas.microsoft.com/office/drawing/2014/main" id="{065EC70D-BDC6-54A2-992D-EDCB307FB9CA}"/>
                </a:ext>
              </a:extLst>
            </p:cNvPr>
            <p:cNvSpPr/>
            <p:nvPr/>
          </p:nvSpPr>
          <p:spPr>
            <a:xfrm>
              <a:off x="-67004" y="615949"/>
              <a:ext cx="1535427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CH" sz="1400" b="1" dirty="0"/>
                <a:t>Di Marzo / </a:t>
              </a:r>
              <a:r>
                <a:rPr lang="fr-CH" sz="1400" b="1" dirty="0" err="1"/>
                <a:t>Cappelli</a:t>
              </a:r>
              <a:r>
                <a:rPr lang="fr-CH" sz="1400" b="1" dirty="0"/>
                <a:t> -- </a:t>
              </a:r>
              <a:r>
                <a:rPr sz="1400" b="1" dirty="0"/>
                <a:t>CUI </a:t>
              </a:r>
              <a:r>
                <a:rPr lang="fr-CH" sz="1400" b="1" dirty="0"/>
                <a:t>/ PIN </a:t>
              </a:r>
              <a:r>
                <a:rPr sz="1400" b="1" dirty="0"/>
                <a:t>- University of Geneva</a:t>
              </a:r>
              <a:endParaRPr lang="fr-CH" sz="1400" b="1" dirty="0">
                <a:solidFill>
                  <a:srgbClr val="FFFFFF"/>
                </a:solidFill>
                <a:effectLst/>
                <a:latin typeface="+mn-lt"/>
              </a:endParaRPr>
            </a:p>
            <a:p>
              <a:pPr algn="l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en-GB" sz="1400" b="1" dirty="0">
                  <a:ea typeface="+mj-lt"/>
                  <a:cs typeface="+mj-lt"/>
                </a:rPr>
                <a:t>Artificial Intelligence in Open Science - Opportunities, limitations, and ethical considerations</a:t>
              </a:r>
              <a:endParaRPr lang="en-GB" sz="1400" b="1" dirty="0">
                <a:solidFill>
                  <a:srgbClr val="28348C"/>
                </a:solidFill>
                <a:effectLst/>
                <a:latin typeface="+mn-lt"/>
              </a:endParaRPr>
            </a:p>
          </p:txBody>
        </p:sp>
        <p:sp>
          <p:nvSpPr>
            <p:cNvPr id="10" name="UNIGE’s Data Science Day…">
              <a:extLst>
                <a:ext uri="{FF2B5EF4-FFF2-40B4-BE49-F238E27FC236}">
                  <a16:creationId xmlns:a16="http://schemas.microsoft.com/office/drawing/2014/main" id="{58E96F58-84C6-6EB4-636C-3EBB1FFB5C9F}"/>
                </a:ext>
              </a:extLst>
            </p:cNvPr>
            <p:cNvSpPr/>
            <p:nvPr/>
          </p:nvSpPr>
          <p:spPr>
            <a:xfrm flipH="1">
              <a:off x="21585511" y="615948"/>
              <a:ext cx="2365243" cy="127000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3" algn="r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CH" sz="1600" b="1"/>
                <a:t> </a:t>
              </a:r>
              <a:r>
                <a:rPr lang="fr-CH" sz="1400" b="1"/>
                <a:t>FPSE / Journal Club / </a:t>
              </a:r>
              <a:r>
                <a:rPr lang="fr-CH" sz="1400" b="1" err="1"/>
                <a:t>Unige</a:t>
              </a:r>
              <a:endParaRPr sz="1400" b="1"/>
            </a:p>
            <a:p>
              <a:pPr lvl="3" algn="r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CH" sz="1400" b="1"/>
                <a:t>21/11/2025</a:t>
              </a:r>
              <a:endParaRPr sz="1400" b="1"/>
            </a:p>
          </p:txBody>
        </p:sp>
      </p:grpSp>
    </p:spTree>
    <p:extLst>
      <p:ext uri="{BB962C8B-B14F-4D97-AF65-F5344CB8AC3E}">
        <p14:creationId xmlns:p14="http://schemas.microsoft.com/office/powerpoint/2010/main" val="226523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08CB-5FB1-3818-0688-7CA799E0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32F8F-4DA1-5185-1096-9C8BE2B82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6736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1E266-DB59-0D9D-23DF-1261B197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9F9C2-9EA4-7C22-5486-42E836C79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490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 grand contenu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537E0-C88A-22C7-8018-059D579E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269"/>
            <a:ext cx="3010593" cy="2177935"/>
          </a:xfrm>
        </p:spPr>
        <p:txBody>
          <a:bodyPr anchor="t"/>
          <a:lstStyle>
            <a:lvl1pPr>
              <a:defRPr>
                <a:solidFill>
                  <a:srgbClr val="CF0063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0D5498DD-AC2F-2C5A-B169-5B5195CF2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5662" y="698269"/>
            <a:ext cx="7628108" cy="58438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23425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 avec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021A66-1E07-24D3-3065-00F81713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CF0063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8A283C-8C4C-7E8C-8016-D97678188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65042"/>
            <a:ext cx="3316575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A284C5-4EF9-1596-262F-0BD0B4C32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636578"/>
            <a:ext cx="3316575" cy="385629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DF293F-E8E9-AA35-64DD-602D54C06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29545" y="1765042"/>
            <a:ext cx="3332909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6400C6-B5ED-76CD-2829-122251126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9545" y="2636579"/>
            <a:ext cx="3332909" cy="38562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245E6A7-B752-8DEB-CEC4-5E56BCA1C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19302" y="1765042"/>
            <a:ext cx="3332909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A4254316-2A1B-BAF9-9D71-9D115AC641A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19302" y="2636579"/>
            <a:ext cx="3332909" cy="38562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3579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15660-AF0D-25F8-FF32-FE023968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0063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7A4638-1D93-8765-5C27-6216A7D9E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6740"/>
            <a:ext cx="3318164" cy="47270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FD5354-214D-AE85-8773-0F022637C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6918" y="1986741"/>
            <a:ext cx="3318164" cy="47270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95F3A7DE-6C3B-E6E3-FCAD-D026254F0B4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35636" y="1986741"/>
            <a:ext cx="3318164" cy="47270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8EB53C3A-944F-CA20-9113-DDFE4D7EB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3769" y="87036"/>
            <a:ext cx="508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CF0063"/>
                </a:solidFill>
              </a:defRPr>
            </a:lvl1pPr>
          </a:lstStyle>
          <a:p>
            <a:pPr algn="l"/>
            <a:fld id="{EA382D5B-34F5-4E3E-A4AE-74CC685E3C28}" type="slidenum">
              <a:rPr lang="fr-CH" smtClean="0"/>
              <a:pPr algn="l"/>
              <a:t>‹N›</a:t>
            </a:fld>
            <a:endParaRPr lang="fr-CH"/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1E13357B-B95E-E2CE-AAC3-C613913DEB0C}"/>
              </a:ext>
            </a:extLst>
          </p:cNvPr>
          <p:cNvSpPr/>
          <p:nvPr userDrawn="1"/>
        </p:nvSpPr>
        <p:spPr>
          <a:xfrm rot="8100000">
            <a:off x="11362692" y="-682028"/>
            <a:ext cx="563972" cy="565440"/>
          </a:xfrm>
          <a:prstGeom prst="teardrop">
            <a:avLst>
              <a:gd name="adj" fmla="val 200000"/>
            </a:avLst>
          </a:prstGeom>
          <a:solidFill>
            <a:srgbClr val="CF0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8917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021A66-1E07-24D3-3065-00F81713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CF0063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9788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fr" smtClean="0"/>
              <a:pPr/>
              <a:t>‹N›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59052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510A-4FC9-373C-784C-CE6078CCD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9DC00-D256-358F-9DD0-521B02B4A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CE5D94-2149-F7DE-B76C-B9B9E7BA4916}"/>
              </a:ext>
            </a:extLst>
          </p:cNvPr>
          <p:cNvCxnSpPr>
            <a:cxnSpLocks/>
          </p:cNvCxnSpPr>
          <p:nvPr userDrawn="1"/>
        </p:nvCxnSpPr>
        <p:spPr>
          <a:xfrm>
            <a:off x="498629" y="1018364"/>
            <a:ext cx="11194742" cy="0"/>
          </a:xfrm>
          <a:prstGeom prst="line">
            <a:avLst/>
          </a:prstGeom>
          <a:ln w="19050">
            <a:solidFill>
              <a:srgbClr val="CE0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8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2878-1888-7E9B-F3F2-4F1D668A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C5DF4-56D1-CDB4-7DEE-97DAFC9C5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6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DF53-DB3C-B8C3-BD99-3DE60CCF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EFB1C-1B02-850C-EA2A-4A0B0CEB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1806-5125-9443-744A-B2F1499CA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C598E9-250C-7E87-6B81-BB1C2622A4BD}"/>
              </a:ext>
            </a:extLst>
          </p:cNvPr>
          <p:cNvCxnSpPr>
            <a:cxnSpLocks/>
          </p:cNvCxnSpPr>
          <p:nvPr userDrawn="1"/>
        </p:nvCxnSpPr>
        <p:spPr>
          <a:xfrm>
            <a:off x="498629" y="1018364"/>
            <a:ext cx="11194742" cy="0"/>
          </a:xfrm>
          <a:prstGeom prst="line">
            <a:avLst/>
          </a:prstGeom>
          <a:ln w="19050">
            <a:solidFill>
              <a:srgbClr val="CE0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00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ABF0-9F1A-4711-EDDA-EA1A27E9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A82AE-E13D-288D-6208-559C343B3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7D497-E76C-2EA9-8DD2-345B3E17B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67808C-747E-F95F-1A56-E0F1FFE8E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4BA15D-B058-CA73-29C0-F44F894FC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7C2D2D-ABD9-8E00-9A77-F14C6C7053B7}"/>
              </a:ext>
            </a:extLst>
          </p:cNvPr>
          <p:cNvCxnSpPr>
            <a:cxnSpLocks/>
          </p:cNvCxnSpPr>
          <p:nvPr userDrawn="1"/>
        </p:nvCxnSpPr>
        <p:spPr>
          <a:xfrm>
            <a:off x="498629" y="1018364"/>
            <a:ext cx="11194742" cy="0"/>
          </a:xfrm>
          <a:prstGeom prst="line">
            <a:avLst/>
          </a:prstGeom>
          <a:ln w="19050">
            <a:solidFill>
              <a:srgbClr val="CE0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05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782-778C-47B0-7772-560F8090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3CBE8-198F-3CFB-C5D4-2F4AAB5A485F}"/>
              </a:ext>
            </a:extLst>
          </p:cNvPr>
          <p:cNvCxnSpPr>
            <a:cxnSpLocks/>
          </p:cNvCxnSpPr>
          <p:nvPr userDrawn="1"/>
        </p:nvCxnSpPr>
        <p:spPr>
          <a:xfrm>
            <a:off x="498629" y="1018364"/>
            <a:ext cx="11194742" cy="0"/>
          </a:xfrm>
          <a:prstGeom prst="line">
            <a:avLst/>
          </a:prstGeom>
          <a:ln w="19050">
            <a:solidFill>
              <a:srgbClr val="CE0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90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6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3DB-9FD5-5E37-2808-6F140F5E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9F5B9-8AB1-8495-2DC8-DCDEEC82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A8C-B2D1-007F-911B-1C2AA5D9A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11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4EC3-4385-506E-DF92-DCB5A72E0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72233-12D8-BCB8-3633-CD0CE467C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04808-1C9F-6DEE-CC84-337FF8B35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446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7DD19A-26EE-0A8E-309C-AEB141D1B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B7F77-B780-8749-8FB7-22BE94FA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520C8-1FE5-B9F7-C45F-489114EBE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769C8-E5E7-CA4E-A4D8-36A3F6D9ABB2}" type="datetimeFigureOut">
              <a:rPr lang="en-CH" smtClean="0"/>
              <a:t>11/21/2025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E72F3-39A6-4AF5-6D40-13357A10A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43CC4-BAF5-5C99-D080-A284B9811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70DF3-D1BA-A249-9FD2-137C61E5B7A1}" type="slidenum">
              <a:rPr lang="en-CH" smtClean="0"/>
              <a:t>‹N›</a:t>
            </a:fld>
            <a:endParaRPr lang="en-CH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D79BF94-1DA1-A78C-CD56-D2E6D941FA37}"/>
              </a:ext>
            </a:extLst>
          </p:cNvPr>
          <p:cNvGrpSpPr/>
          <p:nvPr userDrawn="1"/>
        </p:nvGrpSpPr>
        <p:grpSpPr>
          <a:xfrm>
            <a:off x="0" y="6222380"/>
            <a:ext cx="12192000" cy="1072290"/>
            <a:chOff x="-268021" y="68140"/>
            <a:chExt cx="24419793" cy="1817811"/>
          </a:xfrm>
        </p:grpSpPr>
        <p:sp>
          <p:nvSpPr>
            <p:cNvPr id="8" name="Group">
              <a:extLst>
                <a:ext uri="{FF2B5EF4-FFF2-40B4-BE49-F238E27FC236}">
                  <a16:creationId xmlns:a16="http://schemas.microsoft.com/office/drawing/2014/main" id="{578242E3-B976-A46F-ECE0-0A68C285E200}"/>
                </a:ext>
              </a:extLst>
            </p:cNvPr>
            <p:cNvSpPr/>
            <p:nvPr/>
          </p:nvSpPr>
          <p:spPr>
            <a:xfrm>
              <a:off x="-268021" y="68140"/>
              <a:ext cx="24419793" cy="1096445"/>
            </a:xfrm>
            <a:prstGeom prst="rect">
              <a:avLst/>
            </a:prstGeom>
            <a:solidFill>
              <a:srgbClr val="D8066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Ashley Caselli - CUI - University of Geneva…">
              <a:extLst>
                <a:ext uri="{FF2B5EF4-FFF2-40B4-BE49-F238E27FC236}">
                  <a16:creationId xmlns:a16="http://schemas.microsoft.com/office/drawing/2014/main" id="{832C25F1-2A92-57C7-8BAE-69D08FA34501}"/>
                </a:ext>
              </a:extLst>
            </p:cNvPr>
            <p:cNvSpPr/>
            <p:nvPr/>
          </p:nvSpPr>
          <p:spPr>
            <a:xfrm>
              <a:off x="-67004" y="615949"/>
              <a:ext cx="1535427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CH" sz="1400" b="1" dirty="0"/>
                <a:t>Di Marzo / </a:t>
              </a:r>
              <a:r>
                <a:rPr lang="fr-CH" sz="1400" b="1" dirty="0" err="1"/>
                <a:t>Cappelli</a:t>
              </a:r>
              <a:r>
                <a:rPr lang="fr-CH" sz="1400" b="1" dirty="0"/>
                <a:t>  -- CUI / PIN - </a:t>
              </a:r>
              <a:r>
                <a:rPr lang="fr-CH" sz="1400" b="1" dirty="0" err="1"/>
                <a:t>University</a:t>
              </a:r>
              <a:r>
                <a:rPr lang="fr-CH" sz="1400" b="1" dirty="0"/>
                <a:t> of Geneva</a:t>
              </a:r>
              <a:endParaRPr lang="fr-CH" sz="1400" b="1" dirty="0">
                <a:solidFill>
                  <a:srgbClr val="FFFFFF"/>
                </a:solidFill>
                <a:effectLst/>
                <a:latin typeface="+mn-lt"/>
              </a:endParaRPr>
            </a:p>
            <a:p>
              <a:pPr algn="l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en-GB" sz="1400" b="1" dirty="0">
                  <a:ea typeface="+mj-lt"/>
                  <a:cs typeface="+mj-lt"/>
                </a:rPr>
                <a:t>Artificial Intelligence in Open Science - Opportunities, limitations, and ethical considerations</a:t>
              </a:r>
              <a:endParaRPr lang="en-GB" sz="1400" b="1" dirty="0">
                <a:solidFill>
                  <a:srgbClr val="28348C"/>
                </a:solidFill>
                <a:effectLst/>
                <a:latin typeface="+mn-lt"/>
              </a:endParaRPr>
            </a:p>
          </p:txBody>
        </p:sp>
        <p:sp>
          <p:nvSpPr>
            <p:cNvPr id="10" name="UNIGE’s Data Science Day…">
              <a:extLst>
                <a:ext uri="{FF2B5EF4-FFF2-40B4-BE49-F238E27FC236}">
                  <a16:creationId xmlns:a16="http://schemas.microsoft.com/office/drawing/2014/main" id="{C3838FF4-AD66-FCCE-19F8-E70D937580DC}"/>
                </a:ext>
              </a:extLst>
            </p:cNvPr>
            <p:cNvSpPr/>
            <p:nvPr/>
          </p:nvSpPr>
          <p:spPr>
            <a:xfrm flipH="1">
              <a:off x="21585511" y="615948"/>
              <a:ext cx="2365243" cy="127000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3" algn="r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CH" sz="1600" b="1"/>
                <a:t>  </a:t>
              </a:r>
              <a:r>
                <a:rPr lang="fr-CH" sz="1400" b="1"/>
                <a:t>FPSE / Journal Club / </a:t>
              </a:r>
              <a:r>
                <a:rPr lang="fr-CH" sz="1400" b="1" err="1"/>
                <a:t>Unige</a:t>
              </a:r>
              <a:endParaRPr lang="fr-CH" sz="1400" b="1"/>
            </a:p>
            <a:p>
              <a:pPr marL="1371600" marR="0" lvl="3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CH" sz="1400" b="1"/>
                <a:t>21/11/2025</a:t>
              </a:r>
            </a:p>
            <a:p>
              <a:pPr lvl="3" algn="r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00" b="1"/>
            </a:p>
          </p:txBody>
        </p:sp>
      </p:grpSp>
    </p:spTree>
    <p:extLst>
      <p:ext uri="{BB962C8B-B14F-4D97-AF65-F5344CB8AC3E}">
        <p14:creationId xmlns:p14="http://schemas.microsoft.com/office/powerpoint/2010/main" val="67751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ge.ch/biblio/index.php/download_file/10807/4662/" TargetMode="External"/><Relationship Id="rId2" Type="http://schemas.openxmlformats.org/officeDocument/2006/relationships/hyperlink" Target="https://www.unige.ch/biblio/en/news/archive/2024/guide-ia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ge.ch/biblio/index.php/download_file/10807/4662/" TargetMode="External"/><Relationship Id="rId5" Type="http://schemas.openxmlformats.org/officeDocument/2006/relationships/hyperlink" Target="https://www.unige.ch/biblio/en/news/archive/2024/guide-iag/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m.org/publications/policies/frequently-asked-question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ieee.org/author-guidelines-for-artificial-intelligence-ai-generated-tex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ircAruvnK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7/s43681-024-00480-z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3.1378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source.org/os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m.org/publications/policies/artifact-review-and-badging-curren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unige.ch/numerique/index.php/download_file/703/958/" TargetMode="Externa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ge.ch/numerique/ia-generative-guide-unige" TargetMode="External"/><Relationship Id="rId3" Type="http://schemas.openxmlformats.org/officeDocument/2006/relationships/hyperlink" Target="https://eur-lex.europa.eu/legal-content/EN/TXT/?uri=CELEX%3A32024R1689" TargetMode="External"/><Relationship Id="rId7" Type="http://schemas.openxmlformats.org/officeDocument/2006/relationships/hyperlink" Target="https://www.unige.ch/universite/politique-generale/prise-de-position-sur-lintelligence-artificielle/" TargetMode="External"/><Relationship Id="rId2" Type="http://schemas.openxmlformats.org/officeDocument/2006/relationships/hyperlink" Target="https://doi.org/10.1007/s43681-024-00480-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ge.ch/biblio/en/news/archive/2024/guide-iag/" TargetMode="External"/><Relationship Id="rId5" Type="http://schemas.openxmlformats.org/officeDocument/2006/relationships/hyperlink" Target="https://unesdoc.unesco.org/ark:/48223/pf0000381137" TargetMode="External"/><Relationship Id="rId4" Type="http://schemas.openxmlformats.org/officeDocument/2006/relationships/hyperlink" Target="https://share.google/WUvjpN7nEquil8VN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ge.ch/universite/politique-generale/prise-de-position-sur-lintelligence-artificielle/" TargetMode="External"/><Relationship Id="rId2" Type="http://schemas.openxmlformats.org/officeDocument/2006/relationships/hyperlink" Target="https://ciel.unige.ch/2024/12/tour-dhorizon-de-recommandations-des-facultes-unige-sur-lutilisation-de-lia-generative-dans-lenseignement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365.cloud.microsoft/cha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pilot.microsoft.com/" TargetMode="External"/><Relationship Id="rId2" Type="http://schemas.openxmlformats.org/officeDocument/2006/relationships/hyperlink" Target="https://m365.cloud.microsof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plone.unige.ch/distic/pub/microsoft-365/microsoft-copilot-chat" TargetMode="External"/><Relationship Id="rId4" Type="http://schemas.openxmlformats.org/officeDocument/2006/relationships/hyperlink" Target="https://bing.com/cha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4108-ADF7-2BA9-CDE3-29FBD303A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631" y="397764"/>
            <a:ext cx="10460736" cy="2763380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effectLst/>
                <a:latin typeface="+mn-lt"/>
              </a:rPr>
              <a:t> </a:t>
            </a:r>
            <a:br>
              <a:rPr lang="en-GB" sz="4800" dirty="0">
                <a:effectLst/>
                <a:latin typeface="+mn-lt"/>
              </a:rPr>
            </a:br>
            <a:r>
              <a:rPr lang="en-GB" sz="2800" dirty="0">
                <a:effectLst/>
                <a:latin typeface="+mn-lt"/>
              </a:rPr>
              <a:t> </a:t>
            </a:r>
            <a:br>
              <a:rPr lang="en-GB" sz="4800" dirty="0">
                <a:effectLst/>
                <a:latin typeface="+mn-lt"/>
              </a:rPr>
            </a:br>
            <a:br>
              <a:rPr lang="en-GB" sz="4800" dirty="0">
                <a:latin typeface="+mn-lt"/>
              </a:rPr>
            </a:br>
            <a:r>
              <a:rPr lang="en-GB" sz="4400" dirty="0">
                <a:ea typeface="+mj-lt"/>
                <a:cs typeface="+mj-lt"/>
              </a:rPr>
              <a:t>The use of Artificial Intelligence in Open Science. </a:t>
            </a:r>
            <a:br>
              <a:rPr lang="en-GB" sz="44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Opportunities, limitations, and ethical considerations</a:t>
            </a:r>
            <a:br>
              <a:rPr lang="en-GB" sz="4000" dirty="0">
                <a:latin typeface="Calibri Light"/>
                <a:ea typeface="Calibri Light"/>
                <a:cs typeface="Calibri Light"/>
              </a:rPr>
            </a:br>
            <a:br>
              <a:rPr lang="en-GB" sz="2800" dirty="0">
                <a:latin typeface="+mn-lt"/>
              </a:rPr>
            </a:br>
            <a:r>
              <a:rPr lang="en-GB" sz="3100" dirty="0">
                <a:latin typeface="+mn-lt"/>
                <a:ea typeface="Calibri"/>
                <a:cs typeface="Calibri"/>
              </a:rPr>
              <a:t>FPSE – Journal Club - </a:t>
            </a:r>
            <a:r>
              <a:rPr lang="en-GB" sz="3100" dirty="0" err="1">
                <a:latin typeface="+mn-lt"/>
                <a:ea typeface="Calibri"/>
                <a:cs typeface="Calibri"/>
              </a:rPr>
              <a:t>Unige</a:t>
            </a:r>
            <a:endParaRPr lang="en-GB" sz="3100" dirty="0"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35071-4695-5674-5CAC-89FF619F7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9581" y="3708634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/>
              <a:t>Prof. Giovanna Di Marzo </a:t>
            </a:r>
            <a:r>
              <a:rPr lang="en-GB" sz="2000" err="1"/>
              <a:t>Serugendo</a:t>
            </a:r>
            <a:endParaRPr lang="en-GB" sz="2000" err="1">
              <a:ea typeface="Calibri"/>
              <a:cs typeface="Calibri"/>
            </a:endParaRPr>
          </a:p>
          <a:p>
            <a:r>
              <a:rPr lang="en-GB" sz="2000"/>
              <a:t>Dr. Maria Assunta Cappelli</a:t>
            </a:r>
            <a:endParaRPr lang="en-GB" sz="2000">
              <a:ea typeface="Calibri"/>
              <a:cs typeface="Calibri"/>
            </a:endParaRPr>
          </a:p>
          <a:p>
            <a:endParaRPr lang="en-CH"/>
          </a:p>
        </p:txBody>
      </p:sp>
      <p:pic>
        <p:nvPicPr>
          <p:cNvPr id="4" name="cui50.tif" descr="cui50.tif">
            <a:extLst>
              <a:ext uri="{FF2B5EF4-FFF2-40B4-BE49-F238E27FC236}">
                <a16:creationId xmlns:a16="http://schemas.microsoft.com/office/drawing/2014/main" id="{BFD56FD4-4113-DBDB-E332-4863A2571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76" y="4829969"/>
            <a:ext cx="2507840" cy="1344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14">
            <a:extLst>
              <a:ext uri="{FF2B5EF4-FFF2-40B4-BE49-F238E27FC236}">
                <a16:creationId xmlns:a16="http://schemas.microsoft.com/office/drawing/2014/main" id="{B6BB6B95-11F3-0201-CC3A-20613235A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462" y="5039085"/>
            <a:ext cx="1074130" cy="1001101"/>
          </a:xfrm>
          <a:prstGeom prst="rect">
            <a:avLst/>
          </a:prstGeom>
        </p:spPr>
      </p:pic>
      <p:pic>
        <p:nvPicPr>
          <p:cNvPr id="6" name="Picture 5" descr="A black background with blue and green squares&#10;&#10;Description automatically generated">
            <a:extLst>
              <a:ext uri="{FF2B5EF4-FFF2-40B4-BE49-F238E27FC236}">
                <a16:creationId xmlns:a16="http://schemas.microsoft.com/office/drawing/2014/main" id="{F8950253-B01D-9C09-61F4-A80510C42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419" y="4860104"/>
            <a:ext cx="1951484" cy="11168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00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6AA5-17C7-AAFD-C670-3B0F293F0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Unige Library Guide to Reference use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511B0-1495-D1A0-34C7-11C09D5C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endParaRPr lang="en-CH" sz="1600" dirty="0"/>
          </a:p>
          <a:p>
            <a:pPr marL="0" indent="0">
              <a:buNone/>
            </a:pPr>
            <a:r>
              <a:rPr lang="en-GB" sz="1600" dirty="0">
                <a:solidFill>
                  <a:schemeClr val="bg2">
                    <a:lumMod val="76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https://www.unige.ch/biblio/en/news/archive/2024/guide-iag/</a:t>
            </a:r>
            <a:endParaRPr lang="en-GB" sz="1600" dirty="0">
              <a:solidFill>
                <a:schemeClr val="bg2">
                  <a:lumMod val="76000"/>
                </a:schemeClr>
              </a:solidFill>
              <a:ea typeface="Calibri"/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bg2">
                    <a:lumMod val="76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https://www.unige.ch/biblio/index.php/download_file/10807/4662/</a:t>
            </a:r>
            <a:r>
              <a:rPr lang="en-GB" sz="1600" dirty="0">
                <a:solidFill>
                  <a:schemeClr val="bg2">
                    <a:lumMod val="76000"/>
                  </a:schemeClr>
                </a:solidFill>
              </a:rPr>
              <a:t>  </a:t>
            </a:r>
            <a:endParaRPr lang="en-CH" sz="1600">
              <a:solidFill>
                <a:schemeClr val="bg2">
                  <a:lumMod val="76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F522E8-4989-ADBE-66F8-166B9464F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7" y="1326748"/>
            <a:ext cx="8500280" cy="38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7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98B9-08A3-1002-7A2C-54ABFB04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Unige</a:t>
            </a:r>
            <a:r>
              <a:rPr lang="en-US" dirty="0"/>
              <a:t> Library Guide to Reference use of AI</a:t>
            </a:r>
            <a:endParaRPr lang="en-US" b="0" dirty="0"/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F1C63F-770A-B5CC-6A5A-B01511C1E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168" y="897566"/>
            <a:ext cx="2227902" cy="5070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E693D-2385-30B6-1557-C0E64FCA3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705" y="893572"/>
            <a:ext cx="2470530" cy="5343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82C16-FC76-0B3C-53C0-B76D41B26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79" y="890730"/>
            <a:ext cx="2471098" cy="5329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98A25-C0D8-0269-BE88-CD3E6AB89B82}"/>
              </a:ext>
            </a:extLst>
          </p:cNvPr>
          <p:cNvSpPr txBox="1"/>
          <p:nvPr/>
        </p:nvSpPr>
        <p:spPr>
          <a:xfrm>
            <a:off x="5823045" y="6232477"/>
            <a:ext cx="7190095" cy="768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https://www.unige.ch/biblio/en/news/archive/2024/guide-iag/</a:t>
            </a:r>
            <a:endParaRPr lang="en-GB" sz="1200">
              <a:solidFill>
                <a:schemeClr val="bg2">
                  <a:lumMod val="76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https://www.unige.ch/biblio/index.php/download_file/10807/4662/</a:t>
            </a:r>
            <a:r>
              <a:rPr lang="en-GB" sz="12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 </a:t>
            </a:r>
            <a:endParaRPr lang="en-US" sz="1200">
              <a:solidFill>
                <a:schemeClr val="bg2">
                  <a:lumMod val="76000"/>
                </a:schemeClr>
              </a:solidFill>
              <a:ea typeface="Calibri"/>
              <a:cs typeface="Calibri"/>
            </a:endParaRPr>
          </a:p>
          <a:p>
            <a:pPr algn="l"/>
            <a:endParaRPr lang="en-US" sz="1400" dirty="0">
              <a:solidFill>
                <a:schemeClr val="bg2">
                  <a:lumMod val="76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87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1F952-64B1-F000-6CBB-5D7B881B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</a:t>
            </a:r>
            <a:r>
              <a:rPr lang="en-CH" dirty="0"/>
              <a:t>ournal psycho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59DB0-5783-8B63-C450-69661C8CE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39841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C5E6-FEB0-D1A4-4928-EFB84DEB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Publishers Guide to R</a:t>
            </a:r>
            <a:r>
              <a:rPr lang="en-GB" dirty="0"/>
              <a:t>e</a:t>
            </a:r>
            <a:r>
              <a:rPr lang="en-CH" dirty="0"/>
              <a:t>ference use of AI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EB03829-477B-2D68-949F-51597CC67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362" y="1253331"/>
            <a:ext cx="778927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31ECB-5B18-0F85-FEB5-79358ADB4406}"/>
              </a:ext>
            </a:extLst>
          </p:cNvPr>
          <p:cNvSpPr txBox="1"/>
          <p:nvPr/>
        </p:nvSpPr>
        <p:spPr>
          <a:xfrm>
            <a:off x="2201362" y="5794542"/>
            <a:ext cx="688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https://www.acm.org/publications/policies/frequently-asked-questions</a:t>
            </a:r>
            <a:r>
              <a:rPr lang="en-GB" dirty="0"/>
              <a:t>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4664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3948-FF68-62D8-6409-259666B12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Publishers Guide to R</a:t>
            </a:r>
            <a:r>
              <a:rPr lang="en-GB" dirty="0"/>
              <a:t>e</a:t>
            </a:r>
            <a:r>
              <a:rPr lang="en-CH" dirty="0"/>
              <a:t>ference use of AI</a:t>
            </a:r>
          </a:p>
        </p:txBody>
      </p:sp>
      <p:pic>
        <p:nvPicPr>
          <p:cNvPr id="5" name="Content Placeholder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7B52AC28-8474-AA39-E747-127CA9EE0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355" y="1317297"/>
            <a:ext cx="3841997" cy="21117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655379-4CC9-16D2-89E8-381D8F9E925E}"/>
              </a:ext>
            </a:extLst>
          </p:cNvPr>
          <p:cNvSpPr txBox="1"/>
          <p:nvPr/>
        </p:nvSpPr>
        <p:spPr>
          <a:xfrm>
            <a:off x="2402016" y="5540703"/>
            <a:ext cx="804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https://open.ieee.org/author-guidelines-for-artificial-intelligence-ai-generated-text/</a:t>
            </a:r>
            <a:r>
              <a:rPr lang="en-GB" dirty="0"/>
              <a:t> </a:t>
            </a:r>
            <a:endParaRPr lang="en-CH" dirty="0"/>
          </a:p>
        </p:txBody>
      </p:sp>
      <p:pic>
        <p:nvPicPr>
          <p:cNvPr id="8" name="Picture 7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4348A759-5EC8-2220-6525-D3B155035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178" y="2373148"/>
            <a:ext cx="6648797" cy="303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88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2A36-BCA3-2DC2-E68F-29B158AF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Operating Principles 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3B873-2225-16CF-AF8F-771199D6D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Machine Learning / Deep Learning </a:t>
            </a:r>
          </a:p>
          <a:p>
            <a:r>
              <a:rPr lang="en-US" dirty="0">
                <a:ea typeface="Calibri"/>
                <a:cs typeface="Calibri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25111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00A78-5C61-4896-D83C-50688316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Machine Learning / Deep Learning</a:t>
            </a:r>
            <a:endParaRPr lang="it-I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4CAC2E-893C-0C4A-929D-9AF52048B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31" y="1790114"/>
            <a:ext cx="4935941" cy="3279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21F15B-B6FF-BD36-4C14-09300BF63D71}"/>
              </a:ext>
            </a:extLst>
          </p:cNvPr>
          <p:cNvSpPr txBox="1"/>
          <p:nvPr/>
        </p:nvSpPr>
        <p:spPr>
          <a:xfrm>
            <a:off x="306324" y="521383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Generated by Copilot</a:t>
            </a:r>
            <a:endParaRPr lang="en-US" dirty="0">
              <a:solidFill>
                <a:schemeClr val="bg2">
                  <a:lumMod val="76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15E216-30A9-C146-5B5D-2869D978A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57" y="1785582"/>
            <a:ext cx="4941627" cy="3286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25B9B-A08D-BC4B-B2F5-2E9E685B9467}"/>
              </a:ext>
            </a:extLst>
          </p:cNvPr>
          <p:cNvSpPr txBox="1"/>
          <p:nvPr/>
        </p:nvSpPr>
        <p:spPr>
          <a:xfrm>
            <a:off x="6311338" y="521383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Generated by Copilot</a:t>
            </a:r>
            <a:endParaRPr lang="en-US" dirty="0">
              <a:solidFill>
                <a:schemeClr val="bg2">
                  <a:lumMod val="76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4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Content Placeholder 4" descr="Screen Shot 2020-03-12 at 11.47.26 PM.png">
            <a:extLst>
              <a:ext uri="{FF2B5EF4-FFF2-40B4-BE49-F238E27FC236}">
                <a16:creationId xmlns:a16="http://schemas.microsoft.com/office/drawing/2014/main" id="{FD2D7B67-7FC9-1A49-A3F5-8EF0AA535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3" b="-12035"/>
          <a:stretch/>
        </p:blipFill>
        <p:spPr>
          <a:xfrm>
            <a:off x="1328635" y="1638260"/>
            <a:ext cx="9312058" cy="4016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2AA32-3AAA-014F-BFBD-9B157991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fld id="{40BE7E42-FC02-4327-A54C-3BC56BD1E1FD}" type="slidenum">
              <a:rPr lang="en-US" smtClean="0"/>
              <a:pPr eaLnBrk="1" hangingPunct="1"/>
              <a:t>17</a:t>
            </a:fld>
            <a:endParaRPr lang="en-GB" altLang="en-CH" sz="1200">
              <a:solidFill>
                <a:srgbClr val="898989"/>
              </a:solidFill>
            </a:endParaRPr>
          </a:p>
        </p:txBody>
      </p:sp>
      <p:sp>
        <p:nvSpPr>
          <p:cNvPr id="100357" name="TextBox 5">
            <a:extLst>
              <a:ext uri="{FF2B5EF4-FFF2-40B4-BE49-F238E27FC236}">
                <a16:creationId xmlns:a16="http://schemas.microsoft.com/office/drawing/2014/main" id="{7B5E9CAD-97A1-C44A-8417-4BEC7D19B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288" y="5485678"/>
            <a:ext cx="73635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Tahoma"/>
                <a:ea typeface="ＭＳ Ｐゴシック"/>
              </a:rPr>
              <a:t>See: </a:t>
            </a:r>
            <a:r>
              <a:rPr lang="en-US" sz="1600" dirty="0">
                <a:latin typeface="Tahoma"/>
                <a:ea typeface="ＭＳ Ｐゴシック"/>
                <a:hlinkClick r:id="rId4"/>
              </a:rPr>
              <a:t>https://www.youtube.com/watch?v=aircAruvnKk</a:t>
            </a:r>
            <a:r>
              <a:rPr lang="en-US" sz="1600" dirty="0">
                <a:latin typeface="Tahoma"/>
                <a:ea typeface="ＭＳ Ｐゴシック"/>
              </a:rPr>
              <a:t>  </a:t>
            </a:r>
            <a:endParaRPr lang="en-GB" sz="1600" dirty="0"/>
          </a:p>
        </p:txBody>
      </p:sp>
      <p:sp>
        <p:nvSpPr>
          <p:cNvPr id="6" name="Google Shape;1291;p108">
            <a:extLst>
              <a:ext uri="{FF2B5EF4-FFF2-40B4-BE49-F238E27FC236}">
                <a16:creationId xmlns:a16="http://schemas.microsoft.com/office/drawing/2014/main" id="{52E6A600-DD32-2771-9C5C-32802F80DE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9977" y="151140"/>
            <a:ext cx="11506489" cy="786342"/>
          </a:xfr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/>
          </a:bodyPr>
          <a:lstStyle/>
          <a:p>
            <a:pPr algn="ctr"/>
            <a:r>
              <a:rPr lang="fr" sz="4000" dirty="0">
                <a:ea typeface="Calibri Light"/>
                <a:cs typeface="Calibri Light"/>
              </a:rPr>
              <a:t>Deep</a:t>
            </a:r>
            <a:r>
              <a:rPr lang="fr" sz="4000" dirty="0">
                <a:ea typeface="+mj-lt"/>
                <a:cs typeface="+mj-lt"/>
              </a:rPr>
              <a:t> neural networks and </a:t>
            </a:r>
            <a:r>
              <a:rPr lang="fr" sz="4000" dirty="0" err="1">
                <a:ea typeface="+mj-lt"/>
                <a:cs typeface="+mj-lt"/>
              </a:rPr>
              <a:t>their</a:t>
            </a:r>
            <a:r>
              <a:rPr lang="fr" sz="4000" dirty="0">
                <a:ea typeface="+mj-lt"/>
                <a:cs typeface="+mj-lt"/>
              </a:rPr>
              <a:t> impact</a:t>
            </a:r>
          </a:p>
        </p:txBody>
      </p:sp>
    </p:spTree>
    <p:extLst>
      <p:ext uri="{BB962C8B-B14F-4D97-AF65-F5344CB8AC3E}">
        <p14:creationId xmlns:p14="http://schemas.microsoft.com/office/powerpoint/2010/main" val="2252231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88E5-35A4-0065-FC43-8077A7F9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Impact</a:t>
            </a:r>
            <a:endParaRPr lang="en-US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148C95A7-DC89-0041-1E8F-EBCDA862F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784197"/>
              </p:ext>
            </p:extLst>
          </p:nvPr>
        </p:nvGraphicFramePr>
        <p:xfrm>
          <a:off x="838200" y="155245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5348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CD439-FA26-8024-9593-A6738847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>
                <a:ea typeface="+mj-lt"/>
                <a:cs typeface="+mj-lt"/>
              </a:rPr>
              <a:t>ETHICS</a:t>
            </a:r>
            <a:endParaRPr lang="fr-CH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B891AA1-D10A-9D22-192A-C8DE50DE0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Ethical principles</a:t>
            </a:r>
          </a:p>
          <a:p>
            <a:r>
              <a:rPr lang="en-US" dirty="0">
                <a:ea typeface="Calibri"/>
                <a:cs typeface="Calibri"/>
              </a:rPr>
              <a:t>Practical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86683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7175-0272-D8FE-1273-39E51037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B501C-B09F-87D1-6D90-95A257691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2670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b="1" dirty="0">
                <a:latin typeface="Calibri Light"/>
                <a:ea typeface="+mn-lt"/>
                <a:cs typeface="+mn-lt"/>
              </a:rPr>
              <a:t>START-UP</a:t>
            </a:r>
            <a:br>
              <a:rPr lang="en-US" b="1" dirty="0">
                <a:latin typeface="Calibri Light"/>
                <a:ea typeface="+mn-lt"/>
                <a:cs typeface="+mn-lt"/>
              </a:rPr>
            </a:br>
            <a:r>
              <a:rPr lang="en-US" b="1" dirty="0">
                <a:latin typeface="Calibri Light"/>
                <a:ea typeface="+mn-lt"/>
                <a:cs typeface="+mn-lt"/>
              </a:rPr>
              <a:t> </a:t>
            </a:r>
            <a:r>
              <a:rPr lang="en-US" sz="2400" dirty="0">
                <a:latin typeface="Calibri Light"/>
                <a:ea typeface="+mn-lt"/>
                <a:cs typeface="+mn-lt"/>
              </a:rPr>
              <a:t>Best practices</a:t>
            </a:r>
            <a:br>
              <a:rPr lang="en-US" sz="2400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Institutional tools</a:t>
            </a:r>
            <a:br>
              <a:rPr lang="en-US" sz="2400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How to connect to MS Copilot</a:t>
            </a:r>
            <a:endParaRPr lang="it-IT" sz="2400">
              <a:latin typeface="Calibri Light"/>
              <a:ea typeface="+mn-lt"/>
              <a:cs typeface="+mn-lt"/>
            </a:endParaRPr>
          </a:p>
          <a:p>
            <a:pPr>
              <a:buNone/>
            </a:pPr>
            <a:r>
              <a:rPr lang="en-US" b="1" dirty="0">
                <a:latin typeface="Calibri Light"/>
                <a:ea typeface="+mn-lt"/>
                <a:cs typeface="+mn-lt"/>
              </a:rPr>
              <a:t>RECOMMENDATIONS</a:t>
            </a:r>
            <a:br>
              <a:rPr lang="en-US" b="1" dirty="0">
                <a:latin typeface="Calibri Light"/>
                <a:ea typeface="+mn-lt"/>
                <a:cs typeface="+mn-lt"/>
              </a:rPr>
            </a:br>
            <a:r>
              <a:rPr lang="en-US" b="1" dirty="0">
                <a:latin typeface="Calibri Light"/>
                <a:ea typeface="+mn-lt"/>
                <a:cs typeface="+mn-lt"/>
              </a:rPr>
              <a:t> </a:t>
            </a:r>
            <a:r>
              <a:rPr lang="en-US" sz="2400" dirty="0">
                <a:latin typeface="Calibri Light"/>
                <a:ea typeface="+mn-lt"/>
                <a:cs typeface="+mn-lt"/>
              </a:rPr>
              <a:t>Library reminders</a:t>
            </a:r>
            <a:br>
              <a:rPr lang="en-US" sz="2400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Publishing houses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>
              <a:buNone/>
            </a:pPr>
            <a:r>
              <a:rPr lang="en-US" b="1" dirty="0">
                <a:latin typeface="Calibri Light"/>
                <a:ea typeface="+mn-lt"/>
                <a:cs typeface="+mn-lt"/>
              </a:rPr>
              <a:t>OPERATING PRINCIPLES</a:t>
            </a:r>
            <a:br>
              <a:rPr lang="en-US" b="1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Neural networks</a:t>
            </a:r>
            <a:br>
              <a:rPr lang="en-US" sz="2400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Impact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dirty="0">
              <a:latin typeface="Calibri Light"/>
              <a:ea typeface="Calibri"/>
              <a:cs typeface="Calibri"/>
            </a:endParaRPr>
          </a:p>
          <a:p>
            <a:endParaRPr lang="en-US" dirty="0">
              <a:latin typeface="Calibri Light"/>
              <a:ea typeface="Calibri"/>
              <a:cs typeface="Calibri"/>
            </a:endParaRPr>
          </a:p>
          <a:p>
            <a:endParaRPr lang="en-US" dirty="0">
              <a:latin typeface="Calibri Light"/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96328-6E8F-3564-7CCD-50840C668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267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b="1" dirty="0">
                <a:latin typeface="Calibri Light"/>
                <a:ea typeface="+mn-lt"/>
                <a:cs typeface="+mn-lt"/>
              </a:rPr>
              <a:t>ETHICS</a:t>
            </a:r>
            <a:br>
              <a:rPr lang="en-US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Ethical principles</a:t>
            </a:r>
            <a:br>
              <a:rPr lang="en-US" sz="2400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Practical aspects</a:t>
            </a:r>
            <a:endParaRPr lang="it-IT" sz="2400">
              <a:latin typeface="Calibri Light"/>
              <a:ea typeface="Calibri"/>
              <a:cs typeface="Calibri"/>
            </a:endParaRPr>
          </a:p>
          <a:p>
            <a:pPr>
              <a:buNone/>
            </a:pPr>
            <a:r>
              <a:rPr lang="en-US" b="1" dirty="0">
                <a:latin typeface="Calibri Light"/>
                <a:ea typeface="+mn-lt"/>
                <a:cs typeface="+mn-lt"/>
              </a:rPr>
              <a:t>OPEN SCIENCE</a:t>
            </a:r>
            <a:br>
              <a:rPr lang="en-US" sz="1800" b="1" dirty="0">
                <a:latin typeface="Calibri Light"/>
                <a:ea typeface="+mn-lt"/>
                <a:cs typeface="+mn-lt"/>
              </a:rPr>
            </a:br>
            <a:r>
              <a:rPr lang="en-US" sz="1800" b="1" dirty="0">
                <a:latin typeface="Calibri Light"/>
                <a:ea typeface="+mn-lt"/>
                <a:cs typeface="+mn-lt"/>
              </a:rPr>
              <a:t> </a:t>
            </a:r>
            <a:r>
              <a:rPr lang="en-US" sz="2400" dirty="0">
                <a:latin typeface="Calibri Light"/>
                <a:ea typeface="+mn-lt"/>
                <a:cs typeface="+mn-lt"/>
              </a:rPr>
              <a:t>Importance</a:t>
            </a:r>
            <a:br>
              <a:rPr lang="en-US" sz="2400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AI and open source</a:t>
            </a:r>
          </a:p>
          <a:p>
            <a:pPr>
              <a:buNone/>
            </a:pPr>
            <a:r>
              <a:rPr lang="en-US" b="1" dirty="0">
                <a:latin typeface="Calibri Light"/>
                <a:ea typeface="+mn-lt"/>
                <a:cs typeface="+mn-lt"/>
              </a:rPr>
              <a:t>REPRODUCIBILITY</a:t>
            </a:r>
            <a:br>
              <a:rPr lang="en-US" sz="1800" b="1" dirty="0">
                <a:latin typeface="Calibri Light"/>
                <a:ea typeface="+mn-lt"/>
                <a:cs typeface="+mn-lt"/>
              </a:rPr>
            </a:br>
            <a:r>
              <a:rPr lang="en-US" sz="1800" b="1" dirty="0">
                <a:latin typeface="Calibri Light"/>
                <a:ea typeface="+mn-lt"/>
                <a:cs typeface="+mn-lt"/>
              </a:rPr>
              <a:t> </a:t>
            </a:r>
            <a:r>
              <a:rPr lang="en-US" sz="2400" dirty="0">
                <a:latin typeface="Calibri Light"/>
                <a:ea typeface="+mn-lt"/>
                <a:cs typeface="+mn-lt"/>
              </a:rPr>
              <a:t>Reproducibility badges (FAIR)</a:t>
            </a:r>
            <a:br>
              <a:rPr lang="en-US" sz="2400" dirty="0">
                <a:latin typeface="Calibri Light"/>
                <a:ea typeface="+mn-lt"/>
                <a:cs typeface="+mn-lt"/>
              </a:rPr>
            </a:br>
            <a:r>
              <a:rPr lang="en-US" sz="2400" dirty="0">
                <a:latin typeface="Calibri Light"/>
                <a:ea typeface="+mn-lt"/>
                <a:cs typeface="+mn-lt"/>
              </a:rPr>
              <a:t> Impact of AI on reproducibility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>
              <a:buNone/>
            </a:pPr>
            <a:r>
              <a:rPr lang="en-US" b="1" dirty="0">
                <a:latin typeface="Calibri Light"/>
                <a:ea typeface="+mn-lt"/>
                <a:cs typeface="+mn-lt"/>
              </a:rPr>
              <a:t>CONCLUSION</a:t>
            </a:r>
            <a:br>
              <a:rPr lang="en-US" sz="1800" b="1" dirty="0">
                <a:latin typeface="Calibri Light"/>
                <a:ea typeface="+mn-lt"/>
                <a:cs typeface="+mn-lt"/>
              </a:rPr>
            </a:br>
            <a:r>
              <a:rPr lang="en-US" sz="1800" b="1" dirty="0">
                <a:latin typeface="Calibri Light"/>
                <a:ea typeface="+mn-lt"/>
                <a:cs typeface="+mn-lt"/>
              </a:rPr>
              <a:t> </a:t>
            </a:r>
            <a:r>
              <a:rPr lang="en-US" sz="2400" dirty="0">
                <a:latin typeface="Calibri Light"/>
                <a:ea typeface="+mn-lt"/>
                <a:cs typeface="+mn-lt"/>
              </a:rPr>
              <a:t>Key considerations</a:t>
            </a:r>
            <a:endParaRPr lang="en-US" dirty="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1800" dirty="0">
              <a:ea typeface="Calibri"/>
              <a:cs typeface="Calibri"/>
            </a:endParaRPr>
          </a:p>
          <a:p>
            <a:endParaRPr lang="en-US" sz="150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926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BB09E-1371-D553-3495-64CF50F4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Why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discuss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ethics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in IA?</a:t>
            </a:r>
            <a:endParaRPr lang="en-US" sz="3200" b="0" dirty="0">
              <a:solidFill>
                <a:srgbClr val="000000"/>
              </a:solidFill>
              <a:ea typeface="Calibri Light"/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4353DF-DFBC-3EDE-B362-E6486FA3A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021" y="1032310"/>
            <a:ext cx="10400779" cy="47334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fr-CH" sz="2000" b="1" dirty="0">
                <a:ea typeface="+mn-lt"/>
                <a:cs typeface="+mn-lt"/>
              </a:rPr>
              <a:t>Influence on </a:t>
            </a:r>
            <a:r>
              <a:rPr lang="fr-CH" sz="2000" b="1" err="1">
                <a:ea typeface="+mn-lt"/>
                <a:cs typeface="+mn-lt"/>
              </a:rPr>
              <a:t>research</a:t>
            </a:r>
            <a:endParaRPr lang="fr-CH" sz="2000"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CH" sz="1600" dirty="0">
                <a:ea typeface="+mn-lt"/>
                <a:cs typeface="+mn-lt"/>
              </a:rPr>
              <a:t>    </a:t>
            </a:r>
            <a:r>
              <a:rPr lang="fr-CH" sz="1600" err="1">
                <a:ea typeface="+mn-lt"/>
                <a:cs typeface="+mn-lt"/>
              </a:rPr>
              <a:t>Present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err="1">
                <a:ea typeface="+mn-lt"/>
                <a:cs typeface="+mn-lt"/>
              </a:rPr>
              <a:t>across</a:t>
            </a:r>
            <a:r>
              <a:rPr lang="fr-CH" sz="1600" dirty="0">
                <a:ea typeface="+mn-lt"/>
                <a:cs typeface="+mn-lt"/>
              </a:rPr>
              <a:t> all disciplines</a:t>
            </a:r>
            <a:br>
              <a:rPr lang="fr-CH" sz="1600" dirty="0">
                <a:ea typeface="+mn-lt"/>
                <a:cs typeface="+mn-lt"/>
              </a:rPr>
            </a:br>
            <a:r>
              <a:rPr lang="fr-CH" sz="1600" dirty="0">
                <a:ea typeface="+mn-lt"/>
                <a:cs typeface="+mn-lt"/>
              </a:rPr>
              <a:t>    </a:t>
            </a:r>
            <a:r>
              <a:rPr lang="fr-CH" sz="1600" err="1">
                <a:ea typeface="+mn-lt"/>
                <a:cs typeface="+mn-lt"/>
              </a:rPr>
              <a:t>Alters</a:t>
            </a:r>
            <a:r>
              <a:rPr lang="fr-CH" sz="1600" dirty="0">
                <a:ea typeface="+mn-lt"/>
                <a:cs typeface="+mn-lt"/>
              </a:rPr>
              <a:t> data collection, </a:t>
            </a:r>
            <a:r>
              <a:rPr lang="fr-CH" sz="1600" err="1">
                <a:ea typeface="+mn-lt"/>
                <a:cs typeface="+mn-lt"/>
              </a:rPr>
              <a:t>analysis</a:t>
            </a:r>
            <a:r>
              <a:rPr lang="fr-CH" sz="1600" dirty="0">
                <a:ea typeface="+mn-lt"/>
                <a:cs typeface="+mn-lt"/>
              </a:rPr>
              <a:t>, and </a:t>
            </a:r>
            <a:r>
              <a:rPr lang="fr-CH" sz="1600" err="1">
                <a:ea typeface="+mn-lt"/>
                <a:cs typeface="+mn-lt"/>
              </a:rPr>
              <a:t>interpretation</a:t>
            </a:r>
            <a:br>
              <a:rPr lang="fr-CH" sz="1600" dirty="0">
                <a:ea typeface="+mn-lt"/>
                <a:cs typeface="+mn-lt"/>
              </a:rPr>
            </a:br>
            <a:r>
              <a:rPr lang="fr-CH" sz="1600" dirty="0">
                <a:ea typeface="+mn-lt"/>
                <a:cs typeface="+mn-lt"/>
              </a:rPr>
              <a:t>    Can </a:t>
            </a:r>
            <a:r>
              <a:rPr lang="fr-CH" sz="1600" err="1">
                <a:ea typeface="+mn-lt"/>
                <a:cs typeface="+mn-lt"/>
              </a:rPr>
              <a:t>reshape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err="1">
                <a:ea typeface="+mn-lt"/>
                <a:cs typeface="+mn-lt"/>
              </a:rPr>
              <a:t>scientific</a:t>
            </a:r>
            <a:r>
              <a:rPr lang="fr-CH" sz="1600" dirty="0">
                <a:ea typeface="+mn-lt"/>
                <a:cs typeface="+mn-lt"/>
              </a:rPr>
              <a:t> conclusions</a:t>
            </a:r>
          </a:p>
          <a:p>
            <a:pPr marL="0" indent="0">
              <a:buNone/>
            </a:pPr>
            <a:r>
              <a:rPr lang="fr-CH" sz="2000" b="1" dirty="0">
                <a:ea typeface="+mn-lt"/>
                <a:cs typeface="+mn-lt"/>
              </a:rPr>
              <a:t>Risk of </a:t>
            </a:r>
            <a:r>
              <a:rPr lang="fr-CH" sz="2000" b="1" err="1">
                <a:ea typeface="+mn-lt"/>
                <a:cs typeface="+mn-lt"/>
              </a:rPr>
              <a:t>bias</a:t>
            </a:r>
            <a:endParaRPr lang="fr-CH" sz="2000"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CH" sz="1600" dirty="0">
                <a:ea typeface="+mn-lt"/>
                <a:cs typeface="+mn-lt"/>
              </a:rPr>
              <a:t> </a:t>
            </a:r>
            <a:r>
              <a:rPr lang="fr-CH" sz="1600" err="1">
                <a:ea typeface="+mn-lt"/>
                <a:cs typeface="+mn-lt"/>
              </a:rPr>
              <a:t>Models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err="1">
                <a:ea typeface="+mn-lt"/>
                <a:cs typeface="+mn-lt"/>
              </a:rPr>
              <a:t>may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err="1">
                <a:ea typeface="+mn-lt"/>
                <a:cs typeface="+mn-lt"/>
              </a:rPr>
              <a:t>reproduce</a:t>
            </a:r>
            <a:r>
              <a:rPr lang="fr-CH" sz="1600" dirty="0">
                <a:ea typeface="+mn-lt"/>
                <a:cs typeface="+mn-lt"/>
              </a:rPr>
              <a:t> or </a:t>
            </a:r>
            <a:r>
              <a:rPr lang="fr-CH" sz="1600" err="1">
                <a:ea typeface="+mn-lt"/>
                <a:cs typeface="+mn-lt"/>
              </a:rPr>
              <a:t>amplify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err="1">
                <a:ea typeface="+mn-lt"/>
                <a:cs typeface="+mn-lt"/>
              </a:rPr>
              <a:t>inequalities</a:t>
            </a:r>
            <a:br>
              <a:rPr lang="fr-CH" sz="1600" dirty="0">
                <a:ea typeface="+mn-lt"/>
                <a:cs typeface="+mn-lt"/>
              </a:rPr>
            </a:br>
            <a:r>
              <a:rPr lang="fr-CH" sz="1600" dirty="0">
                <a:ea typeface="+mn-lt"/>
                <a:cs typeface="+mn-lt"/>
              </a:rPr>
              <a:t>    Training data </a:t>
            </a:r>
            <a:r>
              <a:rPr lang="fr-CH" sz="1600" err="1">
                <a:ea typeface="+mn-lt"/>
                <a:cs typeface="+mn-lt"/>
              </a:rPr>
              <a:t>may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err="1">
                <a:ea typeface="+mn-lt"/>
                <a:cs typeface="+mn-lt"/>
              </a:rPr>
              <a:t>contain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err="1">
                <a:ea typeface="+mn-lt"/>
                <a:cs typeface="+mn-lt"/>
              </a:rPr>
              <a:t>stereotypes</a:t>
            </a:r>
            <a:r>
              <a:rPr lang="fr-CH" sz="1600" dirty="0">
                <a:ea typeface="+mn-lt"/>
                <a:cs typeface="+mn-lt"/>
              </a:rPr>
              <a:t> or </a:t>
            </a:r>
            <a:r>
              <a:rPr lang="fr-CH" sz="1600" err="1">
                <a:ea typeface="+mn-lt"/>
                <a:cs typeface="+mn-lt"/>
              </a:rPr>
              <a:t>errors</a:t>
            </a:r>
            <a:br>
              <a:rPr lang="fr-CH" sz="1600" dirty="0">
                <a:ea typeface="+mn-lt"/>
                <a:cs typeface="+mn-lt"/>
              </a:rPr>
            </a:br>
            <a:r>
              <a:rPr lang="fr-CH" sz="1600" dirty="0">
                <a:ea typeface="+mn-lt"/>
                <a:cs typeface="+mn-lt"/>
              </a:rPr>
              <a:t>    </a:t>
            </a:r>
            <a:r>
              <a:rPr lang="fr-CH" sz="1600" err="1">
                <a:ea typeface="+mn-lt"/>
                <a:cs typeface="+mn-lt"/>
              </a:rPr>
              <a:t>Findings</a:t>
            </a:r>
            <a:r>
              <a:rPr lang="fr-CH" sz="1600" dirty="0">
                <a:ea typeface="+mn-lt"/>
                <a:cs typeface="+mn-lt"/>
              </a:rPr>
              <a:t> can </a:t>
            </a:r>
            <a:r>
              <a:rPr lang="fr-CH" sz="1600" err="1">
                <a:ea typeface="+mn-lt"/>
                <a:cs typeface="+mn-lt"/>
              </a:rPr>
              <a:t>be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err="1">
                <a:ea typeface="+mn-lt"/>
                <a:cs typeface="+mn-lt"/>
              </a:rPr>
              <a:t>distorted</a:t>
            </a:r>
            <a:r>
              <a:rPr lang="fr-CH" sz="1600" dirty="0">
                <a:ea typeface="+mn-lt"/>
                <a:cs typeface="+mn-lt"/>
              </a:rPr>
              <a:t> if </a:t>
            </a:r>
            <a:r>
              <a:rPr lang="fr-CH" sz="1600" err="1">
                <a:ea typeface="+mn-lt"/>
                <a:cs typeface="+mn-lt"/>
              </a:rPr>
              <a:t>biases</a:t>
            </a:r>
            <a:r>
              <a:rPr lang="fr-CH" sz="1600" dirty="0">
                <a:ea typeface="+mn-lt"/>
                <a:cs typeface="+mn-lt"/>
              </a:rPr>
              <a:t> are not addressed</a:t>
            </a:r>
          </a:p>
          <a:p>
            <a:pPr marL="0" indent="0">
              <a:buNone/>
            </a:pPr>
            <a:r>
              <a:rPr lang="fr-CH" sz="2000" b="1" dirty="0" err="1">
                <a:ea typeface="Calibri"/>
                <a:cs typeface="Calibri"/>
              </a:rPr>
              <a:t>Regulatory</a:t>
            </a:r>
            <a:r>
              <a:rPr lang="fr-CH" sz="2000" b="1" dirty="0">
                <a:ea typeface="Calibri"/>
                <a:cs typeface="Calibri"/>
              </a:rPr>
              <a:t> </a:t>
            </a:r>
            <a:r>
              <a:rPr lang="fr-CH" sz="2000" b="1" dirty="0" err="1">
                <a:ea typeface="Calibri"/>
                <a:cs typeface="Calibri"/>
              </a:rPr>
              <a:t>requirements</a:t>
            </a:r>
            <a:endParaRPr lang="fr-CH" sz="2000" b="1" dirty="0"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CH" sz="1600" dirty="0">
                <a:ea typeface="+mn-lt"/>
                <a:cs typeface="+mn-lt"/>
              </a:rPr>
              <a:t>    </a:t>
            </a:r>
            <a:r>
              <a:rPr lang="fr-CH" sz="1600" dirty="0" err="1">
                <a:ea typeface="+mn-lt"/>
                <a:cs typeface="+mn-lt"/>
              </a:rPr>
              <a:t>Mandatory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dirty="0" err="1">
                <a:ea typeface="+mn-lt"/>
                <a:cs typeface="+mn-lt"/>
              </a:rPr>
              <a:t>transparency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dirty="0" err="1">
                <a:ea typeface="+mn-lt"/>
                <a:cs typeface="+mn-lt"/>
              </a:rPr>
              <a:t>regarding</a:t>
            </a:r>
            <a:r>
              <a:rPr lang="fr-CH" sz="1600" dirty="0">
                <a:ea typeface="+mn-lt"/>
                <a:cs typeface="+mn-lt"/>
              </a:rPr>
              <a:t> training and data</a:t>
            </a:r>
            <a:br>
              <a:rPr lang="fr-CH" sz="1600" dirty="0">
                <a:ea typeface="+mn-lt"/>
                <a:cs typeface="+mn-lt"/>
              </a:rPr>
            </a:br>
            <a:r>
              <a:rPr lang="fr-CH" sz="1600" dirty="0">
                <a:ea typeface="+mn-lt"/>
                <a:cs typeface="+mn-lt"/>
              </a:rPr>
              <a:t>    Scientific </a:t>
            </a:r>
            <a:r>
              <a:rPr lang="fr-CH" sz="1600" dirty="0" err="1">
                <a:ea typeface="+mn-lt"/>
                <a:cs typeface="+mn-lt"/>
              </a:rPr>
              <a:t>responsibility</a:t>
            </a:r>
            <a:r>
              <a:rPr lang="fr-CH" sz="1600" dirty="0">
                <a:ea typeface="+mn-lt"/>
                <a:cs typeface="+mn-lt"/>
              </a:rPr>
              <a:t> for </a:t>
            </a:r>
            <a:r>
              <a:rPr lang="fr-CH" sz="1600" dirty="0" err="1">
                <a:ea typeface="+mn-lt"/>
                <a:cs typeface="+mn-lt"/>
              </a:rPr>
              <a:t>generated</a:t>
            </a:r>
            <a:r>
              <a:rPr lang="fr-CH" sz="1600" dirty="0">
                <a:ea typeface="+mn-lt"/>
                <a:cs typeface="+mn-lt"/>
              </a:rPr>
              <a:t> outputs</a:t>
            </a:r>
            <a:br>
              <a:rPr lang="fr-CH" sz="1600" dirty="0">
                <a:ea typeface="+mn-lt"/>
                <a:cs typeface="+mn-lt"/>
              </a:rPr>
            </a:br>
            <a:r>
              <a:rPr lang="fr-CH" sz="1600" dirty="0">
                <a:ea typeface="+mn-lt"/>
                <a:cs typeface="+mn-lt"/>
              </a:rPr>
              <a:t>    Compliance </a:t>
            </a:r>
            <a:r>
              <a:rPr lang="fr-CH" sz="1600" dirty="0" err="1">
                <a:ea typeface="+mn-lt"/>
                <a:cs typeface="+mn-lt"/>
              </a:rPr>
              <a:t>with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dirty="0" err="1">
                <a:ea typeface="+mn-lt"/>
                <a:cs typeface="+mn-lt"/>
              </a:rPr>
              <a:t>ethical</a:t>
            </a:r>
            <a:r>
              <a:rPr lang="fr-CH" sz="1600" dirty="0">
                <a:ea typeface="+mn-lt"/>
                <a:cs typeface="+mn-lt"/>
              </a:rPr>
              <a:t> </a:t>
            </a:r>
            <a:r>
              <a:rPr lang="fr-CH" sz="1600" dirty="0" err="1">
                <a:ea typeface="+mn-lt"/>
                <a:cs typeface="+mn-lt"/>
              </a:rPr>
              <a:t>principles</a:t>
            </a:r>
            <a:r>
              <a:rPr lang="fr-CH" sz="1600" dirty="0">
                <a:ea typeface="+mn-lt"/>
                <a:cs typeface="+mn-lt"/>
              </a:rPr>
              <a:t> and </a:t>
            </a:r>
            <a:r>
              <a:rPr lang="fr-CH" sz="1600" dirty="0" err="1">
                <a:ea typeface="+mn-lt"/>
                <a:cs typeface="+mn-lt"/>
              </a:rPr>
              <a:t>legislation</a:t>
            </a:r>
            <a:endParaRPr lang="fr-CH" sz="1600" err="1">
              <a:ea typeface="Calibri"/>
              <a:cs typeface="Calibri"/>
            </a:endParaRPr>
          </a:p>
          <a:p>
            <a:pPr marL="0" indent="0">
              <a:buNone/>
            </a:pPr>
            <a:endParaRPr lang="it-IT" sz="2200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0696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117EE-36BF-0317-FA03-970AECC17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29DE97-F4D1-231C-BFD9-A445F997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Ethical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and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Regulatory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principles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for AI</a:t>
            </a:r>
            <a:endParaRPr lang="it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B8918C-33B4-8F74-882B-8B6FCB2DF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361"/>
            <a:ext cx="10515600" cy="4590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it-IT" b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it-IT" sz="2200"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65B7EAE-2097-BBF8-05C9-B9D77F097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10976"/>
              </p:ext>
            </p:extLst>
          </p:nvPr>
        </p:nvGraphicFramePr>
        <p:xfrm>
          <a:off x="388188" y="1107056"/>
          <a:ext cx="11519788" cy="5242536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720405">
                  <a:extLst>
                    <a:ext uri="{9D8B030D-6E8A-4147-A177-3AD203B41FA5}">
                      <a16:colId xmlns:a16="http://schemas.microsoft.com/office/drawing/2014/main" val="3134173546"/>
                    </a:ext>
                  </a:extLst>
                </a:gridCol>
                <a:gridCol w="5160372">
                  <a:extLst>
                    <a:ext uri="{9D8B030D-6E8A-4147-A177-3AD203B41FA5}">
                      <a16:colId xmlns:a16="http://schemas.microsoft.com/office/drawing/2014/main" val="3523830697"/>
                    </a:ext>
                  </a:extLst>
                </a:gridCol>
                <a:gridCol w="4639011">
                  <a:extLst>
                    <a:ext uri="{9D8B030D-6E8A-4147-A177-3AD203B41FA5}">
                      <a16:colId xmlns:a16="http://schemas.microsoft.com/office/drawing/2014/main" val="3881874113"/>
                    </a:ext>
                  </a:extLst>
                </a:gridCol>
              </a:tblGrid>
              <a:tr h="33693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 noProof="0" dirty="0" err="1"/>
                        <a:t>Level</a:t>
                      </a:r>
                      <a:endParaRPr lang="fr-FR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 noProof="0" dirty="0"/>
                        <a:t>Source</a:t>
                      </a:r>
                      <a:endParaRPr lang="fr-FR" b="1" noProof="0" dirty="0" err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 noProof="0" dirty="0"/>
                        <a:t>Key </a:t>
                      </a:r>
                      <a:r>
                        <a:rPr lang="fr-FR" b="1" noProof="0" dirty="0" err="1"/>
                        <a:t>ethical</a:t>
                      </a:r>
                      <a:r>
                        <a:rPr lang="fr-FR" b="1" noProof="0" dirty="0"/>
                        <a:t> and normative principes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6665607"/>
                  </a:ext>
                </a:extLst>
              </a:tr>
              <a:tr h="1418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2000" noProof="0" dirty="0">
                          <a:solidFill>
                            <a:schemeClr val="accent1"/>
                          </a:solidFill>
                        </a:rPr>
                        <a:t>International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2000" b="1" noProof="0" dirty="0">
                          <a:solidFill>
                            <a:schemeClr val="accent1"/>
                          </a:solidFill>
                        </a:rPr>
                        <a:t>UNESCO – </a:t>
                      </a:r>
                      <a:r>
                        <a:rPr lang="fr-FR" sz="2000" b="1" i="1" noProof="0" err="1">
                          <a:solidFill>
                            <a:schemeClr val="accent1"/>
                          </a:solidFill>
                        </a:rPr>
                        <a:t>Recommendation</a:t>
                      </a:r>
                      <a:r>
                        <a:rPr lang="fr-FR" sz="2000" b="1" i="1" noProof="0" dirty="0">
                          <a:solidFill>
                            <a:schemeClr val="accent1"/>
                          </a:solidFill>
                        </a:rPr>
                        <a:t> on the </a:t>
                      </a:r>
                      <a:r>
                        <a:rPr lang="fr-FR" sz="2000" b="1" i="1" noProof="0" err="1">
                          <a:solidFill>
                            <a:schemeClr val="accent1"/>
                          </a:solidFill>
                        </a:rPr>
                        <a:t>Ethics</a:t>
                      </a:r>
                      <a:r>
                        <a:rPr lang="fr-FR" sz="2000" b="1" i="1" noProof="0" dirty="0">
                          <a:solidFill>
                            <a:schemeClr val="accent1"/>
                          </a:solidFill>
                        </a:rPr>
                        <a:t> of </a:t>
                      </a:r>
                      <a:r>
                        <a:rPr lang="fr-FR" sz="2000" b="1" i="1" noProof="0" err="1">
                          <a:solidFill>
                            <a:schemeClr val="accent1"/>
                          </a:solidFill>
                        </a:rPr>
                        <a:t>Artificial</a:t>
                      </a:r>
                      <a:r>
                        <a:rPr lang="fr-FR" sz="2000" b="1" i="1" noProof="0" dirty="0">
                          <a:solidFill>
                            <a:schemeClr val="accent1"/>
                          </a:solidFill>
                        </a:rPr>
                        <a:t> Intelligence</a:t>
                      </a:r>
                      <a:r>
                        <a:rPr lang="fr-FR" sz="2000" b="1" noProof="0" dirty="0">
                          <a:solidFill>
                            <a:schemeClr val="accent1"/>
                          </a:solidFill>
                        </a:rPr>
                        <a:t> (2021)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Transparency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;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accountability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;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fairness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 and non-discrimination; respect for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human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dignity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 and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fundamental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rights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;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environmental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sustainability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;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equitable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fr-FR" sz="2000" b="0" i="0" u="none" strike="noStrike" noProof="0" err="1">
                          <a:solidFill>
                            <a:schemeClr val="accent1"/>
                          </a:solidFill>
                        </a:rPr>
                        <a:t>access</a:t>
                      </a:r>
                      <a:r>
                        <a:rPr lang="fr-FR" sz="2000" b="0" i="0" u="none" strike="noStrike" noProof="0" dirty="0">
                          <a:solidFill>
                            <a:schemeClr val="accent1"/>
                          </a:solidFill>
                        </a:rPr>
                        <a:t> to AI.</a:t>
                      </a:r>
                      <a:endParaRPr lang="it-IT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2841067"/>
                  </a:ext>
                </a:extLst>
              </a:tr>
              <a:tr h="11526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2000" noProof="0" dirty="0">
                          <a:solidFill>
                            <a:srgbClr val="00B050"/>
                          </a:solidFill>
                        </a:rPr>
                        <a:t>Européen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2000" b="1" i="1" noProof="0" err="1">
                          <a:solidFill>
                            <a:srgbClr val="00B050"/>
                          </a:solidFill>
                        </a:rPr>
                        <a:t>Regulation</a:t>
                      </a:r>
                      <a:r>
                        <a:rPr lang="fr-FR" sz="2000" b="1" i="1" noProof="0" dirty="0">
                          <a:solidFill>
                            <a:srgbClr val="00B050"/>
                          </a:solidFill>
                        </a:rPr>
                        <a:t> (EU) 2024/1689 – EU AI </a:t>
                      </a:r>
                      <a:r>
                        <a:rPr lang="fr-FR" sz="2000" b="1" i="1" noProof="0" err="1">
                          <a:solidFill>
                            <a:srgbClr val="00B050"/>
                          </a:solidFill>
                        </a:rPr>
                        <a:t>Act</a:t>
                      </a:r>
                      <a:endParaRPr lang="fr-FR" sz="2000" b="1" i="1" noProof="0" dirty="0" err="1">
                        <a:solidFill>
                          <a:srgbClr val="00B05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fr-FR" sz="2000" b="1" i="1" noProof="0" dirty="0">
                        <a:solidFill>
                          <a:srgbClr val="00B050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fr-FR" sz="2000" b="1" i="1" noProof="0" dirty="0">
                          <a:solidFill>
                            <a:srgbClr val="00B050"/>
                          </a:solidFill>
                        </a:rPr>
                        <a:t>EU Commission, guidelines on </a:t>
                      </a:r>
                      <a:r>
                        <a:rPr lang="fr-FR" sz="2000" b="1" i="1" noProof="0" err="1">
                          <a:solidFill>
                            <a:srgbClr val="00B050"/>
                          </a:solidFill>
                        </a:rPr>
                        <a:t>prohibited</a:t>
                      </a:r>
                      <a:r>
                        <a:rPr lang="fr-FR" sz="2000" b="1" i="1" noProof="0" dirty="0">
                          <a:solidFill>
                            <a:srgbClr val="00B050"/>
                          </a:solidFill>
                        </a:rPr>
                        <a:t> AI Practices </a:t>
                      </a:r>
                      <a:r>
                        <a:rPr lang="fr-FR" sz="2000" b="1" i="0" noProof="0" dirty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fr-FR" sz="2000" b="1" i="0" noProof="0" err="1">
                          <a:solidFill>
                            <a:srgbClr val="00B050"/>
                          </a:solidFill>
                        </a:rPr>
                        <a:t>February</a:t>
                      </a:r>
                      <a:r>
                        <a:rPr lang="fr-FR" sz="2000" b="1" i="0" noProof="0" dirty="0">
                          <a:solidFill>
                            <a:srgbClr val="00B050"/>
                          </a:solidFill>
                        </a:rPr>
                        <a:t>, 2025)</a:t>
                      </a:r>
                      <a:endParaRPr lang="fr-FR" sz="2000" b="1" i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</a:rPr>
                        <a:t>Risk-</a:t>
                      </a:r>
                      <a:r>
                        <a:rPr lang="fr-FR" sz="2000" b="0" i="0" u="none" strike="noStrike" noProof="0" err="1">
                          <a:solidFill>
                            <a:srgbClr val="00B050"/>
                          </a:solidFill>
                        </a:rPr>
                        <a:t>based</a:t>
                      </a: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fr-FR" sz="2000" b="0" i="0" u="none" strike="noStrike" noProof="0" err="1">
                          <a:solidFill>
                            <a:srgbClr val="00B050"/>
                          </a:solidFill>
                        </a:rPr>
                        <a:t>approach</a:t>
                      </a: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</a:rPr>
                        <a:t>; obligations for high-</a:t>
                      </a:r>
                      <a:r>
                        <a:rPr lang="fr-FR" sz="2000" b="0" i="0" u="none" strike="noStrike" noProof="0" err="1">
                          <a:solidFill>
                            <a:srgbClr val="00B050"/>
                          </a:solidFill>
                        </a:rPr>
                        <a:t>risk</a:t>
                      </a: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fr-FR" sz="2000" b="0" i="0" u="none" strike="noStrike" noProof="0" err="1">
                          <a:solidFill>
                            <a:srgbClr val="00B050"/>
                          </a:solidFill>
                        </a:rPr>
                        <a:t>systems</a:t>
                      </a: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</a:rPr>
                        <a:t>; national and </a:t>
                      </a:r>
                      <a:r>
                        <a:rPr lang="fr-FR" sz="2000" b="0" i="0" u="none" strike="noStrike" noProof="0" err="1">
                          <a:solidFill>
                            <a:srgbClr val="00B050"/>
                          </a:solidFill>
                        </a:rPr>
                        <a:t>European</a:t>
                      </a: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fr-FR" sz="2000" b="0" i="0" u="none" strike="noStrike" noProof="0" err="1">
                          <a:solidFill>
                            <a:srgbClr val="00B050"/>
                          </a:solidFill>
                        </a:rPr>
                        <a:t>supervisory</a:t>
                      </a: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fr-FR" sz="2000" b="0" i="0" u="none" strike="noStrike" noProof="0" err="1">
                          <a:solidFill>
                            <a:srgbClr val="00B050"/>
                          </a:solidFill>
                        </a:rPr>
                        <a:t>authorities</a:t>
                      </a: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</a:rPr>
                        <a:t>; penalties for non-compliance.</a:t>
                      </a:r>
                      <a:r>
                        <a:rPr lang="fr-FR" sz="2000" b="0" i="0" u="none" strike="noStrike" noProof="0" dirty="0">
                          <a:solidFill>
                            <a:srgbClr val="00B050"/>
                          </a:solidFill>
                          <a:latin typeface="Calibri"/>
                        </a:rPr>
                        <a:t>.</a:t>
                      </a:r>
                      <a:r>
                        <a:rPr lang="fr-FR" sz="2000" noProof="0" dirty="0">
                          <a:solidFill>
                            <a:srgbClr val="00B050"/>
                          </a:solidFill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542406"/>
                  </a:ext>
                </a:extLst>
              </a:tr>
              <a:tr h="19506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2000" noProof="0" dirty="0">
                          <a:solidFill>
                            <a:srgbClr val="C00000"/>
                          </a:solidFill>
                        </a:rPr>
                        <a:t>Suisse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sz="2000" b="1" noProof="0" dirty="0">
                        <a:solidFill>
                          <a:srgbClr val="C00000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fr-FR" sz="2000" b="1" i="1" noProof="0" dirty="0" err="1">
                          <a:solidFill>
                            <a:srgbClr val="C00000"/>
                          </a:solidFill>
                        </a:rPr>
                        <a:t>Overview</a:t>
                      </a:r>
                      <a:r>
                        <a:rPr lang="fr-FR" sz="2000" b="1" i="1" noProof="0" dirty="0">
                          <a:solidFill>
                            <a:srgbClr val="C00000"/>
                          </a:solidFill>
                        </a:rPr>
                        <a:t> of AI </a:t>
                      </a:r>
                      <a:r>
                        <a:rPr lang="fr-FR" sz="2000" b="1" i="1" noProof="0" dirty="0" err="1">
                          <a:solidFill>
                            <a:srgbClr val="C00000"/>
                          </a:solidFill>
                        </a:rPr>
                        <a:t>Regulation</a:t>
                      </a:r>
                      <a:r>
                        <a:rPr lang="fr-FR" sz="2000" b="1" noProof="0" dirty="0">
                          <a:solidFill>
                            <a:srgbClr val="C00000"/>
                          </a:solidFill>
                        </a:rPr>
                        <a:t> (2025)</a:t>
                      </a:r>
                      <a:endParaRPr lang="fr-FR" sz="2000"/>
                    </a:p>
                    <a:p>
                      <a:pPr lvl="0">
                        <a:buNone/>
                      </a:pPr>
                      <a:endParaRPr lang="fr-FR" sz="2000" b="1" noProof="0" dirty="0">
                        <a:solidFill>
                          <a:srgbClr val="C0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fr-FR" sz="2000" b="1" noProof="0" dirty="0">
                        <a:solidFill>
                          <a:srgbClr val="C0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fr-FR" sz="2000" b="1" noProof="0" dirty="0">
                        <a:solidFill>
                          <a:srgbClr val="C0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fr-FR" sz="2000" b="1" noProof="0" dirty="0">
                        <a:solidFill>
                          <a:srgbClr val="C0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Pragmatic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sector-specific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approach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; application of data-protection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law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 (LPD) to AI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systems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;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required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transparency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 and documentation;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prevention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 of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discriminatory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fr-FR" sz="2000" b="0" i="0" u="none" strike="noStrike" noProof="0" dirty="0" err="1">
                          <a:solidFill>
                            <a:srgbClr val="C00000"/>
                          </a:solidFill>
                        </a:rPr>
                        <a:t>decisions</a:t>
                      </a:r>
                      <a:r>
                        <a:rPr lang="fr-FR" sz="2000" b="0" i="0" u="none" strike="noStrike" noProof="0" dirty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it-I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905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470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BEF77-FDE8-87BF-85EF-75818C101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36339A-9D9E-CCC4-16D8-90FDAD34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Ethical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and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Regulatory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principles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for AI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B9D0083-6F48-E275-A6F9-28D762DF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940" y="125151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it-IT" b="1" dirty="0">
              <a:ea typeface="Calibri"/>
              <a:cs typeface="Calibri"/>
            </a:endParaRPr>
          </a:p>
          <a:p>
            <a:endParaRPr lang="it-IT" dirty="0">
              <a:ea typeface="Calibri"/>
              <a:cs typeface="Calibri"/>
            </a:endParaRPr>
          </a:p>
        </p:txBody>
      </p:sp>
      <p:pic>
        <p:nvPicPr>
          <p:cNvPr id="6" name="Immagine 5" descr="Immagine che contiene testo, schermata, Carattere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587720AB-2111-5A27-BF1C-537BC46D9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r="132" b="22474"/>
          <a:stretch>
            <a:fillRect/>
          </a:stretch>
        </p:blipFill>
        <p:spPr>
          <a:xfrm>
            <a:off x="-111" y="816530"/>
            <a:ext cx="8766513" cy="5526699"/>
          </a:xfrm>
          <a:prstGeom prst="rect">
            <a:avLst/>
          </a:prstGeom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1CF1FED9-183C-63F8-AE7B-CBA95B37DF97}"/>
              </a:ext>
            </a:extLst>
          </p:cNvPr>
          <p:cNvSpPr/>
          <p:nvPr/>
        </p:nvSpPr>
        <p:spPr>
          <a:xfrm>
            <a:off x="2561265" y="1713414"/>
            <a:ext cx="1187173" cy="975234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BF9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4540E0-723D-393D-C767-CFDFDF845083}"/>
              </a:ext>
            </a:extLst>
          </p:cNvPr>
          <p:cNvSpPr txBox="1"/>
          <p:nvPr/>
        </p:nvSpPr>
        <p:spPr>
          <a:xfrm>
            <a:off x="9021588" y="5443062"/>
            <a:ext cx="3165277" cy="72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900">
                <a:solidFill>
                  <a:schemeClr val="bg2">
                    <a:lumMod val="76000"/>
                  </a:schemeClr>
                </a:solidFill>
                <a:latin typeface="Calibri Light"/>
                <a:ea typeface="Calibri Light"/>
                <a:cs typeface="Calibri Light"/>
              </a:rPr>
              <a:t>Cappelli, M.A., Di Marzo </a:t>
            </a:r>
            <a:r>
              <a:rPr lang="en-US" sz="900" err="1">
                <a:solidFill>
                  <a:schemeClr val="bg2">
                    <a:lumMod val="76000"/>
                  </a:schemeClr>
                </a:solidFill>
                <a:latin typeface="Calibri Light"/>
                <a:ea typeface="Calibri Light"/>
                <a:cs typeface="Calibri Light"/>
              </a:rPr>
              <a:t>Serugendo</a:t>
            </a:r>
            <a:r>
              <a:rPr lang="en-US" sz="900">
                <a:solidFill>
                  <a:schemeClr val="bg2">
                    <a:lumMod val="76000"/>
                  </a:schemeClr>
                </a:solidFill>
                <a:latin typeface="Calibri Light"/>
                <a:ea typeface="Calibri Light"/>
                <a:cs typeface="Calibri Light"/>
              </a:rPr>
              <a:t>, G. A semi-automated software model to support AI ethics compliance assessment of an AI system guided by ethical principles of AI. </a:t>
            </a:r>
            <a:r>
              <a:rPr lang="en-US" sz="900" i="1">
                <a:solidFill>
                  <a:schemeClr val="bg2">
                    <a:lumMod val="76000"/>
                  </a:schemeClr>
                </a:solidFill>
                <a:latin typeface="Calibri Light"/>
                <a:ea typeface="Calibri Light"/>
                <a:cs typeface="Calibri Light"/>
              </a:rPr>
              <a:t>AI Ethics</a:t>
            </a:r>
            <a:r>
              <a:rPr lang="en-US" sz="900" dirty="0">
                <a:solidFill>
                  <a:schemeClr val="bg2">
                    <a:lumMod val="76000"/>
                  </a:schemeClr>
                </a:solidFill>
                <a:latin typeface="Calibri Light"/>
                <a:ea typeface="Calibri Light"/>
                <a:cs typeface="Calibri Light"/>
              </a:rPr>
              <a:t> </a:t>
            </a:r>
            <a:r>
              <a:rPr lang="en-US" sz="900" b="1">
                <a:solidFill>
                  <a:schemeClr val="bg2">
                    <a:lumMod val="76000"/>
                  </a:schemeClr>
                </a:solidFill>
                <a:latin typeface="Calibri Light"/>
                <a:ea typeface="Calibri Light"/>
                <a:cs typeface="Calibri Light"/>
              </a:rPr>
              <a:t>5</a:t>
            </a:r>
            <a:r>
              <a:rPr lang="en-US" sz="900">
                <a:solidFill>
                  <a:schemeClr val="bg2">
                    <a:lumMod val="76000"/>
                  </a:schemeClr>
                </a:solidFill>
                <a:latin typeface="Calibri Light"/>
                <a:ea typeface="Calibri Light"/>
                <a:cs typeface="Calibri Light"/>
              </a:rPr>
              <a:t>, 1357–1380 (2025). </a:t>
            </a:r>
            <a:r>
              <a:rPr lang="en-US" sz="900" dirty="0">
                <a:solidFill>
                  <a:schemeClr val="bg2">
                    <a:lumMod val="76000"/>
                  </a:schemeClr>
                </a:solidFill>
                <a:latin typeface="Calibri Light"/>
                <a:ea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https://doi.org/10.1007/s43681-024-00480-z</a:t>
            </a:r>
            <a:endParaRPr lang="it-IT" sz="900">
              <a:solidFill>
                <a:schemeClr val="bg2">
                  <a:lumMod val="76000"/>
                </a:schemeClr>
              </a:solidFill>
              <a:latin typeface="Calibri Light"/>
              <a:ea typeface="Calibri Light"/>
              <a:cs typeface="Calibri Ligh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endParaRPr lang="en-US" sz="900" dirty="0">
              <a:solidFill>
                <a:schemeClr val="bg2">
                  <a:lumMod val="76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907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E78B-9DC7-2F7A-FA56-16F079CF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038"/>
            <a:ext cx="10515600" cy="1325563"/>
          </a:xfrm>
        </p:spPr>
        <p:txBody>
          <a:bodyPr/>
          <a:lstStyle/>
          <a:p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Beyond Copyright: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Practical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Ethical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Challenges</a:t>
            </a:r>
            <a:br>
              <a:rPr lang="fr-FR" sz="3200" b="0" dirty="0">
                <a:ea typeface="+mj-lt"/>
                <a:cs typeface="+mj-lt"/>
              </a:rPr>
            </a:br>
            <a:endParaRPr lang="fr-FR" sz="3200" b="0" dirty="0">
              <a:solidFill>
                <a:srgbClr val="CF0063"/>
              </a:solidFill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8C1CC-F439-57BE-0D47-450123FD4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940" y="1105379"/>
            <a:ext cx="10640860" cy="4606922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Data provenance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       Who produced the data, and under what conditions?</a:t>
            </a:r>
            <a:endParaRPr lang="en-US" sz="24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Copyright compliance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       EU AI Act: public summary of training data.</a:t>
            </a:r>
          </a:p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Protection of individuals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       Privacy, sensitive data, consent.</a:t>
            </a:r>
          </a:p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Bias and discrimination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      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400" dirty="0">
                <a:ea typeface="+mn-lt"/>
                <a:cs typeface="+mn-lt"/>
              </a:rPr>
              <a:t>Risk of reinforcing and amplifying inequalities.</a:t>
            </a:r>
          </a:p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Impact social</a:t>
            </a: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CF0063"/>
                </a:solidFill>
                <a:latin typeface="Calibri Light"/>
                <a:ea typeface="Calibri Light"/>
                <a:cs typeface="Calibri Light"/>
              </a:rPr>
              <a:t>      </a:t>
            </a:r>
            <a:r>
              <a:rPr lang="fr-FR" sz="2400" b="1" err="1">
                <a:solidFill>
                  <a:srgbClr val="CF0063"/>
                </a:solidFill>
                <a:latin typeface="Calibri Light"/>
                <a:ea typeface="Calibri Light"/>
                <a:cs typeface="Calibri Light"/>
              </a:rPr>
              <a:t>Reliability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400" dirty="0">
                <a:ea typeface="+mn-lt"/>
                <a:cs typeface="+mn-lt"/>
              </a:rPr>
              <a:t>of scientific results derived from opaque models</a:t>
            </a:r>
            <a:endParaRPr lang="en-US" sz="2400" dirty="0">
              <a:ea typeface="Calibri"/>
              <a:cs typeface="Calibri"/>
            </a:endParaRPr>
          </a:p>
          <a:p>
            <a:endParaRPr lang="en-US" sz="2400" b="1">
              <a:solidFill>
                <a:srgbClr val="3730A3"/>
              </a:solidFill>
              <a:ea typeface="Calibri"/>
              <a:cs typeface="Calibri"/>
            </a:endParaRP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721EA57F-80CE-A153-3B7F-DF6649592E1C}"/>
              </a:ext>
            </a:extLst>
          </p:cNvPr>
          <p:cNvSpPr/>
          <p:nvPr/>
        </p:nvSpPr>
        <p:spPr>
          <a:xfrm>
            <a:off x="840426" y="1648398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4797E8CC-1492-550A-FD86-37FB4E240614}"/>
              </a:ext>
            </a:extLst>
          </p:cNvPr>
          <p:cNvSpPr/>
          <p:nvPr/>
        </p:nvSpPr>
        <p:spPr>
          <a:xfrm>
            <a:off x="840425" y="2480709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it-IT" dirty="0">
              <a:ea typeface="Calibri"/>
              <a:cs typeface="Calibri"/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9171D1FD-10DD-E851-53A1-583C4C9FAEA9}"/>
              </a:ext>
            </a:extLst>
          </p:cNvPr>
          <p:cNvSpPr/>
          <p:nvPr/>
        </p:nvSpPr>
        <p:spPr>
          <a:xfrm>
            <a:off x="840425" y="3448915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98795362-1CB3-0861-CE35-795FE9580FC9}"/>
              </a:ext>
            </a:extLst>
          </p:cNvPr>
          <p:cNvSpPr/>
          <p:nvPr/>
        </p:nvSpPr>
        <p:spPr>
          <a:xfrm>
            <a:off x="840426" y="4418502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83EC4508-CA89-C327-0C11-D1B14F876FB5}"/>
              </a:ext>
            </a:extLst>
          </p:cNvPr>
          <p:cNvSpPr/>
          <p:nvPr/>
        </p:nvSpPr>
        <p:spPr>
          <a:xfrm>
            <a:off x="840426" y="5329199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534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13C1F-61D0-E6DF-CB25-A092ECC6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OPEN SCIENCE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10643-4869-40D6-B823-F008B8FFA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Importance</a:t>
            </a:r>
          </a:p>
          <a:p>
            <a:r>
              <a:rPr lang="en-US" dirty="0">
                <a:ea typeface="Calibri"/>
                <a:cs typeface="Calibri"/>
              </a:rPr>
              <a:t>AI and Open Source</a:t>
            </a:r>
          </a:p>
        </p:txBody>
      </p:sp>
    </p:spTree>
    <p:extLst>
      <p:ext uri="{BB962C8B-B14F-4D97-AF65-F5344CB8AC3E}">
        <p14:creationId xmlns:p14="http://schemas.microsoft.com/office/powerpoint/2010/main" val="70223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DD09B1-014C-8781-9B98-E00E654A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Why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is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Open Science important in the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context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of AI?</a:t>
            </a:r>
            <a:endParaRPr lang="it-IT" dirty="0">
              <a:ea typeface="+mj-lt"/>
              <a:cs typeface="+mj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EDD8F9-4317-948D-125D-BA61882F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235" y="1293443"/>
            <a:ext cx="10440542" cy="45393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3000" b="1" dirty="0">
                <a:ea typeface="+mn-lt"/>
                <a:cs typeface="+mn-lt"/>
              </a:rPr>
              <a:t>Enable verification, reuse, and reliability of results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Example: sharing code and data allows other teams to reproduce the performance of a medical AI model.</a:t>
            </a:r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GB" sz="24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3000" b="1" dirty="0">
                <a:ea typeface="+mn-lt"/>
                <a:cs typeface="+mn-lt"/>
              </a:rPr>
              <a:t>Support interdisciplinary collaboration</a:t>
            </a:r>
            <a:endParaRPr lang="en-GB" sz="300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Example: AI researchers and clinicians can work together using shared public datasets.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GB" sz="26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3000" b="1" dirty="0">
                <a:ea typeface="+mn-lt"/>
                <a:cs typeface="+mn-lt"/>
              </a:rPr>
              <a:t>Reduce dependence on proprietary “black-box” systems</a:t>
            </a:r>
            <a:endParaRPr lang="en-GB" sz="300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Example: access to open models and open formats makes it possible to understand, adapt, and audit algorithms according to research needs.</a:t>
            </a:r>
            <a:br>
              <a:rPr lang="it-IT" b="1" dirty="0">
                <a:ea typeface="+mn-lt"/>
                <a:cs typeface="+mn-lt"/>
              </a:rPr>
            </a:br>
            <a:r>
              <a:rPr lang="it-IT" b="1" dirty="0">
                <a:ea typeface="+mn-lt"/>
                <a:cs typeface="+mn-lt"/>
              </a:rPr>
              <a:t> </a:t>
            </a:r>
            <a:endParaRPr lang="it-IT" b="1">
              <a:ea typeface="Calibri"/>
              <a:cs typeface="Calibri"/>
            </a:endParaRPr>
          </a:p>
          <a:p>
            <a:pPr marL="0" indent="0">
              <a:buNone/>
            </a:pPr>
            <a:endParaRPr lang="it-IT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it-IT">
              <a:ea typeface="Calibri"/>
              <a:cs typeface="Calibri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6B0D1D61-5F63-4B55-F290-471CB39CDC61}"/>
              </a:ext>
            </a:extLst>
          </p:cNvPr>
          <p:cNvSpPr/>
          <p:nvPr/>
        </p:nvSpPr>
        <p:spPr>
          <a:xfrm>
            <a:off x="535132" y="1863031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494230DB-434D-96DA-AA1C-C20AF70F7192}"/>
              </a:ext>
            </a:extLst>
          </p:cNvPr>
          <p:cNvSpPr/>
          <p:nvPr/>
        </p:nvSpPr>
        <p:spPr>
          <a:xfrm>
            <a:off x="503996" y="3315470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010B1990-C99E-1AD6-4BE7-E582488DE9B0}"/>
              </a:ext>
            </a:extLst>
          </p:cNvPr>
          <p:cNvSpPr/>
          <p:nvPr/>
        </p:nvSpPr>
        <p:spPr>
          <a:xfrm>
            <a:off x="530370" y="4686425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21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FE61-7AB1-14D1-00ED-FC068A6B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79" y="332492"/>
            <a:ext cx="11214969" cy="49049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</a:pP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How to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make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your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AI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research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genuinely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open?</a:t>
            </a:r>
            <a:endParaRPr lang="it-IT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EC52C-65F1-E05E-0D12-4A860812C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77" y="1139110"/>
            <a:ext cx="10473847" cy="37941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CH" b="1" dirty="0" err="1">
                <a:ea typeface="+mn-lt"/>
                <a:cs typeface="+mn-lt"/>
              </a:rPr>
              <a:t>Applying</a:t>
            </a:r>
            <a:r>
              <a:rPr lang="fr-CH" b="1" dirty="0">
                <a:ea typeface="+mn-lt"/>
                <a:cs typeface="+mn-lt"/>
              </a:rPr>
              <a:t> the FAIR </a:t>
            </a:r>
            <a:r>
              <a:rPr lang="fr-CH" b="1" dirty="0" err="1">
                <a:ea typeface="+mn-lt"/>
                <a:cs typeface="+mn-lt"/>
              </a:rPr>
              <a:t>principles</a:t>
            </a:r>
            <a:r>
              <a:rPr lang="fr-CH" b="1" dirty="0">
                <a:ea typeface="+mn-lt"/>
                <a:cs typeface="+mn-lt"/>
              </a:rPr>
              <a:t> to AI</a:t>
            </a:r>
            <a:endParaRPr lang="it-IT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fr-FR" sz="3200" b="1" dirty="0">
                <a:solidFill>
                  <a:srgbClr val="CF0063"/>
                </a:solidFill>
                <a:latin typeface="Calibri Light"/>
                <a:ea typeface="Calibri Light"/>
                <a:cs typeface="Calibri Light"/>
              </a:rPr>
              <a:t>F</a:t>
            </a:r>
            <a:r>
              <a:rPr lang="fr-CH" sz="2400" dirty="0" err="1">
                <a:ea typeface="+mn-lt"/>
                <a:cs typeface="+mn-lt"/>
              </a:rPr>
              <a:t>indable</a:t>
            </a:r>
            <a:br>
              <a:rPr lang="fr-CH" sz="2400" dirty="0">
                <a:ea typeface="+mn-lt"/>
                <a:cs typeface="+mn-lt"/>
              </a:rPr>
            </a:br>
            <a:r>
              <a:rPr lang="fr-CH" sz="1800" dirty="0" err="1">
                <a:ea typeface="+mn-lt"/>
                <a:cs typeface="+mn-lt"/>
              </a:rPr>
              <a:t>Assign</a:t>
            </a:r>
            <a:r>
              <a:rPr lang="fr-CH" sz="1800" dirty="0">
                <a:ea typeface="+mn-lt"/>
                <a:cs typeface="+mn-lt"/>
              </a:rPr>
              <a:t> a DOI to </a:t>
            </a:r>
            <a:r>
              <a:rPr lang="fr-CH" sz="1800" dirty="0" err="1">
                <a:ea typeface="+mn-lt"/>
                <a:cs typeface="+mn-lt"/>
              </a:rPr>
              <a:t>your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datasets</a:t>
            </a:r>
            <a:r>
              <a:rPr lang="fr-CH" sz="1800" dirty="0">
                <a:ea typeface="+mn-lt"/>
                <a:cs typeface="+mn-lt"/>
              </a:rPr>
              <a:t> and </a:t>
            </a:r>
            <a:r>
              <a:rPr lang="fr-CH" sz="1800" dirty="0" err="1">
                <a:ea typeface="+mn-lt"/>
                <a:cs typeface="+mn-lt"/>
              </a:rPr>
              <a:t>models</a:t>
            </a:r>
            <a:r>
              <a:rPr lang="fr-CH" sz="1800" dirty="0">
                <a:ea typeface="+mn-lt"/>
                <a:cs typeface="+mn-lt"/>
              </a:rPr>
              <a:t>.</a:t>
            </a:r>
            <a:br>
              <a:rPr lang="fr-CH" sz="1800" dirty="0">
                <a:ea typeface="+mn-lt"/>
                <a:cs typeface="+mn-lt"/>
              </a:rPr>
            </a:br>
            <a:r>
              <a:rPr lang="fr-CH" sz="1800" dirty="0" err="1">
                <a:ea typeface="+mn-lt"/>
                <a:cs typeface="+mn-lt"/>
              </a:rPr>
              <a:t>Include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complete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metadata</a:t>
            </a:r>
            <a:r>
              <a:rPr lang="fr-CH" sz="1800" dirty="0">
                <a:ea typeface="+mn-lt"/>
                <a:cs typeface="+mn-lt"/>
              </a:rPr>
              <a:t>: description, </a:t>
            </a:r>
            <a:r>
              <a:rPr lang="fr-CH" sz="1800" dirty="0" err="1">
                <a:ea typeface="+mn-lt"/>
                <a:cs typeface="+mn-lt"/>
              </a:rPr>
              <a:t>authors</a:t>
            </a:r>
            <a:r>
              <a:rPr lang="fr-CH" sz="1800" dirty="0">
                <a:ea typeface="+mn-lt"/>
                <a:cs typeface="+mn-lt"/>
              </a:rPr>
              <a:t>, date, version.</a:t>
            </a:r>
            <a:endParaRPr lang="fr-CH" sz="18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r-FR" sz="3200" b="1" dirty="0">
                <a:solidFill>
                  <a:srgbClr val="CF0063"/>
                </a:solidFill>
                <a:latin typeface="Calibri Light"/>
                <a:ea typeface="Calibri Light"/>
                <a:cs typeface="Calibri Light"/>
              </a:rPr>
              <a:t>A</a:t>
            </a:r>
            <a:r>
              <a:rPr lang="fr-CH" sz="2400" dirty="0" err="1">
                <a:ea typeface="+mn-lt"/>
                <a:cs typeface="+mn-lt"/>
              </a:rPr>
              <a:t>ccessible</a:t>
            </a:r>
            <a:r>
              <a:rPr lang="fr-CH" sz="2400" dirty="0">
                <a:ea typeface="+mn-lt"/>
                <a:cs typeface="+mn-lt"/>
              </a:rPr>
              <a:t> </a:t>
            </a:r>
            <a:br>
              <a:rPr lang="fr-CH" sz="2400" dirty="0">
                <a:ea typeface="+mn-lt"/>
                <a:cs typeface="+mn-lt"/>
              </a:rPr>
            </a:br>
            <a:r>
              <a:rPr lang="fr-CH" sz="1800" dirty="0" err="1">
                <a:ea typeface="+mn-lt"/>
                <a:cs typeface="+mn-lt"/>
              </a:rPr>
              <a:t>Deposit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your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resources</a:t>
            </a:r>
            <a:r>
              <a:rPr lang="fr-CH" sz="1800" dirty="0">
                <a:ea typeface="+mn-lt"/>
                <a:cs typeface="+mn-lt"/>
              </a:rPr>
              <a:t> on open platforms (</a:t>
            </a:r>
            <a:r>
              <a:rPr lang="fr-CH" sz="1800" dirty="0" err="1">
                <a:ea typeface="+mn-lt"/>
                <a:cs typeface="+mn-lt"/>
              </a:rPr>
              <a:t>Zenodo</a:t>
            </a:r>
            <a:r>
              <a:rPr lang="fr-CH" sz="1800" dirty="0">
                <a:ea typeface="+mn-lt"/>
                <a:cs typeface="+mn-lt"/>
              </a:rPr>
              <a:t>, </a:t>
            </a:r>
            <a:r>
              <a:rPr lang="fr-CH" sz="1800" dirty="0" err="1">
                <a:ea typeface="+mn-lt"/>
                <a:cs typeface="+mn-lt"/>
              </a:rPr>
              <a:t>Hugging</a:t>
            </a:r>
            <a:r>
              <a:rPr lang="fr-CH" sz="1800" dirty="0">
                <a:ea typeface="+mn-lt"/>
                <a:cs typeface="+mn-lt"/>
              </a:rPr>
              <a:t> Face).</a:t>
            </a:r>
            <a:br>
              <a:rPr lang="fr-CH" sz="1800" dirty="0">
                <a:ea typeface="+mn-lt"/>
                <a:cs typeface="+mn-lt"/>
              </a:rPr>
            </a:br>
            <a:r>
              <a:rPr lang="fr-CH" sz="1800" dirty="0" err="1">
                <a:ea typeface="+mn-lt"/>
                <a:cs typeface="+mn-lt"/>
              </a:rPr>
              <a:t>Specify</a:t>
            </a:r>
            <a:r>
              <a:rPr lang="fr-CH" sz="1800" dirty="0">
                <a:ea typeface="+mn-lt"/>
                <a:cs typeface="+mn-lt"/>
              </a:rPr>
              <a:t> a </a:t>
            </a:r>
            <a:r>
              <a:rPr lang="fr-CH" sz="1800" dirty="0" err="1">
                <a:ea typeface="+mn-lt"/>
                <a:cs typeface="+mn-lt"/>
              </a:rPr>
              <a:t>clear</a:t>
            </a:r>
            <a:r>
              <a:rPr lang="fr-CH" sz="1800" dirty="0">
                <a:ea typeface="+mn-lt"/>
                <a:cs typeface="+mn-lt"/>
              </a:rPr>
              <a:t> usage licence.</a:t>
            </a:r>
          </a:p>
          <a:p>
            <a:pPr marL="0" indent="0">
              <a:buNone/>
            </a:pPr>
            <a:r>
              <a:rPr lang="fr-FR" sz="3200" b="1" dirty="0">
                <a:solidFill>
                  <a:srgbClr val="CF0063"/>
                </a:solidFill>
                <a:latin typeface="Calibri Light"/>
                <a:ea typeface="Calibri Light"/>
                <a:cs typeface="Calibri Light"/>
              </a:rPr>
              <a:t>I</a:t>
            </a:r>
            <a:r>
              <a:rPr lang="fr-CH" sz="2400" dirty="0" err="1">
                <a:ea typeface="+mn-lt"/>
                <a:cs typeface="+mn-lt"/>
              </a:rPr>
              <a:t>nteroperable</a:t>
            </a:r>
            <a:br>
              <a:rPr lang="fr-CH" sz="2400" dirty="0">
                <a:ea typeface="+mn-lt"/>
                <a:cs typeface="+mn-lt"/>
              </a:rPr>
            </a:br>
            <a:r>
              <a:rPr lang="fr-CH" sz="1800" dirty="0">
                <a:ea typeface="Calibri"/>
                <a:cs typeface="Calibri"/>
              </a:rPr>
              <a:t>Use</a:t>
            </a:r>
            <a:r>
              <a:rPr lang="fr-CH" sz="1800" dirty="0">
                <a:ea typeface="+mn-lt"/>
                <a:cs typeface="+mn-lt"/>
              </a:rPr>
              <a:t> simple, </a:t>
            </a:r>
            <a:r>
              <a:rPr lang="fr-CH" sz="1800" dirty="0" err="1">
                <a:ea typeface="+mn-lt"/>
                <a:cs typeface="+mn-lt"/>
              </a:rPr>
              <a:t>widely</a:t>
            </a:r>
            <a:r>
              <a:rPr lang="fr-CH" sz="1800" dirty="0">
                <a:ea typeface="+mn-lt"/>
                <a:cs typeface="+mn-lt"/>
              </a:rPr>
              <a:t> compatible formats (CSV, JSON, etc.); </a:t>
            </a:r>
            <a:r>
              <a:rPr lang="fr-CH" sz="1800" dirty="0" err="1">
                <a:ea typeface="+mn-lt"/>
                <a:cs typeface="+mn-lt"/>
              </a:rPr>
              <a:t>avoid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closed</a:t>
            </a:r>
            <a:r>
              <a:rPr lang="fr-CH" sz="1800" dirty="0">
                <a:ea typeface="+mn-lt"/>
                <a:cs typeface="+mn-lt"/>
              </a:rPr>
              <a:t> formats.</a:t>
            </a:r>
          </a:p>
          <a:p>
            <a:pPr marL="0" indent="0">
              <a:buNone/>
            </a:pPr>
            <a:r>
              <a:rPr lang="fr-FR" sz="3200" b="1" dirty="0">
                <a:solidFill>
                  <a:srgbClr val="CF0063"/>
                </a:solidFill>
                <a:latin typeface="Calibri Light"/>
                <a:ea typeface="Calibri Light"/>
                <a:cs typeface="Calibri Light"/>
              </a:rPr>
              <a:t>R</a:t>
            </a:r>
            <a:r>
              <a:rPr lang="fr-CH" sz="2400" dirty="0" err="1">
                <a:ea typeface="+mn-lt"/>
                <a:cs typeface="+mn-lt"/>
              </a:rPr>
              <a:t>eusable</a:t>
            </a:r>
            <a:br>
              <a:rPr lang="fr-CH" sz="2400" dirty="0">
                <a:ea typeface="+mn-lt"/>
                <a:cs typeface="+mn-lt"/>
              </a:rPr>
            </a:br>
            <a:r>
              <a:rPr lang="fr-CH" sz="1800" dirty="0" err="1">
                <a:ea typeface="+mn-lt"/>
                <a:cs typeface="+mn-lt"/>
              </a:rPr>
              <a:t>Provide</a:t>
            </a:r>
            <a:r>
              <a:rPr lang="fr-CH" sz="1800" dirty="0">
                <a:ea typeface="+mn-lt"/>
                <a:cs typeface="+mn-lt"/>
              </a:rPr>
              <a:t> full documentation, </a:t>
            </a:r>
            <a:r>
              <a:rPr lang="fr-CH" sz="1800" dirty="0" err="1">
                <a:ea typeface="+mn-lt"/>
                <a:cs typeface="+mn-lt"/>
              </a:rPr>
              <a:t>including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requirements</a:t>
            </a:r>
            <a:r>
              <a:rPr lang="fr-CH" sz="1800" dirty="0">
                <a:ea typeface="+mn-lt"/>
                <a:cs typeface="+mn-lt"/>
              </a:rPr>
              <a:t>, usage </a:t>
            </a:r>
            <a:r>
              <a:rPr lang="fr-CH" sz="1800" dirty="0" err="1">
                <a:ea typeface="+mn-lt"/>
                <a:cs typeface="+mn-lt"/>
              </a:rPr>
              <a:t>examples</a:t>
            </a:r>
            <a:r>
              <a:rPr lang="fr-CH" sz="1800" dirty="0">
                <a:ea typeface="+mn-lt"/>
                <a:cs typeface="+mn-lt"/>
              </a:rPr>
              <a:t>, and </a:t>
            </a:r>
            <a:r>
              <a:rPr lang="fr-CH" sz="1800" dirty="0" err="1">
                <a:ea typeface="+mn-lt"/>
                <a:cs typeface="+mn-lt"/>
              </a:rPr>
              <a:t>known</a:t>
            </a:r>
            <a:r>
              <a:rPr lang="fr-CH" sz="1800" dirty="0">
                <a:ea typeface="+mn-lt"/>
                <a:cs typeface="+mn-lt"/>
              </a:rPr>
              <a:t> limitations.</a:t>
            </a:r>
            <a:br>
              <a:rPr lang="fr-CH" sz="1800" dirty="0">
                <a:ea typeface="+mn-lt"/>
                <a:cs typeface="+mn-lt"/>
              </a:rPr>
            </a:br>
            <a:r>
              <a:rPr lang="fr-CH" sz="1800" dirty="0">
                <a:ea typeface="+mn-lt"/>
                <a:cs typeface="+mn-lt"/>
              </a:rPr>
              <a:t>Enable </a:t>
            </a:r>
            <a:r>
              <a:rPr lang="fr-CH" sz="1800" dirty="0" err="1">
                <a:ea typeface="+mn-lt"/>
                <a:cs typeface="+mn-lt"/>
              </a:rPr>
              <a:t>other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researchers</a:t>
            </a:r>
            <a:r>
              <a:rPr lang="fr-CH" sz="1800" dirty="0">
                <a:ea typeface="+mn-lt"/>
                <a:cs typeface="+mn-lt"/>
              </a:rPr>
              <a:t> to </a:t>
            </a:r>
            <a:r>
              <a:rPr lang="fr-CH" sz="1800" dirty="0" err="1">
                <a:ea typeface="+mn-lt"/>
                <a:cs typeface="+mn-lt"/>
              </a:rPr>
              <a:t>reproduce</a:t>
            </a:r>
            <a:r>
              <a:rPr lang="fr-CH" sz="1800" dirty="0">
                <a:ea typeface="+mn-lt"/>
                <a:cs typeface="+mn-lt"/>
              </a:rPr>
              <a:t> and </a:t>
            </a:r>
            <a:r>
              <a:rPr lang="fr-CH" sz="1800" dirty="0" err="1">
                <a:ea typeface="+mn-lt"/>
                <a:cs typeface="+mn-lt"/>
              </a:rPr>
              <a:t>adapt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your</a:t>
            </a:r>
            <a:r>
              <a:rPr lang="fr-CH" sz="1800" dirty="0">
                <a:ea typeface="+mn-lt"/>
                <a:cs typeface="+mn-lt"/>
              </a:rPr>
              <a:t> </a:t>
            </a:r>
            <a:r>
              <a:rPr lang="fr-CH" sz="1800" dirty="0" err="1">
                <a:ea typeface="+mn-lt"/>
                <a:cs typeface="+mn-lt"/>
              </a:rPr>
              <a:t>work</a:t>
            </a:r>
            <a:r>
              <a:rPr lang="fr-CH" sz="1800" dirty="0">
                <a:ea typeface="+mn-lt"/>
                <a:cs typeface="+mn-lt"/>
              </a:rPr>
              <a:t>.</a:t>
            </a:r>
            <a:endParaRPr lang="fr-CH" sz="1800" dirty="0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fr-FR" sz="3200" b="1" dirty="0">
                <a:solidFill>
                  <a:srgbClr val="CF0063"/>
                </a:solidFill>
                <a:latin typeface="Calibri Light"/>
                <a:ea typeface="Calibri Light"/>
                <a:cs typeface="Calibri Light"/>
              </a:rPr>
              <a:t>         FAIR</a:t>
            </a:r>
            <a:r>
              <a:rPr lang="fr-CH" b="1" dirty="0">
                <a:solidFill>
                  <a:srgbClr val="000000"/>
                </a:solidFill>
                <a:ea typeface="+mn-lt"/>
                <a:cs typeface="+mn-lt"/>
              </a:rPr>
              <a:t>        FULLY OPEN </a:t>
            </a:r>
            <a:r>
              <a:rPr lang="fr-CH" sz="2400" dirty="0">
                <a:solidFill>
                  <a:srgbClr val="000000"/>
                </a:solidFill>
                <a:ea typeface="+mn-lt"/>
                <a:cs typeface="+mn-lt"/>
              </a:rPr>
              <a:t>       </a:t>
            </a:r>
            <a:endParaRPr lang="fr-CH" sz="2400" dirty="0">
              <a:ea typeface="+mn-lt"/>
              <a:cs typeface="+mn-lt"/>
            </a:endParaRPr>
          </a:p>
          <a:p>
            <a:endParaRPr lang="en-US" sz="2000" b="1">
              <a:solidFill>
                <a:srgbClr val="3730A3"/>
              </a:solidFill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4728E91F-9ABA-44C9-FA74-4DF3979AE820}"/>
              </a:ext>
            </a:extLst>
          </p:cNvPr>
          <p:cNvSpPr/>
          <p:nvPr/>
        </p:nvSpPr>
        <p:spPr>
          <a:xfrm>
            <a:off x="4003249" y="5666970"/>
            <a:ext cx="592188" cy="45331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F5F87806-7ECA-02FF-693F-09E8DE177FDD}"/>
              </a:ext>
            </a:extLst>
          </p:cNvPr>
          <p:cNvSpPr/>
          <p:nvPr/>
        </p:nvSpPr>
        <p:spPr>
          <a:xfrm>
            <a:off x="5433303" y="5644713"/>
            <a:ext cx="581750" cy="453316"/>
          </a:xfrm>
          <a:prstGeom prst="mathNotEqual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586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6AA47-7290-0120-4D46-F036B2573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B6BB9D4C-BB02-0006-CCBF-DF2D54A714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20056" y="333022"/>
            <a:ext cx="8750300" cy="655638"/>
          </a:xfrm>
        </p:spPr>
        <p:txBody>
          <a:bodyPr vert="horz" lIns="90000" tIns="46800" rIns="90000" bIns="46800" rtlCol="0" anchor="b">
            <a:normAutofit fontScale="90000"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H" b="1"/>
              <a:t>L’IA / LLM et ”Open Source”</a:t>
            </a:r>
            <a:endParaRPr lang="fr-CH" altLang="fr-FR" b="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CC1EF-9E62-8DE5-E195-ED67BA53C281}"/>
              </a:ext>
            </a:extLst>
          </p:cNvPr>
          <p:cNvSpPr/>
          <p:nvPr/>
        </p:nvSpPr>
        <p:spPr>
          <a:xfrm>
            <a:off x="296369" y="2373407"/>
            <a:ext cx="1645920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Freely usable locally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93CA78FB-713A-FF51-4060-F7F1D16C450A}"/>
              </a:ext>
            </a:extLst>
          </p:cNvPr>
          <p:cNvSpPr/>
          <p:nvPr/>
        </p:nvSpPr>
        <p:spPr>
          <a:xfrm>
            <a:off x="2111380" y="1649506"/>
            <a:ext cx="1645920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H" dirty="0">
                <a:solidFill>
                  <a:schemeClr val="tx1"/>
                </a:solidFill>
              </a:rPr>
              <a:t>Code (architecture) is </a:t>
            </a:r>
            <a:r>
              <a:rPr lang="en-CH">
                <a:solidFill>
                  <a:schemeClr val="tx1"/>
                </a:solidFill>
              </a:rPr>
              <a:t>available</a:t>
            </a:r>
            <a:endParaRPr lang="it-IT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3EF67-CC6A-FD99-8A65-3DCF4B75EF2E}"/>
              </a:ext>
            </a:extLst>
          </p:cNvPr>
          <p:cNvSpPr txBox="1"/>
          <p:nvPr/>
        </p:nvSpPr>
        <p:spPr>
          <a:xfrm>
            <a:off x="781996" y="5029885"/>
            <a:ext cx="6194966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 dirty="0">
                <a:ea typeface="+mn-lt"/>
                <a:cs typeface="+mn-lt"/>
              </a:rPr>
              <a:t>Misused term: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dirty="0">
                <a:ea typeface="+mn-lt"/>
                <a:cs typeface="+mn-lt"/>
              </a:rPr>
              <a:t>“freely usable” is not equivalent to open source</a:t>
            </a:r>
          </a:p>
          <a:p>
            <a:r>
              <a:rPr lang="en-US" dirty="0">
                <a:ea typeface="+mn-lt"/>
                <a:cs typeface="+mn-lt"/>
              </a:rPr>
              <a:t>Open source in AI is more complex than in traditional software</a:t>
            </a:r>
            <a:endParaRPr lang="en-CH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+mn-lt"/>
                <a:cs typeface="+mn-lt"/>
              </a:rPr>
              <a:t>No clear, established definition exists</a:t>
            </a:r>
            <a:endParaRPr lang="en-CH" dirty="0"/>
          </a:p>
          <a:p>
            <a:endParaRPr lang="en-CH" i="1" dirty="0">
              <a:ea typeface="Calibri"/>
              <a:cs typeface="Calibri"/>
            </a:endParaRP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B28BF9EE-24C9-5695-2C49-8F71AC8EEABA}"/>
              </a:ext>
            </a:extLst>
          </p:cNvPr>
          <p:cNvSpPr/>
          <p:nvPr/>
        </p:nvSpPr>
        <p:spPr>
          <a:xfrm>
            <a:off x="3926391" y="1649506"/>
            <a:ext cx="1645920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Model weights are visible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6BCEA9F-D32F-6A14-B98C-0D263BB59598}"/>
              </a:ext>
            </a:extLst>
          </p:cNvPr>
          <p:cNvSpPr/>
          <p:nvPr/>
        </p:nvSpPr>
        <p:spPr>
          <a:xfrm>
            <a:off x="5716001" y="1649505"/>
            <a:ext cx="1994264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Training data are available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F2D3B20D-DEDA-A2AA-4D5C-255430A9C5E1}"/>
              </a:ext>
            </a:extLst>
          </p:cNvPr>
          <p:cNvSpPr/>
          <p:nvPr/>
        </p:nvSpPr>
        <p:spPr>
          <a:xfrm>
            <a:off x="7852870" y="3375436"/>
            <a:ext cx="1897198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H" dirty="0">
                <a:solidFill>
                  <a:schemeClr val="tx1"/>
                </a:solidFill>
              </a:rPr>
              <a:t>Test code are </a:t>
            </a:r>
            <a:r>
              <a:rPr lang="en-CH">
                <a:solidFill>
                  <a:schemeClr val="tx1"/>
                </a:solidFill>
              </a:rPr>
              <a:t>available</a:t>
            </a:r>
            <a:endParaRPr lang="it-IT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34CF20CB-A7AC-D6B1-541A-163E04495ADD}"/>
              </a:ext>
            </a:extLst>
          </p:cNvPr>
          <p:cNvSpPr/>
          <p:nvPr/>
        </p:nvSpPr>
        <p:spPr>
          <a:xfrm>
            <a:off x="3925120" y="3430956"/>
            <a:ext cx="1645920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H" dirty="0">
                <a:solidFill>
                  <a:schemeClr val="tx1"/>
                </a:solidFill>
              </a:rPr>
              <a:t>Model weights are </a:t>
            </a:r>
            <a:r>
              <a:rPr lang="en-CH">
                <a:solidFill>
                  <a:schemeClr val="tx1"/>
                </a:solidFill>
              </a:rPr>
              <a:t>modifiable</a:t>
            </a:r>
            <a:endParaRPr lang="it-IT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F1026796-1D66-7EFF-BC51-CEB605C83103}"/>
              </a:ext>
            </a:extLst>
          </p:cNvPr>
          <p:cNvSpPr/>
          <p:nvPr/>
        </p:nvSpPr>
        <p:spPr>
          <a:xfrm>
            <a:off x="5733962" y="3373625"/>
            <a:ext cx="1976303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a typeface="+mn-lt"/>
                <a:cs typeface="+mn-lt"/>
              </a:rPr>
              <a:t>Model can be </a:t>
            </a:r>
            <a:r>
              <a:rPr lang="it-IT" dirty="0" err="1">
                <a:solidFill>
                  <a:schemeClr val="tx1"/>
                </a:solidFill>
                <a:ea typeface="+mn-lt"/>
                <a:cs typeface="+mn-lt"/>
              </a:rPr>
              <a:t>retrained</a:t>
            </a:r>
            <a:r>
              <a:rPr lang="it-IT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997F2E5D-4840-5440-A3D6-4E38A79073EB}"/>
              </a:ext>
            </a:extLst>
          </p:cNvPr>
          <p:cNvSpPr/>
          <p:nvPr/>
        </p:nvSpPr>
        <p:spPr>
          <a:xfrm>
            <a:off x="2153943" y="3432586"/>
            <a:ext cx="1645920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H" dirty="0">
                <a:solidFill>
                  <a:schemeClr val="tx1"/>
                </a:solidFill>
              </a:rPr>
              <a:t>Code (</a:t>
            </a:r>
            <a:r>
              <a:rPr lang="en-CH" dirty="0" err="1">
                <a:solidFill>
                  <a:schemeClr val="tx1"/>
                </a:solidFill>
              </a:rPr>
              <a:t>architecture</a:t>
            </a:r>
            <a:r>
              <a:rPr lang="en-CH" dirty="0">
                <a:solidFill>
                  <a:schemeClr val="tx1"/>
                </a:solidFill>
              </a:rPr>
              <a:t>) </a:t>
            </a:r>
            <a:r>
              <a:rPr lang="en-CH" dirty="0" err="1">
                <a:solidFill>
                  <a:schemeClr val="tx1"/>
                </a:solidFill>
              </a:rPr>
              <a:t>is</a:t>
            </a:r>
            <a:r>
              <a:rPr lang="en-CH" dirty="0">
                <a:solidFill>
                  <a:schemeClr val="tx1"/>
                </a:solidFill>
              </a:rPr>
              <a:t> </a:t>
            </a:r>
            <a:r>
              <a:rPr lang="en-CH" dirty="0" err="1">
                <a:solidFill>
                  <a:schemeClr val="tx1"/>
                </a:solidFill>
              </a:rPr>
              <a:t>modifiable</a:t>
            </a:r>
            <a:endParaRPr lang="it-IT" dirty="0" err="1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7E501901-E843-9B4A-9F72-2EDCDB1EA5CE}"/>
              </a:ext>
            </a:extLst>
          </p:cNvPr>
          <p:cNvSpPr/>
          <p:nvPr/>
        </p:nvSpPr>
        <p:spPr>
          <a:xfrm>
            <a:off x="7855044" y="1649504"/>
            <a:ext cx="1881053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H" dirty="0">
                <a:solidFill>
                  <a:schemeClr val="tx1"/>
                </a:solidFill>
              </a:rPr>
              <a:t>Test data are </a:t>
            </a:r>
            <a:r>
              <a:rPr lang="en-CH" dirty="0" err="1">
                <a:solidFill>
                  <a:schemeClr val="tx1"/>
                </a:solidFill>
              </a:rPr>
              <a:t>available</a:t>
            </a:r>
            <a:endParaRPr lang="it-IT" dirty="0" err="1">
              <a:solidFill>
                <a:schemeClr val="tx1"/>
              </a:solidFill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9A7AFF93-30A1-534A-9B6A-23B8958355F9}"/>
              </a:ext>
            </a:extLst>
          </p:cNvPr>
          <p:cNvSpPr/>
          <p:nvPr/>
        </p:nvSpPr>
        <p:spPr>
          <a:xfrm>
            <a:off x="9950544" y="3373624"/>
            <a:ext cx="1881053" cy="144997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H" dirty="0">
                <a:solidFill>
                  <a:schemeClr val="tx1"/>
                </a:solidFill>
              </a:rPr>
              <a:t>Evaluation </a:t>
            </a:r>
            <a:r>
              <a:rPr lang="en-CH" dirty="0" err="1">
                <a:solidFill>
                  <a:schemeClr val="tx1"/>
                </a:solidFill>
              </a:rPr>
              <a:t>outcomes</a:t>
            </a:r>
            <a:r>
              <a:rPr lang="en-CH" dirty="0">
                <a:solidFill>
                  <a:schemeClr val="tx1"/>
                </a:solidFill>
              </a:rPr>
              <a:t> are </a:t>
            </a:r>
            <a:r>
              <a:rPr lang="en-CH" dirty="0" err="1">
                <a:solidFill>
                  <a:schemeClr val="tx1"/>
                </a:solidFill>
              </a:rPr>
              <a:t>available</a:t>
            </a:r>
            <a:r>
              <a:rPr lang="en-CH" dirty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B133C3-8990-4B57-746D-7CB9B268E843}"/>
              </a:ext>
            </a:extLst>
          </p:cNvPr>
          <p:cNvSpPr txBox="1"/>
          <p:nvPr/>
        </p:nvSpPr>
        <p:spPr>
          <a:xfrm>
            <a:off x="8482063" y="5160209"/>
            <a:ext cx="2306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2">
                    <a:lumMod val="9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https://arxiv.org/abs/2403.13784</a:t>
            </a:r>
            <a:r>
              <a:rPr lang="en-GB" sz="120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CH" sz="12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A35FE2-5CFB-AADA-8200-2ACAA9A12A74}"/>
              </a:ext>
            </a:extLst>
          </p:cNvPr>
          <p:cNvSpPr txBox="1"/>
          <p:nvPr/>
        </p:nvSpPr>
        <p:spPr>
          <a:xfrm>
            <a:off x="8612932" y="5502902"/>
            <a:ext cx="3579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2">
                    <a:lumMod val="9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https://opensource.org/osd</a:t>
            </a:r>
            <a:r>
              <a:rPr lang="en-US" sz="120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6556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974CD5-78B1-ECFC-27DA-CC069D4A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ea typeface="Calibri Light"/>
                <a:cs typeface="Calibri Light"/>
              </a:rPr>
              <a:t>Open source </a:t>
            </a:r>
            <a:endParaRPr lang="en-CH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4609DE-9C36-1B9E-B3C2-ED322550E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ea typeface="+mn-lt"/>
                <a:cs typeface="+mn-lt"/>
              </a:rPr>
              <a:t>Watch out for </a:t>
            </a:r>
            <a:r>
              <a:rPr lang="it-IT" dirty="0" err="1">
                <a:ea typeface="+mn-lt"/>
                <a:cs typeface="+mn-lt"/>
              </a:rPr>
              <a:t>versions</a:t>
            </a:r>
            <a:endParaRPr lang="it-IT" dirty="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Same architecture – different versions → different results</a:t>
            </a:r>
            <a:endParaRPr lang="en-CH" dirty="0">
              <a:ea typeface="Calibri"/>
              <a:cs typeface="Calibri"/>
            </a:endParaRPr>
          </a:p>
          <a:p>
            <a:r>
              <a:rPr lang="en-CH" dirty="0" err="1">
                <a:ea typeface="Calibri"/>
                <a:cs typeface="Calibri"/>
              </a:rPr>
              <a:t>Hactar</a:t>
            </a:r>
            <a:r>
              <a:rPr lang="en-CH" dirty="0">
                <a:ea typeface="Calibri"/>
                <a:cs typeface="Calibri"/>
              </a:rPr>
              <a:t> @ CUI (</a:t>
            </a:r>
            <a:r>
              <a:rPr lang="en-CH" dirty="0" err="1">
                <a:ea typeface="Calibri"/>
                <a:cs typeface="Calibri"/>
              </a:rPr>
              <a:t>Unige</a:t>
            </a:r>
            <a:r>
              <a:rPr lang="en-CH" dirty="0">
                <a:ea typeface="Calibri"/>
                <a:cs typeface="Calibri"/>
              </a:rPr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Internal GPU node with 40+ open-source LLMs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Pretrained LLMs available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97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8F45-6392-C3D8-B780-B2A41EB6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Apertus</a:t>
            </a:r>
            <a:r>
              <a:rPr lang="en-US" dirty="0">
                <a:ea typeface="Calibri Light"/>
                <a:cs typeface="Calibri Light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D6DE2-79B2-CC85-8D54-28998690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12"/>
            <a:ext cx="10515600" cy="479816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First large-scale Swiss model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, a collaboration between EPFL, ETH Zurich, and the Swiss National Supercomputing Centre (CSCS)</a:t>
            </a:r>
          </a:p>
          <a:p>
            <a:r>
              <a:rPr lang="en-US" b="1">
                <a:solidFill>
                  <a:srgbClr val="000000"/>
                </a:solidFill>
                <a:ea typeface="+mn-lt"/>
                <a:cs typeface="+mn-lt"/>
              </a:rPr>
              <a:t>Fully open source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: architecture, model weights, training data, code, intermediate checkpoints are all publicly available</a:t>
            </a:r>
            <a:endParaRPr lang="en-US"/>
          </a:p>
          <a:p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Training data </a:t>
            </a:r>
            <a:r>
              <a:rPr lang="en-US" b="1">
                <a:solidFill>
                  <a:srgbClr val="000000"/>
                </a:solidFill>
                <a:ea typeface="+mn-lt"/>
                <a:cs typeface="+mn-lt"/>
              </a:rPr>
              <a:t>exclusively from public sources</a:t>
            </a:r>
            <a:endParaRPr lang="en-US" b="1"/>
          </a:p>
          <a:p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Two </a:t>
            </a:r>
            <a:r>
              <a:rPr lang="en-US" b="1">
                <a:solidFill>
                  <a:srgbClr val="000000"/>
                </a:solidFill>
                <a:ea typeface="+mn-lt"/>
                <a:cs typeface="+mn-lt"/>
              </a:rPr>
              <a:t>versions: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 Apertus-8B, Apertus-70B</a:t>
            </a:r>
            <a:endParaRPr lang="en-US"/>
          </a:p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Relatively 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“small”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: Apertus-70B – 64 layers, 70 billion parameters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Compliant with the EU AI Act</a:t>
            </a:r>
            <a:endParaRPr lang="en-US" dirty="0"/>
          </a:p>
          <a:p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2200" dirty="0">
              <a:solidFill>
                <a:schemeClr val="bg2">
                  <a:lumMod val="76000"/>
                </a:schemeClr>
              </a:solidFill>
              <a:ea typeface="+mn-lt"/>
              <a:cs typeface="+mn-l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76000"/>
                  </a:schemeClr>
                </a:solidFill>
                <a:ea typeface="+mn-lt"/>
                <a:cs typeface="+mn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https://www.swiss-ai.org/apertus</a:t>
            </a:r>
            <a:r>
              <a:rPr lang="en-US" dirty="0">
                <a:ea typeface="+mn-lt"/>
                <a:cs typeface="+mn-lt"/>
              </a:rPr>
              <a:t> 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7" name="Picture 6" descr="ETH_Apertus_Keyvisual_Final-LY2-3.png">
            <a:extLst>
              <a:ext uri="{FF2B5EF4-FFF2-40B4-BE49-F238E27FC236}">
                <a16:creationId xmlns:a16="http://schemas.microsoft.com/office/drawing/2014/main" id="{7B69170E-854D-1D12-925A-43B9386C5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013" y="4668509"/>
            <a:ext cx="2720916" cy="15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647089-AF1D-8D45-74FD-EFA6DA69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START-UP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2B017-8A09-065D-D5D6-014202DE6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H" dirty="0"/>
              <a:t>Best practices</a:t>
            </a:r>
          </a:p>
          <a:p>
            <a:r>
              <a:rPr lang="en-CH" dirty="0">
                <a:ea typeface="Calibri"/>
                <a:cs typeface="Calibri"/>
              </a:rPr>
              <a:t>Institutional tools</a:t>
            </a:r>
            <a:endParaRPr lang="en-CH" dirty="0"/>
          </a:p>
          <a:p>
            <a:r>
              <a:rPr lang="en-CH" dirty="0">
                <a:ea typeface="Calibri"/>
                <a:cs typeface="Calibri"/>
              </a:rPr>
              <a:t>Copilot</a:t>
            </a:r>
          </a:p>
        </p:txBody>
      </p:sp>
    </p:spTree>
    <p:extLst>
      <p:ext uri="{BB962C8B-B14F-4D97-AF65-F5344CB8AC3E}">
        <p14:creationId xmlns:p14="http://schemas.microsoft.com/office/powerpoint/2010/main" val="2923203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D3BEA9A5-E03C-E185-FA34-1D8F0C7E72B9}"/>
              </a:ext>
            </a:extLst>
          </p:cNvPr>
          <p:cNvSpPr/>
          <p:nvPr/>
        </p:nvSpPr>
        <p:spPr>
          <a:xfrm>
            <a:off x="10315590" y="4738939"/>
            <a:ext cx="2921619" cy="1305400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85F05-1377-2B38-A79C-55124A70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err="1">
                <a:ea typeface="+mj-lt"/>
                <a:cs typeface="+mj-lt"/>
              </a:rPr>
              <a:t>Institutional</a:t>
            </a:r>
            <a:r>
              <a:rPr lang="it-IT" b="1" dirty="0">
                <a:ea typeface="+mj-lt"/>
                <a:cs typeface="+mj-lt"/>
              </a:rPr>
              <a:t> </a:t>
            </a:r>
            <a:r>
              <a:rPr lang="it-IT" b="1" err="1">
                <a:ea typeface="+mj-lt"/>
                <a:cs typeface="+mj-lt"/>
              </a:rPr>
              <a:t>choices</a:t>
            </a:r>
            <a:endParaRPr lang="it-IT" b="1" err="1">
              <a:ea typeface="Calibri Light"/>
              <a:cs typeface="Calibri Ligh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8396E5-DD3F-FC69-E67C-8820D76B20A3}"/>
              </a:ext>
            </a:extLst>
          </p:cNvPr>
          <p:cNvSpPr/>
          <p:nvPr/>
        </p:nvSpPr>
        <p:spPr>
          <a:xfrm>
            <a:off x="867154" y="2999678"/>
            <a:ext cx="2007219" cy="17284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chatGPT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07059C-07D8-583B-8CDA-6A1DF9FC8E89}"/>
              </a:ext>
            </a:extLst>
          </p:cNvPr>
          <p:cNvSpPr/>
          <p:nvPr/>
        </p:nvSpPr>
        <p:spPr>
          <a:xfrm>
            <a:off x="3681101" y="2999678"/>
            <a:ext cx="2007219" cy="17284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Agent </a:t>
            </a:r>
          </a:p>
          <a:p>
            <a:pPr algn="ctr"/>
            <a:r>
              <a:rPr lang="en-CH" dirty="0"/>
              <a:t>chatGPT</a:t>
            </a:r>
          </a:p>
          <a:p>
            <a:pPr algn="ctr"/>
            <a:r>
              <a:rPr lang="en-CH" dirty="0"/>
              <a:t>(</a:t>
            </a:r>
            <a:r>
              <a:rPr lang="fr-CH" dirty="0"/>
              <a:t>Limited use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link</a:t>
            </a:r>
            <a:r>
              <a:rPr lang="en-CH" dirty="0"/>
              <a:t>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AE3EFB6-DE35-D748-584E-7FA35A8BA6A8}"/>
              </a:ext>
            </a:extLst>
          </p:cNvPr>
          <p:cNvSpPr/>
          <p:nvPr/>
        </p:nvSpPr>
        <p:spPr>
          <a:xfrm>
            <a:off x="6681025" y="2999678"/>
            <a:ext cx="2007219" cy="17284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0B44A60-4F82-5842-05CC-29F458C8F3AA}"/>
              </a:ext>
            </a:extLst>
          </p:cNvPr>
          <p:cNvSpPr/>
          <p:nvPr/>
        </p:nvSpPr>
        <p:spPr>
          <a:xfrm>
            <a:off x="9549161" y="2999678"/>
            <a:ext cx="2007219" cy="17284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Open Source </a:t>
            </a:r>
          </a:p>
          <a:p>
            <a:pPr algn="ctr"/>
            <a:r>
              <a:rPr lang="en-CH" dirty="0"/>
              <a:t>LLM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08886C-D86B-5353-2884-09B044F72ED7}"/>
              </a:ext>
            </a:extLst>
          </p:cNvPr>
          <p:cNvSpPr/>
          <p:nvPr/>
        </p:nvSpPr>
        <p:spPr>
          <a:xfrm>
            <a:off x="387652" y="2475571"/>
            <a:ext cx="2921619" cy="2845796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59491-0584-3B54-CFE6-890DED802BBC}"/>
              </a:ext>
            </a:extLst>
          </p:cNvPr>
          <p:cNvSpPr txBox="1"/>
          <p:nvPr/>
        </p:nvSpPr>
        <p:spPr>
          <a:xfrm>
            <a:off x="387652" y="247557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/>
              <a:t>Cloud</a:t>
            </a:r>
            <a:endParaRPr lang="en-CH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36BEA2-DAF2-C25B-BD77-C519D7D2306B}"/>
              </a:ext>
            </a:extLst>
          </p:cNvPr>
          <p:cNvCxnSpPr/>
          <p:nvPr/>
        </p:nvCxnSpPr>
        <p:spPr>
          <a:xfrm flipV="1">
            <a:off x="1751311" y="4728117"/>
            <a:ext cx="0" cy="10062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9AE6C7-C7EB-D403-A4AD-3A5CF6247CD6}"/>
              </a:ext>
            </a:extLst>
          </p:cNvPr>
          <p:cNvCxnSpPr>
            <a:cxnSpLocks/>
          </p:cNvCxnSpPr>
          <p:nvPr/>
        </p:nvCxnSpPr>
        <p:spPr>
          <a:xfrm flipH="1">
            <a:off x="2041242" y="4728117"/>
            <a:ext cx="1" cy="10062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F04F2FA-A492-6761-23B3-30F190291B35}"/>
              </a:ext>
            </a:extLst>
          </p:cNvPr>
          <p:cNvSpPr/>
          <p:nvPr/>
        </p:nvSpPr>
        <p:spPr>
          <a:xfrm>
            <a:off x="3314444" y="2475571"/>
            <a:ext cx="2921619" cy="2845796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0E27E-060D-8A92-D136-2C30F3A8641C}"/>
              </a:ext>
            </a:extLst>
          </p:cNvPr>
          <p:cNvSpPr txBox="1"/>
          <p:nvPr/>
        </p:nvSpPr>
        <p:spPr>
          <a:xfrm>
            <a:off x="3314444" y="247557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/>
              <a:t>Cloud</a:t>
            </a:r>
            <a:endParaRPr lang="en-CH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5E6A0F-0A19-178B-9578-B03E3FFC9C88}"/>
              </a:ext>
            </a:extLst>
          </p:cNvPr>
          <p:cNvCxnSpPr/>
          <p:nvPr/>
        </p:nvCxnSpPr>
        <p:spPr>
          <a:xfrm flipV="1">
            <a:off x="4568974" y="4700344"/>
            <a:ext cx="0" cy="10062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1E888F-F7CB-B159-06E3-CB60FE73CE78}"/>
              </a:ext>
            </a:extLst>
          </p:cNvPr>
          <p:cNvCxnSpPr>
            <a:cxnSpLocks/>
          </p:cNvCxnSpPr>
          <p:nvPr/>
        </p:nvCxnSpPr>
        <p:spPr>
          <a:xfrm flipH="1">
            <a:off x="4858905" y="4700344"/>
            <a:ext cx="1" cy="10062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46E9AD55-3C31-5684-0F4A-39CD9EACB5E5}"/>
              </a:ext>
            </a:extLst>
          </p:cNvPr>
          <p:cNvSpPr/>
          <p:nvPr/>
        </p:nvSpPr>
        <p:spPr>
          <a:xfrm>
            <a:off x="6208955" y="2475571"/>
            <a:ext cx="2921619" cy="2845796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33FC7-2919-429E-B359-2E41700CE48D}"/>
              </a:ext>
            </a:extLst>
          </p:cNvPr>
          <p:cNvSpPr txBox="1"/>
          <p:nvPr/>
        </p:nvSpPr>
        <p:spPr>
          <a:xfrm>
            <a:off x="6208955" y="247557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/>
              <a:t>Cloud</a:t>
            </a:r>
            <a:endParaRPr lang="en-CH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D88F16-7AC8-19D7-4DA9-B1D62AD4E0D0}"/>
              </a:ext>
            </a:extLst>
          </p:cNvPr>
          <p:cNvSpPr txBox="1"/>
          <p:nvPr/>
        </p:nvSpPr>
        <p:spPr>
          <a:xfrm>
            <a:off x="9651209" y="3040373"/>
            <a:ext cx="177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/>
              <a:t>On Premises</a:t>
            </a:r>
            <a:endParaRPr lang="en-CH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44D81DA-C5CC-7AAA-A5C1-4F8FCD3DCC00}"/>
              </a:ext>
            </a:extLst>
          </p:cNvPr>
          <p:cNvCxnSpPr/>
          <p:nvPr/>
        </p:nvCxnSpPr>
        <p:spPr>
          <a:xfrm flipV="1">
            <a:off x="7526271" y="4700344"/>
            <a:ext cx="0" cy="10062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B86AFF-DF57-2A7C-E542-C43955B9F706}"/>
              </a:ext>
            </a:extLst>
          </p:cNvPr>
          <p:cNvCxnSpPr>
            <a:cxnSpLocks/>
          </p:cNvCxnSpPr>
          <p:nvPr/>
        </p:nvCxnSpPr>
        <p:spPr>
          <a:xfrm flipH="1">
            <a:off x="7816202" y="4700344"/>
            <a:ext cx="1" cy="10062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1628CEF-357A-6700-020F-E6E0DB3C917E}"/>
              </a:ext>
            </a:extLst>
          </p:cNvPr>
          <p:cNvSpPr txBox="1"/>
          <p:nvPr/>
        </p:nvSpPr>
        <p:spPr>
          <a:xfrm>
            <a:off x="9967330" y="4271863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/>
              <a:t>UNIGE</a:t>
            </a:r>
            <a:endParaRPr lang="en-CH" b="1" dirty="0"/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ADAF004D-B468-EB4C-E9C7-D0F24B14F5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21123" y="4338024"/>
            <a:ext cx="1111819" cy="464057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BD5A66D-002B-9408-1AC7-20202AD81CCA}"/>
              </a:ext>
            </a:extLst>
          </p:cNvPr>
          <p:cNvSpPr txBox="1"/>
          <p:nvPr/>
        </p:nvSpPr>
        <p:spPr>
          <a:xfrm>
            <a:off x="10805724" y="5125195"/>
            <a:ext cx="124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Query Web</a:t>
            </a:r>
            <a:endParaRPr lang="en-CH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E799701-0313-6CE7-33EE-74A063EFAC53}"/>
              </a:ext>
            </a:extLst>
          </p:cNvPr>
          <p:cNvSpPr/>
          <p:nvPr/>
        </p:nvSpPr>
        <p:spPr>
          <a:xfrm>
            <a:off x="6941086" y="3150446"/>
            <a:ext cx="1596217" cy="1451517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Copilot</a:t>
            </a:r>
          </a:p>
          <a:p>
            <a:pPr algn="ctr"/>
            <a:r>
              <a:rPr lang="en-CH" dirty="0"/>
              <a:t>institutional</a:t>
            </a:r>
          </a:p>
          <a:p>
            <a:pPr algn="ctr"/>
            <a:r>
              <a:rPr lang="en-CH" dirty="0"/>
              <a:t>(contract)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8C1F695-32E5-3FF8-2913-A7F2EFC24B2F}"/>
              </a:ext>
            </a:extLst>
          </p:cNvPr>
          <p:cNvCxnSpPr>
            <a:cxnSpLocks/>
          </p:cNvCxnSpPr>
          <p:nvPr/>
        </p:nvCxnSpPr>
        <p:spPr>
          <a:xfrm flipV="1">
            <a:off x="9696189" y="3994497"/>
            <a:ext cx="0" cy="5609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B37B969-B46D-CD3C-9134-1EA521867324}"/>
              </a:ext>
            </a:extLst>
          </p:cNvPr>
          <p:cNvCxnSpPr>
            <a:cxnSpLocks/>
          </p:cNvCxnSpPr>
          <p:nvPr/>
        </p:nvCxnSpPr>
        <p:spPr>
          <a:xfrm>
            <a:off x="9986121" y="3994497"/>
            <a:ext cx="0" cy="5609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11249624-EE5F-5A1B-1F5F-2D4ED0FE3237}"/>
              </a:ext>
            </a:extLst>
          </p:cNvPr>
          <p:cNvSpPr/>
          <p:nvPr/>
        </p:nvSpPr>
        <p:spPr>
          <a:xfrm>
            <a:off x="7649623" y="946117"/>
            <a:ext cx="2204603" cy="130540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FD492A82-4465-F5AC-3D94-94E1C5D385E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823886" y="2083488"/>
            <a:ext cx="1259478" cy="874440"/>
          </a:xfrm>
          <a:prstGeom prst="curvedConnector3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C1DF798-7B00-2290-9BAD-62B3F9506152}"/>
              </a:ext>
            </a:extLst>
          </p:cNvPr>
          <p:cNvSpPr txBox="1"/>
          <p:nvPr/>
        </p:nvSpPr>
        <p:spPr>
          <a:xfrm>
            <a:off x="8016405" y="1439302"/>
            <a:ext cx="124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Query Web</a:t>
            </a:r>
            <a:endParaRPr lang="en-CH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484E5A7-4ACF-ACF6-8101-72511A268A91}"/>
              </a:ext>
            </a:extLst>
          </p:cNvPr>
          <p:cNvSpPr/>
          <p:nvPr/>
        </p:nvSpPr>
        <p:spPr>
          <a:xfrm>
            <a:off x="4540706" y="981826"/>
            <a:ext cx="2204603" cy="130540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F6A95E0-C0AD-F20A-37EE-5A0E2D8A39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74037" y="1927339"/>
            <a:ext cx="1259478" cy="874440"/>
          </a:xfrm>
          <a:prstGeom prst="curvedConnector3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EDB498A-2228-9FC6-407A-91268846887E}"/>
              </a:ext>
            </a:extLst>
          </p:cNvPr>
          <p:cNvSpPr txBox="1"/>
          <p:nvPr/>
        </p:nvSpPr>
        <p:spPr>
          <a:xfrm>
            <a:off x="4881212" y="1356967"/>
            <a:ext cx="12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Query Web</a:t>
            </a:r>
            <a:endParaRPr lang="en-CH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51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6B21-8240-7AD1-D8DD-B3308322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REPRODUCTIBILITY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B68D2-D8EC-2D49-7FAB-492B5033D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Reproducibility badges (FAIR)</a:t>
            </a:r>
            <a:endParaRPr lang="it-IT"/>
          </a:p>
          <a:p>
            <a:r>
              <a:rPr lang="en-US" dirty="0">
                <a:ea typeface="+mn-lt"/>
                <a:cs typeface="+mn-lt"/>
              </a:rPr>
              <a:t>Impact of AI on reproducibility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345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2DF0-C727-DA4F-949E-F94D5A7E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Artifacts and reproducibility badges</a:t>
            </a:r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843E11C-14E4-EA43-A3A7-0633D6F59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5816" y="1825625"/>
            <a:ext cx="3966367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4AA6B-51B4-4641-9048-386E690CE2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300" b="1" dirty="0"/>
              <a:t>Goal - Promoting</a:t>
            </a:r>
          </a:p>
          <a:p>
            <a:r>
              <a:rPr lang="en-GB" sz="3200" dirty="0"/>
              <a:t>Integrity of research</a:t>
            </a:r>
          </a:p>
          <a:p>
            <a:r>
              <a:rPr lang="en-GB" sz="3200" dirty="0"/>
              <a:t>FAIR (</a:t>
            </a:r>
            <a:r>
              <a:rPr lang="en-GB" sz="3200" b="1" dirty="0"/>
              <a:t>Findable, Accessible, Interoperable, Reusable</a:t>
            </a:r>
            <a:r>
              <a:rPr lang="en-GB" sz="3200" dirty="0"/>
              <a:t>)</a:t>
            </a:r>
          </a:p>
          <a:p>
            <a:r>
              <a:rPr lang="en-GB" sz="3200" u="sng" dirty="0"/>
              <a:t>Repeatability</a:t>
            </a:r>
            <a:r>
              <a:rPr lang="en-GB" sz="3200" dirty="0"/>
              <a:t> (Same team, same experimental setup)</a:t>
            </a:r>
          </a:p>
          <a:p>
            <a:r>
              <a:rPr lang="en-GB" sz="3200" u="sng" dirty="0"/>
              <a:t>Reproducibility</a:t>
            </a:r>
            <a:r>
              <a:rPr lang="en-GB" sz="3200" dirty="0"/>
              <a:t> (Different team, same experimental setup)</a:t>
            </a:r>
          </a:p>
          <a:p>
            <a:r>
              <a:rPr lang="en-GB" sz="3200" u="sng" dirty="0"/>
              <a:t>Replicability</a:t>
            </a:r>
            <a:r>
              <a:rPr lang="en-GB" sz="3200" dirty="0"/>
              <a:t> (Different team, different experimental setup)</a:t>
            </a:r>
          </a:p>
          <a:p>
            <a:endParaRPr lang="en-GB" sz="3300" dirty="0"/>
          </a:p>
          <a:p>
            <a:pPr>
              <a:buFont typeface="Wingdings" pitchFamily="2" charset="2"/>
              <a:buChar char="Ø"/>
            </a:pPr>
            <a:r>
              <a:rPr lang="en-GB" sz="3300" dirty="0"/>
              <a:t>Digital artifact - review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600" dirty="0">
                <a:hlinkClick r:id="rId3"/>
              </a:rPr>
              <a:t>https://www.acm.org/publications/policies/artifact-review-and-badging-current</a:t>
            </a:r>
            <a:r>
              <a:rPr lang="en-GB" sz="1600" dirty="0"/>
              <a:t>  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1886473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7FB6F-707B-5A9E-0C57-FCC7B763B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F911A4-AAF4-E592-695B-27C8FDC8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0"/>
            <a:ext cx="10706100" cy="1325563"/>
          </a:xfrm>
        </p:spPr>
        <p:txBody>
          <a:bodyPr>
            <a:normAutofit/>
          </a:bodyPr>
          <a:lstStyle/>
          <a:p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How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generative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AIs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works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?</a:t>
            </a:r>
            <a:endParaRPr lang="en-US" sz="3200" b="0" dirty="0">
              <a:ea typeface="Calibri Light"/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6484F4-1FCA-3B6A-1BAC-BDC17CD29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95" y="1074831"/>
            <a:ext cx="11557745" cy="50573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600" i="1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400" i="1">
              <a:ea typeface="+mn-lt"/>
              <a:cs typeface="+mn-lt"/>
            </a:endParaRPr>
          </a:p>
          <a:p>
            <a:pPr marL="0" indent="0">
              <a:buNone/>
            </a:pPr>
            <a:endParaRPr lang="en-US" sz="1400">
              <a:ea typeface="Calibri"/>
              <a:cs typeface="Calibri"/>
            </a:endParaRPr>
          </a:p>
          <a:p>
            <a:pPr marL="0" indent="0">
              <a:buNone/>
            </a:pPr>
            <a:endParaRPr lang="en-US" sz="1400">
              <a:ea typeface="+mn-lt"/>
              <a:cs typeface="+mn-lt"/>
            </a:endParaRPr>
          </a:p>
          <a:p>
            <a:pPr marL="0" indent="0">
              <a:buNone/>
            </a:pPr>
            <a:endParaRPr lang="en-CH">
              <a:ea typeface="Calibri"/>
              <a:cs typeface="Calibri"/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AE8F1410-8344-B66B-F10C-39CA3E7A00B4}"/>
              </a:ext>
            </a:extLst>
          </p:cNvPr>
          <p:cNvSpPr/>
          <p:nvPr/>
        </p:nvSpPr>
        <p:spPr>
          <a:xfrm>
            <a:off x="2150114" y="5689185"/>
            <a:ext cx="592188" cy="45331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BBC028-3BB4-BB84-9709-BD0D74169043}"/>
              </a:ext>
            </a:extLst>
          </p:cNvPr>
          <p:cNvSpPr txBox="1"/>
          <p:nvPr/>
        </p:nvSpPr>
        <p:spPr>
          <a:xfrm>
            <a:off x="465159" y="5616813"/>
            <a:ext cx="117012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ea typeface="+mn-lt"/>
                <a:cs typeface="+mn-lt"/>
              </a:rPr>
              <a:t>Reproducibility</a:t>
            </a:r>
            <a:r>
              <a:rPr lang="en-US" sz="3200" b="1" baseline="0" dirty="0">
                <a:ea typeface="+mn-lt"/>
                <a:cs typeface="+mn-lt"/>
              </a:rPr>
              <a:t> </a:t>
            </a:r>
            <a:r>
              <a:rPr lang="en-US" sz="3200" b="1" dirty="0">
                <a:ea typeface="+mn-lt"/>
                <a:cs typeface="+mn-lt"/>
              </a:rPr>
              <a:t>of AI results is challenging</a:t>
            </a:r>
            <a:endParaRPr lang="it-IT" sz="3200">
              <a:ea typeface="Calibri"/>
              <a:cs typeface="Calibri"/>
            </a:endParaRPr>
          </a:p>
          <a:p>
            <a:pPr algn="ctr"/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algn="ctr"/>
            <a:endParaRPr lang="it-IT" sz="1600"/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9EF0313-8FC3-07D8-62C7-283F1ADAF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616084"/>
              </p:ext>
            </p:extLst>
          </p:nvPr>
        </p:nvGraphicFramePr>
        <p:xfrm>
          <a:off x="517584" y="1063925"/>
          <a:ext cx="11210550" cy="4418774"/>
        </p:xfrm>
        <a:graphic>
          <a:graphicData uri="http://schemas.openxmlformats.org/drawingml/2006/table">
            <a:tbl>
              <a:tblPr bandRow="1">
                <a:tableStyleId>{D27102A9-8310-4765-A935-A1911B00CA55}</a:tableStyleId>
              </a:tblPr>
              <a:tblGrid>
                <a:gridCol w="3736850">
                  <a:extLst>
                    <a:ext uri="{9D8B030D-6E8A-4147-A177-3AD203B41FA5}">
                      <a16:colId xmlns:a16="http://schemas.microsoft.com/office/drawing/2014/main" val="2472771454"/>
                    </a:ext>
                  </a:extLst>
                </a:gridCol>
                <a:gridCol w="2983566">
                  <a:extLst>
                    <a:ext uri="{9D8B030D-6E8A-4147-A177-3AD203B41FA5}">
                      <a16:colId xmlns:a16="http://schemas.microsoft.com/office/drawing/2014/main" val="1900049548"/>
                    </a:ext>
                  </a:extLst>
                </a:gridCol>
                <a:gridCol w="4490134">
                  <a:extLst>
                    <a:ext uri="{9D8B030D-6E8A-4147-A177-3AD203B41FA5}">
                      <a16:colId xmlns:a16="http://schemas.microsoft.com/office/drawing/2014/main" val="3632659752"/>
                    </a:ext>
                  </a:extLst>
                </a:gridCol>
              </a:tblGrid>
              <a:tr h="393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400" b="0" err="1"/>
                        <a:t>Aspect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400" b="0" dirty="0" err="1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400" b="0" err="1"/>
                        <a:t>Example</a:t>
                      </a:r>
                      <a:endParaRPr lang="it-IT" sz="20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836192"/>
                  </a:ext>
                </a:extLst>
              </a:tr>
              <a:tr h="7006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0" noProof="0" dirty="0"/>
                        <a:t>Statistical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600" noProof="0" dirty="0">
                          <a:latin typeface="Calibri Light"/>
                        </a:rPr>
                        <a:t>Models do not apply explicit rules; they learn patterns.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i="1" noProof="0" dirty="0"/>
                        <a:t>A diagnostic model recognises an infection after seeing thousands of records, without an explicit medical rule.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2559599"/>
                  </a:ext>
                </a:extLst>
              </a:tr>
              <a:tr h="4955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0" noProof="0" dirty="0"/>
                        <a:t>Dependence on training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600" noProof="0" dirty="0">
                          <a:latin typeface="Calibri Light"/>
                        </a:rPr>
                        <a:t>Slight changes in the data strongly affect results.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i="1" noProof="0" dirty="0"/>
                        <a:t>Removing 5% of images from a hospital dataset → 10% drop in radiology accuracy.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0944420"/>
                  </a:ext>
                </a:extLst>
              </a:tr>
              <a:tr h="4955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0" noProof="0" dirty="0"/>
                        <a:t>Dependence on prompt phrasing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noProof="0" dirty="0">
                          <a:latin typeface="Calibri Light"/>
                        </a:rPr>
                        <a:t>The way a question is asked influences the answer.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i="1" noProof="0" dirty="0"/>
                        <a:t>“Summarise this article” ≠ “Give a 3-line summary”.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966570"/>
                  </a:ext>
                </a:extLst>
              </a:tr>
              <a:tr h="7006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0" noProof="0" dirty="0"/>
                        <a:t>Stochastic learning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noProof="0" dirty="0">
                          <a:latin typeface="Calibri Light"/>
                        </a:rPr>
                        <a:t>Same code + same data → slightly different results.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i="1" noProof="0" dirty="0"/>
                        <a:t>Two trainings of the same network → different predictions (random initialisation).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8033911"/>
                  </a:ext>
                </a:extLst>
              </a:tr>
              <a:tr h="7006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0" noProof="0" dirty="0"/>
                        <a:t>Sensitivity to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noProof="0" dirty="0">
                          <a:latin typeface="Calibri Light"/>
                        </a:rPr>
                        <a:t>Bias or noise strongly influences model behaviour.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i="1" noProof="0" dirty="0"/>
                        <a:t>A facial recognition system trained mostly on light-skinned faces poorly recognises dark-skinned faces.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013124"/>
                  </a:ext>
                </a:extLst>
              </a:tr>
              <a:tr h="4955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0" noProof="0" dirty="0"/>
                        <a:t>Black box / lack of explainability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noProof="0" dirty="0">
                          <a:latin typeface="Calibri Light"/>
                        </a:rPr>
                        <a:t>The model does not show why it </a:t>
                      </a:r>
                      <a:r>
                        <a:rPr lang="en-GB" sz="1600" noProof="0">
                          <a:latin typeface="Calibri Light"/>
                        </a:rPr>
                        <a:t>plans.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i="1" noProof="0" dirty="0"/>
                        <a:t>A model flags a scan as “abnormal” without indicating the affected area.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6958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319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7C2-392F-213C-1A98-3D27AD64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36778" cy="1325563"/>
          </a:xfrm>
        </p:spPr>
        <p:txBody>
          <a:bodyPr/>
          <a:lstStyle/>
          <a:p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How to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promote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reproducibility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 of AI </a:t>
            </a:r>
            <a:r>
              <a:rPr lang="fr-FR" sz="3200" b="0" dirty="0" err="1">
                <a:solidFill>
                  <a:srgbClr val="CF0063"/>
                </a:solidFill>
                <a:ea typeface="+mj-lt"/>
                <a:cs typeface="+mj-lt"/>
              </a:rPr>
              <a:t>results</a:t>
            </a:r>
            <a:r>
              <a:rPr lang="fr-FR" sz="3200" b="0" dirty="0">
                <a:solidFill>
                  <a:srgbClr val="CF0063"/>
                </a:solidFill>
                <a:ea typeface="+mj-lt"/>
                <a:cs typeface="+mj-lt"/>
              </a:rPr>
              <a:t>? </a:t>
            </a:r>
            <a:endParaRPr lang="fr-FR" sz="3200" b="0" dirty="0">
              <a:solidFill>
                <a:srgbClr val="CF0063"/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8D649-2CA3-74A7-0D83-7BC9FD7FE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890"/>
            <a:ext cx="10515600" cy="46090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/>
              <a:t>Role of the researcher</a:t>
            </a:r>
            <a:endParaRPr lang="en-US" sz="3000" b="1" dirty="0"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600" b="1" dirty="0">
                <a:ea typeface="+mn-lt"/>
                <a:cs typeface="+mn-lt"/>
              </a:rPr>
              <a:t>Document every step</a:t>
            </a:r>
            <a:br>
              <a:rPr lang="en-US" sz="2600" b="1" dirty="0">
                <a:ea typeface="+mn-lt"/>
                <a:cs typeface="+mn-lt"/>
              </a:rPr>
            </a:br>
            <a:r>
              <a:rPr lang="en-US" sz="2200" i="1" dirty="0">
                <a:ea typeface="+mn-lt"/>
                <a:cs typeface="+mn-lt"/>
              </a:rPr>
              <a:t>         </a:t>
            </a:r>
            <a:r>
              <a:rPr lang="en-US" sz="2200" dirty="0">
                <a:ea typeface="+mn-lt"/>
                <a:cs typeface="+mn-lt"/>
              </a:rPr>
              <a:t>Record software versions, parameters, and data sources used.</a:t>
            </a:r>
            <a:endParaRPr lang="en-US" sz="2200" i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600" b="1" dirty="0">
                <a:ea typeface="+mn-lt"/>
                <a:cs typeface="+mn-lt"/>
              </a:rPr>
              <a:t>Test with variations</a:t>
            </a:r>
            <a:endParaRPr lang="en-US" sz="2600" b="1" dirty="0">
              <a:ea typeface="Calibri"/>
              <a:cs typeface="Calibri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200" i="1" dirty="0">
                <a:ea typeface="+mn-lt"/>
                <a:cs typeface="+mn-lt"/>
              </a:rPr>
              <a:t>         </a:t>
            </a:r>
            <a:r>
              <a:rPr lang="en-US" sz="2200" dirty="0">
                <a:ea typeface="+mn-lt"/>
                <a:cs typeface="+mn-lt"/>
              </a:rPr>
              <a:t>Slightly change the prompt or an element of the dataset to check if results remain stable</a:t>
            </a:r>
            <a:r>
              <a:rPr lang="en-US" sz="2200" i="1" dirty="0">
                <a:ea typeface="+mn-lt"/>
                <a:cs typeface="+mn-lt"/>
              </a:rPr>
              <a:t>.</a:t>
            </a:r>
            <a:endParaRPr lang="en-US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600" b="1" dirty="0">
                <a:ea typeface="+mn-lt"/>
                <a:cs typeface="+mn-lt"/>
              </a:rPr>
              <a:t>Report uncertainties and limitations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i="1" dirty="0">
                <a:ea typeface="+mn-lt"/>
                <a:cs typeface="+mn-lt"/>
              </a:rPr>
              <a:t>         </a:t>
            </a:r>
            <a:r>
              <a:rPr lang="en-US" sz="2200" dirty="0">
                <a:ea typeface="+mn-lt"/>
                <a:cs typeface="+mn-lt"/>
              </a:rPr>
              <a:t>Specify when results depend on a small sample or a specific context.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600" b="1" dirty="0">
                <a:ea typeface="+mn-lt"/>
                <a:cs typeface="+mn-lt"/>
              </a:rPr>
              <a:t>Check consistency and stability before publication</a:t>
            </a:r>
            <a:br>
              <a:rPr lang="en-US" sz="2400" b="1" dirty="0">
                <a:ea typeface="+mn-lt"/>
                <a:cs typeface="+mn-lt"/>
              </a:rPr>
            </a:br>
            <a:r>
              <a:rPr lang="en-US" sz="2400" i="1" dirty="0">
                <a:ea typeface="+mn-lt"/>
                <a:cs typeface="+mn-lt"/>
              </a:rPr>
              <a:t>       </a:t>
            </a:r>
            <a:r>
              <a:rPr lang="en-US" sz="2200" dirty="0">
                <a:ea typeface="+mn-lt"/>
                <a:cs typeface="+mn-lt"/>
              </a:rPr>
              <a:t>Repeat analyses multiple times to ensure results do not vary.</a:t>
            </a:r>
          </a:p>
          <a:p>
            <a:pPr marL="0" indent="0">
              <a:buNone/>
            </a:pPr>
            <a:endParaRPr lang="en-US" sz="1800" i="1" dirty="0">
              <a:ea typeface="+mn-lt"/>
              <a:cs typeface="+mn-lt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02C3DF7-C672-70F5-ECCF-0D5A20453E2E}"/>
              </a:ext>
            </a:extLst>
          </p:cNvPr>
          <p:cNvSpPr/>
          <p:nvPr/>
        </p:nvSpPr>
        <p:spPr>
          <a:xfrm>
            <a:off x="995207" y="2190695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88A804A2-DAA2-B986-ECBE-E5E4632026C7}"/>
              </a:ext>
            </a:extLst>
          </p:cNvPr>
          <p:cNvSpPr/>
          <p:nvPr/>
        </p:nvSpPr>
        <p:spPr>
          <a:xfrm>
            <a:off x="980920" y="3159684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FFFF90AF-CAEA-1E29-2212-A3F5C741F9E7}"/>
              </a:ext>
            </a:extLst>
          </p:cNvPr>
          <p:cNvSpPr/>
          <p:nvPr/>
        </p:nvSpPr>
        <p:spPr>
          <a:xfrm>
            <a:off x="990444" y="4107331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38DA8366-246B-96E3-7740-97CB3D0F269A}"/>
              </a:ext>
            </a:extLst>
          </p:cNvPr>
          <p:cNvSpPr/>
          <p:nvPr/>
        </p:nvSpPr>
        <p:spPr>
          <a:xfrm>
            <a:off x="983301" y="5202525"/>
            <a:ext cx="341668" cy="275866"/>
          </a:xfrm>
          <a:prstGeom prst="rightArrow">
            <a:avLst/>
          </a:prstGeom>
          <a:solidFill>
            <a:schemeClr val="accent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049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B614F-9CC5-B209-1549-6119F710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Exemple</a:t>
            </a:r>
            <a:r>
              <a:rPr lang="en-US" dirty="0">
                <a:ea typeface="Calibri Light"/>
                <a:cs typeface="Calibri Light"/>
              </a:rPr>
              <a:t>  - Covid Data (1)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3755-592D-B3B2-2383-42DC39098C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Tests - Sept 4</a:t>
            </a:r>
            <a:r>
              <a:rPr lang="en-US" baseline="30000" dirty="0">
                <a:ea typeface="Calibri"/>
                <a:cs typeface="Calibri"/>
              </a:rPr>
              <a:t>th</a:t>
            </a:r>
            <a:r>
              <a:rPr lang="en-US" dirty="0">
                <a:ea typeface="Calibri"/>
                <a:cs typeface="Calibri"/>
              </a:rPr>
              <a:t> 2025 </a:t>
            </a:r>
            <a:br>
              <a:rPr lang="en-US" dirty="0">
                <a:ea typeface="Calibri"/>
                <a:cs typeface="Calibri"/>
              </a:rPr>
            </a:br>
            <a:r>
              <a:rPr lang="en-US" sz="2400" dirty="0">
                <a:ea typeface="Calibri"/>
                <a:cs typeface="Calibri"/>
              </a:rPr>
              <a:t>(Copilot with chaptGPT5 activated)</a:t>
            </a: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B9173-93D1-B2D9-3A63-3E09DB4730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 panose="020F0502020204030204"/>
                <a:cs typeface="Calibri" panose="020F0502020204030204"/>
              </a:rPr>
              <a:t>Tests –  Nov 14</a:t>
            </a:r>
            <a:r>
              <a:rPr lang="en-US" baseline="30000" dirty="0">
                <a:ea typeface="Calibri" panose="020F0502020204030204"/>
                <a:cs typeface="Calibri" panose="020F0502020204030204"/>
              </a:rPr>
              <a:t>th</a:t>
            </a:r>
            <a:r>
              <a:rPr lang="en-US" dirty="0">
                <a:ea typeface="Calibri" panose="020F0502020204030204"/>
                <a:cs typeface="Calibri" panose="020F0502020204030204"/>
              </a:rPr>
              <a:t> 2025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sz="2400" dirty="0">
                <a:ea typeface="Calibri" panose="020F0502020204030204"/>
                <a:cs typeface="Calibri" panose="020F0502020204030204"/>
              </a:rPr>
              <a:t>(Copilot with chaptGPT5 activated)</a:t>
            </a:r>
          </a:p>
          <a:p>
            <a:pPr marL="0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0B612-F8EF-630E-06B0-CDBBF4155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3" y="3070645"/>
            <a:ext cx="4755850" cy="2010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BEDA9-C9B7-2934-F71C-909DBC35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113" y="2929117"/>
            <a:ext cx="3562530" cy="2149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BA3802D-F8BF-6A92-B3BB-B6DE1D1400A9}"/>
              </a:ext>
            </a:extLst>
          </p:cNvPr>
          <p:cNvSpPr/>
          <p:nvPr/>
        </p:nvSpPr>
        <p:spPr>
          <a:xfrm>
            <a:off x="4150993" y="3039247"/>
            <a:ext cx="844826" cy="77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CF8AF2-DC3A-7D14-1A66-987C2ACFA609}"/>
              </a:ext>
            </a:extLst>
          </p:cNvPr>
          <p:cNvSpPr/>
          <p:nvPr/>
        </p:nvSpPr>
        <p:spPr>
          <a:xfrm>
            <a:off x="9269332" y="2924228"/>
            <a:ext cx="844826" cy="77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66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B490-A377-7236-81EA-84E99B46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014"/>
            <a:ext cx="10515600" cy="1325563"/>
          </a:xfrm>
        </p:spPr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Exemple</a:t>
            </a:r>
            <a:r>
              <a:rPr lang="en-US" dirty="0">
                <a:ea typeface="Calibri Light"/>
                <a:cs typeface="Calibri Light"/>
              </a:rPr>
              <a:t>  - Covid Data (2) </a:t>
            </a: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7BA63-10B2-313E-D437-DF6813C211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Tests - Sept 4</a:t>
            </a:r>
            <a:r>
              <a:rPr lang="en-US" baseline="30000" dirty="0">
                <a:ea typeface="Calibri"/>
                <a:cs typeface="Calibri"/>
              </a:rPr>
              <a:t>th</a:t>
            </a:r>
            <a:r>
              <a:rPr lang="en-US" dirty="0">
                <a:ea typeface="Calibri"/>
                <a:cs typeface="Calibri"/>
              </a:rPr>
              <a:t> 2025 </a:t>
            </a:r>
            <a:br>
              <a:rPr lang="en-US" dirty="0">
                <a:ea typeface="Calibri"/>
                <a:cs typeface="Calibri"/>
              </a:rPr>
            </a:br>
            <a:r>
              <a:rPr lang="en-US" sz="2400" dirty="0">
                <a:ea typeface="Calibri"/>
                <a:cs typeface="Calibri"/>
              </a:rPr>
              <a:t>(Copilot with chaptGPT5 activated)</a:t>
            </a:r>
            <a:endParaRPr lang="en-US" sz="2400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03915-3AC4-B1AB-313E-CD5C626479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Tests  – Nov 14</a:t>
            </a:r>
            <a:r>
              <a:rPr lang="en-US" baseline="30000" dirty="0">
                <a:ea typeface="Calibri"/>
                <a:cs typeface="Calibri"/>
              </a:rPr>
              <a:t>th</a:t>
            </a:r>
            <a:r>
              <a:rPr lang="en-US" dirty="0">
                <a:ea typeface="Calibri"/>
                <a:cs typeface="Calibri"/>
              </a:rPr>
              <a:t> 2025</a:t>
            </a:r>
            <a:br>
              <a:rPr lang="en-US" dirty="0">
                <a:ea typeface="Calibri"/>
                <a:cs typeface="Calibri"/>
              </a:rPr>
            </a:br>
            <a:r>
              <a:rPr lang="en-US" sz="2400" dirty="0">
                <a:ea typeface="Calibri"/>
                <a:cs typeface="Calibri"/>
              </a:rPr>
              <a:t>(Copilot with chaptGPT5 activated)</a:t>
            </a: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5A83B-4BCB-6E82-80BE-B11F25567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96" y="2955625"/>
            <a:ext cx="4295775" cy="186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1D39E-58D5-EBF6-36E0-7BF9EFD80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32" y="2812750"/>
            <a:ext cx="4295775" cy="21526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001F318-78CB-4305-A6DF-041719D890AB}"/>
              </a:ext>
            </a:extLst>
          </p:cNvPr>
          <p:cNvSpPr/>
          <p:nvPr/>
        </p:nvSpPr>
        <p:spPr>
          <a:xfrm>
            <a:off x="9269332" y="2924228"/>
            <a:ext cx="844826" cy="77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57D29-0B15-911D-92C0-0AF45E50DE3A}"/>
              </a:ext>
            </a:extLst>
          </p:cNvPr>
          <p:cNvSpPr txBox="1"/>
          <p:nvPr/>
        </p:nvSpPr>
        <p:spPr>
          <a:xfrm>
            <a:off x="6018810" y="5386515"/>
            <a:ext cx="51873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No coherences: 20000 cases for 100000 vaccinated …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CD7B59-44A4-A2DE-DAC3-A7712F626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453" y="3876675"/>
            <a:ext cx="42957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31728-FF26-1C67-16B1-0285129FF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Ultimately…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0B69-AD77-0D97-7737-58E52AE22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9361"/>
            <a:ext cx="10515600" cy="36899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 Light"/>
                <a:ea typeface="+mn-lt"/>
                <a:cs typeface="+mn-lt"/>
              </a:rPr>
              <a:t>Not the same discussion sequence</a:t>
            </a:r>
            <a:endParaRPr lang="it-IT">
              <a:latin typeface="Calibri Light"/>
              <a:ea typeface="Calibri"/>
              <a:cs typeface="Calibri"/>
            </a:endParaRPr>
          </a:p>
          <a:p>
            <a:r>
              <a:rPr lang="en-US" dirty="0">
                <a:latin typeface="Calibri Light"/>
                <a:ea typeface="+mn-lt"/>
                <a:cs typeface="+mn-lt"/>
              </a:rPr>
              <a:t>Not the same charts</a:t>
            </a:r>
            <a:endParaRPr lang="en-US">
              <a:latin typeface="Calibri Light"/>
              <a:ea typeface="Calibri"/>
              <a:cs typeface="Calibri"/>
            </a:endParaRPr>
          </a:p>
          <a:p>
            <a:r>
              <a:rPr lang="en-US" dirty="0">
                <a:latin typeface="Calibri Light"/>
                <a:ea typeface="+mn-lt"/>
                <a:cs typeface="+mn-lt"/>
              </a:rPr>
              <a:t>Difficult to reproduce</a:t>
            </a:r>
            <a:endParaRPr lang="en-US">
              <a:latin typeface="Calibri Light"/>
              <a:ea typeface="Calibri"/>
              <a:cs typeface="Calibri"/>
            </a:endParaRPr>
          </a:p>
          <a:p>
            <a:endParaRPr lang="en-US" dirty="0">
              <a:latin typeface="Calibri Light"/>
              <a:ea typeface="+mn-lt"/>
              <a:cs typeface="+mn-lt"/>
            </a:endParaRPr>
          </a:p>
          <a:p>
            <a:r>
              <a:rPr lang="en-US" dirty="0">
                <a:latin typeface="Calibri Light"/>
                <a:ea typeface="+mn-lt"/>
                <a:cs typeface="+mn-lt"/>
              </a:rPr>
              <a:t>New version of Copilot?</a:t>
            </a:r>
          </a:p>
          <a:p>
            <a:r>
              <a:rPr lang="en-US" dirty="0">
                <a:latin typeface="Calibri Light"/>
                <a:ea typeface="+mn-lt"/>
                <a:cs typeface="+mn-lt"/>
              </a:rPr>
              <a:t>Statistical effects</a:t>
            </a:r>
            <a:endParaRPr lang="en-US" dirty="0">
              <a:latin typeface="Calibri Light"/>
              <a:ea typeface="Calibri"/>
              <a:cs typeface="Calibri"/>
            </a:endParaRPr>
          </a:p>
          <a:p>
            <a:r>
              <a:rPr lang="en-US" dirty="0">
                <a:latin typeface="Calibri Light"/>
                <a:ea typeface="+mn-lt"/>
                <a:cs typeface="+mn-lt"/>
              </a:rPr>
              <a:t>See files:</a:t>
            </a:r>
            <a:r>
              <a:rPr lang="en-US" dirty="0">
                <a:latin typeface="Calibri Light"/>
                <a:ea typeface="Calibri"/>
                <a:cs typeface="Calibri"/>
              </a:rPr>
              <a:t> </a:t>
            </a:r>
            <a:r>
              <a:rPr lang="en-US" i="1" dirty="0">
                <a:latin typeface="Calibri Light"/>
                <a:ea typeface="Calibri"/>
                <a:cs typeface="Calibri"/>
              </a:rPr>
              <a:t>EssaisCovid.doc</a:t>
            </a:r>
            <a:r>
              <a:rPr lang="en-US" dirty="0">
                <a:latin typeface="Calibri Light"/>
                <a:ea typeface="Calibri"/>
                <a:cs typeface="Calibri"/>
              </a:rPr>
              <a:t> et</a:t>
            </a:r>
            <a:r>
              <a:rPr lang="en-US" i="1" dirty="0">
                <a:latin typeface="Calibri Light"/>
                <a:ea typeface="Calibri"/>
                <a:cs typeface="Calibri"/>
              </a:rPr>
              <a:t> EssaisCovid-Reproductibilite.doc</a:t>
            </a:r>
            <a:endParaRPr lang="en-US" i="1"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649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48F280-4349-3AFE-EEED-F38F46A2C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BF97-ED6E-AD2C-5BAD-B5391521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36778" cy="1325563"/>
          </a:xfrm>
        </p:spPr>
        <p:txBody>
          <a:bodyPr/>
          <a:lstStyle/>
          <a:p>
            <a:r>
              <a:rPr lang="fr-FR" sz="3200" b="0">
                <a:solidFill>
                  <a:srgbClr val="CF0063"/>
                </a:solidFill>
                <a:ea typeface="+mj-lt"/>
                <a:cs typeface="+mj-lt"/>
              </a:rPr>
              <a:t>Comment garantir la reproductibilité des </a:t>
            </a:r>
            <a:r>
              <a:rPr lang="fr-FR" sz="3200" b="0" err="1">
                <a:solidFill>
                  <a:srgbClr val="CF0063"/>
                </a:solidFill>
                <a:ea typeface="+mj-lt"/>
                <a:cs typeface="+mj-lt"/>
              </a:rPr>
              <a:t>resultats</a:t>
            </a:r>
            <a:r>
              <a:rPr lang="fr-FR" sz="3200" b="0">
                <a:solidFill>
                  <a:srgbClr val="CF0063"/>
                </a:solidFill>
                <a:ea typeface="+mj-lt"/>
                <a:cs typeface="+mj-lt"/>
              </a:rPr>
              <a:t> de l'IA?</a:t>
            </a:r>
            <a:endParaRPr lang="en-US" sz="3200" b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A9FE7-8298-4E64-6D4E-6380492A4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890"/>
            <a:ext cx="10515600" cy="46090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b="1" dirty="0" err="1"/>
              <a:t>Fiabilité</a:t>
            </a:r>
            <a:r>
              <a:rPr lang="en-US" b="1" dirty="0"/>
              <a:t> </a:t>
            </a:r>
            <a:endParaRPr lang="en-US" b="1" dirty="0">
              <a:ea typeface="+mn-lt"/>
              <a:cs typeface="+mn-lt"/>
            </a:endParaRPr>
          </a:p>
          <a:p>
            <a:pPr>
              <a:buNone/>
            </a:pPr>
            <a:endParaRPr lang="en-US" b="1">
              <a:ea typeface="+mn-lt"/>
              <a:cs typeface="+mn-lt"/>
            </a:endParaRPr>
          </a:p>
          <a:p>
            <a:pPr marL="0" indent="0">
              <a:buNone/>
            </a:pPr>
            <a:endParaRPr lang="en-US" sz="2200" i="1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b="1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i="1">
              <a:ea typeface="+mn-lt"/>
              <a:cs typeface="+mn-lt"/>
            </a:endParaRPr>
          </a:p>
          <a:p>
            <a:endParaRPr lang="en-US">
              <a:ea typeface="Calibri"/>
              <a:cs typeface="Calibri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DDC28A34-3920-B31E-DDB7-31B707045E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116712"/>
              </p:ext>
            </p:extLst>
          </p:nvPr>
        </p:nvGraphicFramePr>
        <p:xfrm>
          <a:off x="654846" y="1826418"/>
          <a:ext cx="11227588" cy="428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5373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2051-4055-0CF2-7A06-F4058025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CONCLUSION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D3663-5BA7-A74B-86C2-6B472EBC5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Key points to remember</a:t>
            </a:r>
          </a:p>
        </p:txBody>
      </p:sp>
    </p:spTree>
    <p:extLst>
      <p:ext uri="{BB962C8B-B14F-4D97-AF65-F5344CB8AC3E}">
        <p14:creationId xmlns:p14="http://schemas.microsoft.com/office/powerpoint/2010/main" val="414859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A03CE-E7E7-1001-4BEE-953F3A836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72FE61-F800-AA01-EE93-E20562C5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UNIGE </a:t>
            </a:r>
            <a:r>
              <a:rPr lang="fr-CH" dirty="0" err="1"/>
              <a:t>Practical</a:t>
            </a:r>
            <a:r>
              <a:rPr lang="fr-CH" dirty="0"/>
              <a:t> Guide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F7FC908-9075-BAEA-0225-7073A58967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3770" y="133321"/>
            <a:ext cx="50823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2D5B-34F5-4E3E-A4AE-74CC685E3C28}" type="slidenum">
              <a:rPr kumimoji="0" lang="fr-CH" sz="1400" b="1" i="0" u="none" strike="noStrike" kern="1200" cap="none" spc="0" normalizeH="0" baseline="0" noProof="0" smtClean="0">
                <a:ln>
                  <a:noFill/>
                </a:ln>
                <a:solidFill>
                  <a:srgbClr val="CF00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CH" sz="1400" b="1" i="0" u="none" strike="noStrike" kern="1200" cap="none" spc="0" normalizeH="0" baseline="0" noProof="0">
              <a:ln>
                <a:noFill/>
              </a:ln>
              <a:solidFill>
                <a:srgbClr val="CF00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E0B422-0F11-5825-7959-EF6645265799}"/>
              </a:ext>
            </a:extLst>
          </p:cNvPr>
          <p:cNvSpPr txBox="1"/>
          <p:nvPr/>
        </p:nvSpPr>
        <p:spPr>
          <a:xfrm rot="21420000">
            <a:off x="1641243" y="2555527"/>
            <a:ext cx="1676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48E9C"/>
                </a:highlight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septembre 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C84A2F-2259-83F0-92E7-6DB2DD95E9CA}"/>
              </a:ext>
            </a:extLst>
          </p:cNvPr>
          <p:cNvSpPr txBox="1"/>
          <p:nvPr/>
        </p:nvSpPr>
        <p:spPr>
          <a:xfrm>
            <a:off x="838200" y="5600689"/>
            <a:ext cx="295459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CH" sz="2000" dirty="0">
                <a:hlinkClick r:id="rId2"/>
              </a:rPr>
              <a:t>Acces to guide on-line</a:t>
            </a:r>
            <a:endParaRPr lang="fr-CH" sz="2000" dirty="0"/>
          </a:p>
        </p:txBody>
      </p:sp>
      <p:pic>
        <p:nvPicPr>
          <p:cNvPr id="14" name="Espace réservé du contenu 4">
            <a:hlinkClick r:id="rId2"/>
            <a:extLst>
              <a:ext uri="{FF2B5EF4-FFF2-40B4-BE49-F238E27FC236}">
                <a16:creationId xmlns:a16="http://schemas.microsoft.com/office/drawing/2014/main" id="{3D5989E7-B6FC-AAEF-512C-A97204C38E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59227">
            <a:off x="5999446" y="963613"/>
            <a:ext cx="3741171" cy="5313362"/>
          </a:xfrm>
          <a:prstGeom prst="rect">
            <a:avLst/>
          </a:prstGeom>
          <a:effectLst>
            <a:outerShdw blurRad="139700" dist="76200" dir="2700000" sx="101000" sy="101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680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5E71-4806-B0F9-6C7C-C317905F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a typeface="+mj-lt"/>
                <a:cs typeface="+mj-lt"/>
              </a:rPr>
              <a:t>Reminder – Key points to consider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9F5FC-50FE-9C7F-169C-C7EFCD0DF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417"/>
            <a:ext cx="10515600" cy="484016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 dirty="0">
                <a:ea typeface="Calibri"/>
                <a:cs typeface="Calibri"/>
              </a:rPr>
              <a:t>T</a:t>
            </a:r>
            <a:r>
              <a:rPr lang="en-US" b="1" dirty="0">
                <a:ea typeface="+mn-lt"/>
                <a:cs typeface="+mn-lt"/>
              </a:rPr>
              <a:t>ransparency in AI usage</a:t>
            </a:r>
            <a:endParaRPr lang="en-US" b="1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Consult best practice guides</a:t>
            </a:r>
          </a:p>
          <a:p>
            <a:pPr marL="457200" lvl="1" indent="0">
              <a:buNone/>
            </a:pP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Reliability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Bias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Hallucinations</a:t>
            </a:r>
          </a:p>
          <a:p>
            <a:pPr marL="457200" lvl="1" indent="0">
              <a:buNone/>
            </a:pP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Reproducibility is difficult or even impossible</a:t>
            </a:r>
            <a:r>
              <a:rPr lang="en-US" dirty="0">
                <a:ea typeface="+mn-lt"/>
                <a:cs typeface="+mn-lt"/>
              </a:rPr>
              <a:t> </a:t>
            </a:r>
            <a:endParaRPr lang="en-US" b="1" dirty="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Statistical effects</a:t>
            </a:r>
            <a:endParaRPr lang="en-US" b="1" dirty="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Version changes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Data protection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Be aware of the framework (cloud, on-premises, institutional contract, etc.)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+mn-lt"/>
                <a:cs typeface="+mn-lt"/>
              </a:rPr>
              <a:t>Ethical principles are not always guaranteed</a:t>
            </a:r>
            <a:endParaRPr lang="en-US" b="1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Bias, copyright issues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ea typeface="Calibri"/>
              <a:cs typeface="Calibri"/>
            </a:endParaRPr>
          </a:p>
          <a:p>
            <a:endParaRPr lang="en-US" dirty="0" err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00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30F72F-D51A-9124-2230-5974B5B6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References</a:t>
            </a:r>
            <a:endParaRPr lang="it-IT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37794-5615-2C7E-FEB2-3CF74BA5E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58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rgbClr val="222222"/>
                </a:solidFill>
                <a:latin typeface="Calibri Light"/>
                <a:ea typeface="Calibri"/>
                <a:cs typeface="Calibri"/>
              </a:rPr>
              <a:t>Cappelli, M.A., Di Marzo </a:t>
            </a:r>
            <a:r>
              <a:rPr lang="en-US" sz="1800" err="1">
                <a:solidFill>
                  <a:srgbClr val="222222"/>
                </a:solidFill>
                <a:latin typeface="Calibri Light"/>
                <a:ea typeface="Calibri"/>
                <a:cs typeface="Calibri"/>
              </a:rPr>
              <a:t>Serugendo</a:t>
            </a:r>
            <a:r>
              <a:rPr lang="en-US" sz="1800" dirty="0">
                <a:solidFill>
                  <a:srgbClr val="222222"/>
                </a:solidFill>
                <a:latin typeface="Calibri Light"/>
                <a:ea typeface="Calibri"/>
                <a:cs typeface="Calibri"/>
              </a:rPr>
              <a:t>, G. A semi-automated software model to support AI ethics compliance assessment of an AI system guided by ethical principles of AI. </a:t>
            </a:r>
            <a:r>
              <a:rPr lang="en-US" sz="1800" i="1" dirty="0">
                <a:solidFill>
                  <a:srgbClr val="222222"/>
                </a:solidFill>
                <a:latin typeface="Calibri Light"/>
                <a:ea typeface="Calibri"/>
                <a:cs typeface="Calibri"/>
              </a:rPr>
              <a:t>AI Ethics</a:t>
            </a:r>
            <a:r>
              <a:rPr lang="en-US" sz="1800" dirty="0">
                <a:solidFill>
                  <a:srgbClr val="222222"/>
                </a:solidFill>
                <a:latin typeface="Calibri Light"/>
                <a:ea typeface="Calibri"/>
                <a:cs typeface="Calibri"/>
              </a:rPr>
              <a:t> </a:t>
            </a:r>
            <a:r>
              <a:rPr lang="en-US" sz="1800" b="1" dirty="0">
                <a:solidFill>
                  <a:srgbClr val="222222"/>
                </a:solidFill>
                <a:latin typeface="Calibri Light"/>
                <a:ea typeface="Calibri"/>
                <a:cs typeface="Calibri"/>
              </a:rPr>
              <a:t>5</a:t>
            </a:r>
            <a:r>
              <a:rPr lang="en-US" sz="1800" dirty="0">
                <a:solidFill>
                  <a:srgbClr val="222222"/>
                </a:solidFill>
                <a:latin typeface="Calibri Light"/>
                <a:ea typeface="Calibri"/>
                <a:cs typeface="Calibri"/>
              </a:rPr>
              <a:t>, 1357–1380 (2025). </a:t>
            </a:r>
            <a:r>
              <a:rPr lang="en-US" sz="1800" dirty="0">
                <a:solidFill>
                  <a:srgbClr val="222222"/>
                </a:solidFill>
                <a:latin typeface="Calibri Light"/>
                <a:ea typeface="Calibri"/>
                <a:cs typeface="Calibri"/>
                <a:hlinkClick r:id="rId2"/>
              </a:rPr>
              <a:t>https://doi.org/10.1007/s43681-024-00480-z</a:t>
            </a:r>
            <a:endParaRPr lang="it-IT" sz="1800">
              <a:solidFill>
                <a:srgbClr val="000000"/>
              </a:solidFill>
              <a:latin typeface="Calibri Light"/>
              <a:ea typeface="Calibri"/>
              <a:cs typeface="Calibri"/>
            </a:endParaRPr>
          </a:p>
          <a:p>
            <a:r>
              <a:rPr lang="en-US" sz="1800" dirty="0">
                <a:solidFill>
                  <a:srgbClr val="222222"/>
                </a:solidFill>
                <a:latin typeface="Calibri Light"/>
                <a:ea typeface="+mn-lt"/>
                <a:cs typeface="+mn-lt"/>
              </a:rPr>
              <a:t>European Union. (2024). </a:t>
            </a:r>
            <a:r>
              <a:rPr lang="en-US" sz="1800" i="1" dirty="0">
                <a:solidFill>
                  <a:srgbClr val="222222"/>
                </a:solidFill>
                <a:latin typeface="Calibri Light"/>
                <a:ea typeface="+mn-lt"/>
                <a:cs typeface="+mn-lt"/>
              </a:rPr>
              <a:t>Regulation (EU) 2024/1689 of the European Parliament and of the Council of 13 June 2024 laying down </a:t>
            </a:r>
            <a:r>
              <a:rPr lang="en-US" sz="1800" i="1" err="1">
                <a:solidFill>
                  <a:srgbClr val="222222"/>
                </a:solidFill>
                <a:latin typeface="Calibri Light"/>
                <a:ea typeface="+mn-lt"/>
                <a:cs typeface="+mn-lt"/>
              </a:rPr>
              <a:t>harmonised</a:t>
            </a:r>
            <a:r>
              <a:rPr lang="en-US" sz="1800" i="1" dirty="0">
                <a:solidFill>
                  <a:srgbClr val="222222"/>
                </a:solidFill>
                <a:latin typeface="Calibri Light"/>
                <a:ea typeface="+mn-lt"/>
                <a:cs typeface="+mn-lt"/>
              </a:rPr>
              <a:t> rules on artificial intelligence (Artificial Intelligence Act)</a:t>
            </a:r>
            <a:r>
              <a:rPr lang="en-US" sz="1800" dirty="0">
                <a:solidFill>
                  <a:srgbClr val="222222"/>
                </a:solidFill>
                <a:latin typeface="Calibri Light"/>
                <a:ea typeface="+mn-lt"/>
                <a:cs typeface="+mn-lt"/>
              </a:rPr>
              <a:t>. Official Journal of the European Union. </a:t>
            </a:r>
            <a:r>
              <a:rPr lang="en-US" sz="1800" dirty="0">
                <a:solidFill>
                  <a:srgbClr val="222222"/>
                </a:solidFill>
                <a:latin typeface="Calibri Light"/>
                <a:ea typeface="+mn-lt"/>
                <a:cs typeface="+mn-lt"/>
                <a:hlinkClick r:id="rId3"/>
              </a:rPr>
              <a:t>https://eur-lex.europa.eu/legal-content/EN/TXT/?uri=CELEX%3A32024R1689</a:t>
            </a:r>
            <a:endParaRPr lang="en-US" sz="1800">
              <a:solidFill>
                <a:srgbClr val="222222"/>
              </a:solidFill>
              <a:latin typeface="Calibri Light"/>
              <a:ea typeface="Calibri"/>
              <a:cs typeface="Calibri"/>
            </a:endParaRPr>
          </a:p>
          <a:p>
            <a:r>
              <a:rPr lang="en-US" sz="1800" dirty="0">
                <a:solidFill>
                  <a:srgbClr val="222222"/>
                </a:solidFill>
                <a:latin typeface="Calibri Light"/>
                <a:ea typeface="+mn-lt"/>
                <a:cs typeface="+mn-lt"/>
              </a:rPr>
              <a:t>Federal Council of Switzerland. (2025). </a:t>
            </a:r>
            <a:r>
              <a:rPr lang="en-US" sz="1800" i="1" dirty="0">
                <a:solidFill>
                  <a:srgbClr val="222222"/>
                </a:solidFill>
                <a:latin typeface="Calibri Light"/>
                <a:ea typeface="+mn-lt"/>
                <a:cs typeface="+mn-lt"/>
              </a:rPr>
              <a:t>Overview of Switzerland’s regulatory approach to artificial intelligence, </a:t>
            </a:r>
            <a:r>
              <a:rPr lang="en-US" sz="1800" dirty="0">
                <a:solidFill>
                  <a:srgbClr val="222222"/>
                </a:solidFill>
                <a:latin typeface="Calibri Light"/>
                <a:ea typeface="+mn-lt"/>
                <a:cs typeface="+mn-lt"/>
                <a:hlinkClick r:id="rId4"/>
              </a:rPr>
              <a:t>https://share.google/WUvjpN7nEquil8VNa</a:t>
            </a:r>
            <a:r>
              <a:rPr lang="en-US" sz="1800" dirty="0">
                <a:solidFill>
                  <a:srgbClr val="222222"/>
                </a:solidFill>
                <a:latin typeface="Calibri Light"/>
                <a:ea typeface="+mn-lt"/>
                <a:cs typeface="+mn-lt"/>
              </a:rPr>
              <a:t> </a:t>
            </a:r>
            <a:endParaRPr lang="en-US" sz="1800" b="1">
              <a:solidFill>
                <a:srgbClr val="222222"/>
              </a:solidFill>
              <a:latin typeface="Calibri Light"/>
              <a:ea typeface="+mn-lt"/>
              <a:cs typeface="+mn-lt"/>
            </a:endParaRPr>
          </a:p>
          <a:p>
            <a:r>
              <a:rPr lang="en-US" sz="1800" dirty="0">
                <a:latin typeface="Calibri Light"/>
                <a:ea typeface="+mn-lt"/>
                <a:cs typeface="+mn-lt"/>
              </a:rPr>
              <a:t>UNESCO. (2021). </a:t>
            </a:r>
            <a:r>
              <a:rPr lang="en-US" sz="1800" i="1" dirty="0">
                <a:latin typeface="Calibri Light"/>
                <a:ea typeface="+mn-lt"/>
                <a:cs typeface="+mn-lt"/>
              </a:rPr>
              <a:t>Recommendation on the Ethics of Artificial Intelligence</a:t>
            </a:r>
            <a:r>
              <a:rPr lang="en-US" sz="1800" dirty="0">
                <a:latin typeface="Calibri Light"/>
                <a:ea typeface="+mn-lt"/>
                <a:cs typeface="+mn-lt"/>
              </a:rPr>
              <a:t> (UNESCO General Conference, 41st session, 23 November 2021). UNESCO. </a:t>
            </a:r>
            <a:r>
              <a:rPr lang="en-US" sz="1800" dirty="0">
                <a:latin typeface="Calibri Light"/>
                <a:ea typeface="+mn-lt"/>
                <a:cs typeface="+mn-lt"/>
                <a:hlinkClick r:id="rId5"/>
              </a:rPr>
              <a:t>https://unesdoc.unesco.org/ark:/48223/pf0000381137</a:t>
            </a:r>
            <a:endParaRPr lang="en-CH" sz="1800">
              <a:latin typeface="Calibri Light"/>
              <a:ea typeface="Calibri"/>
              <a:cs typeface="Calibri"/>
            </a:endParaRPr>
          </a:p>
          <a:p>
            <a:r>
              <a:rPr lang="en-CH" sz="1800" dirty="0" err="1">
                <a:latin typeface="Calibri Light"/>
                <a:ea typeface="Calibri Light"/>
                <a:cs typeface="Calibri Light"/>
              </a:rPr>
              <a:t>Recommandation</a:t>
            </a:r>
            <a:r>
              <a:rPr lang="en-CH" sz="1800" dirty="0">
                <a:latin typeface="Calibri Light"/>
                <a:ea typeface="Calibri Light"/>
                <a:cs typeface="Calibri Light"/>
              </a:rPr>
              <a:t> bibliothèque </a:t>
            </a:r>
            <a:r>
              <a:rPr lang="en-CH" sz="1800" dirty="0" err="1">
                <a:latin typeface="Calibri Light"/>
                <a:ea typeface="Calibri Light"/>
                <a:cs typeface="Calibri Light"/>
              </a:rPr>
              <a:t>Unige</a:t>
            </a:r>
            <a:r>
              <a:rPr lang="en-CH" sz="1800" dirty="0">
                <a:latin typeface="Calibri Light"/>
                <a:ea typeface="Calibri Light"/>
                <a:cs typeface="Calibri Light"/>
              </a:rPr>
              <a:t>: </a:t>
            </a:r>
            <a:r>
              <a:rPr lang="en-GB" sz="1600" dirty="0">
                <a:solidFill>
                  <a:schemeClr val="accent1"/>
                </a:solidFill>
                <a:latin typeface="Calibri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https://www.unige.ch/biblio/en/news/archive/2024/guide-iag/</a:t>
            </a:r>
            <a:r>
              <a:rPr lang="en-GB" sz="16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en-CH" sz="1800" dirty="0" err="1">
                <a:latin typeface="Calibri Light"/>
                <a:ea typeface="Calibri Light"/>
                <a:cs typeface="Calibri Light"/>
              </a:rPr>
              <a:t>Prise</a:t>
            </a:r>
            <a:r>
              <a:rPr lang="en-CH" sz="1800" dirty="0">
                <a:latin typeface="Calibri Light"/>
                <a:ea typeface="Calibri Light"/>
                <a:cs typeface="Calibri Light"/>
              </a:rPr>
              <a:t> de position </a:t>
            </a:r>
            <a:r>
              <a:rPr lang="en-CH" sz="1800" dirty="0" err="1">
                <a:latin typeface="Calibri Light"/>
                <a:ea typeface="Calibri Light"/>
                <a:cs typeface="Calibri Light"/>
              </a:rPr>
              <a:t>Unige</a:t>
            </a:r>
            <a:r>
              <a:rPr lang="en-CH" sz="1800" dirty="0">
                <a:latin typeface="Calibri Light"/>
                <a:ea typeface="Calibri Light"/>
                <a:cs typeface="Calibri Light"/>
              </a:rPr>
              <a:t>: </a:t>
            </a:r>
            <a:r>
              <a:rPr lang="en-US" sz="1800" dirty="0">
                <a:ea typeface="+mn-lt"/>
                <a:cs typeface="+mn-lt"/>
                <a:hlinkClick r:id="rId7"/>
              </a:rPr>
              <a:t>https://www.unige.ch/universite/politique-generale/prise-de-position-sur-lintelligence-artificielle/</a:t>
            </a:r>
            <a:r>
              <a:rPr lang="en-US" sz="1800" dirty="0">
                <a:ea typeface="+mn-lt"/>
                <a:cs typeface="+mn-lt"/>
              </a:rPr>
              <a:t> </a:t>
            </a:r>
            <a:endParaRPr lang="en-CH" sz="1800" dirty="0">
              <a:latin typeface="Calibri Light"/>
              <a:ea typeface="Calibri Light"/>
              <a:cs typeface="Calibri Light"/>
            </a:endParaRPr>
          </a:p>
          <a:p>
            <a:r>
              <a:rPr lang="en-CH" sz="1800" dirty="0">
                <a:latin typeface="Calibri Light"/>
                <a:ea typeface="Calibri Light"/>
                <a:cs typeface="Calibri Light"/>
              </a:rPr>
              <a:t>Guide de l'IA </a:t>
            </a:r>
            <a:r>
              <a:rPr lang="en-CH" sz="1800" dirty="0" err="1">
                <a:latin typeface="Calibri Light"/>
                <a:ea typeface="Calibri Light"/>
                <a:cs typeface="Calibri Light"/>
              </a:rPr>
              <a:t>Unige</a:t>
            </a:r>
            <a:r>
              <a:rPr lang="en-CH" sz="1800" dirty="0">
                <a:latin typeface="Calibri Light"/>
                <a:ea typeface="Calibri Light"/>
                <a:cs typeface="Calibri Light"/>
              </a:rPr>
              <a:t>: </a:t>
            </a:r>
            <a:r>
              <a:rPr lang="fr-CH" sz="1800" dirty="0">
                <a:ea typeface="+mn-lt"/>
                <a:cs typeface="+mn-lt"/>
                <a:hlinkClick r:id="rId8"/>
              </a:rPr>
              <a:t>https://www.unige.ch/numerique/ia-generative-guide-unige</a:t>
            </a:r>
            <a:r>
              <a:rPr lang="fr-CH" sz="1800" dirty="0">
                <a:ea typeface="+mn-lt"/>
                <a:cs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86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915D36D-6E4A-FE5A-05B9-AB3EF4E8C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>
                <a:ea typeface="+mj-lt"/>
                <a:cs typeface="+mj-lt"/>
              </a:rPr>
              <a:t>Institutional</a:t>
            </a:r>
            <a:r>
              <a:rPr lang="fr-CH" dirty="0">
                <a:ea typeface="+mj-lt"/>
                <a:cs typeface="+mj-lt"/>
              </a:rPr>
              <a:t> Position </a:t>
            </a:r>
            <a:r>
              <a:rPr lang="fr-CH" dirty="0" err="1">
                <a:ea typeface="+mj-lt"/>
                <a:cs typeface="+mj-lt"/>
              </a:rPr>
              <a:t>Statement</a:t>
            </a:r>
            <a:endParaRPr lang="it-IT" dirty="0" err="1">
              <a:ea typeface="+mj-lt"/>
              <a:cs typeface="+mj-lt"/>
            </a:endParaRPr>
          </a:p>
          <a:p>
            <a:endParaRPr lang="fr-CH" dirty="0">
              <a:ea typeface="Calibri Light"/>
              <a:cs typeface="Calibri Light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CFF5E7B-A9AD-D009-93F8-6CA71C92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225118"/>
            <a:ext cx="3417216" cy="838289"/>
          </a:xfrm>
        </p:spPr>
        <p:txBody>
          <a:bodyPr/>
          <a:lstStyle/>
          <a:p>
            <a:endParaRPr lang="fr-CH" dirty="0">
              <a:ea typeface="+mn-lt"/>
              <a:cs typeface="+mn-lt"/>
            </a:endParaRPr>
          </a:p>
          <a:p>
            <a:endParaRPr lang="fr-CH" dirty="0">
              <a:ea typeface="+mn-lt"/>
              <a:cs typeface="+mn-lt"/>
            </a:endParaRPr>
          </a:p>
          <a:p>
            <a:endParaRPr lang="fr-CH" dirty="0">
              <a:ea typeface="+mn-lt"/>
              <a:cs typeface="+mn-lt"/>
            </a:endParaRPr>
          </a:p>
          <a:p>
            <a:endParaRPr lang="fr-CH" dirty="0">
              <a:ea typeface="+mn-lt"/>
              <a:cs typeface="+mn-lt"/>
            </a:endParaRPr>
          </a:p>
          <a:p>
            <a:r>
              <a:rPr lang="fr-CH" dirty="0">
                <a:ea typeface="+mn-lt"/>
                <a:cs typeface="+mn-lt"/>
              </a:rPr>
              <a:t>Principles for </a:t>
            </a:r>
            <a:r>
              <a:rPr lang="fr-CH" dirty="0" err="1">
                <a:ea typeface="+mn-lt"/>
                <a:cs typeface="+mn-lt"/>
              </a:rPr>
              <a:t>Using</a:t>
            </a:r>
            <a:r>
              <a:rPr lang="fr-CH" dirty="0">
                <a:ea typeface="+mn-lt"/>
                <a:cs typeface="+mn-lt"/>
              </a:rPr>
              <a:t> </a:t>
            </a:r>
            <a:r>
              <a:rPr lang="fr-CH" dirty="0" err="1">
                <a:ea typeface="+mn-lt"/>
                <a:cs typeface="+mn-lt"/>
              </a:rPr>
              <a:t>Generative</a:t>
            </a:r>
            <a:r>
              <a:rPr lang="fr-CH" dirty="0">
                <a:ea typeface="+mn-lt"/>
                <a:cs typeface="+mn-lt"/>
              </a:rPr>
              <a:t> AI</a:t>
            </a:r>
            <a:endParaRPr lang="it-IT">
              <a:ea typeface="Calibri"/>
              <a:cs typeface="Calibri"/>
            </a:endParaRPr>
          </a:p>
          <a:p>
            <a:endParaRPr lang="fr-CH" dirty="0">
              <a:ea typeface="Calibri"/>
              <a:cs typeface="Calibri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6DCA511-8BA0-50DE-5959-D4249BE561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err="1">
                <a:ea typeface="Calibri"/>
                <a:cs typeface="Calibri"/>
              </a:rPr>
              <a:t>Liability</a:t>
            </a:r>
            <a:endParaRPr lang="fr-CH">
              <a:ea typeface="Calibri"/>
              <a:cs typeface="Calibri"/>
            </a:endParaRPr>
          </a:p>
          <a:p>
            <a:r>
              <a:rPr lang="fr-CH" dirty="0" err="1"/>
              <a:t>Legality</a:t>
            </a:r>
            <a:endParaRPr lang="fr-CH" dirty="0" err="1">
              <a:ea typeface="Calibri"/>
              <a:cs typeface="Calibri"/>
            </a:endParaRPr>
          </a:p>
          <a:p>
            <a:r>
              <a:rPr lang="fr-CH" dirty="0"/>
              <a:t>Academic </a:t>
            </a:r>
            <a:r>
              <a:rPr lang="fr-CH" dirty="0" err="1"/>
              <a:t>integrity</a:t>
            </a:r>
            <a:r>
              <a:rPr lang="fr-CH" dirty="0"/>
              <a:t> and </a:t>
            </a:r>
            <a:r>
              <a:rPr lang="fr-CH" dirty="0" err="1"/>
              <a:t>transparency</a:t>
            </a:r>
            <a:endParaRPr lang="fr-CH" dirty="0" err="1">
              <a:ea typeface="Calibri"/>
              <a:cs typeface="Calibri"/>
            </a:endParaRPr>
          </a:p>
          <a:p>
            <a:r>
              <a:rPr lang="fr-CH" dirty="0">
                <a:ea typeface="Calibri"/>
                <a:cs typeface="Calibri"/>
              </a:rPr>
              <a:t>Economy and </a:t>
            </a:r>
            <a:r>
              <a:rPr lang="fr-CH" dirty="0" err="1">
                <a:ea typeface="Calibri"/>
                <a:cs typeface="Calibri"/>
              </a:rPr>
              <a:t>Ecology</a:t>
            </a:r>
            <a:endParaRPr lang="fr-CH">
              <a:ea typeface="Calibri"/>
              <a:cs typeface="Calibri"/>
            </a:endParaRPr>
          </a:p>
          <a:p>
            <a:pPr marL="0" indent="0">
              <a:buNone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fr-CH" u="sng" dirty="0">
                <a:solidFill>
                  <a:schemeClr val="accent1"/>
                </a:solidFill>
                <a:latin typeface="Calibri" panose="020F0502020204030204"/>
              </a:rPr>
              <a:t>Link to the official position </a:t>
            </a:r>
            <a:r>
              <a:rPr lang="fr-CH" u="sng" err="1">
                <a:solidFill>
                  <a:schemeClr val="accent1"/>
                </a:solidFill>
                <a:latin typeface="Calibri" panose="020F0502020204030204"/>
              </a:rPr>
              <a:t>statement</a:t>
            </a:r>
            <a:endParaRPr lang="fr-CH" u="sng" err="1">
              <a:solidFill>
                <a:schemeClr val="accent1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845B31A-634F-DE0F-5EBD-4A150A1A6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 err="1">
                <a:ea typeface="+mn-lt"/>
                <a:cs typeface="+mn-lt"/>
              </a:rPr>
              <a:t>Role</a:t>
            </a:r>
            <a:r>
              <a:rPr lang="fr-CH" dirty="0">
                <a:ea typeface="+mn-lt"/>
                <a:cs typeface="+mn-lt"/>
              </a:rPr>
              <a:t> of </a:t>
            </a:r>
            <a:r>
              <a:rPr lang="fr-CH" dirty="0" err="1">
                <a:ea typeface="+mn-lt"/>
                <a:cs typeface="+mn-lt"/>
              </a:rPr>
              <a:t>faculties</a:t>
            </a:r>
            <a:r>
              <a:rPr lang="fr-CH" dirty="0">
                <a:ea typeface="+mn-lt"/>
                <a:cs typeface="+mn-lt"/>
              </a:rPr>
              <a:t> and </a:t>
            </a:r>
            <a:r>
              <a:rPr lang="fr-CH" dirty="0" err="1">
                <a:ea typeface="+mn-lt"/>
                <a:cs typeface="+mn-lt"/>
              </a:rPr>
              <a:t>interfaculty</a:t>
            </a:r>
            <a:r>
              <a:rPr lang="fr-CH" dirty="0">
                <a:ea typeface="+mn-lt"/>
                <a:cs typeface="+mn-lt"/>
              </a:rPr>
              <a:t> centres.</a:t>
            </a:r>
            <a:endParaRPr lang="it-IT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8DF0378D-1C8F-4AFE-49CD-C919DAC0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9545" y="2605264"/>
            <a:ext cx="3332909" cy="34805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CH" dirty="0" err="1"/>
              <a:t>Faculties</a:t>
            </a:r>
            <a:r>
              <a:rPr lang="fr-CH" dirty="0">
                <a:ea typeface="+mn-lt"/>
                <a:cs typeface="+mn-lt"/>
              </a:rPr>
              <a:t> and </a:t>
            </a:r>
            <a:r>
              <a:rPr lang="fr-CH" dirty="0" err="1">
                <a:ea typeface="+mn-lt"/>
                <a:cs typeface="+mn-lt"/>
              </a:rPr>
              <a:t>interfaculty</a:t>
            </a:r>
            <a:r>
              <a:rPr lang="fr-CH" dirty="0">
                <a:ea typeface="+mn-lt"/>
                <a:cs typeface="+mn-lt"/>
              </a:rPr>
              <a:t> centres are </a:t>
            </a:r>
            <a:r>
              <a:rPr lang="fr-CH" dirty="0" err="1">
                <a:ea typeface="+mn-lt"/>
                <a:cs typeface="+mn-lt"/>
              </a:rPr>
              <a:t>responsible</a:t>
            </a:r>
            <a:r>
              <a:rPr lang="fr-CH" dirty="0">
                <a:ea typeface="+mn-lt"/>
                <a:cs typeface="+mn-lt"/>
              </a:rPr>
              <a:t> for </a:t>
            </a:r>
            <a:r>
              <a:rPr lang="fr-CH" dirty="0" err="1">
                <a:ea typeface="+mn-lt"/>
                <a:cs typeface="+mn-lt"/>
              </a:rPr>
              <a:t>determining</a:t>
            </a:r>
            <a:r>
              <a:rPr lang="fr-CH" dirty="0">
                <a:ea typeface="+mn-lt"/>
                <a:cs typeface="+mn-lt"/>
              </a:rPr>
              <a:t> how AI </a:t>
            </a:r>
            <a:r>
              <a:rPr lang="fr-CH" dirty="0" err="1">
                <a:ea typeface="+mn-lt"/>
                <a:cs typeface="+mn-lt"/>
              </a:rPr>
              <a:t>is</a:t>
            </a:r>
            <a:r>
              <a:rPr lang="fr-CH" dirty="0">
                <a:ea typeface="+mn-lt"/>
                <a:cs typeface="+mn-lt"/>
              </a:rPr>
              <a:t> </a:t>
            </a:r>
            <a:r>
              <a:rPr lang="fr-CH" dirty="0" err="1">
                <a:ea typeface="+mn-lt"/>
                <a:cs typeface="+mn-lt"/>
              </a:rPr>
              <a:t>integrated</a:t>
            </a:r>
            <a:r>
              <a:rPr lang="fr-CH" dirty="0">
                <a:ea typeface="+mn-lt"/>
                <a:cs typeface="+mn-lt"/>
              </a:rPr>
              <a:t> </a:t>
            </a:r>
            <a:r>
              <a:rPr lang="fr-CH" dirty="0" err="1">
                <a:ea typeface="+mn-lt"/>
                <a:cs typeface="+mn-lt"/>
              </a:rPr>
              <a:t>into</a:t>
            </a:r>
            <a:r>
              <a:rPr lang="fr-CH" dirty="0">
                <a:ea typeface="+mn-lt"/>
                <a:cs typeface="+mn-lt"/>
              </a:rPr>
              <a:t> </a:t>
            </a:r>
            <a:r>
              <a:rPr lang="fr-CH" dirty="0" err="1">
                <a:ea typeface="+mn-lt"/>
                <a:cs typeface="+mn-lt"/>
              </a:rPr>
              <a:t>their</a:t>
            </a:r>
            <a:r>
              <a:rPr lang="fr-CH" dirty="0">
                <a:ea typeface="+mn-lt"/>
                <a:cs typeface="+mn-lt"/>
              </a:rPr>
              <a:t> </a:t>
            </a:r>
            <a:r>
              <a:rPr lang="fr-CH" dirty="0" err="1">
                <a:ea typeface="+mn-lt"/>
                <a:cs typeface="+mn-lt"/>
              </a:rPr>
              <a:t>teaching</a:t>
            </a:r>
            <a:r>
              <a:rPr lang="fr-CH" dirty="0">
                <a:ea typeface="+mn-lt"/>
                <a:cs typeface="+mn-lt"/>
              </a:rPr>
              <a:t> </a:t>
            </a:r>
            <a:r>
              <a:rPr lang="fr-CH" dirty="0" err="1">
                <a:ea typeface="+mn-lt"/>
                <a:cs typeface="+mn-lt"/>
              </a:rPr>
              <a:t>activities</a:t>
            </a:r>
            <a:r>
              <a:rPr lang="fr-CH" dirty="0">
                <a:ea typeface="+mn-lt"/>
                <a:cs typeface="+mn-lt"/>
              </a:rPr>
              <a:t> and for </a:t>
            </a:r>
            <a:r>
              <a:rPr lang="fr-CH" dirty="0" err="1">
                <a:ea typeface="+mn-lt"/>
                <a:cs typeface="+mn-lt"/>
              </a:rPr>
              <a:t>defining</a:t>
            </a:r>
            <a:r>
              <a:rPr lang="fr-CH" dirty="0">
                <a:ea typeface="+mn-lt"/>
                <a:cs typeface="+mn-lt"/>
              </a:rPr>
              <a:t> </a:t>
            </a:r>
            <a:r>
              <a:rPr lang="fr-CH" dirty="0" err="1">
                <a:ea typeface="+mn-lt"/>
                <a:cs typeface="+mn-lt"/>
              </a:rPr>
              <a:t>specific</a:t>
            </a:r>
            <a:r>
              <a:rPr lang="fr-CH" dirty="0">
                <a:ea typeface="+mn-lt"/>
                <a:cs typeface="+mn-lt"/>
              </a:rPr>
              <a:t> conditions for the use of </a:t>
            </a:r>
            <a:r>
              <a:rPr lang="fr-CH" dirty="0" err="1">
                <a:ea typeface="+mn-lt"/>
                <a:cs typeface="+mn-lt"/>
              </a:rPr>
              <a:t>generative</a:t>
            </a:r>
            <a:r>
              <a:rPr lang="fr-CH" dirty="0">
                <a:ea typeface="+mn-lt"/>
                <a:cs typeface="+mn-lt"/>
              </a:rPr>
              <a:t> AI </a:t>
            </a:r>
            <a:r>
              <a:rPr lang="fr-CH" dirty="0" err="1">
                <a:ea typeface="+mn-lt"/>
                <a:cs typeface="+mn-lt"/>
              </a:rPr>
              <a:t>tools</a:t>
            </a:r>
            <a:r>
              <a:rPr lang="fr-CH" dirty="0">
                <a:ea typeface="+mn-lt"/>
                <a:cs typeface="+mn-lt"/>
              </a:rPr>
              <a:t> in </a:t>
            </a:r>
            <a:r>
              <a:rPr lang="fr-CH" dirty="0" err="1">
                <a:ea typeface="+mn-lt"/>
                <a:cs typeface="+mn-lt"/>
              </a:rPr>
              <a:t>research</a:t>
            </a:r>
            <a:r>
              <a:rPr lang="fr-CH" dirty="0">
                <a:ea typeface="+mn-lt"/>
                <a:cs typeface="+mn-lt"/>
              </a:rPr>
              <a:t>, </a:t>
            </a:r>
            <a:r>
              <a:rPr lang="fr-CH" dirty="0" err="1">
                <a:ea typeface="+mn-lt"/>
                <a:cs typeface="+mn-lt"/>
              </a:rPr>
              <a:t>teaching</a:t>
            </a:r>
            <a:r>
              <a:rPr lang="fr-CH" dirty="0">
                <a:ea typeface="+mn-lt"/>
                <a:cs typeface="+mn-lt"/>
              </a:rPr>
              <a:t>, and </a:t>
            </a:r>
            <a:r>
              <a:rPr lang="fr-CH" dirty="0" err="1">
                <a:ea typeface="+mn-lt"/>
                <a:cs typeface="+mn-lt"/>
              </a:rPr>
              <a:t>learning</a:t>
            </a:r>
            <a:r>
              <a:rPr lang="fr-CH" dirty="0">
                <a:ea typeface="+mn-lt"/>
                <a:cs typeface="+mn-lt"/>
              </a:rPr>
              <a:t>.</a:t>
            </a:r>
            <a:r>
              <a:rPr lang="fr-CH" dirty="0"/>
              <a:t>. </a:t>
            </a:r>
          </a:p>
          <a:p>
            <a:pPr marL="0" indent="0">
              <a:buNone/>
            </a:pPr>
            <a:r>
              <a:rPr lang="fr-CH" dirty="0">
                <a:hlinkClick r:id="rId2"/>
              </a:rPr>
              <a:t>Liste des recommandations facultaires (blog CIEL)</a:t>
            </a:r>
            <a:endParaRPr lang="fr-CH" dirty="0"/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E7473B6-531C-CD4A-949E-C51B566BBA7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21" name="Image 20">
            <a:hlinkClick r:id="rId3"/>
            <a:extLst>
              <a:ext uri="{FF2B5EF4-FFF2-40B4-BE49-F238E27FC236}">
                <a16:creationId xmlns:a16="http://schemas.microsoft.com/office/drawing/2014/main" id="{7C206CA0-BF4F-EAEC-A92F-D2622192B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131" y="1765041"/>
            <a:ext cx="3461847" cy="4727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4965119-A8E5-24BD-196D-EC158DC4CC88}"/>
              </a:ext>
            </a:extLst>
          </p:cNvPr>
          <p:cNvSpPr txBox="1"/>
          <p:nvPr/>
        </p:nvSpPr>
        <p:spPr>
          <a:xfrm rot="21420000">
            <a:off x="1198790" y="1298510"/>
            <a:ext cx="1676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48E9C"/>
                </a:highlight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1er juillet 2024</a:t>
            </a: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FB8CAEE9-875A-56F5-F43C-77DDD621AE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3768" y="96975"/>
            <a:ext cx="50823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2D5B-34F5-4E3E-A4AE-74CC685E3C28}" type="slidenum">
              <a:rPr kumimoji="0" lang="fr-CH" sz="1400" b="1" i="0" u="none" strike="noStrike" kern="1200" cap="none" spc="0" normalizeH="0" baseline="0" noProof="0" smtClean="0">
                <a:ln>
                  <a:noFill/>
                </a:ln>
                <a:solidFill>
                  <a:srgbClr val="CF00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CH" sz="1400" b="1" i="0" u="none" strike="noStrike" kern="1200" cap="none" spc="0" normalizeH="0" baseline="0" noProof="0">
              <a:ln>
                <a:noFill/>
              </a:ln>
              <a:solidFill>
                <a:srgbClr val="CF00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15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BEDD92F-3267-A6C8-080B-97BE1840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F887-E4AF-1564-76C5-9C054B44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connect</a:t>
            </a:r>
            <a:r>
              <a:rPr lang="fr-FR" dirty="0"/>
              <a:t> to </a:t>
            </a:r>
            <a:r>
              <a:rPr lang="fr-FR" dirty="0" err="1"/>
              <a:t>Copilot</a:t>
            </a:r>
            <a:r>
              <a:rPr lang="fr-FR" dirty="0"/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E5F171-DB6D-9CAC-F1FE-51B26EEB1282}"/>
              </a:ext>
            </a:extLst>
          </p:cNvPr>
          <p:cNvSpPr txBox="1"/>
          <p:nvPr/>
        </p:nvSpPr>
        <p:spPr>
          <a:xfrm>
            <a:off x="4738869" y="6093041"/>
            <a:ext cx="271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H"/>
              <a:t>Ici: insérer e-mail UNIGE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541A1A-31C3-4888-862E-35185D9BF947}"/>
              </a:ext>
            </a:extLst>
          </p:cNvPr>
          <p:cNvSpPr txBox="1"/>
          <p:nvPr/>
        </p:nvSpPr>
        <p:spPr>
          <a:xfrm>
            <a:off x="838199" y="1555560"/>
            <a:ext cx="1051559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CH" sz="2400" dirty="0">
                <a:hlinkClick r:id="rId3"/>
              </a:rPr>
              <a:t>m365.cloud.microsoft/chat</a:t>
            </a:r>
            <a:r>
              <a:rPr lang="fr-CH" sz="2400" dirty="0"/>
              <a:t>   </a:t>
            </a:r>
            <a:r>
              <a:rPr lang="fr-CH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  </a:t>
            </a:r>
            <a:r>
              <a:rPr lang="fr-CH" sz="2400" dirty="0"/>
              <a:t> </a:t>
            </a:r>
            <a:r>
              <a:rPr lang="fr-CH" sz="2400" dirty="0" err="1">
                <a:ea typeface="+mn-lt"/>
                <a:cs typeface="+mn-lt"/>
              </a:rPr>
              <a:t>where</a:t>
            </a:r>
            <a:r>
              <a:rPr lang="fr-CH" sz="2400" dirty="0">
                <a:ea typeface="+mn-lt"/>
                <a:cs typeface="+mn-lt"/>
              </a:rPr>
              <a:t> to </a:t>
            </a:r>
            <a:r>
              <a:rPr lang="fr-CH" sz="2400" dirty="0" err="1">
                <a:ea typeface="+mn-lt"/>
                <a:cs typeface="+mn-lt"/>
              </a:rPr>
              <a:t>search</a:t>
            </a:r>
            <a:r>
              <a:rPr lang="fr-CH" sz="2400" dirty="0">
                <a:ea typeface="+mn-lt"/>
                <a:cs typeface="+mn-lt"/>
              </a:rPr>
              <a:t> online for ‘</a:t>
            </a:r>
            <a:r>
              <a:rPr lang="fr-CH" sz="2400" dirty="0" err="1">
                <a:ea typeface="+mn-lt"/>
                <a:cs typeface="+mn-lt"/>
              </a:rPr>
              <a:t>Copilot</a:t>
            </a:r>
            <a:r>
              <a:rPr lang="fr-CH" sz="2400" dirty="0">
                <a:ea typeface="+mn-lt"/>
                <a:cs typeface="+mn-lt"/>
              </a:rPr>
              <a:t>’</a:t>
            </a:r>
            <a:endParaRPr lang="fr-CH" sz="2400" dirty="0"/>
          </a:p>
          <a:p>
            <a:pPr algn="ctr"/>
            <a:r>
              <a:rPr lang="fr-CH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then</a:t>
            </a:r>
            <a:r>
              <a:rPr lang="fr-CH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fr-CH" sz="2400" dirty="0"/>
              <a:t>login ISIS UNIGE</a:t>
            </a:r>
            <a:endParaRPr lang="fr-CH" sz="2400" dirty="0">
              <a:ea typeface="Calibri"/>
              <a:cs typeface="Calibri"/>
            </a:endParaRPr>
          </a:p>
        </p:txBody>
      </p:sp>
      <p:pic>
        <p:nvPicPr>
          <p:cNvPr id="26" name="Espace réservé du contenu 14">
            <a:extLst>
              <a:ext uri="{FF2B5EF4-FFF2-40B4-BE49-F238E27FC236}">
                <a16:creationId xmlns:a16="http://schemas.microsoft.com/office/drawing/2014/main" id="{15316A28-1C3E-0C48-9AD7-474AA65FF0C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8035925" y="2783571"/>
            <a:ext cx="3317875" cy="3132359"/>
          </a:xfrm>
        </p:spPr>
      </p:pic>
      <p:pic>
        <p:nvPicPr>
          <p:cNvPr id="32" name="Espace réservé du contenu 31">
            <a:extLst>
              <a:ext uri="{FF2B5EF4-FFF2-40B4-BE49-F238E27FC236}">
                <a16:creationId xmlns:a16="http://schemas.microsoft.com/office/drawing/2014/main" id="{AABE3071-0532-788B-6BEA-AB2EB4F1D0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38200" y="3003473"/>
            <a:ext cx="3317875" cy="2692554"/>
          </a:xfrm>
        </p:spPr>
      </p:pic>
      <p:pic>
        <p:nvPicPr>
          <p:cNvPr id="29" name="Espace réservé du contenu 10">
            <a:extLst>
              <a:ext uri="{FF2B5EF4-FFF2-40B4-BE49-F238E27FC236}">
                <a16:creationId xmlns:a16="http://schemas.microsoft.com/office/drawing/2014/main" id="{AC86FE80-52FE-8208-5D49-119506E80C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4170" b="8340"/>
          <a:stretch/>
        </p:blipFill>
        <p:spPr>
          <a:xfrm>
            <a:off x="4437063" y="2783571"/>
            <a:ext cx="3317875" cy="298986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62D47D5-9393-BC51-0536-74DAD090B4FB}"/>
              </a:ext>
            </a:extLst>
          </p:cNvPr>
          <p:cNvSpPr txBox="1"/>
          <p:nvPr/>
        </p:nvSpPr>
        <p:spPr>
          <a:xfrm>
            <a:off x="1140005" y="6093041"/>
            <a:ext cx="271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H"/>
              <a:t>Ici: cliquer "Se connecter"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517678-81FD-5ED0-3A8A-ED7BF2F1AE08}"/>
              </a:ext>
            </a:extLst>
          </p:cNvPr>
          <p:cNvSpPr txBox="1"/>
          <p:nvPr/>
        </p:nvSpPr>
        <p:spPr>
          <a:xfrm>
            <a:off x="8419619" y="6093041"/>
            <a:ext cx="271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H"/>
              <a:t>Ici: sélectionner Travail</a:t>
            </a:r>
          </a:p>
        </p:txBody>
      </p:sp>
      <p:sp>
        <p:nvSpPr>
          <p:cNvPr id="35" name="Espace réservé du numéro de diapositive 34">
            <a:extLst>
              <a:ext uri="{FF2B5EF4-FFF2-40B4-BE49-F238E27FC236}">
                <a16:creationId xmlns:a16="http://schemas.microsoft.com/office/drawing/2014/main" id="{0118FF6B-EDDC-4FF3-5127-A4A28D77F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EA382D5B-34F5-4E3E-A4AE-74CC685E3C28}" type="slidenum">
              <a:rPr lang="fr-CH" smtClean="0"/>
              <a:pPr algn="l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24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5E8292-AFFE-7AD0-E67F-31E80B74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connect</a:t>
            </a:r>
            <a:r>
              <a:rPr lang="fr-FR" dirty="0"/>
              <a:t> to </a:t>
            </a:r>
            <a:r>
              <a:rPr lang="fr-FR" dirty="0" err="1"/>
              <a:t>Copilot</a:t>
            </a:r>
            <a:r>
              <a:rPr lang="fr-FR" dirty="0"/>
              <a:t>? </a:t>
            </a:r>
            <a:endParaRPr lang="en-US" b="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Espace réservé du contenu 5" descr="Une image contenant texte, capture d’écran, logiciel, affichage&#10;&#10;Le contenu généré par l’IA peut être incorrect.">
            <a:extLst>
              <a:ext uri="{FF2B5EF4-FFF2-40B4-BE49-F238E27FC236}">
                <a16:creationId xmlns:a16="http://schemas.microsoft.com/office/drawing/2014/main" id="{2AC157FF-3A13-15D5-7C9A-20CDF7A046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33808" y="1846502"/>
            <a:ext cx="7731125" cy="4351338"/>
          </a:xfr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30E1DAB-10C8-AC0E-7C4A-C8BD9C24CD0D}"/>
              </a:ext>
            </a:extLst>
          </p:cNvPr>
          <p:cNvCxnSpPr/>
          <p:nvPr/>
        </p:nvCxnSpPr>
        <p:spPr>
          <a:xfrm flipV="1">
            <a:off x="1668896" y="2530596"/>
            <a:ext cx="523164" cy="7278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F003D8-0169-8E1D-AFEF-051570D11CAF}"/>
              </a:ext>
            </a:extLst>
          </p:cNvPr>
          <p:cNvSpPr txBox="1"/>
          <p:nvPr/>
        </p:nvSpPr>
        <p:spPr>
          <a:xfrm>
            <a:off x="257791" y="462649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CH" sz="3600" dirty="0">
                <a:solidFill>
                  <a:srgbClr val="CF0063"/>
                </a:solidFill>
                <a:latin typeface="Calibri Light"/>
                <a:ea typeface="Calibri Light"/>
                <a:cs typeface="Calibri Light"/>
              </a:rPr>
              <a:t>login</a:t>
            </a:r>
            <a:r>
              <a:rPr lang="fr-CH" sz="3600" dirty="0">
                <a:solidFill>
                  <a:srgbClr val="CF0063"/>
                </a:solidFill>
                <a:latin typeface="+mj-lt"/>
                <a:ea typeface="+mj-ea"/>
                <a:cs typeface="+mj-cs"/>
              </a:rPr>
              <a:t> ISIS UNIGE​</a:t>
            </a:r>
            <a:endParaRPr lang="en-US" sz="3600">
              <a:solidFill>
                <a:srgbClr val="CF0063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633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3333D-3977-70E9-023F-95ADDB49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Other ways to log 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71F1-6524-2F3A-1ABF-2684D7E15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https://m365.cloud.microsoft/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r>
              <a:rPr lang="en-US" dirty="0">
                <a:ea typeface="+mn-lt"/>
                <a:cs typeface="+mn-lt"/>
                <a:hlinkClick r:id="rId3"/>
              </a:rPr>
              <a:t>https://copilot.microsoft.com/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4"/>
              </a:rPr>
              <a:t>https://bing.com/chat</a:t>
            </a:r>
            <a:r>
              <a:rPr lang="en-US" dirty="0">
                <a:ea typeface="+mn-lt"/>
                <a:cs typeface="+mn-lt"/>
              </a:rPr>
              <a:t>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(switching to a professional account)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Unige</a:t>
            </a:r>
            <a:r>
              <a:rPr lang="en-US" dirty="0">
                <a:ea typeface="Calibri"/>
                <a:cs typeface="Calibri"/>
              </a:rPr>
              <a:t> credentials: email + password / ISIS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For further information</a:t>
            </a:r>
          </a:p>
          <a:p>
            <a:pPr lvl="1"/>
            <a:r>
              <a:rPr lang="en-US" dirty="0">
                <a:ea typeface="+mn-lt"/>
                <a:cs typeface="+mn-lt"/>
                <a:hlinkClick r:id="rId5"/>
              </a:rPr>
              <a:t>https://plone.unige.ch/distic/pub/microsoft-365/microsoft-copilot-chat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Courier New" panose="05000000000000000000" pitchFamily="2" charset="2"/>
              <a:buChar char="o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E8A8A-2F49-F1BD-CD5D-479D13605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3769" y="87036"/>
            <a:ext cx="508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b="1" kern="1200">
                <a:solidFill>
                  <a:srgbClr val="CF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A382D5B-34F5-4E3E-A4AE-74CC685E3C28}" type="slidenum">
              <a:rPr lang="fr-CH" smtClean="0"/>
              <a:pPr algn="l"/>
              <a:t>8</a:t>
            </a:fld>
            <a:endParaRPr lang="fr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6DED8-929A-4B08-B4DF-32EB90860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332" y="1567784"/>
            <a:ext cx="3767437" cy="22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0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BB840-2735-3C7C-0BFF-5E311D25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Recommendations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5AAD2-5A58-CB08-E5A1-5C080733B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dirty="0" err="1">
                <a:solidFill>
                  <a:schemeClr val="bg2">
                    <a:lumMod val="49000"/>
                  </a:schemeClr>
                </a:solidFill>
                <a:latin typeface="Calibri Light"/>
                <a:ea typeface="Calibri Light"/>
                <a:cs typeface="Calibri Light"/>
              </a:rPr>
              <a:t>Unige</a:t>
            </a:r>
            <a:r>
              <a:rPr lang="en-US" b="1" dirty="0">
                <a:solidFill>
                  <a:schemeClr val="bg2">
                    <a:lumMod val="49000"/>
                  </a:schemeClr>
                </a:solidFill>
                <a:latin typeface="Calibri Light"/>
                <a:ea typeface="Calibri Light"/>
                <a:cs typeface="Calibri Light"/>
              </a:rPr>
              <a:t> library / Publishers</a:t>
            </a: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4341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2561</Words>
  <Application>Microsoft Office PowerPoint</Application>
  <PresentationFormat>Widescreen</PresentationFormat>
  <Paragraphs>348</Paragraphs>
  <Slides>41</Slides>
  <Notes>5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Office Theme</vt:lpstr>
      <vt:lpstr>     The use of Artificial Intelligence in Open Science.  Opportunities, limitations, and ethical considerations  FPSE – Journal Club - Unige</vt:lpstr>
      <vt:lpstr>Agenda</vt:lpstr>
      <vt:lpstr>START-UP</vt:lpstr>
      <vt:lpstr>UNIGE Practical Guide</vt:lpstr>
      <vt:lpstr>Institutional Position Statement </vt:lpstr>
      <vt:lpstr>How to connect to Copilot?</vt:lpstr>
      <vt:lpstr>How to connect to Copilot? </vt:lpstr>
      <vt:lpstr>Other ways to log in</vt:lpstr>
      <vt:lpstr>Recommendations </vt:lpstr>
      <vt:lpstr>Unige Library Guide to Reference use of AI</vt:lpstr>
      <vt:lpstr>Unige Library Guide to Reference use of AI </vt:lpstr>
      <vt:lpstr>Journal psycho</vt:lpstr>
      <vt:lpstr>Publishers Guide to Reference use of AI</vt:lpstr>
      <vt:lpstr>Publishers Guide to Reference use of AI</vt:lpstr>
      <vt:lpstr>Operating Principles  </vt:lpstr>
      <vt:lpstr>Machine Learning / Deep Learning</vt:lpstr>
      <vt:lpstr>Deep neural networks and their impact</vt:lpstr>
      <vt:lpstr>Impact</vt:lpstr>
      <vt:lpstr>ETHICS</vt:lpstr>
      <vt:lpstr>Why discuss ethics in IA?</vt:lpstr>
      <vt:lpstr>Ethical and Regulatory principles for AI</vt:lpstr>
      <vt:lpstr>Ethical and Regulatory principles for AI</vt:lpstr>
      <vt:lpstr>Beyond Copyright: Practical Ethical Challenges </vt:lpstr>
      <vt:lpstr>OPEN SCIENCE</vt:lpstr>
      <vt:lpstr>Why is Open Science important in the context of AI?</vt:lpstr>
      <vt:lpstr>How to make your AI research genuinely open?</vt:lpstr>
      <vt:lpstr>L’IA / LLM et ”Open Source”</vt:lpstr>
      <vt:lpstr>Open source </vt:lpstr>
      <vt:lpstr>Apertus </vt:lpstr>
      <vt:lpstr>Institutional choices</vt:lpstr>
      <vt:lpstr>REPRODUCTIBILITY</vt:lpstr>
      <vt:lpstr>Artifacts and reproducibility badges</vt:lpstr>
      <vt:lpstr>How generative AIs works?</vt:lpstr>
      <vt:lpstr>How to promote reproducibility of AI results? </vt:lpstr>
      <vt:lpstr>Exemple  - Covid Data (1) </vt:lpstr>
      <vt:lpstr>Exemple  - Covid Data (2)  </vt:lpstr>
      <vt:lpstr>Ultimately… </vt:lpstr>
      <vt:lpstr>Comment garantir la reproductibilité des resultats de l'IA?</vt:lpstr>
      <vt:lpstr>CONCLUSION</vt:lpstr>
      <vt:lpstr>Reminder – Key points to consider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Multi-agent systems:  a digital tool for modelling and developing complex systems</dc:title>
  <dc:creator>Giovanna Di Marzo Serugendo</dc:creator>
  <cp:lastModifiedBy>Giovanna Di Marzo Serugendo</cp:lastModifiedBy>
  <cp:revision>1514</cp:revision>
  <dcterms:created xsi:type="dcterms:W3CDTF">2022-09-10T05:56:27Z</dcterms:created>
  <dcterms:modified xsi:type="dcterms:W3CDTF">2025-11-21T14:43:26Z</dcterms:modified>
</cp:coreProperties>
</file>